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28" r:id="rId1"/>
  </p:sldMasterIdLst>
  <p:notesMasterIdLst>
    <p:notesMasterId r:id="rId81"/>
  </p:notesMasterIdLst>
  <p:handoutMasterIdLst>
    <p:handoutMasterId r:id="rId82"/>
  </p:handoutMasterIdLst>
  <p:sldIdLst>
    <p:sldId id="508" r:id="rId2"/>
    <p:sldId id="506" r:id="rId3"/>
    <p:sldId id="505" r:id="rId4"/>
    <p:sldId id="492" r:id="rId5"/>
    <p:sldId id="547" r:id="rId6"/>
    <p:sldId id="552" r:id="rId7"/>
    <p:sldId id="553" r:id="rId8"/>
    <p:sldId id="468" r:id="rId9"/>
    <p:sldId id="469" r:id="rId10"/>
    <p:sldId id="470" r:id="rId11"/>
    <p:sldId id="476" r:id="rId12"/>
    <p:sldId id="434" r:id="rId13"/>
    <p:sldId id="432" r:id="rId14"/>
    <p:sldId id="433" r:id="rId15"/>
    <p:sldId id="426" r:id="rId16"/>
    <p:sldId id="402" r:id="rId17"/>
    <p:sldId id="511" r:id="rId18"/>
    <p:sldId id="512" r:id="rId19"/>
    <p:sldId id="449" r:id="rId20"/>
    <p:sldId id="450" r:id="rId21"/>
    <p:sldId id="371" r:id="rId22"/>
    <p:sldId id="513" r:id="rId23"/>
    <p:sldId id="514" r:id="rId24"/>
    <p:sldId id="515" r:id="rId25"/>
    <p:sldId id="516" r:id="rId26"/>
    <p:sldId id="517" r:id="rId27"/>
    <p:sldId id="554" r:id="rId28"/>
    <p:sldId id="555" r:id="rId29"/>
    <p:sldId id="421" r:id="rId30"/>
    <p:sldId id="489" r:id="rId31"/>
    <p:sldId id="556" r:id="rId32"/>
    <p:sldId id="439" r:id="rId33"/>
    <p:sldId id="518" r:id="rId34"/>
    <p:sldId id="519" r:id="rId35"/>
    <p:sldId id="435" r:id="rId36"/>
    <p:sldId id="436" r:id="rId37"/>
    <p:sldId id="465" r:id="rId38"/>
    <p:sldId id="376" r:id="rId39"/>
    <p:sldId id="520" r:id="rId40"/>
    <p:sldId id="557" r:id="rId41"/>
    <p:sldId id="558" r:id="rId42"/>
    <p:sldId id="559" r:id="rId43"/>
    <p:sldId id="560" r:id="rId44"/>
    <p:sldId id="362" r:id="rId45"/>
    <p:sldId id="548" r:id="rId46"/>
    <p:sldId id="521" r:id="rId47"/>
    <p:sldId id="522" r:id="rId48"/>
    <p:sldId id="523" r:id="rId49"/>
    <p:sldId id="454" r:id="rId50"/>
    <p:sldId id="437" r:id="rId51"/>
    <p:sldId id="438" r:id="rId52"/>
    <p:sldId id="482" r:id="rId53"/>
    <p:sldId id="524" r:id="rId54"/>
    <p:sldId id="525" r:id="rId55"/>
    <p:sldId id="456" r:id="rId56"/>
    <p:sldId id="526" r:id="rId57"/>
    <p:sldId id="527" r:id="rId58"/>
    <p:sldId id="528" r:id="rId59"/>
    <p:sldId id="529" r:id="rId60"/>
    <p:sldId id="530" r:id="rId61"/>
    <p:sldId id="460" r:id="rId62"/>
    <p:sldId id="531" r:id="rId63"/>
    <p:sldId id="532" r:id="rId64"/>
    <p:sldId id="463" r:id="rId65"/>
    <p:sldId id="549" r:id="rId66"/>
    <p:sldId id="550" r:id="rId67"/>
    <p:sldId id="534" r:id="rId68"/>
    <p:sldId id="535" r:id="rId69"/>
    <p:sldId id="536" r:id="rId70"/>
    <p:sldId id="537" r:id="rId71"/>
    <p:sldId id="538" r:id="rId72"/>
    <p:sldId id="539" r:id="rId73"/>
    <p:sldId id="540" r:id="rId74"/>
    <p:sldId id="542" r:id="rId75"/>
    <p:sldId id="543" r:id="rId76"/>
    <p:sldId id="544" r:id="rId77"/>
    <p:sldId id="545" r:id="rId78"/>
    <p:sldId id="546" r:id="rId79"/>
    <p:sldId id="490" r:id="rId80"/>
  </p:sldIdLst>
  <p:sldSz cx="9144000" cy="6858000" type="screen4x3"/>
  <p:notesSz cx="6991350" cy="9282113"/>
  <p:custDataLst>
    <p:tags r:id="rId84"/>
  </p:custDataLst>
  <p:defaultTextStyle>
    <a:defPPr>
      <a:defRPr lang="en-US"/>
    </a:defPPr>
    <a:lvl1pPr algn="ctr" rtl="0" eaLnBrk="0" fontAlgn="base" hangingPunct="0">
      <a:spcBef>
        <a:spcPct val="50000"/>
      </a:spcBef>
      <a:spcAft>
        <a:spcPct val="0"/>
      </a:spcAft>
      <a:defRPr kumimoji="1" sz="2000" kern="1200">
        <a:solidFill>
          <a:schemeClr val="tx1"/>
        </a:solidFill>
        <a:latin typeface="Arial" pitchFamily="-1" charset="0"/>
        <a:ea typeface="ＭＳ Ｐゴシック" pitchFamily="-1" charset="-128"/>
        <a:cs typeface="ＭＳ Ｐゴシック" pitchFamily="-1" charset="-128"/>
      </a:defRPr>
    </a:lvl1pPr>
    <a:lvl2pPr marL="457200" algn="ctr" rtl="0" eaLnBrk="0" fontAlgn="base" hangingPunct="0">
      <a:spcBef>
        <a:spcPct val="50000"/>
      </a:spcBef>
      <a:spcAft>
        <a:spcPct val="0"/>
      </a:spcAft>
      <a:defRPr kumimoji="1" sz="2000" kern="1200">
        <a:solidFill>
          <a:schemeClr val="tx1"/>
        </a:solidFill>
        <a:latin typeface="Arial" pitchFamily="-1" charset="0"/>
        <a:ea typeface="ＭＳ Ｐゴシック" pitchFamily="-1" charset="-128"/>
        <a:cs typeface="ＭＳ Ｐゴシック" pitchFamily="-1" charset="-128"/>
      </a:defRPr>
    </a:lvl2pPr>
    <a:lvl3pPr marL="914400" algn="ctr" rtl="0" eaLnBrk="0" fontAlgn="base" hangingPunct="0">
      <a:spcBef>
        <a:spcPct val="50000"/>
      </a:spcBef>
      <a:spcAft>
        <a:spcPct val="0"/>
      </a:spcAft>
      <a:defRPr kumimoji="1" sz="2000" kern="1200">
        <a:solidFill>
          <a:schemeClr val="tx1"/>
        </a:solidFill>
        <a:latin typeface="Arial" pitchFamily="-1" charset="0"/>
        <a:ea typeface="ＭＳ Ｐゴシック" pitchFamily="-1" charset="-128"/>
        <a:cs typeface="ＭＳ Ｐゴシック" pitchFamily="-1" charset="-128"/>
      </a:defRPr>
    </a:lvl3pPr>
    <a:lvl4pPr marL="1371600" algn="ctr" rtl="0" eaLnBrk="0" fontAlgn="base" hangingPunct="0">
      <a:spcBef>
        <a:spcPct val="50000"/>
      </a:spcBef>
      <a:spcAft>
        <a:spcPct val="0"/>
      </a:spcAft>
      <a:defRPr kumimoji="1" sz="2000" kern="1200">
        <a:solidFill>
          <a:schemeClr val="tx1"/>
        </a:solidFill>
        <a:latin typeface="Arial" pitchFamily="-1" charset="0"/>
        <a:ea typeface="ＭＳ Ｐゴシック" pitchFamily="-1" charset="-128"/>
        <a:cs typeface="ＭＳ Ｐゴシック" pitchFamily="-1" charset="-128"/>
      </a:defRPr>
    </a:lvl4pPr>
    <a:lvl5pPr marL="1828800" algn="ctr" rtl="0" eaLnBrk="0" fontAlgn="base" hangingPunct="0">
      <a:spcBef>
        <a:spcPct val="50000"/>
      </a:spcBef>
      <a:spcAft>
        <a:spcPct val="0"/>
      </a:spcAft>
      <a:defRPr kumimoji="1" sz="2000"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umimoji="1" sz="2000"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umimoji="1" sz="2000"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umimoji="1" sz="2000"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umimoji="1" sz="2000"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A00"/>
    <a:srgbClr val="C56EC2"/>
    <a:srgbClr val="487AB8"/>
    <a:srgbClr val="4B5C29"/>
    <a:srgbClr val="FFCC00"/>
    <a:srgbClr val="8FCBFF"/>
    <a:srgbClr val="BFFFC9"/>
    <a:srgbClr val="CC33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31" autoAdjust="0"/>
    <p:restoredTop sz="87710" autoAdjust="0"/>
  </p:normalViewPr>
  <p:slideViewPr>
    <p:cSldViewPr>
      <p:cViewPr varScale="1">
        <p:scale>
          <a:sx n="67" d="100"/>
          <a:sy n="67" d="100"/>
        </p:scale>
        <p:origin x="-1576" y="-96"/>
      </p:cViewPr>
      <p:guideLst>
        <p:guide orient="horz" pos="4128"/>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680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tags" Target="tags/tag1.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28950" cy="463550"/>
          </a:xfrm>
          <a:prstGeom prst="rect">
            <a:avLst/>
          </a:prstGeom>
          <a:noFill/>
          <a:ln>
            <a:noFill/>
          </a:ln>
          <a:effectLst/>
          <a:extLst/>
        </p:spPr>
        <p:txBody>
          <a:bodyPr vert="horz" wrap="square" lIns="92985" tIns="46493" rIns="92985" bIns="46493" numCol="1" anchor="t" anchorCtr="0" compatLnSpc="1">
            <a:prstTxWarp prst="textNoShape">
              <a:avLst/>
            </a:prstTxWarp>
          </a:bodyPr>
          <a:lstStyle>
            <a:lvl1pPr algn="l" defTabSz="930275" eaLnBrk="1" hangingPunct="1">
              <a:spcBef>
                <a:spcPct val="0"/>
              </a:spcBef>
              <a:defRPr kumimoji="0" sz="1200">
                <a:latin typeface="Arial" charset="0"/>
                <a:ea typeface="ＭＳ Ｐゴシック"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62400" y="0"/>
            <a:ext cx="3028950" cy="463550"/>
          </a:xfrm>
          <a:prstGeom prst="rect">
            <a:avLst/>
          </a:prstGeom>
          <a:noFill/>
          <a:ln>
            <a:noFill/>
          </a:ln>
          <a:effectLst/>
          <a:extLst/>
        </p:spPr>
        <p:txBody>
          <a:bodyPr vert="horz" wrap="square" lIns="92985" tIns="46493" rIns="92985" bIns="46493" numCol="1" anchor="t" anchorCtr="0" compatLnSpc="1">
            <a:prstTxWarp prst="textNoShape">
              <a:avLst/>
            </a:prstTxWarp>
          </a:bodyPr>
          <a:lstStyle>
            <a:lvl1pPr algn="r" defTabSz="930275" eaLnBrk="1" hangingPunct="1">
              <a:spcBef>
                <a:spcPct val="0"/>
              </a:spcBef>
              <a:defRPr kumimoji="0" sz="1200">
                <a:latin typeface="Arial" charset="0"/>
                <a:ea typeface="ＭＳ Ｐゴシック"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0" y="8818563"/>
            <a:ext cx="3028950" cy="463550"/>
          </a:xfrm>
          <a:prstGeom prst="rect">
            <a:avLst/>
          </a:prstGeom>
          <a:noFill/>
          <a:ln>
            <a:noFill/>
          </a:ln>
          <a:effectLst/>
          <a:extLst/>
        </p:spPr>
        <p:txBody>
          <a:bodyPr vert="horz" wrap="square" lIns="92985" tIns="46493" rIns="92985" bIns="46493" numCol="1" anchor="b" anchorCtr="0" compatLnSpc="1">
            <a:prstTxWarp prst="textNoShape">
              <a:avLst/>
            </a:prstTxWarp>
          </a:bodyPr>
          <a:lstStyle>
            <a:lvl1pPr algn="l" defTabSz="930275" eaLnBrk="1" hangingPunct="1">
              <a:spcBef>
                <a:spcPct val="0"/>
              </a:spcBef>
              <a:defRPr kumimoji="0" sz="1200">
                <a:latin typeface="Arial" charset="0"/>
                <a:ea typeface="ＭＳ Ｐゴシック" charset="0"/>
                <a:cs typeface="+mn-cs"/>
              </a:defRPr>
            </a:lvl1pPr>
          </a:lstStyle>
          <a:p>
            <a:pPr>
              <a:defRPr/>
            </a:pPr>
            <a:r>
              <a:rPr lang="en-US"/>
              <a:t>Long Term Scientific Computing Strategy for Argonne</a:t>
            </a:r>
          </a:p>
        </p:txBody>
      </p:sp>
      <p:sp>
        <p:nvSpPr>
          <p:cNvPr id="31749" name="Rectangle 5"/>
          <p:cNvSpPr>
            <a:spLocks noGrp="1" noChangeArrowheads="1"/>
          </p:cNvSpPr>
          <p:nvPr>
            <p:ph type="sldNum" sz="quarter" idx="3"/>
          </p:nvPr>
        </p:nvSpPr>
        <p:spPr bwMode="auto">
          <a:xfrm>
            <a:off x="3962400" y="8818563"/>
            <a:ext cx="3028950" cy="463550"/>
          </a:xfrm>
          <a:prstGeom prst="rect">
            <a:avLst/>
          </a:prstGeom>
          <a:noFill/>
          <a:ln>
            <a:noFill/>
          </a:ln>
          <a:effectLst/>
          <a:extLst/>
        </p:spPr>
        <p:txBody>
          <a:bodyPr vert="horz" wrap="square" lIns="92985" tIns="46493" rIns="92985" bIns="46493" numCol="1" anchor="b" anchorCtr="0" compatLnSpc="1">
            <a:prstTxWarp prst="textNoShape">
              <a:avLst/>
            </a:prstTxWarp>
          </a:bodyPr>
          <a:lstStyle>
            <a:lvl1pPr algn="r" defTabSz="930275" eaLnBrk="1" hangingPunct="1">
              <a:spcBef>
                <a:spcPct val="0"/>
              </a:spcBef>
              <a:defRPr kumimoji="0" sz="1200"/>
            </a:lvl1pPr>
          </a:lstStyle>
          <a:p>
            <a:pPr>
              <a:defRPr/>
            </a:pPr>
            <a:fld id="{B42A6A39-045E-2149-B8E3-6093F650AA17}" type="slidenum">
              <a:rPr lang="en-US"/>
              <a:pPr>
                <a:defRPr/>
              </a:pPr>
              <a:t>‹#›</a:t>
            </a:fld>
            <a:endParaRPr lang="en-US"/>
          </a:p>
        </p:txBody>
      </p:sp>
    </p:spTree>
    <p:extLst>
      <p:ext uri="{BB962C8B-B14F-4D97-AF65-F5344CB8AC3E}">
        <p14:creationId xmlns:p14="http://schemas.microsoft.com/office/powerpoint/2010/main" val="509753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28950" cy="463550"/>
          </a:xfrm>
          <a:prstGeom prst="rect">
            <a:avLst/>
          </a:prstGeom>
          <a:noFill/>
          <a:ln>
            <a:noFill/>
          </a:ln>
          <a:extLst/>
        </p:spPr>
        <p:txBody>
          <a:bodyPr vert="horz" wrap="square" lIns="92985" tIns="46493" rIns="92985" bIns="46493" numCol="1" anchor="t" anchorCtr="0" compatLnSpc="1">
            <a:prstTxWarp prst="textNoShape">
              <a:avLst/>
            </a:prstTxWarp>
          </a:bodyPr>
          <a:lstStyle>
            <a:lvl1pPr algn="l" defTabSz="930275">
              <a:spcBef>
                <a:spcPct val="0"/>
              </a:spcBef>
              <a:defRPr kumimoji="0" sz="1200">
                <a:latin typeface="Times New Roman" charset="0"/>
                <a:ea typeface="ＭＳ Ｐゴシック" charset="0"/>
                <a:cs typeface="+mn-cs"/>
              </a:defRPr>
            </a:lvl1pPr>
          </a:lstStyle>
          <a:p>
            <a:pPr>
              <a:defRPr/>
            </a:pPr>
            <a:endParaRPr lang="en-US"/>
          </a:p>
        </p:txBody>
      </p:sp>
      <p:sp>
        <p:nvSpPr>
          <p:cNvPr id="13315" name="Rectangle 9"/>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31863" y="4408488"/>
            <a:ext cx="5127625" cy="4176712"/>
          </a:xfrm>
          <a:prstGeom prst="rect">
            <a:avLst/>
          </a:prstGeom>
          <a:noFill/>
          <a:ln>
            <a:noFill/>
          </a:ln>
          <a:extLst/>
        </p:spPr>
        <p:txBody>
          <a:bodyPr vert="horz" wrap="square" lIns="92985" tIns="46493" rIns="92985" bIns="464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62400" y="0"/>
            <a:ext cx="3028950" cy="463550"/>
          </a:xfrm>
          <a:prstGeom prst="rect">
            <a:avLst/>
          </a:prstGeom>
          <a:noFill/>
          <a:ln>
            <a:noFill/>
          </a:ln>
          <a:extLst/>
        </p:spPr>
        <p:txBody>
          <a:bodyPr vert="horz" wrap="square" lIns="92985" tIns="46493" rIns="92985" bIns="46493" numCol="1" anchor="t" anchorCtr="0" compatLnSpc="1">
            <a:prstTxWarp prst="textNoShape">
              <a:avLst/>
            </a:prstTxWarp>
          </a:bodyPr>
          <a:lstStyle>
            <a:lvl1pPr algn="r" defTabSz="930275">
              <a:spcBef>
                <a:spcPct val="0"/>
              </a:spcBef>
              <a:defRPr kumimoji="0" sz="1200">
                <a:latin typeface="Times New Roman" charset="0"/>
                <a:ea typeface="ＭＳ Ｐゴシック" charset="0"/>
                <a:cs typeface="+mn-cs"/>
              </a:defRPr>
            </a:lvl1pPr>
          </a:lstStyle>
          <a:p>
            <a:pPr>
              <a:defRPr/>
            </a:pPr>
            <a:endParaRPr lang="en-US"/>
          </a:p>
        </p:txBody>
      </p:sp>
      <p:sp>
        <p:nvSpPr>
          <p:cNvPr id="2060" name="Rectangle 12"/>
          <p:cNvSpPr>
            <a:spLocks noGrp="1" noChangeArrowheads="1"/>
          </p:cNvSpPr>
          <p:nvPr>
            <p:ph type="ftr" sz="quarter" idx="4"/>
          </p:nvPr>
        </p:nvSpPr>
        <p:spPr bwMode="auto">
          <a:xfrm>
            <a:off x="0" y="8818563"/>
            <a:ext cx="3028950" cy="463550"/>
          </a:xfrm>
          <a:prstGeom prst="rect">
            <a:avLst/>
          </a:prstGeom>
          <a:noFill/>
          <a:ln>
            <a:noFill/>
          </a:ln>
          <a:extLst/>
        </p:spPr>
        <p:txBody>
          <a:bodyPr vert="horz" wrap="square" lIns="92985" tIns="46493" rIns="92985" bIns="46493" numCol="1" anchor="b" anchorCtr="0" compatLnSpc="1">
            <a:prstTxWarp prst="textNoShape">
              <a:avLst/>
            </a:prstTxWarp>
          </a:bodyPr>
          <a:lstStyle>
            <a:lvl1pPr algn="l" defTabSz="930275">
              <a:spcBef>
                <a:spcPct val="0"/>
              </a:spcBef>
              <a:defRPr kumimoji="0" sz="1200">
                <a:latin typeface="Times New Roman" charset="0"/>
                <a:ea typeface="ＭＳ Ｐゴシック" charset="0"/>
                <a:cs typeface="+mn-cs"/>
              </a:defRPr>
            </a:lvl1pPr>
          </a:lstStyle>
          <a:p>
            <a:pPr>
              <a:defRPr/>
            </a:pPr>
            <a:endParaRPr lang="en-US"/>
          </a:p>
        </p:txBody>
      </p:sp>
      <p:sp>
        <p:nvSpPr>
          <p:cNvPr id="2061" name="Rectangle 13"/>
          <p:cNvSpPr>
            <a:spLocks noGrp="1" noChangeArrowheads="1"/>
          </p:cNvSpPr>
          <p:nvPr>
            <p:ph type="sldNum" sz="quarter" idx="5"/>
          </p:nvPr>
        </p:nvSpPr>
        <p:spPr bwMode="auto">
          <a:xfrm>
            <a:off x="3962400" y="8818563"/>
            <a:ext cx="3028950" cy="463550"/>
          </a:xfrm>
          <a:prstGeom prst="rect">
            <a:avLst/>
          </a:prstGeom>
          <a:noFill/>
          <a:ln>
            <a:noFill/>
          </a:ln>
          <a:extLst/>
        </p:spPr>
        <p:txBody>
          <a:bodyPr vert="horz" wrap="square" lIns="92985" tIns="46493" rIns="92985" bIns="46493" numCol="1" anchor="b" anchorCtr="0" compatLnSpc="1">
            <a:prstTxWarp prst="textNoShape">
              <a:avLst/>
            </a:prstTxWarp>
          </a:bodyPr>
          <a:lstStyle>
            <a:lvl1pPr algn="r" defTabSz="930275">
              <a:spcBef>
                <a:spcPct val="0"/>
              </a:spcBef>
              <a:defRPr kumimoji="0" sz="1200">
                <a:latin typeface="Times New Roman" pitchFamily="-1" charset="0"/>
              </a:defRPr>
            </a:lvl1pPr>
          </a:lstStyle>
          <a:p>
            <a:pPr>
              <a:defRPr/>
            </a:pPr>
            <a:fld id="{B8B3D176-76EE-8F41-BAEA-B4D365B99BCB}" type="slidenum">
              <a:rPr lang="en-US"/>
              <a:pPr>
                <a:defRPr/>
              </a:pPr>
              <a:t>‹#›</a:t>
            </a:fld>
            <a:endParaRPr lang="en-US"/>
          </a:p>
        </p:txBody>
      </p:sp>
    </p:spTree>
    <p:extLst>
      <p:ext uri="{BB962C8B-B14F-4D97-AF65-F5344CB8AC3E}">
        <p14:creationId xmlns:p14="http://schemas.microsoft.com/office/powerpoint/2010/main" val="2917733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14</a:t>
            </a:fld>
            <a:endParaRPr lang="en-US"/>
          </a:p>
        </p:txBody>
      </p:sp>
    </p:spTree>
    <p:extLst>
      <p:ext uri="{BB962C8B-B14F-4D97-AF65-F5344CB8AC3E}">
        <p14:creationId xmlns:p14="http://schemas.microsoft.com/office/powerpoint/2010/main" val="352558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3"/>
          <p:cNvSpPr>
            <a:spLocks noGrp="1" noChangeArrowheads="1"/>
          </p:cNvSpPr>
          <p:nvPr>
            <p:ph type="sldNum" sz="quarter" idx="5"/>
          </p:nvPr>
        </p:nvSpPr>
        <p:spPr>
          <a:noFill/>
          <a:ln>
            <a:miter lim="800000"/>
            <a:headEnd/>
            <a:tailEnd/>
          </a:ln>
        </p:spPr>
        <p:txBody>
          <a:bodyPr/>
          <a:lstStyle/>
          <a:p>
            <a:fld id="{01C4736F-ECD4-5F43-8280-3F747C6BCE3A}" type="slidenum">
              <a:rPr lang="en-US"/>
              <a:pPr/>
              <a:t>19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ru-R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3"/>
          <p:cNvSpPr>
            <a:spLocks noGrp="1" noChangeArrowheads="1"/>
          </p:cNvSpPr>
          <p:nvPr>
            <p:ph type="sldNum" sz="quarter" idx="5"/>
          </p:nvPr>
        </p:nvSpPr>
        <p:spPr>
          <a:noFill/>
          <a:ln>
            <a:miter lim="800000"/>
            <a:headEnd/>
            <a:tailEnd/>
          </a:ln>
        </p:spPr>
        <p:txBody>
          <a:bodyPr/>
          <a:lstStyle/>
          <a:p>
            <a:fld id="{C3E4129D-B10A-E74E-B917-0B5E30BACF76}" type="slidenum">
              <a:rPr lang="en-US"/>
              <a:pPr/>
              <a:t>20</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ru-R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3"/>
          <p:cNvSpPr>
            <a:spLocks noGrp="1" noChangeArrowheads="1"/>
          </p:cNvSpPr>
          <p:nvPr>
            <p:ph type="sldNum" sz="quarter" idx="5"/>
          </p:nvPr>
        </p:nvSpPr>
        <p:spPr>
          <a:noFill/>
          <a:ln>
            <a:miter lim="800000"/>
            <a:headEnd/>
            <a:tailEnd/>
          </a:ln>
        </p:spPr>
        <p:txBody>
          <a:bodyPr/>
          <a:lstStyle/>
          <a:p>
            <a:fld id="{7E5F38E7-7D2F-EE4A-8B83-0E2E6264282C}" type="slidenum">
              <a:rPr lang="en-US">
                <a:solidFill>
                  <a:srgbClr val="000000"/>
                </a:solidFill>
              </a:rPr>
              <a:pPr/>
              <a:t>21</a:t>
            </a:fld>
            <a:endParaRPr lang="en-US">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ru-R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23</a:t>
            </a:fld>
            <a:endParaRPr lang="en-US"/>
          </a:p>
        </p:txBody>
      </p:sp>
    </p:spTree>
    <p:extLst>
      <p:ext uri="{BB962C8B-B14F-4D97-AF65-F5344CB8AC3E}">
        <p14:creationId xmlns:p14="http://schemas.microsoft.com/office/powerpoint/2010/main" val="395163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a:ln/>
        </p:spPr>
      </p:sp>
      <p:sp>
        <p:nvSpPr>
          <p:cNvPr id="59395" name="Notes Placeholder 2"/>
          <p:cNvSpPr>
            <a:spLocks noGrp="1"/>
          </p:cNvSpPr>
          <p:nvPr>
            <p:ph type="body" idx="1"/>
          </p:nvPr>
        </p:nvSpPr>
        <p:spPr>
          <a:noFill/>
        </p:spPr>
        <p:txBody>
          <a:bodyPr/>
          <a:lstStyle/>
          <a:p>
            <a:endParaRPr lang="en-US" dirty="0">
              <a:latin typeface="Arial" pitchFamily="-1" charset="0"/>
              <a:ea typeface="ＭＳ Ｐゴシック" pitchFamily="-1" charset="-128"/>
              <a:cs typeface="ＭＳ Ｐゴシック" pitchFamily="-1" charset="-128"/>
            </a:endParaRPr>
          </a:p>
        </p:txBody>
      </p:sp>
      <p:sp>
        <p:nvSpPr>
          <p:cNvPr id="59396" name="Slide Number Placeholder 3"/>
          <p:cNvSpPr>
            <a:spLocks noGrp="1"/>
          </p:cNvSpPr>
          <p:nvPr>
            <p:ph type="sldNum" sz="quarter" idx="5"/>
          </p:nvPr>
        </p:nvSpPr>
        <p:spPr>
          <a:noFill/>
          <a:ln>
            <a:miter lim="800000"/>
            <a:headEnd/>
            <a:tailEnd/>
          </a:ln>
        </p:spPr>
        <p:txBody>
          <a:bodyPr/>
          <a:lstStyle/>
          <a:p>
            <a:fld id="{85B47D6B-FEC6-AC47-AC51-BEF2D3029A48}" type="slidenum">
              <a:rPr lang="en-US"/>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32</a:t>
            </a:fld>
            <a:endParaRPr lang="en-US"/>
          </a:p>
        </p:txBody>
      </p:sp>
    </p:spTree>
    <p:extLst>
      <p:ext uri="{BB962C8B-B14F-4D97-AF65-F5344CB8AC3E}">
        <p14:creationId xmlns:p14="http://schemas.microsoft.com/office/powerpoint/2010/main" val="6105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4</a:t>
            </a:fld>
            <a:endParaRPr lang="en-US"/>
          </a:p>
        </p:txBody>
      </p:sp>
    </p:spTree>
    <p:extLst>
      <p:ext uri="{BB962C8B-B14F-4D97-AF65-F5344CB8AC3E}">
        <p14:creationId xmlns:p14="http://schemas.microsoft.com/office/powerpoint/2010/main" val="221135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35</a:t>
            </a:fld>
            <a:endParaRPr lang="en-US"/>
          </a:p>
        </p:txBody>
      </p:sp>
    </p:spTree>
    <p:extLst>
      <p:ext uri="{BB962C8B-B14F-4D97-AF65-F5344CB8AC3E}">
        <p14:creationId xmlns:p14="http://schemas.microsoft.com/office/powerpoint/2010/main" val="99195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36</a:t>
            </a:fld>
            <a:endParaRPr lang="en-US"/>
          </a:p>
        </p:txBody>
      </p:sp>
    </p:spTree>
    <p:extLst>
      <p:ext uri="{BB962C8B-B14F-4D97-AF65-F5344CB8AC3E}">
        <p14:creationId xmlns:p14="http://schemas.microsoft.com/office/powerpoint/2010/main" val="266696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37</a:t>
            </a:fld>
            <a:endParaRPr lang="en-US"/>
          </a:p>
        </p:txBody>
      </p:sp>
    </p:spTree>
    <p:extLst>
      <p:ext uri="{BB962C8B-B14F-4D97-AF65-F5344CB8AC3E}">
        <p14:creationId xmlns:p14="http://schemas.microsoft.com/office/powerpoint/2010/main" val="1800916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3"/>
          <p:cNvSpPr>
            <a:spLocks noGrp="1" noChangeArrowheads="1"/>
          </p:cNvSpPr>
          <p:nvPr>
            <p:ph type="sldNum" sz="quarter" idx="5"/>
          </p:nvPr>
        </p:nvSpPr>
        <p:spPr>
          <a:noFill/>
          <a:ln>
            <a:miter lim="800000"/>
            <a:headEnd/>
            <a:tailEnd/>
          </a:ln>
        </p:spPr>
        <p:txBody>
          <a:bodyPr/>
          <a:lstStyle/>
          <a:p>
            <a:fld id="{2C4A3EA4-4237-BC47-A57D-0E91B7660B70}" type="slidenum">
              <a:rPr lang="en-US"/>
              <a:pPr/>
              <a:t>38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ru-R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44</a:t>
            </a:fld>
            <a:endParaRPr lang="en-US"/>
          </a:p>
        </p:txBody>
      </p:sp>
    </p:spTree>
    <p:extLst>
      <p:ext uri="{BB962C8B-B14F-4D97-AF65-F5344CB8AC3E}">
        <p14:creationId xmlns:p14="http://schemas.microsoft.com/office/powerpoint/2010/main" val="4094930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46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47</a:t>
            </a:fld>
            <a:endParaRPr lang="en-US"/>
          </a:p>
        </p:txBody>
      </p:sp>
    </p:spTree>
    <p:extLst>
      <p:ext uri="{BB962C8B-B14F-4D97-AF65-F5344CB8AC3E}">
        <p14:creationId xmlns:p14="http://schemas.microsoft.com/office/powerpoint/2010/main" val="2211356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3"/>
          <p:cNvSpPr>
            <a:spLocks noGrp="1" noChangeArrowheads="1"/>
          </p:cNvSpPr>
          <p:nvPr>
            <p:ph type="sldNum" sz="quarter" idx="5"/>
          </p:nvPr>
        </p:nvSpPr>
        <p:spPr>
          <a:noFill/>
          <a:ln>
            <a:miter lim="800000"/>
            <a:headEnd/>
            <a:tailEnd/>
          </a:ln>
        </p:spPr>
        <p:txBody>
          <a:bodyPr/>
          <a:lstStyle/>
          <a:p>
            <a:fld id="{BA541E4A-5BC2-F34A-8C8E-4575545D23FA}" type="slidenum">
              <a:rPr lang="en-US">
                <a:solidFill>
                  <a:srgbClr val="000000"/>
                </a:solidFill>
              </a:rPr>
              <a:pPr/>
              <a:t>49</a:t>
            </a:fld>
            <a:endParaRPr lang="en-US">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ru-R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50</a:t>
            </a:fld>
            <a:endParaRPr lang="en-US"/>
          </a:p>
        </p:txBody>
      </p:sp>
    </p:spTree>
    <p:extLst>
      <p:ext uri="{BB962C8B-B14F-4D97-AF65-F5344CB8AC3E}">
        <p14:creationId xmlns:p14="http://schemas.microsoft.com/office/powerpoint/2010/main" val="524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7</a:t>
            </a:fld>
            <a:endParaRPr lang="en-US"/>
          </a:p>
        </p:txBody>
      </p:sp>
    </p:spTree>
    <p:extLst>
      <p:ext uri="{BB962C8B-B14F-4D97-AF65-F5344CB8AC3E}">
        <p14:creationId xmlns:p14="http://schemas.microsoft.com/office/powerpoint/2010/main" val="1751411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51</a:t>
            </a:fld>
            <a:endParaRPr lang="en-US"/>
          </a:p>
        </p:txBody>
      </p:sp>
    </p:spTree>
    <p:extLst>
      <p:ext uri="{BB962C8B-B14F-4D97-AF65-F5344CB8AC3E}">
        <p14:creationId xmlns:p14="http://schemas.microsoft.com/office/powerpoint/2010/main" val="2136781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52</a:t>
            </a:fld>
            <a:endParaRPr lang="en-US"/>
          </a:p>
        </p:txBody>
      </p:sp>
    </p:spTree>
    <p:extLst>
      <p:ext uri="{BB962C8B-B14F-4D97-AF65-F5344CB8AC3E}">
        <p14:creationId xmlns:p14="http://schemas.microsoft.com/office/powerpoint/2010/main" val="2136781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3"/>
          <p:cNvSpPr>
            <a:spLocks noGrp="1" noChangeArrowheads="1"/>
          </p:cNvSpPr>
          <p:nvPr>
            <p:ph type="sldNum" sz="quarter" idx="5"/>
          </p:nvPr>
        </p:nvSpPr>
        <p:spPr>
          <a:noFill/>
          <a:ln>
            <a:miter lim="800000"/>
            <a:headEnd/>
            <a:tailEnd/>
          </a:ln>
        </p:spPr>
        <p:txBody>
          <a:bodyPr/>
          <a:lstStyle/>
          <a:p>
            <a:fld id="{C106100D-6D4E-BC42-9A72-5103BAA6A2C4}" type="slidenum">
              <a:rPr lang="en-US"/>
              <a:pPr/>
              <a:t>55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ru-R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3"/>
          <p:cNvSpPr>
            <a:spLocks noGrp="1" noChangeArrowheads="1"/>
          </p:cNvSpPr>
          <p:nvPr>
            <p:ph type="sldNum" sz="quarter" idx="5"/>
          </p:nvPr>
        </p:nvSpPr>
        <p:spPr>
          <a:noFill/>
          <a:ln>
            <a:miter lim="800000"/>
            <a:headEnd/>
            <a:tailEnd/>
          </a:ln>
        </p:spPr>
        <p:txBody>
          <a:bodyPr/>
          <a:lstStyle/>
          <a:p>
            <a:fld id="{D0BC644F-9C01-DE4B-A887-30FB6AE9C16B}" type="slidenum">
              <a:rPr lang="en-US">
                <a:solidFill>
                  <a:srgbClr val="000000"/>
                </a:solidFill>
              </a:rPr>
              <a:pPr/>
              <a:t>61</a:t>
            </a:fld>
            <a:endParaRPr lang="en-US">
              <a:solidFill>
                <a:srgbClr val="000000"/>
              </a:solidFill>
            </a:endParaRPr>
          </a:p>
        </p:txBody>
      </p:sp>
      <p:sp>
        <p:nvSpPr>
          <p:cNvPr id="139267" name="Rectangle 2"/>
          <p:cNvSpPr>
            <a:spLocks noGrp="1" noRot="1" noChangeAspect="1" noChangeArrowheads="1"/>
          </p:cNvSpPr>
          <p:nvPr>
            <p:ph type="sldImg"/>
          </p:nvPr>
        </p:nvSpPr>
        <p:spPr>
          <a:xfrm>
            <a:off x="1174750" y="698500"/>
            <a:ext cx="4641850" cy="3481388"/>
          </a:xfrm>
          <a:solidFill>
            <a:srgbClr val="FFFFFF"/>
          </a:solidFill>
          <a:ln/>
        </p:spPr>
      </p:sp>
      <p:sp>
        <p:nvSpPr>
          <p:cNvPr id="139268" name="Rectangle 3"/>
          <p:cNvSpPr>
            <a:spLocks noGrp="1" noChangeArrowheads="1"/>
          </p:cNvSpPr>
          <p:nvPr>
            <p:ph type="body" idx="1"/>
          </p:nvPr>
        </p:nvSpPr>
        <p:spPr>
          <a:xfrm>
            <a:off x="935038" y="4410075"/>
            <a:ext cx="5121275" cy="4173538"/>
          </a:xfrm>
          <a:solidFill>
            <a:srgbClr val="FFFFFF"/>
          </a:solidFill>
          <a:ln>
            <a:solidFill>
              <a:srgbClr val="000000"/>
            </a:solidFill>
            <a:miter lim="800000"/>
            <a:headEnd/>
            <a:tailEnd/>
          </a:ln>
        </p:spPr>
        <p:txBody>
          <a:bodyPr lIns="91269" tIns="45633" rIns="91269" bIns="45633"/>
          <a:lstStyle/>
          <a:p>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64</a:t>
            </a:fld>
            <a:endParaRPr lang="en-US"/>
          </a:p>
        </p:txBody>
      </p:sp>
    </p:spTree>
    <p:extLst>
      <p:ext uri="{BB962C8B-B14F-4D97-AF65-F5344CB8AC3E}">
        <p14:creationId xmlns:p14="http://schemas.microsoft.com/office/powerpoint/2010/main" val="4195634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67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71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74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98">
              <a:defRPr kumimoji="1" sz="2000">
                <a:solidFill>
                  <a:schemeClr val="tx1"/>
                </a:solidFill>
                <a:latin typeface="Arial" charset="0"/>
                <a:ea typeface="ＭＳ Ｐゴシック" charset="0"/>
                <a:cs typeface="ＭＳ Ｐゴシック" charset="0"/>
              </a:defRPr>
            </a:lvl1pPr>
            <a:lvl2pPr marL="37928606" indent="-37471443" defTabSz="930198">
              <a:defRPr kumimoji="1" sz="2000">
                <a:solidFill>
                  <a:schemeClr val="tx1"/>
                </a:solidFill>
                <a:latin typeface="Arial" charset="0"/>
                <a:ea typeface="ＭＳ Ｐゴシック" charset="0"/>
              </a:defRPr>
            </a:lvl2pPr>
            <a:lvl3pPr>
              <a:defRPr kumimoji="1" sz="20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marL="457163" eaLnBrk="0" fontAlgn="base" hangingPunct="0">
              <a:spcBef>
                <a:spcPct val="50000"/>
              </a:spcBef>
              <a:spcAft>
                <a:spcPct val="0"/>
              </a:spcAft>
              <a:defRPr kumimoji="1" sz="2000">
                <a:solidFill>
                  <a:schemeClr val="tx1"/>
                </a:solidFill>
                <a:latin typeface="Arial" charset="0"/>
                <a:ea typeface="ＭＳ Ｐゴシック" charset="0"/>
              </a:defRPr>
            </a:lvl6pPr>
            <a:lvl7pPr marL="914325" eaLnBrk="0" fontAlgn="base" hangingPunct="0">
              <a:spcBef>
                <a:spcPct val="50000"/>
              </a:spcBef>
              <a:spcAft>
                <a:spcPct val="0"/>
              </a:spcAft>
              <a:defRPr kumimoji="1" sz="2000">
                <a:solidFill>
                  <a:schemeClr val="tx1"/>
                </a:solidFill>
                <a:latin typeface="Arial" charset="0"/>
                <a:ea typeface="ＭＳ Ｐゴシック" charset="0"/>
              </a:defRPr>
            </a:lvl7pPr>
            <a:lvl8pPr marL="1371487" eaLnBrk="0" fontAlgn="base" hangingPunct="0">
              <a:spcBef>
                <a:spcPct val="50000"/>
              </a:spcBef>
              <a:spcAft>
                <a:spcPct val="0"/>
              </a:spcAft>
              <a:defRPr kumimoji="1" sz="2000">
                <a:solidFill>
                  <a:schemeClr val="tx1"/>
                </a:solidFill>
                <a:latin typeface="Arial" charset="0"/>
                <a:ea typeface="ＭＳ Ｐゴシック" charset="0"/>
              </a:defRPr>
            </a:lvl8pPr>
            <a:lvl9pPr marL="1828650" eaLnBrk="0" fontAlgn="base" hangingPunct="0">
              <a:spcBef>
                <a:spcPct val="50000"/>
              </a:spcBef>
              <a:spcAft>
                <a:spcPct val="0"/>
              </a:spcAft>
              <a:defRPr kumimoji="1" sz="2000">
                <a:solidFill>
                  <a:schemeClr val="tx1"/>
                </a:solidFill>
                <a:latin typeface="Arial" charset="0"/>
                <a:ea typeface="ＭＳ Ｐゴシック" charset="0"/>
              </a:defRPr>
            </a:lvl9pPr>
          </a:lstStyle>
          <a:p>
            <a:fld id="{D9DDCA50-0BD2-DE46-8DFC-5FCAFDFD3AE7}" type="slidenum">
              <a:rPr kumimoji="0" lang="en-US" sz="1200">
                <a:latin typeface="Times New Roman" charset="0"/>
              </a:rPr>
              <a:pPr/>
              <a:t>8</a:t>
            </a:fld>
            <a:endParaRPr kumimoji="0" lang="en-US" sz="1200">
              <a:latin typeface="Times New Roman" charset="0"/>
            </a:endParaRPr>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1C57245-28F6-7E41-B951-54299263BCA6}"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71027423-CE80-2044-A942-BD2C821F301B}" type="slidenum">
              <a:rPr lang="zh-TW" altLang="en-US"/>
              <a:pPr/>
              <a:t>10</a:t>
            </a:fld>
            <a:endParaRPr lang="en-US" altLang="zh-TW"/>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dirty="0">
              <a:latin typeface="Arial" pitchFamily="3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round/>
            <a:headEnd/>
            <a:tailEnd/>
          </a:ln>
        </p:spPr>
        <p:txBody>
          <a:bodyPr/>
          <a:lstStyle/>
          <a:p>
            <a:pPr>
              <a:tabLst>
                <a:tab pos="723900" algn="l"/>
                <a:tab pos="1447800" algn="l"/>
                <a:tab pos="2171700" algn="l"/>
                <a:tab pos="2895600" algn="l"/>
              </a:tabLst>
            </a:pPr>
            <a:fld id="{F6874557-67A3-8A42-AEDA-B84AF8BD19A6}" type="slidenum">
              <a:rPr lang="en-US">
                <a:solidFill>
                  <a:srgbClr val="000000"/>
                </a:solidFill>
              </a:rPr>
              <a:pPr>
                <a:tabLst>
                  <a:tab pos="723900" algn="l"/>
                  <a:tab pos="1447800" algn="l"/>
                  <a:tab pos="2171700" algn="l"/>
                  <a:tab pos="2895600" algn="l"/>
                </a:tabLst>
              </a:pPr>
              <a:t>11</a:t>
            </a:fld>
            <a:endParaRPr lang="en-US">
              <a:solidFill>
                <a:srgbClr val="000000"/>
              </a:solidFill>
            </a:endParaRPr>
          </a:p>
        </p:txBody>
      </p:sp>
      <p:sp>
        <p:nvSpPr>
          <p:cNvPr id="23555" name="Text Box 1"/>
          <p:cNvSpPr txBox="1">
            <a:spLocks noChangeArrowheads="1"/>
          </p:cNvSpPr>
          <p:nvPr/>
        </p:nvSpPr>
        <p:spPr bwMode="auto">
          <a:xfrm>
            <a:off x="3962400" y="8820150"/>
            <a:ext cx="3028950" cy="463550"/>
          </a:xfrm>
          <a:prstGeom prst="rect">
            <a:avLst/>
          </a:prstGeom>
          <a:noFill/>
          <a:ln w="9525">
            <a:noFill/>
            <a:round/>
            <a:headEnd/>
            <a:tailEnd/>
          </a:ln>
        </p:spPr>
        <p:txBody>
          <a:bodyPr lIns="92880" tIns="46440" rIns="92880" bIns="4644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2556A2D-0410-BB40-8FFF-5CFA8D7FEA01}" type="slidenum">
              <a:rPr lang="en-US" sz="1200">
                <a:solidFill>
                  <a:srgbClr val="000000"/>
                </a:solidFill>
                <a:latin typeface="Times New Roman" pitchFamily="-1"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US" sz="1200">
              <a:solidFill>
                <a:srgbClr val="000000"/>
              </a:solidFill>
              <a:latin typeface="Times New Roman" pitchFamily="-1" charset="0"/>
            </a:endParaRPr>
          </a:p>
        </p:txBody>
      </p:sp>
      <p:sp>
        <p:nvSpPr>
          <p:cNvPr id="23556" name="Text Box 2"/>
          <p:cNvSpPr txBox="1">
            <a:spLocks noChangeArrowheads="1"/>
          </p:cNvSpPr>
          <p:nvPr/>
        </p:nvSpPr>
        <p:spPr bwMode="auto">
          <a:xfrm>
            <a:off x="0" y="8820150"/>
            <a:ext cx="3028950" cy="463550"/>
          </a:xfrm>
          <a:prstGeom prst="rect">
            <a:avLst/>
          </a:prstGeom>
          <a:noFill/>
          <a:ln w="9525">
            <a:noFill/>
            <a:round/>
            <a:headEnd/>
            <a:tailEnd/>
          </a:ln>
        </p:spPr>
        <p:txBody>
          <a:bodyPr lIns="92880" tIns="46440" rIns="92880" bIns="46440" anchor="b">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latin typeface="Times New Roman" pitchFamily="-1" charset="0"/>
            </a:endParaRPr>
          </a:p>
        </p:txBody>
      </p:sp>
      <p:sp>
        <p:nvSpPr>
          <p:cNvPr id="23557" name="Text Box 3"/>
          <p:cNvSpPr txBox="1">
            <a:spLocks noChangeArrowheads="1"/>
          </p:cNvSpPr>
          <p:nvPr/>
        </p:nvSpPr>
        <p:spPr bwMode="auto">
          <a:xfrm>
            <a:off x="0" y="0"/>
            <a:ext cx="3028950" cy="463550"/>
          </a:xfrm>
          <a:prstGeom prst="rect">
            <a:avLst/>
          </a:prstGeom>
          <a:noFill/>
          <a:ln w="9525">
            <a:noFill/>
            <a:round/>
            <a:headEnd/>
            <a:tailEnd/>
          </a:ln>
        </p:spPr>
        <p:txBody>
          <a:bodyPr lIns="92880" tIns="46440" rIns="92880" bIns="4644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latin typeface="Times New Roman" pitchFamily="-1" charset="0"/>
            </a:endParaRPr>
          </a:p>
        </p:txBody>
      </p:sp>
      <p:sp>
        <p:nvSpPr>
          <p:cNvPr id="23558" name="Text Box 4"/>
          <p:cNvSpPr txBox="1">
            <a:spLocks noChangeArrowheads="1"/>
          </p:cNvSpPr>
          <p:nvPr/>
        </p:nvSpPr>
        <p:spPr bwMode="auto">
          <a:xfrm>
            <a:off x="3962400" y="0"/>
            <a:ext cx="3028950" cy="463550"/>
          </a:xfrm>
          <a:prstGeom prst="rect">
            <a:avLst/>
          </a:prstGeom>
          <a:noFill/>
          <a:ln w="9525">
            <a:noFill/>
            <a:round/>
            <a:headEnd/>
            <a:tailEnd/>
          </a:ln>
        </p:spPr>
        <p:txBody>
          <a:bodyPr lIns="92880" tIns="46440" rIns="92880" bIns="46440">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latin typeface="Times New Roman" pitchFamily="-1" charset="0"/>
            </a:endParaRPr>
          </a:p>
        </p:txBody>
      </p:sp>
      <p:sp>
        <p:nvSpPr>
          <p:cNvPr id="23559" name="Text Box 5"/>
          <p:cNvSpPr txBox="1">
            <a:spLocks noChangeArrowheads="1"/>
          </p:cNvSpPr>
          <p:nvPr/>
        </p:nvSpPr>
        <p:spPr bwMode="auto">
          <a:xfrm>
            <a:off x="1176338" y="696913"/>
            <a:ext cx="4640262" cy="34798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sz="2400">
              <a:solidFill>
                <a:schemeClr val="bg1"/>
              </a:solidFill>
            </a:endParaRPr>
          </a:p>
        </p:txBody>
      </p:sp>
      <p:sp>
        <p:nvSpPr>
          <p:cNvPr id="23560" name="Text Box 6"/>
          <p:cNvSpPr>
            <a:spLocks noGrp="1" noChangeArrowheads="1"/>
          </p:cNvSpPr>
          <p:nvPr>
            <p:ph type="body"/>
          </p:nvPr>
        </p:nvSpPr>
        <p:spPr>
          <a:xfrm>
            <a:off x="931863" y="4408488"/>
            <a:ext cx="5127625" cy="4271962"/>
          </a:xfrm>
          <a:noFill/>
        </p:spPr>
        <p:txBody>
          <a:bodyPr wrap="none" anchor="ctr"/>
          <a:lstStyle/>
          <a:p>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12</a:t>
            </a:fld>
            <a:endParaRPr lang="en-US"/>
          </a:p>
        </p:txBody>
      </p:sp>
    </p:spTree>
    <p:extLst>
      <p:ext uri="{BB962C8B-B14F-4D97-AF65-F5344CB8AC3E}">
        <p14:creationId xmlns:p14="http://schemas.microsoft.com/office/powerpoint/2010/main" val="316346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B3D176-76EE-8F41-BAEA-B4D365B99BCB}"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emf"/><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5047" y="231948"/>
            <a:ext cx="7772400" cy="800985"/>
          </a:xfrm>
        </p:spPr>
        <p:txBody>
          <a:bodyPr/>
          <a:lstStyle/>
          <a:p>
            <a:r>
              <a:rPr lang="en-US" smtClean="0"/>
              <a:t>Click to edit Master title style</a:t>
            </a:r>
            <a:endParaRPr lang="en-US" dirty="0"/>
          </a:p>
        </p:txBody>
      </p:sp>
      <p:sp>
        <p:nvSpPr>
          <p:cNvPr id="12" name="Rectangle 11"/>
          <p:cNvSpPr/>
          <p:nvPr/>
        </p:nvSpPr>
        <p:spPr>
          <a:xfrm>
            <a:off x="505047" y="-3"/>
            <a:ext cx="8340172" cy="160867"/>
          </a:xfrm>
          <a:prstGeom prst="rect">
            <a:avLst/>
          </a:prstGeom>
          <a:solidFill>
            <a:srgbClr val="F16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rot="5400000">
            <a:off x="1617821" y="1694024"/>
            <a:ext cx="3546158" cy="6781800"/>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52932"/>
            <a:ext cx="1214660" cy="1227979"/>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7031" y="2551913"/>
            <a:ext cx="2065090" cy="2062422"/>
          </a:xfrm>
          <a:prstGeom prst="rect">
            <a:avLst/>
          </a:prstGeom>
        </p:spPr>
      </p:pic>
      <p:pic>
        <p:nvPicPr>
          <p:cNvPr id="16" name="Picture 15"/>
          <p:cNvPicPr>
            <a:picLocks noChangeAspect="1"/>
          </p:cNvPicPr>
          <p:nvPr/>
        </p:nvPicPr>
        <p:blipFill>
          <a:blip r:embed="rId5">
            <a:alphaModFix/>
          </a:blip>
          <a:stretch>
            <a:fillRect/>
          </a:stretch>
        </p:blipFill>
        <p:spPr>
          <a:xfrm>
            <a:off x="6715356" y="5607553"/>
            <a:ext cx="1473200" cy="351559"/>
          </a:xfrm>
          <a:prstGeom prst="rect">
            <a:avLst/>
          </a:prstGeom>
        </p:spPr>
      </p:pic>
      <p:pic>
        <p:nvPicPr>
          <p:cNvPr id="17" name="Picture 16" descr="ANL_H_B_Transprn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205" y="6127648"/>
            <a:ext cx="1183167" cy="445521"/>
          </a:xfrm>
          <a:prstGeom prst="rect">
            <a:avLst/>
          </a:prstGeom>
        </p:spPr>
      </p:pic>
      <p:pic>
        <p:nvPicPr>
          <p:cNvPr id="18" name="Picture 17" descr="circle_image_0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0362" y="-1720124"/>
            <a:ext cx="1318266" cy="1305662"/>
          </a:xfrm>
          <a:prstGeom prst="rect">
            <a:avLst/>
          </a:prstGeom>
        </p:spPr>
      </p:pic>
      <p:pic>
        <p:nvPicPr>
          <p:cNvPr id="19" name="Picture 18" descr="circle_image_0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2594" y="-1763356"/>
            <a:ext cx="1379387" cy="1392126"/>
          </a:xfrm>
          <a:prstGeom prst="rect">
            <a:avLst/>
          </a:prstGeom>
        </p:spPr>
      </p:pic>
      <p:pic>
        <p:nvPicPr>
          <p:cNvPr id="20" name="Picture 19" descr="Circles_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4099" y="-1769880"/>
            <a:ext cx="1389934" cy="1405175"/>
          </a:xfrm>
          <a:prstGeom prst="rect">
            <a:avLst/>
          </a:prstGeom>
        </p:spPr>
      </p:pic>
      <p:pic>
        <p:nvPicPr>
          <p:cNvPr id="21" name="Picture 20" descr="Circle_0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17066" y="-1769880"/>
            <a:ext cx="1389934" cy="1405175"/>
          </a:xfrm>
          <a:prstGeom prst="rect">
            <a:avLst/>
          </a:prstGeom>
        </p:spPr>
      </p:pic>
      <p:pic>
        <p:nvPicPr>
          <p:cNvPr id="22" name="Picture 21" descr="Circle_0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74906" y="-1769880"/>
            <a:ext cx="1389934" cy="1405175"/>
          </a:xfrm>
          <a:prstGeom prst="rect">
            <a:avLst/>
          </a:prstGeom>
        </p:spPr>
      </p:pic>
      <p:pic>
        <p:nvPicPr>
          <p:cNvPr id="23" name="Picture 22" descr="Circle_04.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4254" y="-1769880"/>
            <a:ext cx="1389934" cy="1405175"/>
          </a:xfrm>
          <a:prstGeom prst="rect">
            <a:avLst/>
          </a:prstGeom>
        </p:spPr>
      </p:pic>
      <p:pic>
        <p:nvPicPr>
          <p:cNvPr id="24" name="Picture 23" descr="Circle_04.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56713" y="-1769880"/>
            <a:ext cx="1389934" cy="1405175"/>
          </a:xfrm>
          <a:prstGeom prst="rect">
            <a:avLst/>
          </a:prstGeom>
        </p:spPr>
      </p:pic>
      <p:pic>
        <p:nvPicPr>
          <p:cNvPr id="25" name="Picture 24" descr="Circles_0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460" y="-1769880"/>
            <a:ext cx="1389934" cy="1405175"/>
          </a:xfrm>
          <a:prstGeom prst="rect">
            <a:avLst/>
          </a:prstGeom>
        </p:spPr>
      </p:pic>
    </p:spTree>
    <p:extLst>
      <p:ext uri="{BB962C8B-B14F-4D97-AF65-F5344CB8AC3E}">
        <p14:creationId xmlns:p14="http://schemas.microsoft.com/office/powerpoint/2010/main" val="390557632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3/19/14</a:t>
            </a:r>
            <a:endParaRPr lang="en-US"/>
          </a:p>
        </p:txBody>
      </p:sp>
      <p:sp>
        <p:nvSpPr>
          <p:cNvPr id="6" name="Slide Number Placeholder 5"/>
          <p:cNvSpPr>
            <a:spLocks noGrp="1"/>
          </p:cNvSpPr>
          <p:nvPr>
            <p:ph type="sldNum" sz="quarter" idx="12"/>
          </p:nvPr>
        </p:nvSpPr>
        <p:spPr/>
        <p:txBody>
          <a:bodyPr/>
          <a:lstStyle/>
          <a:p>
            <a:pPr>
              <a:defRPr/>
            </a:pPr>
            <a:fld id="{7F0F2EB4-91C3-294F-9830-FFE7CF65C5F4}" type="slidenum">
              <a:rPr lang="en-US" smtClean="0"/>
              <a:pPr>
                <a:defRPr/>
              </a:pPr>
              <a:t>‹#›</a:t>
            </a:fld>
            <a:endParaRPr lang="en-US"/>
          </a:p>
        </p:txBody>
      </p:sp>
    </p:spTree>
    <p:extLst>
      <p:ext uri="{BB962C8B-B14F-4D97-AF65-F5344CB8AC3E}">
        <p14:creationId xmlns:p14="http://schemas.microsoft.com/office/powerpoint/2010/main" val="129650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3/19/14</a:t>
            </a:r>
            <a:endParaRPr lang="en-US"/>
          </a:p>
        </p:txBody>
      </p:sp>
      <p:sp>
        <p:nvSpPr>
          <p:cNvPr id="6" name="Slide Number Placeholder 5"/>
          <p:cNvSpPr>
            <a:spLocks noGrp="1"/>
          </p:cNvSpPr>
          <p:nvPr>
            <p:ph type="sldNum" sz="quarter" idx="12"/>
          </p:nvPr>
        </p:nvSpPr>
        <p:spPr/>
        <p:txBody>
          <a:bodyPr/>
          <a:lstStyle/>
          <a:p>
            <a:pPr>
              <a:defRPr/>
            </a:pPr>
            <a:fld id="{7F0F2EB4-91C3-294F-9830-FFE7CF65C5F4}" type="slidenum">
              <a:rPr lang="en-US" smtClean="0"/>
              <a:pPr>
                <a:defRPr/>
              </a:pPr>
              <a:t>‹#›</a:t>
            </a:fld>
            <a:endParaRPr lang="en-US"/>
          </a:p>
        </p:txBody>
      </p:sp>
    </p:spTree>
    <p:extLst>
      <p:ext uri="{BB962C8B-B14F-4D97-AF65-F5344CB8AC3E}">
        <p14:creationId xmlns:p14="http://schemas.microsoft.com/office/powerpoint/2010/main" val="269565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973667"/>
            <a:ext cx="8229600" cy="5197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3/19/14</a:t>
            </a:r>
            <a:endParaRPr lang="en-US"/>
          </a:p>
        </p:txBody>
      </p:sp>
      <p:sp>
        <p:nvSpPr>
          <p:cNvPr id="6" name="Slide Number Placeholder 5"/>
          <p:cNvSpPr>
            <a:spLocks noGrp="1"/>
          </p:cNvSpPr>
          <p:nvPr>
            <p:ph type="sldNum" sz="quarter" idx="12"/>
          </p:nvPr>
        </p:nvSpPr>
        <p:spPr/>
        <p:txBody>
          <a:bodyPr/>
          <a:lstStyle/>
          <a:p>
            <a:pPr>
              <a:defRPr/>
            </a:pPr>
            <a:fld id="{96ED0B3F-E53D-1149-8822-3703C490A628}" type="slidenum">
              <a:rPr lang="en-US" smtClean="0"/>
              <a:pPr>
                <a:defRPr/>
              </a:pPr>
              <a:t>‹#›</a:t>
            </a:fld>
            <a:endParaRPr lang="en-US"/>
          </a:p>
        </p:txBody>
      </p:sp>
    </p:spTree>
    <p:extLst>
      <p:ext uri="{BB962C8B-B14F-4D97-AF65-F5344CB8AC3E}">
        <p14:creationId xmlns:p14="http://schemas.microsoft.com/office/powerpoint/2010/main" val="18301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3/19/14</a:t>
            </a:r>
            <a:endParaRPr lang="en-US"/>
          </a:p>
        </p:txBody>
      </p:sp>
      <p:sp>
        <p:nvSpPr>
          <p:cNvPr id="6" name="Slide Number Placeholder 5"/>
          <p:cNvSpPr>
            <a:spLocks noGrp="1"/>
          </p:cNvSpPr>
          <p:nvPr>
            <p:ph type="sldNum" sz="quarter" idx="12"/>
          </p:nvPr>
        </p:nvSpPr>
        <p:spPr/>
        <p:txBody>
          <a:bodyPr/>
          <a:lstStyle/>
          <a:p>
            <a:pPr>
              <a:defRPr/>
            </a:pPr>
            <a:fld id="{514B603D-DB74-B349-BECC-7A4ECDD00A18}" type="slidenum">
              <a:rPr lang="en-US" smtClean="0"/>
              <a:pPr>
                <a:defRPr/>
              </a:pPr>
              <a:t>‹#›</a:t>
            </a:fld>
            <a:endParaRPr lang="en-US"/>
          </a:p>
        </p:txBody>
      </p:sp>
    </p:spTree>
    <p:extLst>
      <p:ext uri="{BB962C8B-B14F-4D97-AF65-F5344CB8AC3E}">
        <p14:creationId xmlns:p14="http://schemas.microsoft.com/office/powerpoint/2010/main" val="198137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56733"/>
            <a:ext cx="4038600" cy="52539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2539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3/19/14</a:t>
            </a:r>
            <a:endParaRPr lang="en-US"/>
          </a:p>
        </p:txBody>
      </p:sp>
      <p:sp>
        <p:nvSpPr>
          <p:cNvPr id="7" name="Slide Number Placeholder 6"/>
          <p:cNvSpPr>
            <a:spLocks noGrp="1"/>
          </p:cNvSpPr>
          <p:nvPr>
            <p:ph type="sldNum" sz="quarter" idx="12"/>
          </p:nvPr>
        </p:nvSpPr>
        <p:spPr/>
        <p:txBody>
          <a:bodyPr/>
          <a:lstStyle/>
          <a:p>
            <a:pPr>
              <a:defRPr/>
            </a:pPr>
            <a:fld id="{844769BA-1473-CA4A-AE33-B1062B37F0BA}" type="slidenum">
              <a:rPr lang="en-US" smtClean="0"/>
              <a:pPr>
                <a:defRPr/>
              </a:pPr>
              <a:t>‹#›</a:t>
            </a:fld>
            <a:endParaRPr lang="en-US"/>
          </a:p>
        </p:txBody>
      </p:sp>
    </p:spTree>
    <p:extLst>
      <p:ext uri="{BB962C8B-B14F-4D97-AF65-F5344CB8AC3E}">
        <p14:creationId xmlns:p14="http://schemas.microsoft.com/office/powerpoint/2010/main" val="93302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8826"/>
            <a:ext cx="4040188" cy="639762"/>
          </a:xfrm>
        </p:spPr>
        <p:txBody>
          <a:bodyPr anchor="b">
            <a:normAutofit/>
          </a:bodyPr>
          <a:lstStyle>
            <a:lvl1pPr marL="0" indent="0">
              <a:buNone/>
              <a:defRPr sz="2000" b="1">
                <a:solidFill>
                  <a:srgbClr val="F165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8588"/>
            <a:ext cx="4040188" cy="4502056"/>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68826"/>
            <a:ext cx="4041775" cy="639762"/>
          </a:xfrm>
        </p:spPr>
        <p:txBody>
          <a:bodyPr anchor="b">
            <a:normAutofit/>
          </a:bodyPr>
          <a:lstStyle>
            <a:lvl1pPr marL="0" indent="0">
              <a:buNone/>
              <a:defRPr sz="2000" b="1">
                <a:solidFill>
                  <a:srgbClr val="F165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Pct val="70000"/>
              <a:buFont typeface="Wingdings" charset="2"/>
              <a:buNone/>
              <a:tabLst/>
              <a:defRPr/>
            </a:pPr>
            <a:r>
              <a:rPr lang="en-US" smtClean="0"/>
              <a:t>Click to edit Master text styles</a:t>
            </a:r>
          </a:p>
        </p:txBody>
      </p:sp>
      <p:sp>
        <p:nvSpPr>
          <p:cNvPr id="7" name="Date Placeholder 6"/>
          <p:cNvSpPr>
            <a:spLocks noGrp="1"/>
          </p:cNvSpPr>
          <p:nvPr>
            <p:ph type="dt" sz="half" idx="10"/>
          </p:nvPr>
        </p:nvSpPr>
        <p:spPr/>
        <p:txBody>
          <a:bodyPr/>
          <a:lstStyle/>
          <a:p>
            <a:r>
              <a:rPr lang="en-US" smtClean="0"/>
              <a:t>3/19/14</a:t>
            </a:r>
            <a:endParaRPr lang="en-US"/>
          </a:p>
        </p:txBody>
      </p:sp>
      <p:sp>
        <p:nvSpPr>
          <p:cNvPr id="9" name="Slide Number Placeholder 8"/>
          <p:cNvSpPr>
            <a:spLocks noGrp="1"/>
          </p:cNvSpPr>
          <p:nvPr>
            <p:ph type="sldNum" sz="quarter" idx="12"/>
          </p:nvPr>
        </p:nvSpPr>
        <p:spPr/>
        <p:txBody>
          <a:bodyPr/>
          <a:lstStyle/>
          <a:p>
            <a:pPr>
              <a:defRPr/>
            </a:pPr>
            <a:fld id="{2AD1E3AD-A040-334B-AFCB-CA49F228DACE}" type="slidenum">
              <a:rPr lang="en-US" smtClean="0"/>
              <a:pPr>
                <a:defRPr/>
              </a:pPr>
              <a:t>‹#›</a:t>
            </a:fld>
            <a:endParaRPr lang="en-US"/>
          </a:p>
        </p:txBody>
      </p:sp>
      <p:sp>
        <p:nvSpPr>
          <p:cNvPr id="10" name="Content Placeholder 3"/>
          <p:cNvSpPr>
            <a:spLocks noGrp="1"/>
          </p:cNvSpPr>
          <p:nvPr>
            <p:ph sz="half" idx="13"/>
          </p:nvPr>
        </p:nvSpPr>
        <p:spPr>
          <a:xfrm>
            <a:off x="4648200" y="1708588"/>
            <a:ext cx="4040188" cy="4502056"/>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6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3/19/14</a:t>
            </a:r>
            <a:endParaRPr lang="en-US"/>
          </a:p>
        </p:txBody>
      </p:sp>
      <p:sp>
        <p:nvSpPr>
          <p:cNvPr id="5" name="Slide Number Placeholder 4"/>
          <p:cNvSpPr>
            <a:spLocks noGrp="1"/>
          </p:cNvSpPr>
          <p:nvPr>
            <p:ph type="sldNum" sz="quarter" idx="12"/>
          </p:nvPr>
        </p:nvSpPr>
        <p:spPr/>
        <p:txBody>
          <a:bodyPr/>
          <a:lstStyle/>
          <a:p>
            <a:pPr>
              <a:defRPr/>
            </a:pPr>
            <a:fld id="{44469824-6285-254F-A7F2-5EBE25DBD316}" type="slidenum">
              <a:rPr lang="en-US" smtClean="0"/>
              <a:pPr>
                <a:defRPr/>
              </a:pPr>
              <a:t>‹#›</a:t>
            </a:fld>
            <a:endParaRPr lang="en-US"/>
          </a:p>
        </p:txBody>
      </p:sp>
    </p:spTree>
    <p:extLst>
      <p:ext uri="{BB962C8B-B14F-4D97-AF65-F5344CB8AC3E}">
        <p14:creationId xmlns:p14="http://schemas.microsoft.com/office/powerpoint/2010/main" val="418154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3/19/14</a:t>
            </a:r>
            <a:endParaRPr lang="en-US"/>
          </a:p>
        </p:txBody>
      </p:sp>
      <p:sp>
        <p:nvSpPr>
          <p:cNvPr id="4" name="Slide Number Placeholder 3"/>
          <p:cNvSpPr>
            <a:spLocks noGrp="1"/>
          </p:cNvSpPr>
          <p:nvPr>
            <p:ph type="sldNum" sz="quarter" idx="12"/>
          </p:nvPr>
        </p:nvSpPr>
        <p:spPr/>
        <p:txBody>
          <a:bodyPr/>
          <a:lstStyle/>
          <a:p>
            <a:pPr>
              <a:defRPr/>
            </a:pPr>
            <a:fld id="{B7A68697-1237-8241-A919-F652AC35377E}" type="slidenum">
              <a:rPr lang="en-US" smtClean="0"/>
              <a:pPr>
                <a:defRPr/>
              </a:pPr>
              <a:t>‹#›</a:t>
            </a:fld>
            <a:endParaRPr lang="en-US"/>
          </a:p>
        </p:txBody>
      </p:sp>
    </p:spTree>
    <p:extLst>
      <p:ext uri="{BB962C8B-B14F-4D97-AF65-F5344CB8AC3E}">
        <p14:creationId xmlns:p14="http://schemas.microsoft.com/office/powerpoint/2010/main" val="203226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3/19/14</a:t>
            </a:r>
            <a:endParaRPr lang="en-US"/>
          </a:p>
        </p:txBody>
      </p:sp>
      <p:sp>
        <p:nvSpPr>
          <p:cNvPr id="7" name="Slide Number Placeholder 6"/>
          <p:cNvSpPr>
            <a:spLocks noGrp="1"/>
          </p:cNvSpPr>
          <p:nvPr>
            <p:ph type="sldNum" sz="quarter" idx="12"/>
          </p:nvPr>
        </p:nvSpPr>
        <p:spPr/>
        <p:txBody>
          <a:bodyPr/>
          <a:lstStyle/>
          <a:p>
            <a:pPr>
              <a:defRPr/>
            </a:pPr>
            <a:fld id="{244D5A1B-1E51-C14A-9850-46C297E51469}" type="slidenum">
              <a:rPr lang="en-US" smtClean="0"/>
              <a:pPr>
                <a:defRPr/>
              </a:pPr>
              <a:t>‹#›</a:t>
            </a:fld>
            <a:endParaRPr lang="en-US"/>
          </a:p>
        </p:txBody>
      </p:sp>
    </p:spTree>
    <p:extLst>
      <p:ext uri="{BB962C8B-B14F-4D97-AF65-F5344CB8AC3E}">
        <p14:creationId xmlns:p14="http://schemas.microsoft.com/office/powerpoint/2010/main" val="67700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3/19/14</a:t>
            </a:r>
            <a:endParaRPr lang="en-US"/>
          </a:p>
        </p:txBody>
      </p:sp>
      <p:sp>
        <p:nvSpPr>
          <p:cNvPr id="7" name="Slide Number Placeholder 6"/>
          <p:cNvSpPr>
            <a:spLocks noGrp="1"/>
          </p:cNvSpPr>
          <p:nvPr>
            <p:ph type="sldNum" sz="quarter" idx="12"/>
          </p:nvPr>
        </p:nvSpPr>
        <p:spPr/>
        <p:txBody>
          <a:bodyPr/>
          <a:lstStyle/>
          <a:p>
            <a:pPr>
              <a:defRPr/>
            </a:pPr>
            <a:fld id="{7F0F2EB4-91C3-294F-9830-FFE7CF65C5F4}" type="slidenum">
              <a:rPr lang="en-US" smtClean="0"/>
              <a:pPr>
                <a:defRPr/>
              </a:pPr>
              <a:t>‹#›</a:t>
            </a:fld>
            <a:endParaRPr lang="en-US"/>
          </a:p>
        </p:txBody>
      </p:sp>
      <p:sp>
        <p:nvSpPr>
          <p:cNvPr id="8" name="Rectangle 7"/>
          <p:cNvSpPr/>
          <p:nvPr/>
        </p:nvSpPr>
        <p:spPr>
          <a:xfrm>
            <a:off x="3310972" y="4555719"/>
            <a:ext cx="5486400" cy="781488"/>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310972" y="4555719"/>
            <a:ext cx="5486400" cy="410014"/>
          </a:xfrm>
          <a:prstGeom prst="rect">
            <a:avLst/>
          </a:prstGeom>
        </p:spPr>
        <p:txBody>
          <a:bodyPr anchor="b"/>
          <a:lstStyle>
            <a:lvl1pPr algn="l">
              <a:defRPr sz="2000" b="1">
                <a:solidFill>
                  <a:schemeClr val="bg1"/>
                </a:solidFill>
                <a:latin typeface="Trebuchet MS"/>
                <a:cs typeface="Trebuchet MS"/>
              </a:defRPr>
            </a:lvl1pPr>
          </a:lstStyle>
          <a:p>
            <a:r>
              <a:rPr lang="en-US" smtClean="0"/>
              <a:t>Click to edit Master title style</a:t>
            </a:r>
            <a:endParaRPr lang="en-US" dirty="0"/>
          </a:p>
        </p:txBody>
      </p:sp>
      <p:sp>
        <p:nvSpPr>
          <p:cNvPr id="10" name="Picture Placeholder 2"/>
          <p:cNvSpPr>
            <a:spLocks noGrp="1"/>
          </p:cNvSpPr>
          <p:nvPr>
            <p:ph type="pic" idx="1"/>
          </p:nvPr>
        </p:nvSpPr>
        <p:spPr>
          <a:xfrm>
            <a:off x="457200" y="284195"/>
            <a:ext cx="8340172" cy="4271524"/>
          </a:xfrm>
          <a:prstGeom prst="rect">
            <a:avLst/>
          </a:prstGeom>
        </p:spPr>
        <p:txBody>
          <a:bodyPr/>
          <a:lstStyle>
            <a:lvl1pPr marL="0" indent="0">
              <a:buNone/>
              <a:defRPr sz="3200">
                <a:solidFill>
                  <a:srgbClr val="F16521"/>
                </a:solidFill>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2978172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0867"/>
            <a:ext cx="8229600" cy="795866"/>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73666"/>
            <a:ext cx="8229600" cy="52963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17134" y="6543092"/>
            <a:ext cx="2133600" cy="365125"/>
          </a:xfrm>
          <a:prstGeom prst="rect">
            <a:avLst/>
          </a:prstGeom>
        </p:spPr>
        <p:txBody>
          <a:bodyPr vert="horz" lIns="91440" tIns="45720" rIns="91440" bIns="45720" rtlCol="0" anchor="t" anchorCtr="0"/>
          <a:lstStyle>
            <a:lvl1pPr algn="l">
              <a:defRPr sz="900">
                <a:solidFill>
                  <a:schemeClr val="tx1"/>
                </a:solidFill>
                <a:latin typeface="Trebuchet MS"/>
              </a:defRPr>
            </a:lvl1pPr>
          </a:lstStyle>
          <a:p>
            <a:r>
              <a:rPr lang="en-US" smtClean="0"/>
              <a:t>3/19/14</a:t>
            </a:r>
            <a:endParaRPr lang="en-US" dirty="0"/>
          </a:p>
        </p:txBody>
      </p:sp>
      <p:sp>
        <p:nvSpPr>
          <p:cNvPr id="6" name="Slide Number Placeholder 5"/>
          <p:cNvSpPr>
            <a:spLocks noGrp="1"/>
          </p:cNvSpPr>
          <p:nvPr>
            <p:ph type="sldNum" sz="quarter" idx="4"/>
          </p:nvPr>
        </p:nvSpPr>
        <p:spPr>
          <a:xfrm>
            <a:off x="6663772" y="6330373"/>
            <a:ext cx="2133600" cy="365125"/>
          </a:xfrm>
          <a:prstGeom prst="rect">
            <a:avLst/>
          </a:prstGeom>
        </p:spPr>
        <p:txBody>
          <a:bodyPr vert="horz" lIns="91440" tIns="45720" rIns="91440" bIns="45720" rtlCol="0" anchor="ctr"/>
          <a:lstStyle>
            <a:lvl1pPr algn="r">
              <a:defRPr sz="1000">
                <a:solidFill>
                  <a:srgbClr val="FF6600"/>
                </a:solidFill>
                <a:latin typeface="Trebuchet MS"/>
                <a:cs typeface="Trebuchet MS"/>
              </a:defRPr>
            </a:lvl1pPr>
          </a:lstStyle>
          <a:p>
            <a:pPr>
              <a:defRPr/>
            </a:pPr>
            <a:fld id="{7F0F2EB4-91C3-294F-9830-FFE7CF65C5F4}" type="slidenum">
              <a:rPr lang="en-US" smtClean="0"/>
              <a:pPr>
                <a:defRPr/>
              </a:pPr>
              <a:t>‹#›</a:t>
            </a:fld>
            <a:endParaRPr lang="en-US"/>
          </a:p>
        </p:txBody>
      </p:sp>
      <p:pic>
        <p:nvPicPr>
          <p:cNvPr id="14" name="Picture 13" descr="Image_05.png"/>
          <p:cNvPicPr>
            <a:picLocks noChangeAspect="1"/>
          </p:cNvPicPr>
          <p:nvPr/>
        </p:nvPicPr>
        <p:blipFill rotWithShape="1">
          <a:blip r:embed="rId14">
            <a:extLst>
              <a:ext uri="{28A0092B-C50C-407E-A947-70E740481C1C}">
                <a14:useLocalDpi xmlns:a14="http://schemas.microsoft.com/office/drawing/2010/main" val="0"/>
              </a:ext>
            </a:extLst>
          </a:blip>
          <a:srcRect l="20390" t="-1677" r="-2" b="46383"/>
          <a:stretch/>
        </p:blipFill>
        <p:spPr>
          <a:xfrm>
            <a:off x="0" y="6270057"/>
            <a:ext cx="1474985" cy="1024466"/>
          </a:xfrm>
          <a:prstGeom prst="rect">
            <a:avLst/>
          </a:prstGeom>
        </p:spPr>
      </p:pic>
      <p:cxnSp>
        <p:nvCxnSpPr>
          <p:cNvPr id="15" name="Straight Connector 14"/>
          <p:cNvCxnSpPr/>
          <p:nvPr/>
        </p:nvCxnSpPr>
        <p:spPr>
          <a:xfrm flipH="1">
            <a:off x="1617134" y="6517287"/>
            <a:ext cx="6799239" cy="0"/>
          </a:xfrm>
          <a:prstGeom prst="line">
            <a:avLst/>
          </a:prstGeom>
          <a:ln w="6350" cmpd="sng">
            <a:solidFill>
              <a:srgbClr val="F16521"/>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57200" y="0"/>
            <a:ext cx="8340172" cy="160867"/>
          </a:xfrm>
          <a:prstGeom prst="rect">
            <a:avLst/>
          </a:prstGeom>
          <a:solidFill>
            <a:srgbClr val="F16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15"/>
          <a:stretch>
            <a:fillRect/>
          </a:stretch>
        </p:blipFill>
        <p:spPr>
          <a:xfrm>
            <a:off x="40075" y="6622316"/>
            <a:ext cx="888694" cy="212075"/>
          </a:xfrm>
          <a:prstGeom prst="rect">
            <a:avLst/>
          </a:prstGeom>
        </p:spPr>
      </p:pic>
    </p:spTree>
    <p:extLst>
      <p:ext uri="{BB962C8B-B14F-4D97-AF65-F5344CB8AC3E}">
        <p14:creationId xmlns:p14="http://schemas.microsoft.com/office/powerpoint/2010/main" val="3390692433"/>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200" kern="1200">
          <a:solidFill>
            <a:srgbClr val="FF6600"/>
          </a:solidFill>
          <a:latin typeface="Trebuchet MS"/>
          <a:ea typeface="+mj-ea"/>
          <a:cs typeface="Trebuchet MS"/>
        </a:defRPr>
      </a:lvl1pPr>
    </p:titleStyle>
    <p:bodyStyle>
      <a:lvl1pPr marL="287338" indent="-287338" algn="l" defTabSz="457200" rtl="0" eaLnBrk="1" latinLnBrk="0" hangingPunct="1">
        <a:spcBef>
          <a:spcPct val="20000"/>
        </a:spcBef>
        <a:buSzPct val="70000"/>
        <a:buFont typeface="Wingdings" charset="2"/>
        <a:buChar char=""/>
        <a:defRPr sz="2000" kern="1200">
          <a:solidFill>
            <a:schemeClr val="tx1"/>
          </a:solidFill>
          <a:latin typeface="Trebuchet MS"/>
          <a:ea typeface="+mn-ea"/>
          <a:cs typeface="Trebuchet MS"/>
        </a:defRPr>
      </a:lvl1pPr>
      <a:lvl2pPr marL="576263" indent="-288925" algn="l" defTabSz="457200" rtl="0" eaLnBrk="1" latinLnBrk="0" hangingPunct="1">
        <a:spcBef>
          <a:spcPct val="20000"/>
        </a:spcBef>
        <a:buSzPct val="70000"/>
        <a:buFont typeface="Wingdings" charset="2"/>
        <a:buChar char=""/>
        <a:defRPr sz="1800" kern="1200">
          <a:solidFill>
            <a:schemeClr val="tx1"/>
          </a:solidFill>
          <a:latin typeface="Trebuchet MS"/>
          <a:ea typeface="+mn-ea"/>
          <a:cs typeface="Trebuchet MS"/>
        </a:defRPr>
      </a:lvl2pPr>
      <a:lvl3pPr marL="855663" indent="-279400" algn="l" defTabSz="457200" rtl="0" eaLnBrk="1" latinLnBrk="0" hangingPunct="1">
        <a:spcBef>
          <a:spcPct val="20000"/>
        </a:spcBef>
        <a:buSzPct val="70000"/>
        <a:buFont typeface="Wingdings" charset="2"/>
        <a:buChar char=""/>
        <a:defRPr sz="1600" kern="1200">
          <a:solidFill>
            <a:schemeClr val="tx1"/>
          </a:solidFill>
          <a:latin typeface="Trebuchet MS"/>
          <a:ea typeface="+mn-ea"/>
          <a:cs typeface="Trebuchet MS"/>
        </a:defRPr>
      </a:lvl3pPr>
      <a:lvl4pPr marL="1084263" indent="-228600" algn="l" defTabSz="457200" rtl="0" eaLnBrk="1" latinLnBrk="0" hangingPunct="1">
        <a:spcBef>
          <a:spcPct val="20000"/>
        </a:spcBef>
        <a:buFont typeface="Arial"/>
        <a:buChar char="–"/>
        <a:defRPr sz="1400" kern="1200">
          <a:solidFill>
            <a:schemeClr val="tx1"/>
          </a:solidFill>
          <a:latin typeface="Trebuchet MS"/>
          <a:ea typeface="+mn-ea"/>
          <a:cs typeface="Trebuchet MS"/>
        </a:defRPr>
      </a:lvl4pPr>
      <a:lvl5pPr marL="1312863" indent="-228600" algn="l" defTabSz="457200" rtl="0" eaLnBrk="1" latinLnBrk="0" hangingPunct="1">
        <a:spcBef>
          <a:spcPct val="20000"/>
        </a:spcBef>
        <a:buFont typeface="Arial"/>
        <a:buChar char="»"/>
        <a:defRPr sz="12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l@alcf.anl.gov" TargetMode="External"/><Relationship Id="rId4" Type="http://schemas.openxmlformats.org/officeDocument/2006/relationships/hyperlink" Target="mailto:support@alcf.anl.gov" TargetMode="External"/><Relationship Id="rId5" Type="http://schemas.openxmlformats.org/officeDocument/2006/relationships/hyperlink" Target="mailto:username@cetus.alcf.anl.gov" TargetMode="External"/><Relationship Id="rId6" Type="http://schemas.openxmlformats.org/officeDocument/2006/relationships/hyperlink" Target="mailto:username@vesta.alcf.anl.gov"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18.png"/><Relationship Id="rId13"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alcf.anl.gov/user-guides/machine-parti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tatus.alcf.anl.gov/mira/activity"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cs.anl.gov/hs/software/systems/softenv/softenv-intro.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software-and-librari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software-and-librari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accounts-acces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accounts-acces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alcf.anl.gov/user-guides/querying-allocations-using-cb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www.alcf.anl.gov/user-guides/bgq-file-system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data-policy%23data-storage-system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s://www.youtube.com/watch?feature=player_embedded&amp;v=pEkgf2KnaU4" TargetMode="External"/><Relationship Id="rId5" Type="http://schemas.openxmlformats.org/officeDocument/2006/relationships/hyperlink" Target="http://www.alcf.anl.gov/user-guides/data-transfer"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http://www.alcf.anl.gov/user-guides/job-scheduling-policy-bgq-systems"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alcf.anl.gov/user-guides/job-scheduling-policy-bgq-system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ac.mcs.anl.gov/projects/cobalt/wiki/CommandRefere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lcf.anl.gov/user-guides/cobalt-job-control" TargetMode="External"/><Relationship Id="rId4" Type="http://schemas.openxmlformats.org/officeDocument/2006/relationships/hyperlink" Target="http://trac.mcs.anl.gov/projects/cobalt/wiki/BGQUserComputeBlockControl"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reservation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atus.alcf.anl.gov/mira/activity" TargetMode="External"/><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51.xml.rels><?xml version="1.0" encoding="UTF-8" standalone="yes"?>
<Relationships xmlns="http://schemas.openxmlformats.org/package/2006/relationships"><Relationship Id="rId3" Type="http://schemas.openxmlformats.org/officeDocument/2006/relationships/hyperlink" Target="http://status.alcf.anl.gov/mira/activity" TargetMode="External"/><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52.xml.rels><?xml version="1.0" encoding="UTF-8" standalone="yes"?>
<Relationships xmlns="http://schemas.openxmlformats.org/package/2006/relationships"><Relationship Id="rId3" Type="http://schemas.openxmlformats.org/officeDocument/2006/relationships/hyperlink" Target="http://status.alcf.anl.gov/mira/activity" TargetMode="External"/><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alcf.anl.gov/user-guides/using-cryptocards%23troubleshooting-your-cryptocard" TargetMode="External"/><Relationship Id="rId4" Type="http://schemas.openxmlformats.org/officeDocument/2006/relationships/hyperlink" Target="mailto:support@alcf.anl.gov"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upport@alcf.anl.gov"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alcf.anl.gov/user-guides/bgqstack" TargetMode="External"/><Relationship Id="rId4" Type="http://schemas.openxmlformats.org/officeDocument/2006/relationships/hyperlink" Target="http://www.alcf.anl.gov/user-guides/coreprocessor"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3" Type="http://schemas.openxmlformats.org/officeDocument/2006/relationships/hyperlink" Target="http://www.alcf.anl.gov/user-guides" TargetMode="External"/><Relationship Id="rId4" Type="http://schemas.openxmlformats.org/officeDocument/2006/relationships/hyperlink" Target="https://accounts.alcf.anl.gov" TargetMode="External"/><Relationship Id="rId5" Type="http://schemas.openxmlformats.org/officeDocument/2006/relationships/hyperlink" Target="http://status.alcf.anl.gov/%7Bmira,cetus,vesta,tukey%7D/activity" TargetMode="External"/><Relationship Id="rId6" Type="http://schemas.openxmlformats.org/officeDocument/2006/relationships/hyperlink" Target="mailto:support@alcf.anl.gov" TargetMode="External"/><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www.alcf.anl.gov"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machine-partition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using-hps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f.anl.gov/user-guides/overview-how-compile-and-link" TargetMode="External"/><Relationship Id="rId3" Type="http://schemas.openxmlformats.org/officeDocument/2006/relationships/hyperlink" Target="http://www.alcf.anl.gov/user-guides/connect-log"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7"/>
            <a:ext cx="8229600" cy="829733"/>
          </a:xfrm>
        </p:spPr>
        <p:txBody>
          <a:bodyPr>
            <a:normAutofit fontScale="90000"/>
          </a:bodyPr>
          <a:lstStyle/>
          <a:p>
            <a:pPr algn="ctr"/>
            <a:r>
              <a:rPr lang="en-US" dirty="0"/>
              <a:t>Argonne Leadership Computing </a:t>
            </a:r>
            <a:r>
              <a:rPr lang="en-US" dirty="0" smtClean="0"/>
              <a:t>Facility</a:t>
            </a:r>
            <a:br>
              <a:rPr lang="en-US" dirty="0" smtClean="0"/>
            </a:br>
            <a:r>
              <a:rPr lang="en-US" dirty="0" smtClean="0"/>
              <a:t>Getting Started Videoconference</a:t>
            </a:r>
            <a:endParaRPr lang="en-US" dirty="0"/>
          </a:p>
        </p:txBody>
      </p:sp>
      <p:sp>
        <p:nvSpPr>
          <p:cNvPr id="3" name="Content Placeholder 2"/>
          <p:cNvSpPr>
            <a:spLocks noGrp="1"/>
          </p:cNvSpPr>
          <p:nvPr>
            <p:ph idx="1"/>
          </p:nvPr>
        </p:nvSpPr>
        <p:spPr>
          <a:xfrm>
            <a:off x="152400" y="1447800"/>
            <a:ext cx="8915400" cy="4800600"/>
          </a:xfrm>
        </p:spPr>
        <p:txBody>
          <a:bodyPr>
            <a:normAutofit/>
          </a:bodyPr>
          <a:lstStyle/>
          <a:p>
            <a:pPr marL="0" indent="0" algn="ctr">
              <a:buNone/>
            </a:pPr>
            <a:r>
              <a:rPr lang="en-US" b="1" dirty="0" smtClean="0"/>
              <a:t>Welcome! We will begin soon.</a:t>
            </a:r>
          </a:p>
          <a:p>
            <a:pPr marL="0" indent="0" algn="ctr">
              <a:buNone/>
            </a:pPr>
            <a:endParaRPr lang="en-US" b="1" dirty="0" smtClean="0"/>
          </a:p>
          <a:p>
            <a:pPr lvl="0">
              <a:spcBef>
                <a:spcPts val="300"/>
              </a:spcBef>
              <a:spcAft>
                <a:spcPts val="300"/>
              </a:spcAft>
            </a:pPr>
            <a:r>
              <a:rPr lang="en-US" sz="1800" dirty="0">
                <a:latin typeface="Arial"/>
                <a:cs typeface="Arial"/>
              </a:rPr>
              <a:t>Please set your microphone to ‘mute’ unless you are asking a question.</a:t>
            </a:r>
          </a:p>
          <a:p>
            <a:pPr>
              <a:spcBef>
                <a:spcPts val="300"/>
              </a:spcBef>
              <a:spcAft>
                <a:spcPts val="300"/>
              </a:spcAft>
            </a:pPr>
            <a:r>
              <a:rPr lang="en-US" sz="1800" dirty="0">
                <a:latin typeface="Arial"/>
                <a:cs typeface="Arial"/>
              </a:rPr>
              <a:t>Please leave your camera ON so our speakers can better interact with you</a:t>
            </a:r>
            <a:r>
              <a:rPr lang="en-US" sz="1800" dirty="0" smtClean="0">
                <a:latin typeface="Arial"/>
                <a:cs typeface="Arial"/>
              </a:rPr>
              <a:t>.</a:t>
            </a:r>
          </a:p>
          <a:p>
            <a:pPr lvl="0">
              <a:spcBef>
                <a:spcPts val="300"/>
              </a:spcBef>
              <a:spcAft>
                <a:spcPts val="300"/>
              </a:spcAft>
            </a:pPr>
            <a:r>
              <a:rPr lang="en-US" sz="1800" dirty="0">
                <a:latin typeface="Arial"/>
                <a:cs typeface="Arial"/>
              </a:rPr>
              <a:t>This videoconference is meant to be interactive. If you have a question for the presenter, please ask. You may also hold your question for the end of the topic, or email it to the moderator at </a:t>
            </a:r>
            <a:r>
              <a:rPr lang="en-US" sz="1800" dirty="0">
                <a:latin typeface="Arial"/>
                <a:cs typeface="Arial"/>
                <a:hlinkClick r:id="rId3"/>
              </a:rPr>
              <a:t>chel@alcf.anl.gov</a:t>
            </a:r>
            <a:r>
              <a:rPr lang="en-US" sz="1800" dirty="0">
                <a:latin typeface="Arial"/>
                <a:cs typeface="Arial"/>
              </a:rPr>
              <a:t> and it will be forwarded to the presenter.</a:t>
            </a:r>
          </a:p>
          <a:p>
            <a:pPr>
              <a:spcBef>
                <a:spcPts val="300"/>
              </a:spcBef>
              <a:spcAft>
                <a:spcPts val="300"/>
              </a:spcAft>
            </a:pPr>
            <a:r>
              <a:rPr lang="en-US" sz="1800" dirty="0">
                <a:latin typeface="Arial"/>
                <a:cs typeface="Arial"/>
              </a:rPr>
              <a:t>Sessions are being recorded for future playback online</a:t>
            </a:r>
            <a:r>
              <a:rPr lang="en-US" sz="1800" dirty="0" smtClean="0">
                <a:latin typeface="Arial"/>
                <a:cs typeface="Arial"/>
              </a:rPr>
              <a:t>.</a:t>
            </a:r>
          </a:p>
          <a:p>
            <a:pPr>
              <a:spcBef>
                <a:spcPts val="300"/>
              </a:spcBef>
              <a:spcAft>
                <a:spcPts val="300"/>
              </a:spcAft>
            </a:pPr>
            <a:r>
              <a:rPr lang="en-US" sz="1800" dirty="0">
                <a:latin typeface="Arial"/>
                <a:cs typeface="Arial"/>
              </a:rPr>
              <a:t>Conference software support: please email </a:t>
            </a:r>
            <a:r>
              <a:rPr lang="en-US" sz="1800" u="sng" dirty="0">
                <a:latin typeface="Arial"/>
                <a:cs typeface="Arial"/>
                <a:hlinkClick r:id="rId3"/>
              </a:rPr>
              <a:t>chel@alcf.anl.gov</a:t>
            </a:r>
            <a:endParaRPr lang="en-US" sz="1800" dirty="0">
              <a:latin typeface="Arial"/>
              <a:cs typeface="Arial"/>
            </a:endParaRPr>
          </a:p>
          <a:p>
            <a:pPr>
              <a:spcBef>
                <a:spcPts val="300"/>
              </a:spcBef>
              <a:spcAft>
                <a:spcPts val="300"/>
              </a:spcAft>
            </a:pPr>
            <a:r>
              <a:rPr lang="en-US" sz="1800" dirty="0">
                <a:latin typeface="Arial"/>
                <a:cs typeface="Arial"/>
              </a:rPr>
              <a:t>CRYPTOCard token or ALCF resource support: please email </a:t>
            </a:r>
            <a:r>
              <a:rPr lang="en-US" sz="1800" u="sng" dirty="0">
                <a:latin typeface="Arial"/>
                <a:cs typeface="Arial"/>
                <a:hlinkClick r:id="rId4"/>
              </a:rPr>
              <a:t>support@</a:t>
            </a:r>
            <a:r>
              <a:rPr lang="en-US" sz="1800" u="sng" dirty="0" smtClean="0">
                <a:latin typeface="Arial"/>
                <a:cs typeface="Arial"/>
                <a:hlinkClick r:id="rId4"/>
              </a:rPr>
              <a:t>alcf.anl.gov</a:t>
            </a:r>
            <a:endParaRPr lang="en-US" sz="1800" u="sng" dirty="0" smtClean="0">
              <a:latin typeface="Arial"/>
              <a:cs typeface="Arial"/>
            </a:endParaRPr>
          </a:p>
          <a:p>
            <a:pPr>
              <a:spcBef>
                <a:spcPts val="300"/>
              </a:spcBef>
              <a:spcAft>
                <a:spcPts val="300"/>
              </a:spcAft>
            </a:pPr>
            <a:r>
              <a:rPr lang="en-US" sz="1800" dirty="0" smtClean="0">
                <a:latin typeface="Arial"/>
                <a:cs typeface="Arial"/>
              </a:rPr>
              <a:t>We will use Cetus or Vesta for the hands</a:t>
            </a:r>
            <a:r>
              <a:rPr lang="en-US" sz="1800" kern="0" dirty="0" smtClean="0">
                <a:solidFill>
                  <a:srgbClr val="3D203B"/>
                </a:solidFill>
                <a:latin typeface="Arial"/>
                <a:ea typeface="ＭＳ Ｐゴシック" charset="0"/>
                <a:cs typeface="Arial"/>
              </a:rPr>
              <a:t>-on. Please make sure you can log in:</a:t>
            </a:r>
            <a:br>
              <a:rPr lang="en-US" sz="1800" kern="0" dirty="0" smtClean="0">
                <a:solidFill>
                  <a:srgbClr val="3D203B"/>
                </a:solidFill>
                <a:latin typeface="Arial"/>
                <a:ea typeface="ＭＳ Ｐゴシック" charset="0"/>
                <a:cs typeface="Arial"/>
              </a:rPr>
            </a:br>
            <a:r>
              <a:rPr lang="en-US" dirty="0" smtClean="0">
                <a:latin typeface="Arial"/>
                <a:cs typeface="Arial"/>
              </a:rPr>
              <a:t>    </a:t>
            </a:r>
            <a:r>
              <a:rPr lang="en-US" sz="1800" dirty="0" smtClean="0">
                <a:latin typeface="Arial"/>
                <a:cs typeface="Arial"/>
              </a:rPr>
              <a:t>&gt; </a:t>
            </a:r>
            <a:r>
              <a:rPr lang="en-US" sz="1800" dirty="0" err="1">
                <a:latin typeface="Arial"/>
                <a:cs typeface="Arial"/>
              </a:rPr>
              <a:t>ssh</a:t>
            </a:r>
            <a:r>
              <a:rPr lang="en-US" sz="1800" dirty="0">
                <a:latin typeface="Arial"/>
                <a:cs typeface="Arial"/>
              </a:rPr>
              <a:t> </a:t>
            </a:r>
            <a:r>
              <a:rPr lang="en-US" sz="1800" u="sng" dirty="0">
                <a:latin typeface="Arial"/>
                <a:cs typeface="Arial"/>
                <a:hlinkClick r:id="rId5"/>
              </a:rPr>
              <a:t>username@cetus.alcf.anl.gov</a:t>
            </a:r>
            <a:r>
              <a:rPr lang="en-US" sz="1800" dirty="0">
                <a:latin typeface="Arial"/>
                <a:cs typeface="Arial"/>
              </a:rPr>
              <a:t>   </a:t>
            </a:r>
            <a:r>
              <a:rPr lang="en-US" sz="1800" dirty="0" smtClean="0">
                <a:latin typeface="Arial"/>
                <a:cs typeface="Arial"/>
              </a:rPr>
              <a:t>or   </a:t>
            </a:r>
            <a:r>
              <a:rPr lang="en-US" sz="1800" dirty="0">
                <a:latin typeface="Arial"/>
                <a:cs typeface="Arial"/>
              </a:rPr>
              <a:t>&gt; </a:t>
            </a:r>
            <a:r>
              <a:rPr lang="en-US" sz="1800" dirty="0" err="1">
                <a:latin typeface="Arial"/>
                <a:cs typeface="Arial"/>
              </a:rPr>
              <a:t>ssh</a:t>
            </a:r>
            <a:r>
              <a:rPr lang="en-US" sz="1800" dirty="0">
                <a:latin typeface="Arial"/>
                <a:cs typeface="Arial"/>
              </a:rPr>
              <a:t> </a:t>
            </a:r>
            <a:r>
              <a:rPr lang="en-US" sz="1800" u="sng" dirty="0">
                <a:latin typeface="Arial"/>
                <a:cs typeface="Arial"/>
                <a:hlinkClick r:id="rId6"/>
              </a:rPr>
              <a:t>username@vesta.alcf.anl.gov</a:t>
            </a:r>
            <a:endParaRPr lang="en-US" sz="1800" u="sng" dirty="0">
              <a:latin typeface="Arial"/>
              <a:cs typeface="Arial"/>
            </a:endParaRPr>
          </a:p>
          <a:p>
            <a:endParaRPr lang="en-US" dirty="0"/>
          </a:p>
        </p:txBody>
      </p:sp>
    </p:spTree>
    <p:extLst>
      <p:ext uri="{BB962C8B-B14F-4D97-AF65-F5344CB8AC3E}">
        <p14:creationId xmlns:p14="http://schemas.microsoft.com/office/powerpoint/2010/main" val="150673092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spect="1" noChangeArrowheads="1" noTextEdit="1"/>
          </p:cNvSpPr>
          <p:nvPr/>
        </p:nvSpPr>
        <p:spPr bwMode="auto">
          <a:xfrm>
            <a:off x="0" y="457200"/>
            <a:ext cx="9144000" cy="6097588"/>
          </a:xfrm>
          <a:prstGeom prst="rect">
            <a:avLst/>
          </a:prstGeom>
          <a:noFill/>
          <a:ln w="9525">
            <a:noFill/>
            <a:miter lim="800000"/>
            <a:headEnd/>
            <a:tailEnd/>
          </a:ln>
        </p:spPr>
        <p:txBody>
          <a:bodyPr>
            <a:prstTxWarp prst="textNoShape">
              <a:avLst/>
            </a:prstTxWarp>
          </a:bodyPr>
          <a:lstStyle/>
          <a:p>
            <a:endParaRPr lang="en-US"/>
          </a:p>
        </p:txBody>
      </p:sp>
      <p:sp>
        <p:nvSpPr>
          <p:cNvPr id="37891" name="Arc 3"/>
          <p:cNvSpPr>
            <a:spLocks/>
          </p:cNvSpPr>
          <p:nvPr/>
        </p:nvSpPr>
        <p:spPr bwMode="auto">
          <a:xfrm>
            <a:off x="3429000" y="2057400"/>
            <a:ext cx="5621338" cy="914400"/>
          </a:xfrm>
          <a:custGeom>
            <a:avLst/>
            <a:gdLst>
              <a:gd name="T0" fmla="*/ 2147483647 w 21600"/>
              <a:gd name="T1" fmla="*/ 0 h 28986"/>
              <a:gd name="T2" fmla="*/ 2147483647 w 21600"/>
              <a:gd name="T3" fmla="*/ 2147483647 h 28986"/>
              <a:gd name="T4" fmla="*/ 0 w 21600"/>
              <a:gd name="T5" fmla="*/ 2147483647 h 28986"/>
              <a:gd name="T6" fmla="*/ 0 60000 65536"/>
              <a:gd name="T7" fmla="*/ 0 60000 65536"/>
              <a:gd name="T8" fmla="*/ 0 60000 65536"/>
            </a:gdLst>
            <a:ahLst/>
            <a:cxnLst>
              <a:cxn ang="T6">
                <a:pos x="T0" y="T1"/>
              </a:cxn>
              <a:cxn ang="T7">
                <a:pos x="T2" y="T3"/>
              </a:cxn>
              <a:cxn ang="T8">
                <a:pos x="T4" y="T5"/>
              </a:cxn>
            </a:cxnLst>
            <a:rect l="0" t="0" r="r" b="b"/>
            <a:pathLst>
              <a:path w="21600" h="28986" fill="none" extrusionOk="0">
                <a:moveTo>
                  <a:pt x="20265" y="0"/>
                </a:moveTo>
                <a:cubicBezTo>
                  <a:pt x="21148" y="2393"/>
                  <a:pt x="21600" y="4923"/>
                  <a:pt x="21600" y="7474"/>
                </a:cubicBezTo>
                <a:cubicBezTo>
                  <a:pt x="21600" y="18647"/>
                  <a:pt x="13078" y="27977"/>
                  <a:pt x="1949" y="28985"/>
                </a:cubicBezTo>
              </a:path>
              <a:path w="21600" h="28986" stroke="0" extrusionOk="0">
                <a:moveTo>
                  <a:pt x="20265" y="0"/>
                </a:moveTo>
                <a:cubicBezTo>
                  <a:pt x="21148" y="2393"/>
                  <a:pt x="21600" y="4923"/>
                  <a:pt x="21600" y="7474"/>
                </a:cubicBezTo>
                <a:cubicBezTo>
                  <a:pt x="21600" y="18647"/>
                  <a:pt x="13078" y="27977"/>
                  <a:pt x="1949" y="28985"/>
                </a:cubicBezTo>
                <a:lnTo>
                  <a:pt x="0" y="7474"/>
                </a:lnTo>
                <a:lnTo>
                  <a:pt x="20265" y="0"/>
                </a:lnTo>
                <a:close/>
              </a:path>
            </a:pathLst>
          </a:custGeom>
          <a:noFill/>
          <a:ln w="57150">
            <a:solidFill>
              <a:srgbClr val="000099"/>
            </a:solidFill>
            <a:round/>
            <a:headEnd/>
            <a:tailEnd/>
          </a:ln>
        </p:spPr>
        <p:txBody>
          <a:bodyPr anchor="ctr">
            <a:prstTxWarp prst="textNoShape">
              <a:avLst/>
            </a:prstTxWarp>
          </a:bodyPr>
          <a:lstStyle/>
          <a:p>
            <a:endParaRPr lang="en-US"/>
          </a:p>
        </p:txBody>
      </p:sp>
      <p:sp>
        <p:nvSpPr>
          <p:cNvPr id="37892" name="Arc 4"/>
          <p:cNvSpPr>
            <a:spLocks/>
          </p:cNvSpPr>
          <p:nvPr/>
        </p:nvSpPr>
        <p:spPr bwMode="auto">
          <a:xfrm>
            <a:off x="244988" y="2971800"/>
            <a:ext cx="3861618" cy="609600"/>
          </a:xfrm>
          <a:custGeom>
            <a:avLst/>
            <a:gdLst>
              <a:gd name="T0" fmla="*/ 2147483647 w 21600"/>
              <a:gd name="T1" fmla="*/ 2147483647 h 31405"/>
              <a:gd name="T2" fmla="*/ 2147483647 w 21600"/>
              <a:gd name="T3" fmla="*/ 0 h 31405"/>
              <a:gd name="T4" fmla="*/ 2147483647 w 21600"/>
              <a:gd name="T5" fmla="*/ 2147483647 h 31405"/>
              <a:gd name="T6" fmla="*/ 0 60000 65536"/>
              <a:gd name="T7" fmla="*/ 0 60000 65536"/>
              <a:gd name="T8" fmla="*/ 0 60000 65536"/>
            </a:gdLst>
            <a:ahLst/>
            <a:cxnLst>
              <a:cxn ang="T6">
                <a:pos x="T0" y="T1"/>
              </a:cxn>
              <a:cxn ang="T7">
                <a:pos x="T2" y="T3"/>
              </a:cxn>
              <a:cxn ang="T8">
                <a:pos x="T4" y="T5"/>
              </a:cxn>
            </a:cxnLst>
            <a:rect l="0" t="0" r="r" b="b"/>
            <a:pathLst>
              <a:path w="21600" h="31405" fill="none" extrusionOk="0">
                <a:moveTo>
                  <a:pt x="2361" y="31404"/>
                </a:moveTo>
                <a:cubicBezTo>
                  <a:pt x="809" y="28364"/>
                  <a:pt x="0" y="24998"/>
                  <a:pt x="0" y="21585"/>
                </a:cubicBezTo>
                <a:cubicBezTo>
                  <a:pt x="-1" y="9972"/>
                  <a:pt x="9181" y="438"/>
                  <a:pt x="20785" y="0"/>
                </a:cubicBezTo>
              </a:path>
              <a:path w="21600" h="31405" stroke="0" extrusionOk="0">
                <a:moveTo>
                  <a:pt x="2361" y="31404"/>
                </a:moveTo>
                <a:cubicBezTo>
                  <a:pt x="809" y="28364"/>
                  <a:pt x="0" y="24998"/>
                  <a:pt x="0" y="21585"/>
                </a:cubicBezTo>
                <a:cubicBezTo>
                  <a:pt x="-1" y="9972"/>
                  <a:pt x="9181" y="438"/>
                  <a:pt x="20785" y="0"/>
                </a:cubicBezTo>
                <a:lnTo>
                  <a:pt x="21600" y="21585"/>
                </a:lnTo>
                <a:lnTo>
                  <a:pt x="2361" y="31404"/>
                </a:lnTo>
                <a:close/>
              </a:path>
            </a:pathLst>
          </a:custGeom>
          <a:noFill/>
          <a:ln w="57150">
            <a:solidFill>
              <a:srgbClr val="000099"/>
            </a:solidFill>
            <a:round/>
            <a:headEnd type="triangle" w="med" len="med"/>
            <a:tailEnd/>
          </a:ln>
        </p:spPr>
        <p:txBody>
          <a:bodyPr anchor="ctr">
            <a:prstTxWarp prst="textNoShape">
              <a:avLst/>
            </a:prstTxWarp>
          </a:bodyPr>
          <a:lstStyle/>
          <a:p>
            <a:endParaRPr lang="en-US"/>
          </a:p>
        </p:txBody>
      </p:sp>
      <p:sp>
        <p:nvSpPr>
          <p:cNvPr id="37893" name="Text Box 5"/>
          <p:cNvSpPr txBox="1">
            <a:spLocks noChangeArrowheads="1"/>
          </p:cNvSpPr>
          <p:nvPr/>
        </p:nvSpPr>
        <p:spPr bwMode="auto">
          <a:xfrm>
            <a:off x="76200" y="1296072"/>
            <a:ext cx="1068388" cy="538163"/>
          </a:xfrm>
          <a:prstGeom prst="rect">
            <a:avLst/>
          </a:prstGeom>
          <a:noFill/>
          <a:ln w="9525">
            <a:noFill/>
            <a:miter lim="800000"/>
            <a:headEnd/>
            <a:tailEnd/>
          </a:ln>
        </p:spPr>
        <p:txBody>
          <a:bodyPr lIns="60324" tIns="30163" rIns="60324" bIns="30163">
            <a:prstTxWarp prst="textNoShape">
              <a:avLst/>
            </a:prstTxWarp>
          </a:bodyPr>
          <a:lstStyle/>
          <a:p>
            <a:pPr algn="ctr">
              <a:spcBef>
                <a:spcPts val="0"/>
              </a:spcBef>
            </a:pPr>
            <a:r>
              <a:rPr lang="en-US" sz="1400" b="1" dirty="0" smtClean="0"/>
              <a:t>Chip</a:t>
            </a:r>
            <a:endParaRPr lang="en-US" sz="1400" b="1" dirty="0"/>
          </a:p>
          <a:p>
            <a:pPr algn="ctr">
              <a:spcBef>
                <a:spcPts val="0"/>
              </a:spcBef>
            </a:pPr>
            <a:r>
              <a:rPr lang="en-US" sz="1400" dirty="0" smtClean="0"/>
              <a:t>16</a:t>
            </a:r>
            <a:r>
              <a:rPr lang="en-US" sz="1400" dirty="0"/>
              <a:t>+</a:t>
            </a:r>
            <a:r>
              <a:rPr lang="en-US" sz="1400" dirty="0" smtClean="0"/>
              <a:t>2 </a:t>
            </a:r>
            <a:r>
              <a:rPr lang="en-US" sz="1400" dirty="0"/>
              <a:t>cores</a:t>
            </a:r>
            <a:endParaRPr lang="en-US" sz="1400" dirty="0">
              <a:sym typeface="Math A" pitchFamily="18" charset="2"/>
            </a:endParaRPr>
          </a:p>
        </p:txBody>
      </p:sp>
      <p:sp>
        <p:nvSpPr>
          <p:cNvPr id="37898" name="Text Box 10"/>
          <p:cNvSpPr txBox="1">
            <a:spLocks noChangeArrowheads="1"/>
          </p:cNvSpPr>
          <p:nvPr/>
        </p:nvSpPr>
        <p:spPr bwMode="auto">
          <a:xfrm>
            <a:off x="6525987" y="3549425"/>
            <a:ext cx="1970088" cy="538162"/>
          </a:xfrm>
          <a:prstGeom prst="rect">
            <a:avLst/>
          </a:prstGeom>
          <a:noFill/>
          <a:ln w="9525">
            <a:noFill/>
            <a:miter lim="800000"/>
            <a:headEnd/>
            <a:tailEnd/>
          </a:ln>
        </p:spPr>
        <p:txBody>
          <a:bodyPr lIns="60324" tIns="30163" rIns="60324" bIns="30163">
            <a:prstTxWarp prst="textNoShape">
              <a:avLst/>
            </a:prstTxWarp>
          </a:bodyPr>
          <a:lstStyle/>
          <a:p>
            <a:r>
              <a:rPr lang="en-US" sz="1400" b="1" dirty="0" smtClean="0"/>
              <a:t>Multi-rack system</a:t>
            </a:r>
            <a:r>
              <a:rPr lang="en-US" sz="1400" dirty="0" smtClean="0"/>
              <a:t> </a:t>
            </a:r>
            <a:br>
              <a:rPr lang="en-US" sz="1400" dirty="0" smtClean="0"/>
            </a:br>
            <a:r>
              <a:rPr lang="en-US" sz="1400" i="1" dirty="0" smtClean="0"/>
              <a:t>Mira</a:t>
            </a:r>
            <a:r>
              <a:rPr lang="en-US" sz="1400" dirty="0" smtClean="0"/>
              <a:t>: 48 racks, 10 PF/</a:t>
            </a:r>
            <a:r>
              <a:rPr lang="en-US" sz="1400" dirty="0" err="1" smtClean="0"/>
              <a:t>s</a:t>
            </a:r>
            <a:endParaRPr lang="en-US" sz="2800" dirty="0"/>
          </a:p>
        </p:txBody>
      </p:sp>
      <p:sp>
        <p:nvSpPr>
          <p:cNvPr id="37899" name="Text Box 11"/>
          <p:cNvSpPr txBox="1">
            <a:spLocks noChangeArrowheads="1"/>
          </p:cNvSpPr>
          <p:nvPr/>
        </p:nvSpPr>
        <p:spPr bwMode="auto">
          <a:xfrm>
            <a:off x="2990171" y="666078"/>
            <a:ext cx="2859087" cy="836148"/>
          </a:xfrm>
          <a:prstGeom prst="rect">
            <a:avLst/>
          </a:prstGeom>
          <a:noFill/>
          <a:ln w="9525">
            <a:noFill/>
            <a:miter lim="800000"/>
            <a:headEnd/>
            <a:tailEnd/>
          </a:ln>
        </p:spPr>
        <p:txBody>
          <a:bodyPr lIns="60324" tIns="30163" rIns="60324" bIns="30163">
            <a:prstTxWarp prst="textNoShape">
              <a:avLst/>
            </a:prstTxWarp>
          </a:bodyPr>
          <a:lstStyle/>
          <a:p>
            <a:pPr>
              <a:spcBef>
                <a:spcPts val="0"/>
              </a:spcBef>
            </a:pPr>
            <a:r>
              <a:rPr lang="en-US" sz="1400" b="1" dirty="0" smtClean="0"/>
              <a:t>Compute card</a:t>
            </a:r>
          </a:p>
          <a:p>
            <a:pPr>
              <a:lnSpc>
                <a:spcPct val="90000"/>
              </a:lnSpc>
              <a:spcBef>
                <a:spcPts val="0"/>
              </a:spcBef>
            </a:pPr>
            <a:r>
              <a:rPr lang="en-US" sz="1400" dirty="0" smtClean="0"/>
              <a:t>One single chip module</a:t>
            </a:r>
            <a:endParaRPr lang="en-US" sz="1000" dirty="0" smtClean="0"/>
          </a:p>
          <a:p>
            <a:pPr eaLnBrk="0" hangingPunct="0">
              <a:lnSpc>
                <a:spcPct val="90000"/>
              </a:lnSpc>
              <a:spcBef>
                <a:spcPts val="0"/>
              </a:spcBef>
            </a:pPr>
            <a:r>
              <a:rPr lang="en-US" sz="1400" dirty="0"/>
              <a:t>16 GB DDR3 </a:t>
            </a:r>
            <a:r>
              <a:rPr lang="en-US" sz="1400" dirty="0" smtClean="0"/>
              <a:t>Memory</a:t>
            </a:r>
            <a:endParaRPr lang="en-US" sz="1000" dirty="0" smtClean="0"/>
          </a:p>
          <a:p>
            <a:pPr eaLnBrk="0" hangingPunct="0">
              <a:lnSpc>
                <a:spcPct val="90000"/>
              </a:lnSpc>
              <a:spcBef>
                <a:spcPts val="0"/>
              </a:spcBef>
            </a:pPr>
            <a:r>
              <a:rPr lang="en-US" sz="1400" dirty="0" smtClean="0"/>
              <a:t>Heat </a:t>
            </a:r>
            <a:r>
              <a:rPr lang="en-US" sz="1400" dirty="0"/>
              <a:t>Spreader for H</a:t>
            </a:r>
            <a:r>
              <a:rPr lang="en-US" sz="1400" baseline="-25000" dirty="0"/>
              <a:t>2</a:t>
            </a:r>
            <a:r>
              <a:rPr lang="en-US" sz="1400" dirty="0"/>
              <a:t>O Cooling</a:t>
            </a:r>
            <a:endParaRPr lang="en-US" sz="2800" dirty="0"/>
          </a:p>
        </p:txBody>
      </p:sp>
      <p:pic>
        <p:nvPicPr>
          <p:cNvPr id="37902" name="Picture 16" descr="BlueGeneQ - Server Room"/>
          <p:cNvPicPr>
            <a:picLocks noChangeAspect="1" noChangeArrowheads="1"/>
          </p:cNvPicPr>
          <p:nvPr/>
        </p:nvPicPr>
        <p:blipFill>
          <a:blip r:embed="rId4">
            <a:clrChange>
              <a:clrFrom>
                <a:srgbClr val="FFFFFF"/>
              </a:clrFrom>
              <a:clrTo>
                <a:srgbClr val="FFFFFF">
                  <a:alpha val="0"/>
                </a:srgbClr>
              </a:clrTo>
            </a:clrChange>
          </a:blip>
          <a:srcRect l="14856" t="19514" r="16811" b="21736"/>
          <a:stretch>
            <a:fillRect/>
          </a:stretch>
        </p:blipFill>
        <p:spPr bwMode="auto">
          <a:xfrm>
            <a:off x="6131266" y="4343400"/>
            <a:ext cx="2805111" cy="1330325"/>
          </a:xfrm>
          <a:prstGeom prst="rect">
            <a:avLst/>
          </a:prstGeom>
          <a:noFill/>
          <a:ln w="9525">
            <a:noFill/>
            <a:miter lim="800000"/>
            <a:headEnd/>
            <a:tailEnd/>
          </a:ln>
        </p:spPr>
      </p:pic>
      <p:pic>
        <p:nvPicPr>
          <p:cNvPr id="37903" name="Picture 17" descr="BlueGeneQ - Node Board"/>
          <p:cNvPicPr>
            <a:picLocks noChangeAspect="1" noChangeArrowheads="1"/>
          </p:cNvPicPr>
          <p:nvPr/>
        </p:nvPicPr>
        <p:blipFill>
          <a:blip r:embed="rId5">
            <a:clrChange>
              <a:clrFrom>
                <a:srgbClr val="FFFFFF"/>
              </a:clrFrom>
              <a:clrTo>
                <a:srgbClr val="FFFFFF">
                  <a:alpha val="0"/>
                </a:srgbClr>
              </a:clrTo>
            </a:clrChange>
          </a:blip>
          <a:srcRect l="16394" t="21227" r="20416" b="13820"/>
          <a:stretch>
            <a:fillRect/>
          </a:stretch>
        </p:blipFill>
        <p:spPr bwMode="auto">
          <a:xfrm>
            <a:off x="6400800" y="1449852"/>
            <a:ext cx="2057400" cy="1166594"/>
          </a:xfrm>
          <a:prstGeom prst="rect">
            <a:avLst/>
          </a:prstGeom>
          <a:noFill/>
          <a:ln w="9525">
            <a:noFill/>
            <a:miter lim="800000"/>
            <a:headEnd/>
            <a:tailEnd/>
          </a:ln>
        </p:spPr>
      </p:pic>
      <p:pic>
        <p:nvPicPr>
          <p:cNvPr id="37904" name="Picture 18" descr="BlueGeneQ - Compute Card"/>
          <p:cNvPicPr>
            <a:picLocks noChangeAspect="1" noChangeArrowheads="1"/>
          </p:cNvPicPr>
          <p:nvPr/>
        </p:nvPicPr>
        <p:blipFill>
          <a:blip r:embed="rId6">
            <a:clrChange>
              <a:clrFrom>
                <a:srgbClr val="FFFFFF"/>
              </a:clrFrom>
              <a:clrTo>
                <a:srgbClr val="FFFFFF">
                  <a:alpha val="0"/>
                </a:srgbClr>
              </a:clrTo>
            </a:clrChange>
          </a:blip>
          <a:srcRect l="27083" t="13333" r="25829" b="13440"/>
          <a:stretch>
            <a:fillRect/>
          </a:stretch>
        </p:blipFill>
        <p:spPr bwMode="auto">
          <a:xfrm>
            <a:off x="3738096" y="1593308"/>
            <a:ext cx="1317625" cy="1130300"/>
          </a:xfrm>
          <a:prstGeom prst="rect">
            <a:avLst/>
          </a:prstGeom>
          <a:noFill/>
          <a:ln w="9525">
            <a:noFill/>
            <a:miter lim="800000"/>
            <a:headEnd/>
            <a:tailEnd/>
          </a:ln>
        </p:spPr>
      </p:pic>
      <p:pic>
        <p:nvPicPr>
          <p:cNvPr id="37905" name="Picture 19" descr="BlueGeneQ - Compuite Proc"/>
          <p:cNvPicPr>
            <a:picLocks noChangeAspect="1" noChangeArrowheads="1"/>
          </p:cNvPicPr>
          <p:nvPr/>
        </p:nvPicPr>
        <p:blipFill>
          <a:blip r:embed="rId7">
            <a:clrChange>
              <a:clrFrom>
                <a:srgbClr val="FFFFFF"/>
              </a:clrFrom>
              <a:clrTo>
                <a:srgbClr val="FFFFFF">
                  <a:alpha val="0"/>
                </a:srgbClr>
              </a:clrTo>
            </a:clrChange>
          </a:blip>
          <a:srcRect l="32448" t="28380" r="33060" b="31598"/>
          <a:stretch>
            <a:fillRect/>
          </a:stretch>
        </p:blipFill>
        <p:spPr bwMode="auto">
          <a:xfrm>
            <a:off x="228600" y="1848314"/>
            <a:ext cx="806450" cy="515938"/>
          </a:xfrm>
          <a:prstGeom prst="rect">
            <a:avLst/>
          </a:prstGeom>
          <a:noFill/>
          <a:ln w="9525">
            <a:noFill/>
            <a:miter lim="800000"/>
            <a:headEnd/>
            <a:tailEnd/>
          </a:ln>
        </p:spPr>
      </p:pic>
      <p:pic>
        <p:nvPicPr>
          <p:cNvPr id="37906" name="Picture 20" descr="BlueGeneQ - quater rack"/>
          <p:cNvPicPr>
            <a:picLocks noChangeAspect="1" noChangeArrowheads="1"/>
          </p:cNvPicPr>
          <p:nvPr/>
        </p:nvPicPr>
        <p:blipFill>
          <a:blip r:embed="rId8">
            <a:clrChange>
              <a:clrFrom>
                <a:srgbClr val="FFFFFF"/>
              </a:clrFrom>
              <a:clrTo>
                <a:srgbClr val="FFFFFF">
                  <a:alpha val="0"/>
                </a:srgbClr>
              </a:clrTo>
            </a:clrChange>
          </a:blip>
          <a:srcRect l="31120" t="14305" r="34441" b="14815"/>
          <a:stretch>
            <a:fillRect/>
          </a:stretch>
        </p:blipFill>
        <p:spPr bwMode="auto">
          <a:xfrm>
            <a:off x="1828800" y="4953000"/>
            <a:ext cx="1208457" cy="1371600"/>
          </a:xfrm>
          <a:prstGeom prst="rect">
            <a:avLst/>
          </a:prstGeom>
          <a:noFill/>
          <a:ln w="9525">
            <a:noFill/>
            <a:miter lim="800000"/>
            <a:headEnd/>
            <a:tailEnd/>
          </a:ln>
        </p:spPr>
      </p:pic>
      <p:pic>
        <p:nvPicPr>
          <p:cNvPr id="37907" name="Picture 21" descr="BlueGeneQ - IO Drawer"/>
          <p:cNvPicPr>
            <a:picLocks noChangeAspect="1" noChangeArrowheads="1"/>
          </p:cNvPicPr>
          <p:nvPr/>
        </p:nvPicPr>
        <p:blipFill>
          <a:blip r:embed="rId9">
            <a:clrChange>
              <a:clrFrom>
                <a:srgbClr val="FFFFFF"/>
              </a:clrFrom>
              <a:clrTo>
                <a:srgbClr val="FFFFFF">
                  <a:alpha val="0"/>
                </a:srgbClr>
              </a:clrTo>
            </a:clrChange>
          </a:blip>
          <a:srcRect l="25000" t="19028" r="22369" b="15047"/>
          <a:stretch>
            <a:fillRect/>
          </a:stretch>
        </p:blipFill>
        <p:spPr bwMode="auto">
          <a:xfrm>
            <a:off x="1880936" y="3810000"/>
            <a:ext cx="1243264" cy="860057"/>
          </a:xfrm>
          <a:prstGeom prst="rect">
            <a:avLst/>
          </a:prstGeom>
          <a:noFill/>
          <a:ln w="9525">
            <a:noFill/>
            <a:miter lim="800000"/>
            <a:headEnd/>
            <a:tailEnd/>
          </a:ln>
        </p:spPr>
      </p:pic>
      <p:sp>
        <p:nvSpPr>
          <p:cNvPr id="37909" name="AutoShape 23"/>
          <p:cNvSpPr>
            <a:spLocks noChangeArrowheads="1"/>
          </p:cNvSpPr>
          <p:nvPr/>
        </p:nvSpPr>
        <p:spPr bwMode="auto">
          <a:xfrm rot="21014188">
            <a:off x="3303815" y="5298997"/>
            <a:ext cx="517046" cy="365125"/>
          </a:xfrm>
          <a:prstGeom prst="rightArrow">
            <a:avLst>
              <a:gd name="adj1" fmla="val 50000"/>
              <a:gd name="adj2" fmla="val 55109"/>
            </a:avLst>
          </a:prstGeom>
          <a:solidFill>
            <a:srgbClr val="006600"/>
          </a:solidFill>
          <a:ln w="28575">
            <a:solidFill>
              <a:srgbClr val="006600"/>
            </a:solidFill>
            <a:miter lim="800000"/>
            <a:headEnd type="none" w="lg" len="med"/>
            <a:tailEnd type="none" w="lg" len="med"/>
          </a:ln>
          <a:effectLst/>
        </p:spPr>
        <p:txBody>
          <a:bodyPr wrap="none" anchor="ctr">
            <a:prstTxWarp prst="textNoShape">
              <a:avLst/>
            </a:prstTxWarp>
          </a:bodyPr>
          <a:lstStyle/>
          <a:p>
            <a:endParaRPr lang="en-US" sz="1800"/>
          </a:p>
        </p:txBody>
      </p:sp>
      <p:sp>
        <p:nvSpPr>
          <p:cNvPr id="37910" name="AutoShape 24"/>
          <p:cNvSpPr>
            <a:spLocks noChangeArrowheads="1"/>
          </p:cNvSpPr>
          <p:nvPr/>
        </p:nvSpPr>
        <p:spPr bwMode="auto">
          <a:xfrm rot="1142258">
            <a:off x="3332381" y="4263436"/>
            <a:ext cx="508432" cy="363537"/>
          </a:xfrm>
          <a:prstGeom prst="rightArrow">
            <a:avLst>
              <a:gd name="adj1" fmla="val 50000"/>
              <a:gd name="adj2" fmla="val 55349"/>
            </a:avLst>
          </a:prstGeom>
          <a:solidFill>
            <a:srgbClr val="006600"/>
          </a:solidFill>
          <a:ln w="28575">
            <a:solidFill>
              <a:srgbClr val="006600"/>
            </a:solidFill>
            <a:miter lim="800000"/>
            <a:headEnd type="none" w="lg" len="med"/>
            <a:tailEnd type="none" w="lg" len="med"/>
          </a:ln>
          <a:effectLst/>
        </p:spPr>
        <p:txBody>
          <a:bodyPr wrap="none" anchor="ctr">
            <a:prstTxWarp prst="textNoShape">
              <a:avLst/>
            </a:prstTxWarp>
          </a:bodyPr>
          <a:lstStyle/>
          <a:p>
            <a:endParaRPr lang="en-US" sz="1800"/>
          </a:p>
        </p:txBody>
      </p:sp>
      <p:graphicFrame>
        <p:nvGraphicFramePr>
          <p:cNvPr id="37912" name="Object 26"/>
          <p:cNvGraphicFramePr>
            <a:graphicFrameLocks noChangeAspect="1"/>
          </p:cNvGraphicFramePr>
          <p:nvPr>
            <p:extLst>
              <p:ext uri="{D42A27DB-BD31-4B8C-83A1-F6EECF244321}">
                <p14:modId xmlns:p14="http://schemas.microsoft.com/office/powerpoint/2010/main" val="3214639017"/>
              </p:ext>
            </p:extLst>
          </p:nvPr>
        </p:nvGraphicFramePr>
        <p:xfrm>
          <a:off x="1885950" y="2332038"/>
          <a:ext cx="15875" cy="14287"/>
        </p:xfrm>
        <a:graphic>
          <a:graphicData uri="http://schemas.openxmlformats.org/presentationml/2006/ole">
            <mc:AlternateContent xmlns:mc="http://schemas.openxmlformats.org/markup-compatibility/2006">
              <mc:Choice xmlns:v="urn:schemas-microsoft-com:vml" Requires="v">
                <p:oleObj spid="_x0000_s1168" name="Bitmap Image" r:id="rId10" imgW="12700" imgH="12700" progId="">
                  <p:embed/>
                </p:oleObj>
              </mc:Choice>
              <mc:Fallback>
                <p:oleObj name="Bitmap Image" r:id="rId10" imgW="12700" imgH="12700" progId="">
                  <p:embed/>
                  <p:pic>
                    <p:nvPicPr>
                      <p:cNvPr id="0" name="Picture 12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7687" t="17081" r="11267" b="10863"/>
                      <a:stretch>
                        <a:fillRect/>
                      </a:stretch>
                    </p:blipFill>
                    <p:spPr bwMode="auto">
                      <a:xfrm>
                        <a:off x="1885950" y="2332038"/>
                        <a:ext cx="15875" cy="1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lg" len="med"/>
                            <a:tailEnd type="none" w="lg"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7915" name="AutoShape 29"/>
          <p:cNvSpPr>
            <a:spLocks noChangeArrowheads="1"/>
          </p:cNvSpPr>
          <p:nvPr/>
        </p:nvSpPr>
        <p:spPr bwMode="auto">
          <a:xfrm>
            <a:off x="1184220" y="1918226"/>
            <a:ext cx="476639" cy="306388"/>
          </a:xfrm>
          <a:prstGeom prst="rightArrow">
            <a:avLst>
              <a:gd name="adj1" fmla="val 50000"/>
              <a:gd name="adj2" fmla="val 40285"/>
            </a:avLst>
          </a:prstGeom>
          <a:solidFill>
            <a:srgbClr val="006600"/>
          </a:solidFill>
          <a:ln w="28575">
            <a:solidFill>
              <a:srgbClr val="006600"/>
            </a:solidFill>
            <a:miter lim="800000"/>
            <a:headEnd type="none" w="lg" len="med"/>
            <a:tailEnd type="none" w="lg" len="med"/>
          </a:ln>
          <a:effectLst/>
        </p:spPr>
        <p:txBody>
          <a:bodyPr wrap="none" anchor="ctr">
            <a:prstTxWarp prst="textNoShape">
              <a:avLst/>
            </a:prstTxWarp>
          </a:bodyPr>
          <a:lstStyle/>
          <a:p>
            <a:endParaRPr lang="en-US" sz="1800"/>
          </a:p>
        </p:txBody>
      </p:sp>
      <p:pic>
        <p:nvPicPr>
          <p:cNvPr id="37917" name="Picture 32" descr="BGQ3"/>
          <p:cNvPicPr>
            <a:picLocks noChangeAspect="1" noChangeArrowheads="1"/>
          </p:cNvPicPr>
          <p:nvPr/>
        </p:nvPicPr>
        <p:blipFill>
          <a:blip r:embed="rId12"/>
          <a:srcRect l="9784" t="5385" r="10861" b="4401"/>
          <a:stretch>
            <a:fillRect/>
          </a:stretch>
        </p:blipFill>
        <p:spPr bwMode="auto">
          <a:xfrm>
            <a:off x="4161732" y="4267200"/>
            <a:ext cx="1144429" cy="1676400"/>
          </a:xfrm>
          <a:prstGeom prst="rect">
            <a:avLst/>
          </a:prstGeom>
          <a:noFill/>
          <a:ln w="9525">
            <a:noFill/>
            <a:miter lim="800000"/>
            <a:headEnd/>
            <a:tailEnd/>
          </a:ln>
        </p:spPr>
      </p:pic>
      <p:sp>
        <p:nvSpPr>
          <p:cNvPr id="32" name="AutoShape 29"/>
          <p:cNvSpPr>
            <a:spLocks noChangeArrowheads="1"/>
          </p:cNvSpPr>
          <p:nvPr/>
        </p:nvSpPr>
        <p:spPr bwMode="auto">
          <a:xfrm>
            <a:off x="5314561" y="1907052"/>
            <a:ext cx="476639" cy="306388"/>
          </a:xfrm>
          <a:prstGeom prst="rightArrow">
            <a:avLst>
              <a:gd name="adj1" fmla="val 50000"/>
              <a:gd name="adj2" fmla="val 40285"/>
            </a:avLst>
          </a:prstGeom>
          <a:solidFill>
            <a:srgbClr val="006600"/>
          </a:solidFill>
          <a:ln w="28575">
            <a:solidFill>
              <a:srgbClr val="006600"/>
            </a:solidFill>
            <a:miter lim="800000"/>
            <a:headEnd type="none" w="lg" len="med"/>
            <a:tailEnd type="none" w="lg" len="med"/>
          </a:ln>
          <a:effectLst/>
        </p:spPr>
        <p:txBody>
          <a:bodyPr wrap="none" anchor="ctr">
            <a:prstTxWarp prst="textNoShape">
              <a:avLst/>
            </a:prstTxWarp>
          </a:bodyPr>
          <a:lstStyle/>
          <a:p>
            <a:endParaRPr lang="en-US" sz="1800"/>
          </a:p>
        </p:txBody>
      </p:sp>
      <p:sp>
        <p:nvSpPr>
          <p:cNvPr id="33" name="Text Box 11"/>
          <p:cNvSpPr txBox="1">
            <a:spLocks noChangeArrowheads="1"/>
          </p:cNvSpPr>
          <p:nvPr/>
        </p:nvSpPr>
        <p:spPr bwMode="auto">
          <a:xfrm>
            <a:off x="6096001" y="609600"/>
            <a:ext cx="2209799" cy="838200"/>
          </a:xfrm>
          <a:prstGeom prst="rect">
            <a:avLst/>
          </a:prstGeom>
          <a:noFill/>
          <a:ln w="9525">
            <a:noFill/>
            <a:miter lim="800000"/>
            <a:headEnd/>
            <a:tailEnd/>
          </a:ln>
        </p:spPr>
        <p:txBody>
          <a:bodyPr lIns="60324" tIns="30163" rIns="60324" bIns="30163">
            <a:prstTxWarp prst="textNoShape">
              <a:avLst/>
            </a:prstTxWarp>
          </a:bodyPr>
          <a:lstStyle/>
          <a:p>
            <a:pPr>
              <a:spcBef>
                <a:spcPts val="0"/>
              </a:spcBef>
            </a:pPr>
            <a:r>
              <a:rPr lang="en-US" sz="1400" b="1" dirty="0" smtClean="0"/>
              <a:t>Node board</a:t>
            </a:r>
          </a:p>
          <a:p>
            <a:pPr>
              <a:lnSpc>
                <a:spcPct val="90000"/>
              </a:lnSpc>
              <a:spcBef>
                <a:spcPts val="0"/>
              </a:spcBef>
            </a:pPr>
            <a:r>
              <a:rPr lang="en-US" sz="1400" dirty="0" smtClean="0"/>
              <a:t>32 compute cards,</a:t>
            </a:r>
            <a:endParaRPr lang="en-US" sz="1000" dirty="0" smtClean="0"/>
          </a:p>
          <a:p>
            <a:pPr eaLnBrk="0" hangingPunct="0">
              <a:lnSpc>
                <a:spcPct val="90000"/>
              </a:lnSpc>
              <a:spcBef>
                <a:spcPts val="0"/>
              </a:spcBef>
            </a:pPr>
            <a:r>
              <a:rPr lang="en-US" sz="1400" dirty="0" smtClean="0"/>
              <a:t>optical Modules, </a:t>
            </a:r>
          </a:p>
          <a:p>
            <a:pPr eaLnBrk="0" hangingPunct="0">
              <a:lnSpc>
                <a:spcPct val="90000"/>
              </a:lnSpc>
              <a:spcBef>
                <a:spcPts val="0"/>
              </a:spcBef>
            </a:pPr>
            <a:r>
              <a:rPr lang="en-US" sz="1400" dirty="0" smtClean="0"/>
              <a:t>link chips; 5D Torus</a:t>
            </a:r>
            <a:endParaRPr lang="en-US" sz="2800" dirty="0"/>
          </a:p>
        </p:txBody>
      </p:sp>
      <p:sp>
        <p:nvSpPr>
          <p:cNvPr id="34" name="AutoShape 29"/>
          <p:cNvSpPr>
            <a:spLocks noChangeArrowheads="1"/>
          </p:cNvSpPr>
          <p:nvPr/>
        </p:nvSpPr>
        <p:spPr bwMode="auto">
          <a:xfrm>
            <a:off x="5543161" y="4876800"/>
            <a:ext cx="476639" cy="306388"/>
          </a:xfrm>
          <a:prstGeom prst="rightArrow">
            <a:avLst>
              <a:gd name="adj1" fmla="val 50000"/>
              <a:gd name="adj2" fmla="val 40285"/>
            </a:avLst>
          </a:prstGeom>
          <a:solidFill>
            <a:srgbClr val="006600"/>
          </a:solidFill>
          <a:ln w="28575">
            <a:solidFill>
              <a:srgbClr val="006600"/>
            </a:solidFill>
            <a:miter lim="800000"/>
            <a:headEnd type="none" w="lg" len="med"/>
            <a:tailEnd type="none" w="lg" len="med"/>
          </a:ln>
          <a:effectLst/>
        </p:spPr>
        <p:txBody>
          <a:bodyPr wrap="none" anchor="ctr">
            <a:prstTxWarp prst="textNoShape">
              <a:avLst/>
            </a:prstTxWarp>
          </a:bodyPr>
          <a:lstStyle/>
          <a:p>
            <a:endParaRPr lang="en-US" sz="1800"/>
          </a:p>
        </p:txBody>
      </p:sp>
      <p:sp>
        <p:nvSpPr>
          <p:cNvPr id="36" name="Text Box 10"/>
          <p:cNvSpPr txBox="1">
            <a:spLocks noChangeArrowheads="1"/>
          </p:cNvSpPr>
          <p:nvPr/>
        </p:nvSpPr>
        <p:spPr bwMode="auto">
          <a:xfrm>
            <a:off x="152400" y="5253038"/>
            <a:ext cx="1589088" cy="538162"/>
          </a:xfrm>
          <a:prstGeom prst="rect">
            <a:avLst/>
          </a:prstGeom>
          <a:noFill/>
          <a:ln w="9525">
            <a:noFill/>
            <a:miter lim="800000"/>
            <a:headEnd/>
            <a:tailEnd/>
          </a:ln>
        </p:spPr>
        <p:txBody>
          <a:bodyPr lIns="60324" tIns="30163" rIns="60324" bIns="30163">
            <a:prstTxWarp prst="textNoShape">
              <a:avLst/>
            </a:prstTxWarp>
          </a:bodyPr>
          <a:lstStyle/>
          <a:p>
            <a:r>
              <a:rPr lang="en-US" sz="1400" b="1" dirty="0" err="1" smtClean="0"/>
              <a:t>Midplane</a:t>
            </a:r>
            <a:r>
              <a:rPr lang="en-US" sz="1400" dirty="0" smtClean="0"/>
              <a:t/>
            </a:r>
            <a:br>
              <a:rPr lang="en-US" sz="1400" dirty="0" smtClean="0"/>
            </a:br>
            <a:r>
              <a:rPr lang="en-US" sz="1400" dirty="0" smtClean="0"/>
              <a:t>16 node boards</a:t>
            </a:r>
            <a:endParaRPr lang="en-US" sz="2800" dirty="0"/>
          </a:p>
        </p:txBody>
      </p:sp>
      <p:sp>
        <p:nvSpPr>
          <p:cNvPr id="37" name="Text Box 11"/>
          <p:cNvSpPr txBox="1">
            <a:spLocks noChangeArrowheads="1"/>
          </p:cNvSpPr>
          <p:nvPr/>
        </p:nvSpPr>
        <p:spPr bwMode="auto">
          <a:xfrm>
            <a:off x="0" y="3733800"/>
            <a:ext cx="1905000" cy="990600"/>
          </a:xfrm>
          <a:prstGeom prst="rect">
            <a:avLst/>
          </a:prstGeom>
          <a:noFill/>
          <a:ln w="9525">
            <a:noFill/>
            <a:miter lim="800000"/>
            <a:headEnd/>
            <a:tailEnd/>
          </a:ln>
        </p:spPr>
        <p:txBody>
          <a:bodyPr lIns="60324" tIns="30163" rIns="60324" bIns="30163">
            <a:prstTxWarp prst="textNoShape">
              <a:avLst/>
            </a:prstTxWarp>
          </a:bodyPr>
          <a:lstStyle/>
          <a:p>
            <a:pPr>
              <a:spcBef>
                <a:spcPts val="0"/>
              </a:spcBef>
            </a:pPr>
            <a:r>
              <a:rPr lang="en-US" sz="1400" b="1" dirty="0" smtClean="0"/>
              <a:t>I/O drawer</a:t>
            </a:r>
          </a:p>
          <a:p>
            <a:pPr>
              <a:lnSpc>
                <a:spcPct val="90000"/>
              </a:lnSpc>
              <a:spcBef>
                <a:spcPts val="0"/>
              </a:spcBef>
            </a:pPr>
            <a:r>
              <a:rPr lang="en-US" sz="1400" dirty="0" smtClean="0"/>
              <a:t>8 I/O cards w/16 GB</a:t>
            </a:r>
            <a:endParaRPr lang="en-US" sz="1000" dirty="0" smtClean="0"/>
          </a:p>
          <a:p>
            <a:pPr eaLnBrk="0" hangingPunct="0">
              <a:lnSpc>
                <a:spcPct val="90000"/>
              </a:lnSpc>
              <a:spcBef>
                <a:spcPts val="0"/>
              </a:spcBef>
            </a:pPr>
            <a:r>
              <a:rPr lang="en-US" sz="1400" dirty="0" smtClean="0"/>
              <a:t>8 </a:t>
            </a:r>
            <a:r>
              <a:rPr lang="en-US" sz="1400" dirty="0" err="1" smtClean="0"/>
              <a:t>PCIe</a:t>
            </a:r>
            <a:r>
              <a:rPr lang="en-US" sz="1400" dirty="0" smtClean="0"/>
              <a:t> Gen2 x8 slots</a:t>
            </a:r>
            <a:endParaRPr lang="en-US" sz="1000" dirty="0" smtClean="0"/>
          </a:p>
          <a:p>
            <a:pPr eaLnBrk="0" hangingPunct="0">
              <a:lnSpc>
                <a:spcPct val="90000"/>
              </a:lnSpc>
              <a:spcBef>
                <a:spcPts val="0"/>
              </a:spcBef>
            </a:pPr>
            <a:r>
              <a:rPr lang="en-US" sz="1400" dirty="0" smtClean="0"/>
              <a:t>3D I/O Torus</a:t>
            </a:r>
            <a:endParaRPr lang="en-US" sz="2800" dirty="0"/>
          </a:p>
        </p:txBody>
      </p:sp>
      <p:sp>
        <p:nvSpPr>
          <p:cNvPr id="2" name="Title 1"/>
          <p:cNvSpPr>
            <a:spLocks noGrp="1"/>
          </p:cNvSpPr>
          <p:nvPr>
            <p:ph type="title"/>
          </p:nvPr>
        </p:nvSpPr>
        <p:spPr>
          <a:xfrm>
            <a:off x="457200" y="160867"/>
            <a:ext cx="2895600" cy="753533"/>
          </a:xfrm>
        </p:spPr>
        <p:txBody>
          <a:bodyPr/>
          <a:lstStyle/>
          <a:p>
            <a:r>
              <a:rPr lang="en-US" dirty="0"/>
              <a:t>Blue Gene/Q</a:t>
            </a:r>
          </a:p>
        </p:txBody>
      </p:sp>
      <p:sp>
        <p:nvSpPr>
          <p:cNvPr id="41" name="Slide Number Placeholder 1"/>
          <p:cNvSpPr>
            <a:spLocks noGrp="1"/>
          </p:cNvSpPr>
          <p:nvPr>
            <p:ph type="sldNum" sz="quarter" idx="12"/>
          </p:nvPr>
        </p:nvSpPr>
        <p:spPr/>
        <p:txBody>
          <a:bodyPr/>
          <a:lstStyle/>
          <a:p>
            <a:pPr>
              <a:defRPr/>
            </a:pPr>
            <a:fld id="{96ED0B3F-E53D-1149-8822-3703C490A628}" type="slidenum">
              <a:rPr lang="en-US" smtClean="0"/>
              <a:pPr>
                <a:defRPr/>
              </a:pPr>
              <a:t>10</a:t>
            </a:fld>
            <a:endParaRPr lang="en-US" dirty="0"/>
          </a:p>
        </p:txBody>
      </p:sp>
      <p:sp>
        <p:nvSpPr>
          <p:cNvPr id="30" name="Text Box 11"/>
          <p:cNvSpPr txBox="1">
            <a:spLocks noChangeArrowheads="1"/>
          </p:cNvSpPr>
          <p:nvPr/>
        </p:nvSpPr>
        <p:spPr bwMode="auto">
          <a:xfrm>
            <a:off x="3648529" y="3541484"/>
            <a:ext cx="2362200" cy="838200"/>
          </a:xfrm>
          <a:prstGeom prst="rect">
            <a:avLst/>
          </a:prstGeom>
          <a:noFill/>
          <a:ln w="9525">
            <a:noFill/>
            <a:miter lim="800000"/>
            <a:headEnd/>
            <a:tailEnd/>
          </a:ln>
        </p:spPr>
        <p:txBody>
          <a:bodyPr lIns="60324" tIns="30163" rIns="60324" bIns="30163">
            <a:prstTxWarp prst="textNoShape">
              <a:avLst/>
            </a:prstTxWarp>
          </a:bodyPr>
          <a:lstStyle/>
          <a:p>
            <a:pPr>
              <a:spcBef>
                <a:spcPts val="0"/>
              </a:spcBef>
            </a:pPr>
            <a:r>
              <a:rPr lang="en-US" sz="1400" b="1" dirty="0" smtClean="0"/>
              <a:t>Rack</a:t>
            </a:r>
          </a:p>
          <a:p>
            <a:pPr>
              <a:lnSpc>
                <a:spcPct val="90000"/>
              </a:lnSpc>
              <a:spcBef>
                <a:spcPts val="0"/>
              </a:spcBef>
            </a:pPr>
            <a:r>
              <a:rPr lang="en-US" sz="1400" dirty="0" smtClean="0"/>
              <a:t>1 or 2 </a:t>
            </a:r>
            <a:r>
              <a:rPr lang="en-US" sz="1400" dirty="0" err="1" smtClean="0"/>
              <a:t>midplanes</a:t>
            </a:r>
            <a:endParaRPr lang="en-US" sz="1000" dirty="0" smtClean="0"/>
          </a:p>
          <a:p>
            <a:pPr eaLnBrk="0" hangingPunct="0">
              <a:lnSpc>
                <a:spcPct val="90000"/>
              </a:lnSpc>
              <a:spcBef>
                <a:spcPts val="0"/>
              </a:spcBef>
            </a:pPr>
            <a:r>
              <a:rPr lang="en-US" sz="1400" dirty="0" smtClean="0"/>
              <a:t>0, 1, 2, or 4 I/O drawers</a:t>
            </a:r>
            <a:endParaRPr lang="en-US" sz="2800" dirty="0"/>
          </a:p>
        </p:txBody>
      </p:sp>
      <p:sp>
        <p:nvSpPr>
          <p:cNvPr id="39" name="Text Box 5"/>
          <p:cNvSpPr txBox="1">
            <a:spLocks noChangeArrowheads="1"/>
          </p:cNvSpPr>
          <p:nvPr/>
        </p:nvSpPr>
        <p:spPr bwMode="auto">
          <a:xfrm>
            <a:off x="1751012" y="1219200"/>
            <a:ext cx="1068388" cy="538163"/>
          </a:xfrm>
          <a:prstGeom prst="rect">
            <a:avLst/>
          </a:prstGeom>
          <a:noFill/>
          <a:ln w="9525">
            <a:noFill/>
            <a:miter lim="800000"/>
            <a:headEnd/>
            <a:tailEnd/>
          </a:ln>
        </p:spPr>
        <p:txBody>
          <a:bodyPr lIns="60324" tIns="30163" rIns="60324" bIns="30163">
            <a:prstTxWarp prst="textNoShape">
              <a:avLst/>
            </a:prstTxWarp>
          </a:bodyPr>
          <a:lstStyle/>
          <a:p>
            <a:pPr algn="ctr">
              <a:spcBef>
                <a:spcPts val="0"/>
              </a:spcBef>
            </a:pPr>
            <a:r>
              <a:rPr lang="en-US" sz="1400" b="1" dirty="0" smtClean="0"/>
              <a:t>Module</a:t>
            </a:r>
          </a:p>
          <a:p>
            <a:pPr algn="ctr">
              <a:spcBef>
                <a:spcPts val="0"/>
              </a:spcBef>
            </a:pPr>
            <a:r>
              <a:rPr lang="en-US" sz="1400" dirty="0" smtClean="0">
                <a:sym typeface="Math A" pitchFamily="18" charset="2"/>
              </a:rPr>
              <a:t>Single chip</a:t>
            </a:r>
            <a:endParaRPr lang="en-US" sz="1400" dirty="0">
              <a:sym typeface="Math A" pitchFamily="18" charset="2"/>
            </a:endParaRPr>
          </a:p>
        </p:txBody>
      </p:sp>
      <p:grpSp>
        <p:nvGrpSpPr>
          <p:cNvPr id="42" name="Group 41"/>
          <p:cNvGrpSpPr/>
          <p:nvPr/>
        </p:nvGrpSpPr>
        <p:grpSpPr>
          <a:xfrm>
            <a:off x="1770488" y="1828800"/>
            <a:ext cx="1151944" cy="593271"/>
            <a:chOff x="1752600" y="1828800"/>
            <a:chExt cx="1151944" cy="593271"/>
          </a:xfrm>
        </p:grpSpPr>
        <p:pic>
          <p:nvPicPr>
            <p:cNvPr id="38" name="Picture 37" descr="Screen Shot 2014-03-21 at 3.00.43 PM.png"/>
            <p:cNvPicPr>
              <a:picLocks noChangeAspect="1"/>
            </p:cNvPicPr>
            <p:nvPr/>
          </p:nvPicPr>
          <p:blipFill>
            <a:blip r:embed="rId13"/>
            <a:srcRect l="19841" t="15935" r="62202" b="70111"/>
            <a:stretch>
              <a:fillRect/>
            </a:stretch>
          </p:blipFill>
          <p:spPr>
            <a:xfrm>
              <a:off x="1752600" y="1828800"/>
              <a:ext cx="1084667" cy="593271"/>
            </a:xfrm>
            <a:prstGeom prst="rect">
              <a:avLst/>
            </a:prstGeom>
          </p:spPr>
        </p:pic>
        <p:sp>
          <p:nvSpPr>
            <p:cNvPr id="40" name="Rectangle 39"/>
            <p:cNvSpPr/>
            <p:nvPr/>
          </p:nvSpPr>
          <p:spPr>
            <a:xfrm>
              <a:off x="2675944" y="1837744"/>
              <a:ext cx="228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AutoShape 29"/>
          <p:cNvSpPr>
            <a:spLocks noChangeArrowheads="1"/>
          </p:cNvSpPr>
          <p:nvPr/>
        </p:nvSpPr>
        <p:spPr bwMode="auto">
          <a:xfrm>
            <a:off x="2997081" y="1905672"/>
            <a:ext cx="476639" cy="306388"/>
          </a:xfrm>
          <a:prstGeom prst="rightArrow">
            <a:avLst>
              <a:gd name="adj1" fmla="val 50000"/>
              <a:gd name="adj2" fmla="val 40285"/>
            </a:avLst>
          </a:prstGeom>
          <a:solidFill>
            <a:srgbClr val="006600"/>
          </a:solidFill>
          <a:ln w="28575">
            <a:solidFill>
              <a:srgbClr val="006600"/>
            </a:solidFill>
            <a:miter lim="800000"/>
            <a:headEnd type="none" w="lg" len="med"/>
            <a:tailEnd type="none" w="lg" len="med"/>
          </a:ln>
          <a:effectLst/>
        </p:spPr>
        <p:txBody>
          <a:bodyPr wrap="none" anchor="ctr">
            <a:prstTxWarp prst="textNoShape">
              <a:avLst/>
            </a:prstTxWarp>
          </a:bodyPr>
          <a:lstStyle/>
          <a:p>
            <a:endParaRPr lang="en-US" sz="1800"/>
          </a:p>
        </p:txBody>
      </p:sp>
    </p:spTree>
    <p:extLst>
      <p:ext uri="{BB962C8B-B14F-4D97-AF65-F5344CB8AC3E}">
        <p14:creationId xmlns:p14="http://schemas.microsoft.com/office/powerpoint/2010/main" val="32440640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p:txBody>
          <a:bodyPr/>
          <a:lstStyle/>
          <a:p>
            <a:pPr>
              <a:defRPr/>
            </a:pPr>
            <a:fld id="{96ED0B3F-E53D-1149-8822-3703C490A628}" type="slidenum">
              <a:rPr lang="en-US" smtClean="0"/>
              <a:pPr>
                <a:defRPr/>
              </a:pPr>
              <a:t>11</a:t>
            </a:fld>
            <a:endParaRPr lang="en-US" dirty="0"/>
          </a:p>
        </p:txBody>
      </p:sp>
      <p:sp>
        <p:nvSpPr>
          <p:cNvPr id="187" name="Rectangle 3"/>
          <p:cNvSpPr txBox="1">
            <a:spLocks noChangeArrowheads="1"/>
          </p:cNvSpPr>
          <p:nvPr/>
        </p:nvSpPr>
        <p:spPr bwMode="auto">
          <a:xfrm>
            <a:off x="139160" y="903281"/>
            <a:ext cx="8915400" cy="3028521"/>
          </a:xfrm>
          <a:prstGeom prst="rect">
            <a:avLst/>
          </a:prstGeom>
          <a:noFill/>
          <a:ln w="9525">
            <a:noFill/>
            <a:miter lim="800000"/>
            <a:headEnd/>
            <a:tailEnd/>
          </a:ln>
        </p:spPr>
        <p:txBody>
          <a:bodyPr wrap="square">
            <a:spAutoFit/>
          </a:bodyPr>
          <a:lstStyle/>
          <a:p>
            <a:pPr marL="285750" indent="-285750" algn="l">
              <a:spcBef>
                <a:spcPct val="10000"/>
              </a:spcBef>
              <a:spcAft>
                <a:spcPct val="10000"/>
              </a:spcAft>
              <a:buClr>
                <a:srgbClr val="4B5C29"/>
              </a:buClr>
              <a:buFont typeface="Wingdings" charset="2"/>
              <a:buChar char="§"/>
              <a:defRPr/>
            </a:pPr>
            <a:r>
              <a:rPr lang="en-US" sz="1800" b="1" kern="0" dirty="0">
                <a:solidFill>
                  <a:srgbClr val="0000FF"/>
                </a:solidFill>
                <a:latin typeface="Arial"/>
                <a:ea typeface="ＭＳ Ｐゴシック" charset="-128"/>
                <a:cs typeface="Arial"/>
              </a:rPr>
              <a:t>Front-</a:t>
            </a:r>
            <a:r>
              <a:rPr lang="en-US" sz="1800" b="1" kern="0" dirty="0" smtClean="0">
                <a:solidFill>
                  <a:srgbClr val="0000FF"/>
                </a:solidFill>
                <a:latin typeface="Arial"/>
                <a:ea typeface="ＭＳ Ｐゴシック" charset="-128"/>
                <a:cs typeface="Arial"/>
              </a:rPr>
              <a:t>end nodes</a:t>
            </a:r>
            <a:r>
              <a:rPr lang="en-US" sz="1800" b="1" kern="0" dirty="0">
                <a:solidFill>
                  <a:srgbClr val="0000FF"/>
                </a:solidFill>
                <a:latin typeface="Arial"/>
                <a:ea typeface="ＭＳ Ｐゴシック" charset="-128"/>
                <a:cs typeface="Arial"/>
              </a:rPr>
              <a:t> </a:t>
            </a:r>
            <a:r>
              <a:rPr lang="en-US" sz="1800" kern="0" dirty="0" smtClean="0">
                <a:solidFill>
                  <a:srgbClr val="000000"/>
                </a:solidFill>
                <a:latin typeface="Arial"/>
                <a:ea typeface="ＭＳ Ｐゴシック" charset="-128"/>
                <a:cs typeface="Arial"/>
              </a:rPr>
              <a:t>– dedicated </a:t>
            </a:r>
            <a:r>
              <a:rPr lang="en-US" sz="1800" kern="0" dirty="0">
                <a:solidFill>
                  <a:srgbClr val="000000"/>
                </a:solidFill>
                <a:latin typeface="Arial"/>
                <a:ea typeface="ＭＳ Ｐゴシック" charset="-128"/>
                <a:cs typeface="Arial"/>
              </a:rPr>
              <a:t>for </a:t>
            </a:r>
            <a:r>
              <a:rPr lang="en-US" sz="1800" kern="0" dirty="0" smtClean="0">
                <a:solidFill>
                  <a:srgbClr val="000000"/>
                </a:solidFill>
                <a:latin typeface="Arial"/>
                <a:ea typeface="ＭＳ Ｐゴシック" charset="-128"/>
                <a:cs typeface="Arial"/>
              </a:rPr>
              <a:t>user’s </a:t>
            </a:r>
            <a:r>
              <a:rPr lang="en-US" sz="1800" kern="0" dirty="0">
                <a:solidFill>
                  <a:srgbClr val="000000"/>
                </a:solidFill>
                <a:latin typeface="Arial"/>
                <a:ea typeface="ＭＳ Ｐゴシック" charset="-128"/>
                <a:cs typeface="Arial"/>
              </a:rPr>
              <a:t>to login, compile programs, submit jobs,</a:t>
            </a:r>
            <a:r>
              <a:rPr lang="en-US" sz="1800" kern="0" dirty="0" smtClean="0">
                <a:solidFill>
                  <a:srgbClr val="000000"/>
                </a:solidFill>
                <a:latin typeface="Arial"/>
                <a:ea typeface="ＭＳ Ｐゴシック" charset="-128"/>
                <a:cs typeface="Arial"/>
              </a:rPr>
              <a:t> 		        query </a:t>
            </a:r>
            <a:r>
              <a:rPr lang="en-US" sz="1800" kern="0" dirty="0">
                <a:solidFill>
                  <a:srgbClr val="000000"/>
                </a:solidFill>
                <a:latin typeface="Arial"/>
                <a:ea typeface="ＭＳ Ｐゴシック" charset="-128"/>
                <a:cs typeface="Arial"/>
              </a:rPr>
              <a:t>job status, debug </a:t>
            </a:r>
            <a:r>
              <a:rPr lang="en-US" sz="1800" kern="0" dirty="0" smtClean="0">
                <a:solidFill>
                  <a:srgbClr val="000000"/>
                </a:solidFill>
                <a:latin typeface="Arial"/>
                <a:ea typeface="ＭＳ Ｐゴシック" charset="-128"/>
                <a:cs typeface="Arial"/>
              </a:rPr>
              <a:t>applications. </a:t>
            </a:r>
            <a:r>
              <a:rPr lang="en-US" sz="1800" b="1" kern="0" dirty="0" err="1" smtClean="0">
                <a:solidFill>
                  <a:srgbClr val="000000"/>
                </a:solidFill>
                <a:latin typeface="Arial"/>
                <a:ea typeface="ＭＳ Ｐゴシック" charset="-128"/>
                <a:cs typeface="Arial"/>
              </a:rPr>
              <a:t>RedHat</a:t>
            </a:r>
            <a:r>
              <a:rPr lang="en-US" sz="1800" b="1" kern="0" dirty="0" smtClean="0">
                <a:solidFill>
                  <a:srgbClr val="000000"/>
                </a:solidFill>
                <a:latin typeface="Arial"/>
                <a:ea typeface="ＭＳ Ｐゴシック" charset="-128"/>
                <a:cs typeface="Arial"/>
              </a:rPr>
              <a:t> Linux OS.</a:t>
            </a:r>
          </a:p>
          <a:p>
            <a:pPr marL="285750" indent="-285750" algn="l">
              <a:spcBef>
                <a:spcPct val="10000"/>
              </a:spcBef>
              <a:spcAft>
                <a:spcPct val="10000"/>
              </a:spcAft>
              <a:buClr>
                <a:srgbClr val="4B5C29"/>
              </a:buClr>
              <a:defRPr/>
            </a:pPr>
            <a:endParaRPr lang="en-US" sz="500" kern="0" dirty="0" smtClean="0">
              <a:solidFill>
                <a:srgbClr val="009900"/>
              </a:solidFill>
              <a:latin typeface="Arial"/>
              <a:ea typeface="ＭＳ Ｐゴシック" charset="-128"/>
              <a:cs typeface="Arial"/>
            </a:endParaRPr>
          </a:p>
          <a:p>
            <a:pPr marL="285750" indent="-285750" algn="l">
              <a:spcBef>
                <a:spcPct val="10000"/>
              </a:spcBef>
              <a:spcAft>
                <a:spcPct val="10000"/>
              </a:spcAft>
              <a:buClr>
                <a:srgbClr val="4B5C29"/>
              </a:buClr>
              <a:buFont typeface="Wingdings" charset="2"/>
              <a:buChar char="§"/>
              <a:defRPr/>
            </a:pPr>
            <a:r>
              <a:rPr lang="en-US" sz="1800" b="1" kern="0" dirty="0" smtClean="0">
                <a:solidFill>
                  <a:srgbClr val="009900"/>
                </a:solidFill>
                <a:latin typeface="Arial"/>
                <a:ea typeface="ＭＳ Ｐゴシック" charset="-128"/>
                <a:cs typeface="Arial"/>
              </a:rPr>
              <a:t>Service nodes</a:t>
            </a:r>
            <a:r>
              <a:rPr lang="en-US" sz="1800" b="1" kern="0" dirty="0" smtClean="0">
                <a:solidFill>
                  <a:srgbClr val="000000"/>
                </a:solidFill>
                <a:latin typeface="Arial"/>
                <a:ea typeface="ＭＳ Ｐゴシック" charset="-128"/>
                <a:cs typeface="Arial"/>
              </a:rPr>
              <a:t>     </a:t>
            </a:r>
            <a:r>
              <a:rPr lang="en-US" sz="1800" kern="0" dirty="0" smtClean="0">
                <a:solidFill>
                  <a:srgbClr val="000000"/>
                </a:solidFill>
                <a:latin typeface="Arial"/>
                <a:ea typeface="ＭＳ Ｐゴシック" charset="-128"/>
                <a:cs typeface="Arial"/>
              </a:rPr>
              <a:t>– perform partitioning, monitoring, synchronization and other 		        system management services. Users do not run on service 		        nodes directly.</a:t>
            </a:r>
          </a:p>
          <a:p>
            <a:pPr marL="285750" indent="-285750" algn="l">
              <a:spcBef>
                <a:spcPct val="10000"/>
              </a:spcBef>
              <a:spcAft>
                <a:spcPct val="10000"/>
              </a:spcAft>
              <a:buClr>
                <a:srgbClr val="4B5C29"/>
              </a:buClr>
              <a:defRPr/>
            </a:pPr>
            <a:endParaRPr lang="en-US" sz="500" kern="0" dirty="0" smtClean="0">
              <a:solidFill>
                <a:srgbClr val="000000"/>
              </a:solidFill>
              <a:latin typeface="Arial"/>
              <a:ea typeface="ＭＳ Ｐゴシック" charset="-128"/>
              <a:cs typeface="Arial"/>
            </a:endParaRPr>
          </a:p>
          <a:p>
            <a:pPr marL="285750" indent="-285750" algn="l">
              <a:spcBef>
                <a:spcPct val="10000"/>
              </a:spcBef>
              <a:spcAft>
                <a:spcPct val="10000"/>
              </a:spcAft>
              <a:buClr>
                <a:srgbClr val="4B5C29"/>
              </a:buClr>
              <a:buFont typeface="Wingdings" charset="2"/>
              <a:buChar char="§"/>
              <a:defRPr/>
            </a:pPr>
            <a:r>
              <a:rPr lang="en-US" sz="1800" b="1" kern="0" dirty="0" smtClean="0">
                <a:solidFill>
                  <a:srgbClr val="FF6600"/>
                </a:solidFill>
                <a:latin typeface="Arial"/>
                <a:ea typeface="ＭＳ Ｐゴシック" charset="-128"/>
                <a:cs typeface="Arial"/>
              </a:rPr>
              <a:t>I/O nodes 	     </a:t>
            </a:r>
            <a:r>
              <a:rPr lang="en-US" sz="1800" kern="0" dirty="0" smtClean="0">
                <a:solidFill>
                  <a:srgbClr val="000000"/>
                </a:solidFill>
                <a:latin typeface="Arial"/>
                <a:ea typeface="ＭＳ Ｐゴシック" charset="-128"/>
                <a:cs typeface="Arial"/>
              </a:rPr>
              <a:t>– provide </a:t>
            </a:r>
            <a:r>
              <a:rPr lang="en-US" sz="1800" kern="0" dirty="0">
                <a:solidFill>
                  <a:srgbClr val="000000"/>
                </a:solidFill>
                <a:latin typeface="Arial"/>
                <a:ea typeface="ＭＳ Ｐゴシック" charset="-128"/>
                <a:cs typeface="Arial"/>
              </a:rPr>
              <a:t>a number of Linux/Unix typical services, such as files,</a:t>
            </a:r>
            <a:r>
              <a:rPr lang="en-US" sz="1800" kern="0" dirty="0" smtClean="0">
                <a:solidFill>
                  <a:srgbClr val="000000"/>
                </a:solidFill>
                <a:latin typeface="Arial"/>
                <a:ea typeface="ＭＳ Ｐゴシック" charset="-128"/>
                <a:cs typeface="Arial"/>
              </a:rPr>
              <a:t> 		        sockets</a:t>
            </a:r>
            <a:r>
              <a:rPr lang="en-US" sz="1800" kern="0" dirty="0">
                <a:solidFill>
                  <a:srgbClr val="000000"/>
                </a:solidFill>
                <a:latin typeface="Arial"/>
                <a:ea typeface="ＭＳ Ｐゴシック" charset="-128"/>
                <a:cs typeface="Arial"/>
              </a:rPr>
              <a:t>, process launching, signals, debugging; run Linux.</a:t>
            </a:r>
          </a:p>
          <a:p>
            <a:pPr marL="285750" indent="-285750" algn="l">
              <a:spcBef>
                <a:spcPct val="10000"/>
              </a:spcBef>
              <a:spcAft>
                <a:spcPct val="10000"/>
              </a:spcAft>
              <a:buClr>
                <a:srgbClr val="4B5C29"/>
              </a:buClr>
              <a:buFont typeface="Wingdings" charset="2"/>
              <a:buChar char="§"/>
              <a:defRPr/>
            </a:pPr>
            <a:endParaRPr lang="en-US" sz="500" kern="0" dirty="0" smtClean="0">
              <a:solidFill>
                <a:srgbClr val="000000"/>
              </a:solidFill>
              <a:latin typeface="Arial"/>
              <a:ea typeface="ＭＳ Ｐゴシック" charset="-128"/>
              <a:cs typeface="Arial"/>
            </a:endParaRPr>
          </a:p>
          <a:p>
            <a:pPr marL="285750" indent="-285750" algn="l">
              <a:spcBef>
                <a:spcPct val="10000"/>
              </a:spcBef>
              <a:spcAft>
                <a:spcPct val="10000"/>
              </a:spcAft>
              <a:buClr>
                <a:srgbClr val="4B5C29"/>
              </a:buClr>
              <a:buFont typeface="Wingdings" charset="2"/>
              <a:buChar char="§"/>
              <a:defRPr/>
            </a:pPr>
            <a:r>
              <a:rPr lang="en-US" sz="1800" b="1" kern="0" dirty="0" smtClean="0">
                <a:solidFill>
                  <a:srgbClr val="660066"/>
                </a:solidFill>
                <a:latin typeface="Arial"/>
                <a:ea typeface="ＭＳ Ｐゴシック" charset="-128"/>
                <a:cs typeface="Arial"/>
              </a:rPr>
              <a:t>Compute nodes  </a:t>
            </a:r>
            <a:r>
              <a:rPr lang="en-US" sz="1800" kern="0" dirty="0" smtClean="0">
                <a:solidFill>
                  <a:srgbClr val="000000"/>
                </a:solidFill>
                <a:latin typeface="Arial"/>
                <a:ea typeface="ＭＳ Ｐゴシック" charset="-128"/>
                <a:cs typeface="Arial"/>
              </a:rPr>
              <a:t>– run user applications, use simple </a:t>
            </a:r>
            <a:r>
              <a:rPr lang="en-US" sz="1800" b="1" kern="0" dirty="0" smtClean="0">
                <a:solidFill>
                  <a:srgbClr val="000000"/>
                </a:solidFill>
                <a:latin typeface="Arial"/>
                <a:ea typeface="ＭＳ Ｐゴシック" charset="-128"/>
                <a:cs typeface="Arial"/>
              </a:rPr>
              <a:t>compute node kernel (CNK)</a:t>
            </a:r>
            <a:r>
              <a:rPr lang="en-US" sz="1800" kern="0" dirty="0" smtClean="0">
                <a:solidFill>
                  <a:srgbClr val="000000"/>
                </a:solidFill>
                <a:latin typeface="Arial"/>
                <a:ea typeface="ＭＳ Ｐゴシック" charset="-128"/>
                <a:cs typeface="Arial"/>
              </a:rPr>
              <a:t> 		        operating system, ships I/O-related system calls to I/O nodes.</a:t>
            </a:r>
            <a:endParaRPr lang="en-US" sz="1800" kern="0" dirty="0">
              <a:solidFill>
                <a:srgbClr val="000000"/>
              </a:solidFill>
              <a:latin typeface="Arial"/>
              <a:ea typeface="ＭＳ Ｐゴシック" charset="-128"/>
              <a:cs typeface="Arial"/>
            </a:endParaRPr>
          </a:p>
        </p:txBody>
      </p:sp>
      <p:pic>
        <p:nvPicPr>
          <p:cNvPr id="22532" name="Picture 5" descr="Software Organization"/>
          <p:cNvPicPr>
            <a:picLocks noChangeAspect="1" noChangeArrowheads="1"/>
          </p:cNvPicPr>
          <p:nvPr/>
        </p:nvPicPr>
        <p:blipFill>
          <a:blip r:embed="rId3"/>
          <a:srcRect/>
          <a:stretch>
            <a:fillRect/>
          </a:stretch>
        </p:blipFill>
        <p:spPr bwMode="auto">
          <a:xfrm>
            <a:off x="1447800" y="4038600"/>
            <a:ext cx="5867400" cy="236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Blue Gene/Q </a:t>
            </a:r>
            <a:r>
              <a:rPr lang="en-US" dirty="0" smtClean="0"/>
              <a:t>system components</a:t>
            </a:r>
            <a:endParaRPr lang="en-US" dirty="0"/>
          </a:p>
        </p:txBody>
      </p:sp>
    </p:spTree>
    <p:extLst>
      <p:ext uri="{BB962C8B-B14F-4D97-AF65-F5344CB8AC3E}">
        <p14:creationId xmlns:p14="http://schemas.microsoft.com/office/powerpoint/2010/main" val="27839802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772898551"/>
              </p:ext>
            </p:extLst>
          </p:nvPr>
        </p:nvGraphicFramePr>
        <p:xfrm>
          <a:off x="273672" y="1371600"/>
          <a:ext cx="4419601" cy="4038598"/>
        </p:xfrm>
        <a:graphic>
          <a:graphicData uri="http://schemas.openxmlformats.org/drawingml/2006/table">
            <a:tbl>
              <a:tblPr firstRow="1" bandRow="1">
                <a:tableStyleId>{21E4AEA4-8DFA-4A89-87EB-49C32662AFE0}</a:tableStyleId>
              </a:tblPr>
              <a:tblGrid>
                <a:gridCol w="992682"/>
                <a:gridCol w="683778"/>
                <a:gridCol w="721568"/>
                <a:gridCol w="650805"/>
                <a:gridCol w="685384"/>
                <a:gridCol w="685384"/>
              </a:tblGrid>
              <a:tr h="355658">
                <a:tc>
                  <a:txBody>
                    <a:bodyPr/>
                    <a:lstStyle/>
                    <a:p>
                      <a:pPr algn="ctr"/>
                      <a:r>
                        <a:rPr lang="en-US" sz="1400" dirty="0" smtClean="0">
                          <a:latin typeface="Arial"/>
                          <a:cs typeface="Arial"/>
                        </a:rPr>
                        <a:t>Nodes</a:t>
                      </a:r>
                      <a:endParaRPr lang="en-US" sz="1400" dirty="0">
                        <a:latin typeface="Arial"/>
                        <a:cs typeface="Arial"/>
                      </a:endParaRPr>
                    </a:p>
                  </a:txBody>
                  <a:tcPr/>
                </a:tc>
                <a:tc>
                  <a:txBody>
                    <a:bodyPr/>
                    <a:lstStyle/>
                    <a:p>
                      <a:pPr algn="ctr"/>
                      <a:r>
                        <a:rPr lang="en-US" sz="1400" dirty="0" smtClean="0">
                          <a:latin typeface="Arial"/>
                          <a:cs typeface="Arial"/>
                        </a:rPr>
                        <a:t>A</a:t>
                      </a:r>
                      <a:endParaRPr lang="en-US" sz="1400" dirty="0">
                        <a:latin typeface="Arial"/>
                        <a:cs typeface="Arial"/>
                      </a:endParaRPr>
                    </a:p>
                  </a:txBody>
                  <a:tcPr/>
                </a:tc>
                <a:tc>
                  <a:txBody>
                    <a:bodyPr/>
                    <a:lstStyle/>
                    <a:p>
                      <a:pPr algn="ctr"/>
                      <a:r>
                        <a:rPr lang="en-US" sz="1400" dirty="0" smtClean="0">
                          <a:latin typeface="Arial"/>
                          <a:cs typeface="Arial"/>
                        </a:rPr>
                        <a:t>B</a:t>
                      </a:r>
                      <a:endParaRPr lang="en-US" sz="1400" dirty="0">
                        <a:latin typeface="Arial"/>
                        <a:cs typeface="Arial"/>
                      </a:endParaRPr>
                    </a:p>
                  </a:txBody>
                  <a:tcPr/>
                </a:tc>
                <a:tc>
                  <a:txBody>
                    <a:bodyPr/>
                    <a:lstStyle/>
                    <a:p>
                      <a:pPr algn="ctr"/>
                      <a:r>
                        <a:rPr lang="en-US" sz="1400" dirty="0" smtClean="0">
                          <a:latin typeface="Arial"/>
                          <a:cs typeface="Arial"/>
                        </a:rPr>
                        <a:t>C</a:t>
                      </a:r>
                      <a:endParaRPr lang="en-US" sz="1400" dirty="0">
                        <a:latin typeface="Arial"/>
                        <a:cs typeface="Arial"/>
                      </a:endParaRPr>
                    </a:p>
                  </a:txBody>
                  <a:tcPr/>
                </a:tc>
                <a:tc>
                  <a:txBody>
                    <a:bodyPr/>
                    <a:lstStyle/>
                    <a:p>
                      <a:pPr algn="ctr"/>
                      <a:r>
                        <a:rPr lang="en-US" sz="1400" dirty="0" smtClean="0">
                          <a:latin typeface="Arial"/>
                          <a:cs typeface="Arial"/>
                        </a:rPr>
                        <a:t>D</a:t>
                      </a:r>
                      <a:endParaRPr lang="en-US" sz="1400" dirty="0">
                        <a:latin typeface="Arial"/>
                        <a:cs typeface="Arial"/>
                      </a:endParaRPr>
                    </a:p>
                  </a:txBody>
                  <a:tcPr/>
                </a:tc>
                <a:tc>
                  <a:txBody>
                    <a:bodyPr/>
                    <a:lstStyle/>
                    <a:p>
                      <a:pPr algn="ctr"/>
                      <a:r>
                        <a:rPr lang="en-US" sz="1400" dirty="0" smtClean="0">
                          <a:latin typeface="Arial"/>
                          <a:cs typeface="Arial"/>
                        </a:rPr>
                        <a:t>E</a:t>
                      </a:r>
                      <a:endParaRPr lang="en-US" sz="1400" dirty="0">
                        <a:latin typeface="Arial"/>
                        <a:cs typeface="Arial"/>
                      </a:endParaRPr>
                    </a:p>
                  </a:txBody>
                  <a:tcPr/>
                </a:tc>
              </a:tr>
              <a:tr h="368294">
                <a:tc>
                  <a:txBody>
                    <a:bodyPr/>
                    <a:lstStyle/>
                    <a:p>
                      <a:pPr algn="ctr"/>
                      <a:r>
                        <a:rPr lang="en-US" sz="1400" dirty="0" smtClean="0">
                          <a:latin typeface="Arial"/>
                          <a:cs typeface="Arial"/>
                        </a:rPr>
                        <a:t>512</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68294">
                <a:tc>
                  <a:txBody>
                    <a:bodyPr/>
                    <a:lstStyle/>
                    <a:p>
                      <a:pPr algn="ctr"/>
                      <a:r>
                        <a:rPr lang="en-US" sz="1400" dirty="0" smtClean="0">
                          <a:latin typeface="Arial"/>
                          <a:cs typeface="Arial"/>
                        </a:rPr>
                        <a:t>1024</a:t>
                      </a: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p>
                  </a:txBody>
                  <a:tcPr/>
                </a:tc>
                <a:tc>
                  <a:txBody>
                    <a:bodyPr/>
                    <a:lstStyle/>
                    <a:p>
                      <a:pPr algn="ctr"/>
                      <a:r>
                        <a:rPr lang="en-US" sz="1400" dirty="0" smtClean="0">
                          <a:latin typeface="Arial"/>
                          <a:cs typeface="Arial"/>
                        </a:rPr>
                        <a:t>8</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68294">
                <a:tc>
                  <a:txBody>
                    <a:bodyPr/>
                    <a:lstStyle/>
                    <a:p>
                      <a:pPr algn="ctr"/>
                      <a:r>
                        <a:rPr lang="en-US" sz="1400" dirty="0" smtClean="0">
                          <a:solidFill>
                            <a:schemeClr val="tx1"/>
                          </a:solidFill>
                          <a:latin typeface="Arial"/>
                          <a:cs typeface="Arial"/>
                        </a:rPr>
                        <a:t>2048</a:t>
                      </a:r>
                      <a:endParaRPr lang="en-US" sz="1400" baseline="30000" dirty="0" smtClean="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4</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4</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4</a:t>
                      </a:r>
                    </a:p>
                  </a:txBody>
                  <a:tcPr/>
                </a:tc>
                <a:tc>
                  <a:txBody>
                    <a:bodyPr/>
                    <a:lstStyle/>
                    <a:p>
                      <a:pPr algn="ctr"/>
                      <a:r>
                        <a:rPr lang="en-US" sz="1400" dirty="0" smtClean="0">
                          <a:solidFill>
                            <a:schemeClr val="tx1"/>
                          </a:solidFill>
                          <a:latin typeface="Arial"/>
                          <a:cs typeface="Arial"/>
                        </a:rPr>
                        <a:t>16</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2</a:t>
                      </a:r>
                      <a:endParaRPr lang="en-US" sz="1400" dirty="0">
                        <a:solidFill>
                          <a:schemeClr val="tx1"/>
                        </a:solidFill>
                        <a:latin typeface="Arial"/>
                        <a:cs typeface="Arial"/>
                      </a:endParaRPr>
                    </a:p>
                  </a:txBody>
                  <a:tcPr/>
                </a:tc>
              </a:tr>
              <a:tr h="368294">
                <a:tc>
                  <a:txBody>
                    <a:bodyPr/>
                    <a:lstStyle/>
                    <a:p>
                      <a:pPr algn="ctr"/>
                      <a:r>
                        <a:rPr lang="en-US" sz="1400" baseline="0" dirty="0" smtClean="0">
                          <a:solidFill>
                            <a:schemeClr val="tx1"/>
                          </a:solidFill>
                          <a:latin typeface="Arial"/>
                          <a:cs typeface="Arial"/>
                        </a:rPr>
                        <a:t>4096</a:t>
                      </a:r>
                    </a:p>
                  </a:txBody>
                  <a:tcPr/>
                </a:tc>
                <a:tc>
                  <a:txBody>
                    <a:bodyPr/>
                    <a:lstStyle/>
                    <a:p>
                      <a:pPr algn="ctr"/>
                      <a:r>
                        <a:rPr lang="en-US" sz="1400" dirty="0" smtClean="0">
                          <a:solidFill>
                            <a:schemeClr val="tx1"/>
                          </a:solidFill>
                          <a:latin typeface="Arial"/>
                          <a:cs typeface="Arial"/>
                        </a:rPr>
                        <a:t>4/8</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4</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8/4</a:t>
                      </a:r>
                    </a:p>
                  </a:txBody>
                  <a:tcPr/>
                </a:tc>
                <a:tc>
                  <a:txBody>
                    <a:bodyPr/>
                    <a:lstStyle/>
                    <a:p>
                      <a:pPr algn="ctr"/>
                      <a:r>
                        <a:rPr lang="en-US" sz="1400" dirty="0" smtClean="0">
                          <a:solidFill>
                            <a:schemeClr val="tx1"/>
                          </a:solidFill>
                          <a:latin typeface="Arial"/>
                          <a:cs typeface="Arial"/>
                        </a:rPr>
                        <a:t>16</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2</a:t>
                      </a:r>
                      <a:endParaRPr lang="en-US" sz="1400" dirty="0">
                        <a:solidFill>
                          <a:schemeClr val="tx1"/>
                        </a:solidFill>
                        <a:latin typeface="Arial"/>
                        <a:cs typeface="Arial"/>
                      </a:endParaRPr>
                    </a:p>
                  </a:txBody>
                  <a:tcPr/>
                </a:tc>
              </a:tr>
              <a:tr h="368294">
                <a:tc>
                  <a:txBody>
                    <a:bodyPr/>
                    <a:lstStyle/>
                    <a:p>
                      <a:pPr algn="ctr"/>
                      <a:r>
                        <a:rPr lang="en-US" sz="1400" baseline="0" dirty="0" smtClean="0">
                          <a:solidFill>
                            <a:schemeClr val="tx1"/>
                          </a:solidFill>
                          <a:latin typeface="Arial"/>
                          <a:cs typeface="Arial"/>
                        </a:rPr>
                        <a:t>8192</a:t>
                      </a:r>
                    </a:p>
                  </a:txBody>
                  <a:tcPr/>
                </a:tc>
                <a:tc>
                  <a:txBody>
                    <a:bodyPr/>
                    <a:lstStyle/>
                    <a:p>
                      <a:pPr algn="ctr"/>
                      <a:r>
                        <a:rPr lang="en-US" sz="1400" dirty="0" smtClean="0">
                          <a:solidFill>
                            <a:schemeClr val="tx1"/>
                          </a:solidFill>
                          <a:latin typeface="Arial"/>
                          <a:cs typeface="Arial"/>
                        </a:rPr>
                        <a:t>4</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4</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16</a:t>
                      </a:r>
                    </a:p>
                  </a:txBody>
                  <a:tcPr/>
                </a:tc>
                <a:tc>
                  <a:txBody>
                    <a:bodyPr/>
                    <a:lstStyle/>
                    <a:p>
                      <a:pPr algn="ctr"/>
                      <a:r>
                        <a:rPr lang="en-US" sz="1400" dirty="0" smtClean="0">
                          <a:solidFill>
                            <a:schemeClr val="tx1"/>
                          </a:solidFill>
                          <a:latin typeface="Arial"/>
                          <a:cs typeface="Arial"/>
                        </a:rPr>
                        <a:t>16</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2</a:t>
                      </a:r>
                      <a:endParaRPr lang="en-US" sz="1400" dirty="0">
                        <a:solidFill>
                          <a:schemeClr val="tx1"/>
                        </a:solidFill>
                        <a:latin typeface="Arial"/>
                        <a:cs typeface="Arial"/>
                      </a:endParaRPr>
                    </a:p>
                  </a:txBody>
                  <a:tcPr/>
                </a:tc>
              </a:tr>
              <a:tr h="368294">
                <a:tc>
                  <a:txBody>
                    <a:bodyPr/>
                    <a:lstStyle/>
                    <a:p>
                      <a:pPr algn="ctr"/>
                      <a:r>
                        <a:rPr lang="en-US" sz="1400" baseline="0" dirty="0" smtClean="0">
                          <a:solidFill>
                            <a:schemeClr val="tx1"/>
                          </a:solidFill>
                          <a:latin typeface="Arial"/>
                          <a:cs typeface="Arial"/>
                        </a:rPr>
                        <a:t>12288</a:t>
                      </a:r>
                    </a:p>
                  </a:txBody>
                  <a:tcPr/>
                </a:tc>
                <a:tc>
                  <a:txBody>
                    <a:bodyPr/>
                    <a:lstStyle/>
                    <a:p>
                      <a:pPr algn="ctr"/>
                      <a:r>
                        <a:rPr lang="en-US" sz="1400" dirty="0" smtClean="0">
                          <a:solidFill>
                            <a:schemeClr val="tx1"/>
                          </a:solidFill>
                          <a:latin typeface="Arial"/>
                          <a:cs typeface="Arial"/>
                        </a:rPr>
                        <a:t>8</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4</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12</a:t>
                      </a:r>
                    </a:p>
                  </a:txBody>
                  <a:tcPr/>
                </a:tc>
                <a:tc>
                  <a:txBody>
                    <a:bodyPr/>
                    <a:lstStyle/>
                    <a:p>
                      <a:pPr algn="ctr"/>
                      <a:r>
                        <a:rPr lang="en-US" sz="1400" dirty="0" smtClean="0">
                          <a:solidFill>
                            <a:schemeClr val="tx1"/>
                          </a:solidFill>
                          <a:latin typeface="Arial"/>
                          <a:cs typeface="Arial"/>
                        </a:rPr>
                        <a:t>16</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2</a:t>
                      </a:r>
                      <a:endParaRPr lang="en-US" sz="1400" dirty="0">
                        <a:solidFill>
                          <a:schemeClr val="tx1"/>
                        </a:solidFill>
                        <a:latin typeface="Arial"/>
                        <a:cs typeface="Arial"/>
                      </a:endParaRPr>
                    </a:p>
                  </a:txBody>
                  <a:tcPr/>
                </a:tc>
              </a:tr>
              <a:tr h="368294">
                <a:tc>
                  <a:txBody>
                    <a:bodyPr/>
                    <a:lstStyle/>
                    <a:p>
                      <a:pPr algn="ctr"/>
                      <a:r>
                        <a:rPr lang="en-US" sz="1400" baseline="0" dirty="0" smtClean="0">
                          <a:solidFill>
                            <a:schemeClr val="tx1"/>
                          </a:solidFill>
                          <a:latin typeface="Arial"/>
                          <a:cs typeface="Arial"/>
                        </a:rPr>
                        <a:t>16384</a:t>
                      </a:r>
                    </a:p>
                  </a:txBody>
                  <a:tcPr/>
                </a:tc>
                <a:tc>
                  <a:txBody>
                    <a:bodyPr/>
                    <a:lstStyle/>
                    <a:p>
                      <a:pPr algn="ctr"/>
                      <a:r>
                        <a:rPr lang="en-US" sz="1400" dirty="0" smtClean="0">
                          <a:solidFill>
                            <a:schemeClr val="tx1"/>
                          </a:solidFill>
                          <a:latin typeface="Arial"/>
                          <a:cs typeface="Arial"/>
                        </a:rPr>
                        <a:t>4/8</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8/4</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16</a:t>
                      </a:r>
                    </a:p>
                  </a:txBody>
                  <a:tcPr/>
                </a:tc>
                <a:tc>
                  <a:txBody>
                    <a:bodyPr/>
                    <a:lstStyle/>
                    <a:p>
                      <a:pPr algn="ctr"/>
                      <a:r>
                        <a:rPr lang="en-US" sz="1400" dirty="0" smtClean="0">
                          <a:solidFill>
                            <a:schemeClr val="tx1"/>
                          </a:solidFill>
                          <a:latin typeface="Arial"/>
                          <a:cs typeface="Arial"/>
                        </a:rPr>
                        <a:t>16</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2</a:t>
                      </a:r>
                      <a:endParaRPr lang="en-US" sz="1400" dirty="0">
                        <a:solidFill>
                          <a:schemeClr val="tx1"/>
                        </a:solidFill>
                        <a:latin typeface="Arial"/>
                        <a:cs typeface="Arial"/>
                      </a:endParaRPr>
                    </a:p>
                  </a:txBody>
                  <a:tcPr/>
                </a:tc>
              </a:tr>
              <a:tr h="368294">
                <a:tc>
                  <a:txBody>
                    <a:bodyPr/>
                    <a:lstStyle/>
                    <a:p>
                      <a:pPr algn="ctr"/>
                      <a:r>
                        <a:rPr lang="en-US" sz="1400" baseline="0" dirty="0" smtClean="0">
                          <a:solidFill>
                            <a:schemeClr val="tx1"/>
                          </a:solidFill>
                          <a:latin typeface="Arial"/>
                          <a:cs typeface="Arial"/>
                        </a:rPr>
                        <a:t>24576</a:t>
                      </a:r>
                    </a:p>
                  </a:txBody>
                  <a:tcPr/>
                </a:tc>
                <a:tc>
                  <a:txBody>
                    <a:bodyPr/>
                    <a:lstStyle/>
                    <a:p>
                      <a:pPr algn="ctr"/>
                      <a:r>
                        <a:rPr lang="en-US" sz="1400" dirty="0" smtClean="0">
                          <a:solidFill>
                            <a:schemeClr val="tx1"/>
                          </a:solidFill>
                          <a:latin typeface="Arial"/>
                          <a:cs typeface="Arial"/>
                        </a:rPr>
                        <a:t>4</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12</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16</a:t>
                      </a:r>
                    </a:p>
                  </a:txBody>
                  <a:tcPr/>
                </a:tc>
                <a:tc>
                  <a:txBody>
                    <a:bodyPr/>
                    <a:lstStyle/>
                    <a:p>
                      <a:pPr algn="ctr"/>
                      <a:r>
                        <a:rPr lang="en-US" sz="1400" dirty="0" smtClean="0">
                          <a:solidFill>
                            <a:schemeClr val="tx1"/>
                          </a:solidFill>
                          <a:latin typeface="Arial"/>
                          <a:cs typeface="Arial"/>
                        </a:rPr>
                        <a:t>16</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2</a:t>
                      </a:r>
                      <a:endParaRPr lang="en-US" sz="1400" dirty="0">
                        <a:solidFill>
                          <a:schemeClr val="tx1"/>
                        </a:solidFill>
                        <a:latin typeface="Arial"/>
                        <a:cs typeface="Arial"/>
                      </a:endParaRPr>
                    </a:p>
                  </a:txBody>
                  <a:tcPr/>
                </a:tc>
              </a:tr>
              <a:tr h="368294">
                <a:tc>
                  <a:txBody>
                    <a:bodyPr/>
                    <a:lstStyle/>
                    <a:p>
                      <a:pPr algn="ctr"/>
                      <a:r>
                        <a:rPr lang="en-US" sz="1400" baseline="0" dirty="0" smtClean="0">
                          <a:solidFill>
                            <a:schemeClr val="tx1"/>
                          </a:solidFill>
                          <a:latin typeface="Arial"/>
                          <a:cs typeface="Arial"/>
                        </a:rPr>
                        <a:t>32768</a:t>
                      </a:r>
                    </a:p>
                  </a:txBody>
                  <a:tcPr/>
                </a:tc>
                <a:tc>
                  <a:txBody>
                    <a:bodyPr/>
                    <a:lstStyle/>
                    <a:p>
                      <a:pPr algn="ctr"/>
                      <a:r>
                        <a:rPr lang="en-US" sz="1400" dirty="0" smtClean="0">
                          <a:solidFill>
                            <a:schemeClr val="tx1"/>
                          </a:solidFill>
                          <a:latin typeface="Arial"/>
                          <a:cs typeface="Arial"/>
                        </a:rPr>
                        <a:t>8</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8</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16</a:t>
                      </a:r>
                    </a:p>
                  </a:txBody>
                  <a:tcPr/>
                </a:tc>
                <a:tc>
                  <a:txBody>
                    <a:bodyPr/>
                    <a:lstStyle/>
                    <a:p>
                      <a:pPr algn="ctr"/>
                      <a:r>
                        <a:rPr lang="en-US" sz="1400" dirty="0" smtClean="0">
                          <a:solidFill>
                            <a:schemeClr val="tx1"/>
                          </a:solidFill>
                          <a:latin typeface="Arial"/>
                          <a:cs typeface="Arial"/>
                        </a:rPr>
                        <a:t>16</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2</a:t>
                      </a:r>
                      <a:endParaRPr lang="en-US" sz="1400" dirty="0">
                        <a:solidFill>
                          <a:schemeClr val="tx1"/>
                        </a:solidFill>
                        <a:latin typeface="Arial"/>
                        <a:cs typeface="Arial"/>
                      </a:endParaRPr>
                    </a:p>
                  </a:txBody>
                  <a:tcPr/>
                </a:tc>
              </a:tr>
              <a:tr h="368294">
                <a:tc>
                  <a:txBody>
                    <a:bodyPr/>
                    <a:lstStyle/>
                    <a:p>
                      <a:pPr algn="ctr"/>
                      <a:r>
                        <a:rPr lang="en-US" sz="1400" baseline="0" dirty="0" smtClean="0">
                          <a:solidFill>
                            <a:schemeClr val="tx1"/>
                          </a:solidFill>
                          <a:latin typeface="Arial"/>
                          <a:cs typeface="Arial"/>
                        </a:rPr>
                        <a:t>49152</a:t>
                      </a:r>
                    </a:p>
                  </a:txBody>
                  <a:tcPr/>
                </a:tc>
                <a:tc>
                  <a:txBody>
                    <a:bodyPr/>
                    <a:lstStyle/>
                    <a:p>
                      <a:pPr algn="ctr"/>
                      <a:r>
                        <a:rPr lang="en-US" sz="1400" dirty="0" smtClean="0">
                          <a:solidFill>
                            <a:schemeClr val="tx1"/>
                          </a:solidFill>
                          <a:latin typeface="Arial"/>
                          <a:cs typeface="Arial"/>
                        </a:rPr>
                        <a:t>8</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12</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16</a:t>
                      </a:r>
                    </a:p>
                  </a:txBody>
                  <a:tcPr/>
                </a:tc>
                <a:tc>
                  <a:txBody>
                    <a:bodyPr/>
                    <a:lstStyle/>
                    <a:p>
                      <a:pPr algn="ctr"/>
                      <a:r>
                        <a:rPr lang="en-US" sz="1400" dirty="0" smtClean="0">
                          <a:solidFill>
                            <a:schemeClr val="tx1"/>
                          </a:solidFill>
                          <a:latin typeface="Arial"/>
                          <a:cs typeface="Arial"/>
                        </a:rPr>
                        <a:t>16</a:t>
                      </a:r>
                      <a:endParaRPr lang="en-US" sz="1400" dirty="0">
                        <a:solidFill>
                          <a:schemeClr val="tx1"/>
                        </a:solidFill>
                        <a:latin typeface="Arial"/>
                        <a:cs typeface="Arial"/>
                      </a:endParaRPr>
                    </a:p>
                  </a:txBody>
                  <a:tcPr/>
                </a:tc>
                <a:tc>
                  <a:txBody>
                    <a:bodyPr/>
                    <a:lstStyle/>
                    <a:p>
                      <a:pPr algn="ctr"/>
                      <a:r>
                        <a:rPr lang="en-US" sz="1400" dirty="0" smtClean="0">
                          <a:solidFill>
                            <a:schemeClr val="tx1"/>
                          </a:solidFill>
                          <a:latin typeface="Arial"/>
                          <a:cs typeface="Arial"/>
                        </a:rPr>
                        <a:t>2</a:t>
                      </a:r>
                      <a:endParaRPr lang="en-US" sz="1400" dirty="0">
                        <a:solidFill>
                          <a:schemeClr val="tx1"/>
                        </a:solidFill>
                        <a:latin typeface="Arial"/>
                        <a:cs typeface="Arial"/>
                      </a:endParaRPr>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772898551"/>
              </p:ext>
            </p:extLst>
          </p:nvPr>
        </p:nvGraphicFramePr>
        <p:xfrm>
          <a:off x="4998072" y="3599288"/>
          <a:ext cx="3930920" cy="2590801"/>
        </p:xfrm>
        <a:graphic>
          <a:graphicData uri="http://schemas.openxmlformats.org/drawingml/2006/table">
            <a:tbl>
              <a:tblPr firstRow="1" bandRow="1">
                <a:tableStyleId>{21E4AEA4-8DFA-4A89-87EB-49C32662AFE0}</a:tableStyleId>
              </a:tblPr>
              <a:tblGrid>
                <a:gridCol w="882920"/>
                <a:gridCol w="608172"/>
                <a:gridCol w="641783"/>
                <a:gridCol w="578845"/>
                <a:gridCol w="609600"/>
                <a:gridCol w="609600"/>
              </a:tblGrid>
              <a:tr h="314086">
                <a:tc>
                  <a:txBody>
                    <a:bodyPr/>
                    <a:lstStyle/>
                    <a:p>
                      <a:pPr algn="ctr"/>
                      <a:r>
                        <a:rPr lang="en-US" sz="1400" dirty="0" smtClean="0">
                          <a:latin typeface="Arial"/>
                          <a:cs typeface="Arial"/>
                        </a:rPr>
                        <a:t>Nodes</a:t>
                      </a:r>
                      <a:endParaRPr lang="en-US" sz="1400" dirty="0">
                        <a:latin typeface="Arial"/>
                        <a:cs typeface="Arial"/>
                      </a:endParaRPr>
                    </a:p>
                  </a:txBody>
                  <a:tcPr/>
                </a:tc>
                <a:tc>
                  <a:txBody>
                    <a:bodyPr/>
                    <a:lstStyle/>
                    <a:p>
                      <a:pPr algn="ctr"/>
                      <a:r>
                        <a:rPr lang="en-US" sz="1400" dirty="0" smtClean="0">
                          <a:latin typeface="Arial"/>
                          <a:cs typeface="Arial"/>
                        </a:rPr>
                        <a:t>A</a:t>
                      </a:r>
                      <a:endParaRPr lang="en-US" sz="1400" dirty="0">
                        <a:latin typeface="Arial"/>
                        <a:cs typeface="Arial"/>
                      </a:endParaRPr>
                    </a:p>
                  </a:txBody>
                  <a:tcPr/>
                </a:tc>
                <a:tc>
                  <a:txBody>
                    <a:bodyPr/>
                    <a:lstStyle/>
                    <a:p>
                      <a:pPr algn="ctr"/>
                      <a:r>
                        <a:rPr lang="en-US" sz="1400" dirty="0" smtClean="0">
                          <a:latin typeface="Arial"/>
                          <a:cs typeface="Arial"/>
                        </a:rPr>
                        <a:t>B</a:t>
                      </a:r>
                      <a:endParaRPr lang="en-US" sz="1400" dirty="0">
                        <a:latin typeface="Arial"/>
                        <a:cs typeface="Arial"/>
                      </a:endParaRPr>
                    </a:p>
                  </a:txBody>
                  <a:tcPr/>
                </a:tc>
                <a:tc>
                  <a:txBody>
                    <a:bodyPr/>
                    <a:lstStyle/>
                    <a:p>
                      <a:pPr algn="ctr"/>
                      <a:r>
                        <a:rPr lang="en-US" sz="1400" dirty="0" smtClean="0">
                          <a:latin typeface="Arial"/>
                          <a:cs typeface="Arial"/>
                        </a:rPr>
                        <a:t>C</a:t>
                      </a:r>
                      <a:endParaRPr lang="en-US" sz="1400" dirty="0">
                        <a:latin typeface="Arial"/>
                        <a:cs typeface="Arial"/>
                      </a:endParaRPr>
                    </a:p>
                  </a:txBody>
                  <a:tcPr/>
                </a:tc>
                <a:tc>
                  <a:txBody>
                    <a:bodyPr/>
                    <a:lstStyle/>
                    <a:p>
                      <a:pPr algn="ctr"/>
                      <a:r>
                        <a:rPr lang="en-US" sz="1400" dirty="0" smtClean="0">
                          <a:latin typeface="Arial"/>
                          <a:cs typeface="Arial"/>
                        </a:rPr>
                        <a:t>D</a:t>
                      </a:r>
                      <a:endParaRPr lang="en-US" sz="1400" dirty="0">
                        <a:latin typeface="Arial"/>
                        <a:cs typeface="Arial"/>
                      </a:endParaRPr>
                    </a:p>
                  </a:txBody>
                  <a:tcPr/>
                </a:tc>
                <a:tc>
                  <a:txBody>
                    <a:bodyPr/>
                    <a:lstStyle/>
                    <a:p>
                      <a:pPr algn="ctr"/>
                      <a:r>
                        <a:rPr lang="en-US" sz="1400" dirty="0" smtClean="0">
                          <a:latin typeface="Arial"/>
                          <a:cs typeface="Arial"/>
                        </a:rPr>
                        <a:t>E</a:t>
                      </a:r>
                      <a:endParaRPr lang="en-US" sz="1400" dirty="0">
                        <a:latin typeface="Arial"/>
                        <a:cs typeface="Arial"/>
                      </a:endParaRPr>
                    </a:p>
                  </a:txBody>
                  <a:tcPr/>
                </a:tc>
              </a:tr>
              <a:tr h="325245">
                <a:tc>
                  <a:txBody>
                    <a:bodyPr/>
                    <a:lstStyle/>
                    <a:p>
                      <a:pPr algn="ctr"/>
                      <a:r>
                        <a:rPr lang="en-US" sz="1400" dirty="0" smtClean="0">
                          <a:latin typeface="Arial"/>
                          <a:cs typeface="Arial"/>
                        </a:rPr>
                        <a:t>32</a:t>
                      </a: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2</a:t>
                      </a: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25245">
                <a:tc>
                  <a:txBody>
                    <a:bodyPr/>
                    <a:lstStyle/>
                    <a:p>
                      <a:pPr algn="ctr"/>
                      <a:r>
                        <a:rPr lang="en-US" sz="1400" dirty="0" smtClean="0">
                          <a:latin typeface="Arial"/>
                          <a:cs typeface="Arial"/>
                        </a:rPr>
                        <a:t>64</a:t>
                      </a: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4</a:t>
                      </a: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25245">
                <a:tc>
                  <a:txBody>
                    <a:bodyPr/>
                    <a:lstStyle/>
                    <a:p>
                      <a:pPr algn="ctr"/>
                      <a:r>
                        <a:rPr lang="en-US" sz="1400" dirty="0" smtClean="0">
                          <a:latin typeface="Arial"/>
                          <a:cs typeface="Arial"/>
                        </a:rPr>
                        <a:t>128</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25245">
                <a:tc>
                  <a:txBody>
                    <a:bodyPr/>
                    <a:lstStyle/>
                    <a:p>
                      <a:pPr algn="ctr"/>
                      <a:r>
                        <a:rPr lang="en-US" sz="1400" dirty="0" smtClean="0">
                          <a:latin typeface="Arial"/>
                          <a:cs typeface="Arial"/>
                        </a:rPr>
                        <a:t>256</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4</a:t>
                      </a: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25245">
                <a:tc>
                  <a:txBody>
                    <a:bodyPr/>
                    <a:lstStyle/>
                    <a:p>
                      <a:pPr algn="ctr"/>
                      <a:r>
                        <a:rPr lang="en-US" sz="1400" dirty="0" smtClean="0">
                          <a:latin typeface="Arial"/>
                          <a:cs typeface="Arial"/>
                        </a:rPr>
                        <a:t>512</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25245">
                <a:tc>
                  <a:txBody>
                    <a:bodyPr/>
                    <a:lstStyle/>
                    <a:p>
                      <a:pPr algn="ctr"/>
                      <a:r>
                        <a:rPr lang="en-US" sz="1400" dirty="0" smtClean="0">
                          <a:latin typeface="Arial"/>
                          <a:cs typeface="Arial"/>
                        </a:rPr>
                        <a:t>1024</a:t>
                      </a: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4/8</a:t>
                      </a:r>
                    </a:p>
                  </a:txBody>
                  <a:tcPr/>
                </a:tc>
                <a:tc>
                  <a:txBody>
                    <a:bodyPr/>
                    <a:lstStyle/>
                    <a:p>
                      <a:pPr algn="ctr"/>
                      <a:r>
                        <a:rPr lang="en-US" sz="1400" dirty="0" smtClean="0">
                          <a:latin typeface="Arial"/>
                          <a:cs typeface="Arial"/>
                        </a:rPr>
                        <a:t>8/4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25245">
                <a:tc>
                  <a:txBody>
                    <a:bodyPr/>
                    <a:lstStyle/>
                    <a:p>
                      <a:pPr algn="ctr"/>
                      <a:r>
                        <a:rPr lang="en-US" sz="1400" dirty="0" smtClean="0">
                          <a:solidFill>
                            <a:schemeClr val="accent2"/>
                          </a:solidFill>
                          <a:latin typeface="Arial"/>
                          <a:cs typeface="Arial"/>
                        </a:rPr>
                        <a:t>2048</a:t>
                      </a:r>
                      <a:r>
                        <a:rPr lang="en-US" sz="1400" baseline="30000" dirty="0" smtClean="0">
                          <a:solidFill>
                            <a:schemeClr val="accent2"/>
                          </a:solidFill>
                          <a:latin typeface="Arial"/>
                          <a:cs typeface="Arial"/>
                        </a:rPr>
                        <a:t>(*)</a:t>
                      </a:r>
                    </a:p>
                  </a:txBody>
                  <a:tcPr/>
                </a:tc>
                <a:tc>
                  <a:txBody>
                    <a:bodyPr/>
                    <a:lstStyle/>
                    <a:p>
                      <a:pPr algn="ctr"/>
                      <a:r>
                        <a:rPr lang="en-US" sz="1400" dirty="0" smtClean="0">
                          <a:solidFill>
                            <a:schemeClr val="accent2"/>
                          </a:solidFill>
                          <a:latin typeface="Arial"/>
                          <a:cs typeface="Arial"/>
                        </a:rPr>
                        <a:t>4</a:t>
                      </a:r>
                      <a:endParaRPr lang="en-US" sz="1400" dirty="0">
                        <a:solidFill>
                          <a:schemeClr val="accent2"/>
                        </a:solidFill>
                        <a:latin typeface="Arial"/>
                        <a:cs typeface="Arial"/>
                      </a:endParaRPr>
                    </a:p>
                  </a:txBody>
                  <a:tcPr/>
                </a:tc>
                <a:tc>
                  <a:txBody>
                    <a:bodyPr/>
                    <a:lstStyle/>
                    <a:p>
                      <a:pPr algn="ctr"/>
                      <a:r>
                        <a:rPr lang="en-US" sz="1400" dirty="0" smtClean="0">
                          <a:solidFill>
                            <a:schemeClr val="accent2"/>
                          </a:solidFill>
                          <a:latin typeface="Arial"/>
                          <a:cs typeface="Arial"/>
                        </a:rPr>
                        <a:t>4</a:t>
                      </a:r>
                      <a:endParaRPr lang="en-US" sz="1400" dirty="0">
                        <a:solidFill>
                          <a:schemeClr val="accent2"/>
                        </a:solidFill>
                        <a:latin typeface="Arial"/>
                        <a:cs typeface="Arial"/>
                      </a:endParaRPr>
                    </a:p>
                  </a:txBody>
                  <a:tcPr/>
                </a:tc>
                <a:tc>
                  <a:txBody>
                    <a:bodyPr/>
                    <a:lstStyle/>
                    <a:p>
                      <a:pPr algn="ctr"/>
                      <a:r>
                        <a:rPr lang="en-US" sz="1400" dirty="0" smtClean="0">
                          <a:solidFill>
                            <a:schemeClr val="accent2"/>
                          </a:solidFill>
                          <a:latin typeface="Arial"/>
                          <a:cs typeface="Arial"/>
                        </a:rPr>
                        <a:t>8</a:t>
                      </a:r>
                    </a:p>
                  </a:txBody>
                  <a:tcPr/>
                </a:tc>
                <a:tc>
                  <a:txBody>
                    <a:bodyPr/>
                    <a:lstStyle/>
                    <a:p>
                      <a:pPr algn="ctr"/>
                      <a:r>
                        <a:rPr lang="en-US" sz="1400" dirty="0" smtClean="0">
                          <a:solidFill>
                            <a:schemeClr val="accent2"/>
                          </a:solidFill>
                          <a:latin typeface="Arial"/>
                          <a:cs typeface="Arial"/>
                        </a:rPr>
                        <a:t>8</a:t>
                      </a:r>
                      <a:endParaRPr lang="en-US" sz="1400" dirty="0">
                        <a:solidFill>
                          <a:schemeClr val="accent2"/>
                        </a:solidFill>
                        <a:latin typeface="Arial"/>
                        <a:cs typeface="Arial"/>
                      </a:endParaRPr>
                    </a:p>
                  </a:txBody>
                  <a:tcPr/>
                </a:tc>
                <a:tc>
                  <a:txBody>
                    <a:bodyPr/>
                    <a:lstStyle/>
                    <a:p>
                      <a:pPr algn="ctr"/>
                      <a:r>
                        <a:rPr lang="en-US" sz="1400" dirty="0" smtClean="0">
                          <a:solidFill>
                            <a:schemeClr val="accent2"/>
                          </a:solidFill>
                          <a:latin typeface="Arial"/>
                          <a:cs typeface="Arial"/>
                        </a:rPr>
                        <a:t>2</a:t>
                      </a:r>
                      <a:endParaRPr lang="en-US" sz="1400" dirty="0">
                        <a:solidFill>
                          <a:schemeClr val="accent2"/>
                        </a:solidFill>
                        <a:latin typeface="Arial"/>
                        <a:cs typeface="Arial"/>
                      </a:endParaRPr>
                    </a:p>
                  </a:txBody>
                  <a:tcPr/>
                </a:tc>
              </a:tr>
            </a:tbl>
          </a:graphicData>
        </a:graphic>
      </p:graphicFrame>
      <p:sp>
        <p:nvSpPr>
          <p:cNvPr id="9" name="TextBox 8"/>
          <p:cNvSpPr txBox="1"/>
          <p:nvPr/>
        </p:nvSpPr>
        <p:spPr>
          <a:xfrm>
            <a:off x="116840" y="5948680"/>
            <a:ext cx="5064760" cy="323165"/>
          </a:xfrm>
          <a:prstGeom prst="rect">
            <a:avLst/>
          </a:prstGeom>
          <a:noFill/>
        </p:spPr>
        <p:txBody>
          <a:bodyPr wrap="square" rtlCol="0">
            <a:spAutoFit/>
          </a:bodyPr>
          <a:lstStyle/>
          <a:p>
            <a:pPr algn="ctr"/>
            <a:r>
              <a:rPr lang="en-US" sz="1500" dirty="0" smtClean="0">
                <a:hlinkClick r:id="rId3"/>
              </a:rPr>
              <a:t>http://www.alcf.anl.gov/user-guides/machine-partitions</a:t>
            </a:r>
            <a:r>
              <a:rPr lang="en-US" sz="1500" dirty="0" smtClean="0"/>
              <a:t> </a:t>
            </a:r>
            <a:endParaRPr lang="en-US" sz="1500" dirty="0"/>
          </a:p>
        </p:txBody>
      </p:sp>
      <p:sp>
        <p:nvSpPr>
          <p:cNvPr id="14" name="TextBox 13"/>
          <p:cNvSpPr txBox="1"/>
          <p:nvPr/>
        </p:nvSpPr>
        <p:spPr>
          <a:xfrm>
            <a:off x="238112" y="860964"/>
            <a:ext cx="4343400" cy="400110"/>
          </a:xfrm>
          <a:prstGeom prst="rect">
            <a:avLst/>
          </a:prstGeom>
          <a:noFill/>
        </p:spPr>
        <p:txBody>
          <a:bodyPr wrap="square" rtlCol="0">
            <a:spAutoFit/>
          </a:bodyPr>
          <a:lstStyle/>
          <a:p>
            <a:pPr algn="ctr"/>
            <a:r>
              <a:rPr lang="en-US" sz="2000" b="1" dirty="0" smtClean="0">
                <a:solidFill>
                  <a:srgbClr val="303030"/>
                </a:solidFill>
              </a:rPr>
              <a:t>Mira</a:t>
            </a:r>
            <a:endParaRPr lang="en-US" sz="2000" b="1" dirty="0">
              <a:solidFill>
                <a:srgbClr val="303030"/>
              </a:solidFill>
            </a:endParaRPr>
          </a:p>
        </p:txBody>
      </p:sp>
      <p:sp>
        <p:nvSpPr>
          <p:cNvPr id="17" name="TextBox 16"/>
          <p:cNvSpPr txBox="1"/>
          <p:nvPr/>
        </p:nvSpPr>
        <p:spPr>
          <a:xfrm>
            <a:off x="802640" y="5513010"/>
            <a:ext cx="3200400" cy="369332"/>
          </a:xfrm>
          <a:prstGeom prst="rect">
            <a:avLst/>
          </a:prstGeom>
          <a:noFill/>
        </p:spPr>
        <p:txBody>
          <a:bodyPr wrap="square" rtlCol="0">
            <a:spAutoFit/>
          </a:bodyPr>
          <a:lstStyle/>
          <a:p>
            <a:pPr algn="ctr"/>
            <a:r>
              <a:rPr lang="en-US" sz="1800" b="1" dirty="0" smtClean="0">
                <a:solidFill>
                  <a:schemeClr val="bg2">
                    <a:lumMod val="50000"/>
                  </a:schemeClr>
                </a:solidFill>
              </a:rPr>
              <a:t>Command:</a:t>
            </a:r>
            <a:r>
              <a:rPr lang="en-US" sz="1800" b="1" dirty="0" smtClean="0">
                <a:solidFill>
                  <a:schemeClr val="tx1">
                    <a:lumMod val="50000"/>
                  </a:schemeClr>
                </a:solidFill>
              </a:rPr>
              <a:t> </a:t>
            </a:r>
            <a:r>
              <a:rPr lang="en-US" sz="1800" b="1" dirty="0" err="1" smtClean="0">
                <a:solidFill>
                  <a:schemeClr val="tx1">
                    <a:lumMod val="50000"/>
                  </a:schemeClr>
                </a:solidFill>
              </a:rPr>
              <a:t>partlist</a:t>
            </a:r>
            <a:endParaRPr lang="en-US" sz="1800" b="1" dirty="0">
              <a:solidFill>
                <a:schemeClr val="tx1">
                  <a:lumMod val="50000"/>
                </a:schemeClr>
              </a:solidFill>
            </a:endParaRPr>
          </a:p>
        </p:txBody>
      </p:sp>
      <p:sp>
        <p:nvSpPr>
          <p:cNvPr id="21" name="Slide Number Placeholder 1"/>
          <p:cNvSpPr>
            <a:spLocks noGrp="1"/>
          </p:cNvSpPr>
          <p:nvPr>
            <p:ph type="sldNum" sz="quarter" idx="12"/>
          </p:nvPr>
        </p:nvSpPr>
        <p:spPr/>
        <p:txBody>
          <a:bodyPr/>
          <a:lstStyle/>
          <a:p>
            <a:pPr>
              <a:defRPr/>
            </a:pPr>
            <a:fld id="{96ED0B3F-E53D-1149-8822-3703C490A628}" type="slidenum">
              <a:rPr lang="en-US" smtClean="0"/>
              <a:pPr>
                <a:defRPr/>
              </a:pPr>
              <a:t>12</a:t>
            </a:fld>
            <a:endParaRPr lang="en-US" dirty="0"/>
          </a:p>
        </p:txBody>
      </p:sp>
      <p:sp>
        <p:nvSpPr>
          <p:cNvPr id="18" name="TextBox 17"/>
          <p:cNvSpPr txBox="1"/>
          <p:nvPr/>
        </p:nvSpPr>
        <p:spPr>
          <a:xfrm>
            <a:off x="5059031" y="861084"/>
            <a:ext cx="3581400" cy="400110"/>
          </a:xfrm>
          <a:prstGeom prst="rect">
            <a:avLst/>
          </a:prstGeom>
          <a:noFill/>
        </p:spPr>
        <p:txBody>
          <a:bodyPr wrap="square" rtlCol="0">
            <a:spAutoFit/>
          </a:bodyPr>
          <a:lstStyle/>
          <a:p>
            <a:pPr algn="ctr"/>
            <a:r>
              <a:rPr lang="en-US" sz="2000" b="1" dirty="0" err="1" smtClean="0">
                <a:solidFill>
                  <a:srgbClr val="303030"/>
                </a:solidFill>
              </a:rPr>
              <a:t>Cetus</a:t>
            </a:r>
            <a:endParaRPr lang="en-US" sz="2000" b="1" dirty="0">
              <a:solidFill>
                <a:srgbClr val="303030"/>
              </a:solidFill>
            </a:endParaRPr>
          </a:p>
        </p:txBody>
      </p:sp>
      <p:sp>
        <p:nvSpPr>
          <p:cNvPr id="19" name="TextBox 18"/>
          <p:cNvSpPr txBox="1"/>
          <p:nvPr/>
        </p:nvSpPr>
        <p:spPr>
          <a:xfrm>
            <a:off x="5135231" y="3117111"/>
            <a:ext cx="3505200" cy="400110"/>
          </a:xfrm>
          <a:prstGeom prst="rect">
            <a:avLst/>
          </a:prstGeom>
          <a:noFill/>
        </p:spPr>
        <p:txBody>
          <a:bodyPr wrap="square" rtlCol="0">
            <a:spAutoFit/>
          </a:bodyPr>
          <a:lstStyle/>
          <a:p>
            <a:pPr algn="ctr"/>
            <a:r>
              <a:rPr lang="en-US" sz="2000" b="1" dirty="0" err="1" smtClean="0">
                <a:solidFill>
                  <a:srgbClr val="303030"/>
                </a:solidFill>
              </a:rPr>
              <a:t>Vesta</a:t>
            </a:r>
            <a:endParaRPr lang="en-US" sz="2000" b="1" dirty="0">
              <a:solidFill>
                <a:srgbClr val="303030"/>
              </a:solidFill>
            </a:endParaRPr>
          </a:p>
        </p:txBody>
      </p:sp>
      <p:sp>
        <p:nvSpPr>
          <p:cNvPr id="22" name="TextBox 21"/>
          <p:cNvSpPr txBox="1"/>
          <p:nvPr/>
        </p:nvSpPr>
        <p:spPr>
          <a:xfrm>
            <a:off x="7575280" y="6181411"/>
            <a:ext cx="1524000" cy="246221"/>
          </a:xfrm>
          <a:prstGeom prst="rect">
            <a:avLst/>
          </a:prstGeom>
          <a:noFill/>
        </p:spPr>
        <p:txBody>
          <a:bodyPr wrap="square" rtlCol="0">
            <a:spAutoFit/>
          </a:bodyPr>
          <a:lstStyle/>
          <a:p>
            <a:pPr algn="l"/>
            <a:r>
              <a:rPr lang="en-US" sz="1000" dirty="0" smtClean="0">
                <a:solidFill>
                  <a:srgbClr val="800000"/>
                </a:solidFill>
              </a:rPr>
              <a:t>(*) Partition not active.</a:t>
            </a:r>
            <a:endParaRPr lang="en-US" sz="1000" dirty="0">
              <a:solidFill>
                <a:srgbClr val="800000"/>
              </a:solidFill>
            </a:endParaRPr>
          </a:p>
        </p:txBody>
      </p:sp>
      <p:sp>
        <p:nvSpPr>
          <p:cNvPr id="2" name="Title 1"/>
          <p:cNvSpPr>
            <a:spLocks noGrp="1"/>
          </p:cNvSpPr>
          <p:nvPr>
            <p:ph type="title"/>
          </p:nvPr>
        </p:nvSpPr>
        <p:spPr>
          <a:xfrm>
            <a:off x="457200" y="160867"/>
            <a:ext cx="8686800" cy="795866"/>
          </a:xfrm>
        </p:spPr>
        <p:txBody>
          <a:bodyPr>
            <a:normAutofit/>
          </a:bodyPr>
          <a:lstStyle/>
          <a:p>
            <a:r>
              <a:rPr lang="en-US" dirty="0"/>
              <a:t>Partition dimensions on Blue Gene/Q systems</a:t>
            </a:r>
          </a:p>
        </p:txBody>
      </p:sp>
      <p:graphicFrame>
        <p:nvGraphicFramePr>
          <p:cNvPr id="15" name="Table 14"/>
          <p:cNvGraphicFramePr>
            <a:graphicFrameLocks noGrp="1"/>
          </p:cNvGraphicFramePr>
          <p:nvPr>
            <p:extLst>
              <p:ext uri="{D42A27DB-BD31-4B8C-83A1-F6EECF244321}">
                <p14:modId xmlns:p14="http://schemas.microsoft.com/office/powerpoint/2010/main" val="1772898551"/>
              </p:ext>
            </p:extLst>
          </p:nvPr>
        </p:nvGraphicFramePr>
        <p:xfrm>
          <a:off x="4998072" y="1371601"/>
          <a:ext cx="3930920" cy="1743609"/>
        </p:xfrm>
        <a:graphic>
          <a:graphicData uri="http://schemas.openxmlformats.org/drawingml/2006/table">
            <a:tbl>
              <a:tblPr firstRow="1" bandRow="1">
                <a:tableStyleId>{21E4AEA4-8DFA-4A89-87EB-49C32662AFE0}</a:tableStyleId>
              </a:tblPr>
              <a:tblGrid>
                <a:gridCol w="882920"/>
                <a:gridCol w="608172"/>
                <a:gridCol w="641783"/>
                <a:gridCol w="578845"/>
                <a:gridCol w="609600"/>
                <a:gridCol w="609600"/>
              </a:tblGrid>
              <a:tr h="304245">
                <a:tc>
                  <a:txBody>
                    <a:bodyPr/>
                    <a:lstStyle/>
                    <a:p>
                      <a:pPr algn="ctr"/>
                      <a:r>
                        <a:rPr lang="en-US" sz="1400" dirty="0" smtClean="0">
                          <a:latin typeface="Arial"/>
                          <a:cs typeface="Arial"/>
                        </a:rPr>
                        <a:t>Nodes</a:t>
                      </a:r>
                      <a:endParaRPr lang="en-US" sz="1400" dirty="0">
                        <a:latin typeface="Arial"/>
                        <a:cs typeface="Arial"/>
                      </a:endParaRPr>
                    </a:p>
                  </a:txBody>
                  <a:tcPr/>
                </a:tc>
                <a:tc>
                  <a:txBody>
                    <a:bodyPr/>
                    <a:lstStyle/>
                    <a:p>
                      <a:pPr algn="ctr"/>
                      <a:r>
                        <a:rPr lang="en-US" sz="1400" dirty="0" smtClean="0">
                          <a:latin typeface="Arial"/>
                          <a:cs typeface="Arial"/>
                        </a:rPr>
                        <a:t>A</a:t>
                      </a:r>
                      <a:endParaRPr lang="en-US" sz="1400" dirty="0">
                        <a:latin typeface="Arial"/>
                        <a:cs typeface="Arial"/>
                      </a:endParaRPr>
                    </a:p>
                  </a:txBody>
                  <a:tcPr/>
                </a:tc>
                <a:tc>
                  <a:txBody>
                    <a:bodyPr/>
                    <a:lstStyle/>
                    <a:p>
                      <a:pPr algn="ctr"/>
                      <a:r>
                        <a:rPr lang="en-US" sz="1400" dirty="0" smtClean="0">
                          <a:latin typeface="Arial"/>
                          <a:cs typeface="Arial"/>
                        </a:rPr>
                        <a:t>B</a:t>
                      </a:r>
                      <a:endParaRPr lang="en-US" sz="1400" dirty="0">
                        <a:latin typeface="Arial"/>
                        <a:cs typeface="Arial"/>
                      </a:endParaRPr>
                    </a:p>
                  </a:txBody>
                  <a:tcPr/>
                </a:tc>
                <a:tc>
                  <a:txBody>
                    <a:bodyPr/>
                    <a:lstStyle/>
                    <a:p>
                      <a:pPr algn="ctr"/>
                      <a:r>
                        <a:rPr lang="en-US" sz="1400" dirty="0" smtClean="0">
                          <a:latin typeface="Arial"/>
                          <a:cs typeface="Arial"/>
                        </a:rPr>
                        <a:t>C</a:t>
                      </a:r>
                      <a:endParaRPr lang="en-US" sz="1400" dirty="0">
                        <a:latin typeface="Arial"/>
                        <a:cs typeface="Arial"/>
                      </a:endParaRPr>
                    </a:p>
                  </a:txBody>
                  <a:tcPr/>
                </a:tc>
                <a:tc>
                  <a:txBody>
                    <a:bodyPr/>
                    <a:lstStyle/>
                    <a:p>
                      <a:pPr algn="ctr"/>
                      <a:r>
                        <a:rPr lang="en-US" sz="1400" dirty="0" smtClean="0">
                          <a:latin typeface="Arial"/>
                          <a:cs typeface="Arial"/>
                        </a:rPr>
                        <a:t>D</a:t>
                      </a:r>
                      <a:endParaRPr lang="en-US" sz="1400" dirty="0">
                        <a:latin typeface="Arial"/>
                        <a:cs typeface="Arial"/>
                      </a:endParaRPr>
                    </a:p>
                  </a:txBody>
                  <a:tcPr/>
                </a:tc>
                <a:tc>
                  <a:txBody>
                    <a:bodyPr/>
                    <a:lstStyle/>
                    <a:p>
                      <a:pPr algn="ctr"/>
                      <a:r>
                        <a:rPr lang="en-US" sz="1400" dirty="0" smtClean="0">
                          <a:latin typeface="Arial"/>
                          <a:cs typeface="Arial"/>
                        </a:rPr>
                        <a:t>E</a:t>
                      </a:r>
                      <a:endParaRPr lang="en-US" sz="1400" dirty="0">
                        <a:latin typeface="Arial"/>
                        <a:cs typeface="Arial"/>
                      </a:endParaRPr>
                    </a:p>
                  </a:txBody>
                  <a:tcPr/>
                </a:tc>
              </a:tr>
              <a:tr h="370889">
                <a:tc>
                  <a:txBody>
                    <a:bodyPr/>
                    <a:lstStyle/>
                    <a:p>
                      <a:pPr algn="ctr"/>
                      <a:r>
                        <a:rPr lang="en-US" sz="1400" dirty="0" smtClean="0">
                          <a:latin typeface="Arial"/>
                          <a:cs typeface="Arial"/>
                        </a:rPr>
                        <a:t>128</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14910">
                <a:tc>
                  <a:txBody>
                    <a:bodyPr/>
                    <a:lstStyle/>
                    <a:p>
                      <a:pPr algn="ctr"/>
                      <a:r>
                        <a:rPr lang="en-US" sz="1400" dirty="0" smtClean="0">
                          <a:latin typeface="Arial"/>
                          <a:cs typeface="Arial"/>
                        </a:rPr>
                        <a:t>256</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c>
                  <a:txBody>
                    <a:bodyPr/>
                    <a:lstStyle/>
                    <a:p>
                      <a:pPr algn="ctr"/>
                      <a:r>
                        <a:rPr lang="en-US" sz="1400" dirty="0" smtClean="0">
                          <a:latin typeface="Arial"/>
                          <a:cs typeface="Arial"/>
                        </a:rPr>
                        <a:t>4</a:t>
                      </a: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53908">
                <a:tc>
                  <a:txBody>
                    <a:bodyPr/>
                    <a:lstStyle/>
                    <a:p>
                      <a:pPr algn="ctr"/>
                      <a:r>
                        <a:rPr lang="en-US" sz="1400" dirty="0" smtClean="0">
                          <a:latin typeface="Arial"/>
                          <a:cs typeface="Arial"/>
                        </a:rPr>
                        <a:t>512</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r h="399103">
                <a:tc>
                  <a:txBody>
                    <a:bodyPr/>
                    <a:lstStyle/>
                    <a:p>
                      <a:pPr algn="ctr"/>
                      <a:r>
                        <a:rPr lang="en-US" sz="1400" dirty="0" smtClean="0">
                          <a:latin typeface="Arial"/>
                          <a:cs typeface="Arial"/>
                        </a:rPr>
                        <a:t>1024</a:t>
                      </a: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endParaRPr lang="en-US" sz="1400" dirty="0">
                        <a:latin typeface="Arial"/>
                        <a:cs typeface="Arial"/>
                      </a:endParaRPr>
                    </a:p>
                  </a:txBody>
                  <a:tcPr/>
                </a:tc>
                <a:tc>
                  <a:txBody>
                    <a:bodyPr/>
                    <a:lstStyle/>
                    <a:p>
                      <a:pPr algn="ctr"/>
                      <a:r>
                        <a:rPr lang="en-US" sz="1400" dirty="0" smtClean="0">
                          <a:latin typeface="Arial"/>
                          <a:cs typeface="Arial"/>
                        </a:rPr>
                        <a:t>4</a:t>
                      </a:r>
                    </a:p>
                  </a:txBody>
                  <a:tcPr/>
                </a:tc>
                <a:tc>
                  <a:txBody>
                    <a:bodyPr/>
                    <a:lstStyle/>
                    <a:p>
                      <a:pPr algn="ctr"/>
                      <a:r>
                        <a:rPr lang="en-US" sz="1400" dirty="0" smtClean="0">
                          <a:latin typeface="Arial"/>
                          <a:cs typeface="Arial"/>
                        </a:rPr>
                        <a:t>8</a:t>
                      </a:r>
                      <a:endParaRPr lang="en-US" sz="1400" dirty="0">
                        <a:latin typeface="Arial"/>
                        <a:cs typeface="Arial"/>
                      </a:endParaRPr>
                    </a:p>
                  </a:txBody>
                  <a:tcPr/>
                </a:tc>
                <a:tc>
                  <a:txBody>
                    <a:bodyPr/>
                    <a:lstStyle/>
                    <a:p>
                      <a:pPr algn="ctr"/>
                      <a:r>
                        <a:rPr lang="en-US" sz="1400" dirty="0" smtClean="0">
                          <a:latin typeface="Arial"/>
                          <a:cs typeface="Arial"/>
                        </a:rPr>
                        <a:t>2</a:t>
                      </a:r>
                      <a:endParaRPr lang="en-US" sz="1400" dirty="0">
                        <a:latin typeface="Arial"/>
                        <a:cs typeface="Arial"/>
                      </a:endParaRPr>
                    </a:p>
                  </a:txBody>
                  <a:tcPr/>
                </a:tc>
              </a:tr>
            </a:tbl>
          </a:graphicData>
        </a:graphic>
      </p:graphicFrame>
    </p:spTree>
    <p:extLst>
      <p:ext uri="{BB962C8B-B14F-4D97-AF65-F5344CB8AC3E}">
        <p14:creationId xmlns:p14="http://schemas.microsoft.com/office/powerpoint/2010/main" val="3013768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creen Shot 2013-12-18 at 6.03.01 PM.png"/>
          <p:cNvPicPr>
            <a:picLocks noChangeAspect="1"/>
          </p:cNvPicPr>
          <p:nvPr/>
        </p:nvPicPr>
        <p:blipFill>
          <a:blip r:embed="rId3"/>
          <a:stretch>
            <a:fillRect/>
          </a:stretch>
        </p:blipFill>
        <p:spPr>
          <a:xfrm>
            <a:off x="533400" y="1636923"/>
            <a:ext cx="6314054" cy="2819400"/>
          </a:xfrm>
          <a:prstGeom prst="rect">
            <a:avLst/>
          </a:prstGeom>
        </p:spPr>
      </p:pic>
      <p:sp>
        <p:nvSpPr>
          <p:cNvPr id="27" name="TextBox 26"/>
          <p:cNvSpPr txBox="1"/>
          <p:nvPr/>
        </p:nvSpPr>
        <p:spPr>
          <a:xfrm>
            <a:off x="0" y="2005382"/>
            <a:ext cx="562311" cy="246221"/>
          </a:xfrm>
          <a:prstGeom prst="rect">
            <a:avLst/>
          </a:prstGeom>
          <a:noFill/>
        </p:spPr>
        <p:txBody>
          <a:bodyPr wrap="none" rtlCol="0">
            <a:spAutoFit/>
          </a:bodyPr>
          <a:lstStyle/>
          <a:p>
            <a:r>
              <a:rPr lang="en-US" sz="1000" b="1" dirty="0" smtClean="0">
                <a:latin typeface="Calibri (Body)"/>
                <a:cs typeface="Calibri (Body)"/>
              </a:rPr>
              <a:t>Row 0</a:t>
            </a:r>
            <a:endParaRPr lang="en-US" sz="1000" b="1" dirty="0">
              <a:latin typeface="Calibri (Body)"/>
              <a:cs typeface="Calibri (Body)"/>
            </a:endParaRPr>
          </a:p>
        </p:txBody>
      </p:sp>
      <p:sp>
        <p:nvSpPr>
          <p:cNvPr id="33" name="TextBox 32"/>
          <p:cNvSpPr txBox="1"/>
          <p:nvPr/>
        </p:nvSpPr>
        <p:spPr>
          <a:xfrm>
            <a:off x="25400" y="2962803"/>
            <a:ext cx="562311" cy="246221"/>
          </a:xfrm>
          <a:prstGeom prst="rect">
            <a:avLst/>
          </a:prstGeom>
          <a:noFill/>
        </p:spPr>
        <p:txBody>
          <a:bodyPr wrap="none" rtlCol="0">
            <a:spAutoFit/>
          </a:bodyPr>
          <a:lstStyle/>
          <a:p>
            <a:r>
              <a:rPr lang="en-US" sz="1000" b="1" dirty="0" smtClean="0">
                <a:latin typeface="Calibri (Body)"/>
                <a:cs typeface="Calibri (Body)"/>
              </a:rPr>
              <a:t>Row 1</a:t>
            </a:r>
            <a:endParaRPr lang="en-US" sz="1000" b="1" dirty="0">
              <a:latin typeface="Calibri (Body)"/>
              <a:cs typeface="Calibri (Body)"/>
            </a:endParaRPr>
          </a:p>
        </p:txBody>
      </p:sp>
      <p:sp>
        <p:nvSpPr>
          <p:cNvPr id="38" name="TextBox 37"/>
          <p:cNvSpPr txBox="1"/>
          <p:nvPr/>
        </p:nvSpPr>
        <p:spPr>
          <a:xfrm>
            <a:off x="10160" y="3882283"/>
            <a:ext cx="562311" cy="246221"/>
          </a:xfrm>
          <a:prstGeom prst="rect">
            <a:avLst/>
          </a:prstGeom>
          <a:noFill/>
        </p:spPr>
        <p:txBody>
          <a:bodyPr wrap="none" rtlCol="0">
            <a:spAutoFit/>
          </a:bodyPr>
          <a:lstStyle/>
          <a:p>
            <a:r>
              <a:rPr lang="en-US" sz="1000" b="1" dirty="0" smtClean="0">
                <a:latin typeface="Calibri (Body)"/>
                <a:cs typeface="Calibri (Body)"/>
              </a:rPr>
              <a:t>Row 2</a:t>
            </a:r>
            <a:endParaRPr lang="en-US" sz="1000" b="1" dirty="0">
              <a:latin typeface="Calibri (Body)"/>
              <a:cs typeface="Calibri (Body)"/>
            </a:endParaRPr>
          </a:p>
        </p:txBody>
      </p:sp>
      <p:graphicFrame>
        <p:nvGraphicFramePr>
          <p:cNvPr id="39" name="Table 38"/>
          <p:cNvGraphicFramePr>
            <a:graphicFrameLocks noGrp="1"/>
          </p:cNvGraphicFramePr>
          <p:nvPr>
            <p:extLst>
              <p:ext uri="{D42A27DB-BD31-4B8C-83A1-F6EECF244321}">
                <p14:modId xmlns:p14="http://schemas.microsoft.com/office/powerpoint/2010/main" val="3856361"/>
              </p:ext>
            </p:extLst>
          </p:nvPr>
        </p:nvGraphicFramePr>
        <p:xfrm>
          <a:off x="7122160" y="1642963"/>
          <a:ext cx="1752600" cy="4135120"/>
        </p:xfrm>
        <a:graphic>
          <a:graphicData uri="http://schemas.openxmlformats.org/drawingml/2006/table">
            <a:tbl>
              <a:tblPr firstRow="1" bandRow="1">
                <a:tableStyleId>{21E4AEA4-8DFA-4A89-87EB-49C32662AFE0}</a:tableStyleId>
              </a:tblPr>
              <a:tblGrid>
                <a:gridCol w="930290"/>
                <a:gridCol w="822310"/>
              </a:tblGrid>
              <a:tr h="355600">
                <a:tc>
                  <a:txBody>
                    <a:bodyPr/>
                    <a:lstStyle/>
                    <a:p>
                      <a:pPr algn="ctr"/>
                      <a:r>
                        <a:rPr lang="en-US" sz="1600" dirty="0" smtClean="0"/>
                        <a:t># of nodes</a:t>
                      </a:r>
                      <a:endParaRPr lang="en-US" sz="1600" dirty="0"/>
                    </a:p>
                  </a:txBody>
                  <a:tcPr/>
                </a:tc>
                <a:tc>
                  <a:txBody>
                    <a:bodyPr/>
                    <a:lstStyle/>
                    <a:p>
                      <a:pPr algn="ctr"/>
                      <a:r>
                        <a:rPr lang="en-US" sz="1600" dirty="0" smtClean="0"/>
                        <a:t># of blocks</a:t>
                      </a:r>
                      <a:endParaRPr lang="en-US" sz="1600" dirty="0"/>
                    </a:p>
                  </a:txBody>
                  <a:tcPr/>
                </a:tc>
              </a:tr>
              <a:tr h="355600">
                <a:tc>
                  <a:txBody>
                    <a:bodyPr/>
                    <a:lstStyle/>
                    <a:p>
                      <a:pPr algn="ctr"/>
                      <a:r>
                        <a:rPr lang="en-US" sz="1600" smtClean="0"/>
                        <a:t>49152</a:t>
                      </a:r>
                      <a:endParaRPr lang="en-US" sz="1600" dirty="0"/>
                    </a:p>
                  </a:txBody>
                  <a:tcPr/>
                </a:tc>
                <a:tc>
                  <a:txBody>
                    <a:bodyPr/>
                    <a:lstStyle/>
                    <a:p>
                      <a:pPr algn="ctr"/>
                      <a:r>
                        <a:rPr lang="en-US" sz="1600" smtClean="0"/>
                        <a:t>1</a:t>
                      </a:r>
                      <a:endParaRPr lang="en-US" sz="1600" dirty="0"/>
                    </a:p>
                  </a:txBody>
                  <a:tcPr/>
                </a:tc>
              </a:tr>
              <a:tr h="355600">
                <a:tc>
                  <a:txBody>
                    <a:bodyPr/>
                    <a:lstStyle/>
                    <a:p>
                      <a:pPr algn="ctr"/>
                      <a:r>
                        <a:rPr lang="en-US" sz="1600" dirty="0" smtClean="0"/>
                        <a:t>32768</a:t>
                      </a:r>
                      <a:endParaRPr lang="en-US" sz="1600" dirty="0"/>
                    </a:p>
                  </a:txBody>
                  <a:tcPr/>
                </a:tc>
                <a:tc>
                  <a:txBody>
                    <a:bodyPr/>
                    <a:lstStyle/>
                    <a:p>
                      <a:pPr algn="ctr"/>
                      <a:r>
                        <a:rPr lang="en-US" sz="1600" dirty="0" smtClean="0"/>
                        <a:t>3</a:t>
                      </a:r>
                      <a:endParaRPr lang="en-US" sz="1600" dirty="0"/>
                    </a:p>
                  </a:txBody>
                  <a:tcPr/>
                </a:tc>
              </a:tr>
              <a:tr h="355600">
                <a:tc>
                  <a:txBody>
                    <a:bodyPr/>
                    <a:lstStyle/>
                    <a:p>
                      <a:pPr algn="ctr"/>
                      <a:r>
                        <a:rPr lang="en-US" sz="1600" dirty="0" smtClean="0"/>
                        <a:t>24576</a:t>
                      </a:r>
                      <a:endParaRPr lang="en-US" sz="1600" dirty="0"/>
                    </a:p>
                  </a:txBody>
                  <a:tcPr/>
                </a:tc>
                <a:tc>
                  <a:txBody>
                    <a:bodyPr/>
                    <a:lstStyle/>
                    <a:p>
                      <a:pPr algn="ctr"/>
                      <a:r>
                        <a:rPr lang="en-US" sz="1600" dirty="0" smtClean="0"/>
                        <a:t>2</a:t>
                      </a:r>
                      <a:endParaRPr lang="en-US" sz="1600" dirty="0"/>
                    </a:p>
                  </a:txBody>
                  <a:tcPr/>
                </a:tc>
              </a:tr>
              <a:tr h="355600">
                <a:tc>
                  <a:txBody>
                    <a:bodyPr/>
                    <a:lstStyle/>
                    <a:p>
                      <a:pPr algn="ctr"/>
                      <a:r>
                        <a:rPr lang="en-US" sz="1600" dirty="0" smtClean="0"/>
                        <a:t>16384</a:t>
                      </a:r>
                      <a:endParaRPr lang="en-US" sz="1600" dirty="0"/>
                    </a:p>
                  </a:txBody>
                  <a:tcPr/>
                </a:tc>
                <a:tc>
                  <a:txBody>
                    <a:bodyPr/>
                    <a:lstStyle/>
                    <a:p>
                      <a:pPr algn="ctr"/>
                      <a:r>
                        <a:rPr lang="en-US" sz="1600" dirty="0" smtClean="0"/>
                        <a:t>9</a:t>
                      </a:r>
                      <a:endParaRPr lang="en-US" sz="1600" dirty="0"/>
                    </a:p>
                  </a:txBody>
                  <a:tcPr/>
                </a:tc>
              </a:tr>
              <a:tr h="355600">
                <a:tc>
                  <a:txBody>
                    <a:bodyPr/>
                    <a:lstStyle/>
                    <a:p>
                      <a:pPr algn="ctr"/>
                      <a:r>
                        <a:rPr lang="en-US" sz="1600" dirty="0" smtClean="0"/>
                        <a:t>12288</a:t>
                      </a:r>
                      <a:endParaRPr lang="en-US" sz="1600" dirty="0"/>
                    </a:p>
                  </a:txBody>
                  <a:tcPr/>
                </a:tc>
                <a:tc>
                  <a:txBody>
                    <a:bodyPr/>
                    <a:lstStyle/>
                    <a:p>
                      <a:pPr algn="ctr"/>
                      <a:r>
                        <a:rPr lang="en-US" sz="1600" dirty="0" smtClean="0"/>
                        <a:t>12</a:t>
                      </a:r>
                      <a:endParaRPr lang="en-US" sz="1600" dirty="0"/>
                    </a:p>
                  </a:txBody>
                  <a:tcPr/>
                </a:tc>
              </a:tr>
              <a:tr h="355600">
                <a:tc>
                  <a:txBody>
                    <a:bodyPr/>
                    <a:lstStyle/>
                    <a:p>
                      <a:pPr algn="ctr"/>
                      <a:r>
                        <a:rPr lang="en-US" sz="1600" dirty="0" smtClean="0"/>
                        <a:t>8192</a:t>
                      </a:r>
                      <a:endParaRPr lang="en-US" sz="1600" dirty="0"/>
                    </a:p>
                  </a:txBody>
                  <a:tcPr/>
                </a:tc>
                <a:tc>
                  <a:txBody>
                    <a:bodyPr/>
                    <a:lstStyle/>
                    <a:p>
                      <a:pPr algn="ctr"/>
                      <a:r>
                        <a:rPr lang="en-US" sz="1600" dirty="0" smtClean="0"/>
                        <a:t>6</a:t>
                      </a:r>
                      <a:endParaRPr lang="en-US" sz="1600" dirty="0"/>
                    </a:p>
                  </a:txBody>
                  <a:tcPr/>
                </a:tc>
              </a:tr>
              <a:tr h="355600">
                <a:tc>
                  <a:txBody>
                    <a:bodyPr/>
                    <a:lstStyle/>
                    <a:p>
                      <a:pPr algn="ctr"/>
                      <a:r>
                        <a:rPr lang="en-US" sz="1600" dirty="0" smtClean="0"/>
                        <a:t>4096</a:t>
                      </a:r>
                      <a:endParaRPr lang="en-US" sz="1600" dirty="0"/>
                    </a:p>
                  </a:txBody>
                  <a:tcPr/>
                </a:tc>
                <a:tc>
                  <a:txBody>
                    <a:bodyPr/>
                    <a:lstStyle/>
                    <a:p>
                      <a:pPr algn="ctr"/>
                      <a:r>
                        <a:rPr lang="en-US" sz="1600" dirty="0" smtClean="0"/>
                        <a:t>12</a:t>
                      </a:r>
                      <a:endParaRPr lang="en-US" sz="1600" dirty="0"/>
                    </a:p>
                  </a:txBody>
                  <a:tcPr/>
                </a:tc>
              </a:tr>
              <a:tr h="355600">
                <a:tc>
                  <a:txBody>
                    <a:bodyPr/>
                    <a:lstStyle/>
                    <a:p>
                      <a:pPr algn="ctr"/>
                      <a:r>
                        <a:rPr lang="en-US" sz="1600" dirty="0" smtClean="0"/>
                        <a:t>2048</a:t>
                      </a:r>
                      <a:endParaRPr lang="en-US" sz="1600" dirty="0"/>
                    </a:p>
                  </a:txBody>
                  <a:tcPr/>
                </a:tc>
                <a:tc>
                  <a:txBody>
                    <a:bodyPr/>
                    <a:lstStyle/>
                    <a:p>
                      <a:pPr algn="ctr"/>
                      <a:r>
                        <a:rPr lang="en-US" sz="1600" dirty="0" smtClean="0"/>
                        <a:t>24</a:t>
                      </a:r>
                      <a:endParaRPr lang="en-US" sz="1600" dirty="0"/>
                    </a:p>
                  </a:txBody>
                  <a:tcPr/>
                </a:tc>
              </a:tr>
              <a:tr h="355600">
                <a:tc>
                  <a:txBody>
                    <a:bodyPr/>
                    <a:lstStyle/>
                    <a:p>
                      <a:pPr algn="ctr"/>
                      <a:r>
                        <a:rPr lang="en-US" sz="1600" dirty="0" smtClean="0"/>
                        <a:t>1024</a:t>
                      </a:r>
                      <a:endParaRPr lang="en-US" sz="1600" dirty="0"/>
                    </a:p>
                  </a:txBody>
                  <a:tcPr/>
                </a:tc>
                <a:tc>
                  <a:txBody>
                    <a:bodyPr/>
                    <a:lstStyle/>
                    <a:p>
                      <a:pPr algn="ctr"/>
                      <a:r>
                        <a:rPr lang="en-US" sz="1600" dirty="0" smtClean="0"/>
                        <a:t>64</a:t>
                      </a:r>
                      <a:endParaRPr lang="en-US" sz="1600" dirty="0"/>
                    </a:p>
                  </a:txBody>
                  <a:tcPr/>
                </a:tc>
              </a:tr>
              <a:tr h="355600">
                <a:tc>
                  <a:txBody>
                    <a:bodyPr/>
                    <a:lstStyle/>
                    <a:p>
                      <a:pPr algn="ctr"/>
                      <a:r>
                        <a:rPr lang="en-US" sz="1600" dirty="0" smtClean="0"/>
                        <a:t>512</a:t>
                      </a:r>
                      <a:endParaRPr lang="en-US" sz="1600" dirty="0"/>
                    </a:p>
                  </a:txBody>
                  <a:tcPr/>
                </a:tc>
                <a:tc>
                  <a:txBody>
                    <a:bodyPr/>
                    <a:lstStyle/>
                    <a:p>
                      <a:pPr algn="ctr"/>
                      <a:r>
                        <a:rPr lang="en-US" sz="1600" dirty="0" smtClean="0"/>
                        <a:t>96</a:t>
                      </a:r>
                      <a:endParaRPr lang="en-US" sz="1600" dirty="0"/>
                    </a:p>
                  </a:txBody>
                  <a:tcPr/>
                </a:tc>
              </a:tr>
            </a:tbl>
          </a:graphicData>
        </a:graphic>
      </p:graphicFrame>
      <p:sp>
        <p:nvSpPr>
          <p:cNvPr id="40" name="Rectangle 39"/>
          <p:cNvSpPr>
            <a:spLocks noChangeAspect="1"/>
          </p:cNvSpPr>
          <p:nvPr/>
        </p:nvSpPr>
        <p:spPr>
          <a:xfrm>
            <a:off x="711200" y="1789323"/>
            <a:ext cx="362105" cy="361950"/>
          </a:xfrm>
          <a:prstGeom prst="rect">
            <a:avLst/>
          </a:prstGeom>
          <a:noFill/>
          <a:ln w="444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a:spLocks/>
          </p:cNvSpPr>
          <p:nvPr/>
        </p:nvSpPr>
        <p:spPr>
          <a:xfrm>
            <a:off x="1468120" y="1789323"/>
            <a:ext cx="362105" cy="731520"/>
          </a:xfrm>
          <a:prstGeom prst="rect">
            <a:avLst/>
          </a:prstGeom>
          <a:noFill/>
          <a:ln w="444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a:spLocks/>
          </p:cNvSpPr>
          <p:nvPr/>
        </p:nvSpPr>
        <p:spPr>
          <a:xfrm>
            <a:off x="2219960" y="1789323"/>
            <a:ext cx="762000" cy="731520"/>
          </a:xfrm>
          <a:prstGeom prst="rect">
            <a:avLst/>
          </a:prstGeom>
          <a:noFill/>
          <a:ln w="444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a:spLocks/>
          </p:cNvSpPr>
          <p:nvPr/>
        </p:nvSpPr>
        <p:spPr>
          <a:xfrm>
            <a:off x="3743960" y="1789323"/>
            <a:ext cx="762000" cy="731520"/>
          </a:xfrm>
          <a:prstGeom prst="rect">
            <a:avLst/>
          </a:prstGeom>
          <a:noFill/>
          <a:ln w="4445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a:spLocks/>
          </p:cNvSpPr>
          <p:nvPr/>
        </p:nvSpPr>
        <p:spPr>
          <a:xfrm>
            <a:off x="5257800" y="1789323"/>
            <a:ext cx="762000" cy="731520"/>
          </a:xfrm>
          <a:prstGeom prst="rect">
            <a:avLst/>
          </a:prstGeom>
          <a:noFill/>
          <a:ln w="4445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a:spLocks noChangeAspect="1"/>
          </p:cNvSpPr>
          <p:nvPr/>
        </p:nvSpPr>
        <p:spPr>
          <a:xfrm>
            <a:off x="726440" y="2724043"/>
            <a:ext cx="3007462" cy="744322"/>
          </a:xfrm>
          <a:prstGeom prst="rect">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a:spLocks noChangeAspect="1"/>
          </p:cNvSpPr>
          <p:nvPr/>
        </p:nvSpPr>
        <p:spPr>
          <a:xfrm>
            <a:off x="706120" y="3663843"/>
            <a:ext cx="6075680" cy="744322"/>
          </a:xfrm>
          <a:prstGeom prst="rect">
            <a:avLst/>
          </a:prstGeom>
          <a:noFill/>
          <a:ln w="44450">
            <a:solidFill>
              <a:schemeClr val="accent4">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130"/>
          <p:cNvSpPr txBox="1">
            <a:spLocks noChangeArrowheads="1"/>
          </p:cNvSpPr>
          <p:nvPr/>
        </p:nvSpPr>
        <p:spPr bwMode="auto">
          <a:xfrm>
            <a:off x="457200" y="5860266"/>
            <a:ext cx="7391400" cy="457200"/>
          </a:xfrm>
          <a:prstGeom prst="rect">
            <a:avLst/>
          </a:prstGeom>
          <a:noFill/>
          <a:ln w="9525">
            <a:noFill/>
            <a:miter lim="800000"/>
            <a:headEnd/>
            <a:tailEnd/>
          </a:ln>
        </p:spPr>
        <p:txBody>
          <a:bodyPr>
            <a:prstTxWarp prst="textNoShape">
              <a:avLst/>
            </a:prstTxWarp>
          </a:bodyPr>
          <a:lstStyle/>
          <a:p>
            <a:pPr marL="342900" indent="-342900" algn="l" eaLnBrk="1" hangingPunct="1">
              <a:spcBef>
                <a:spcPct val="20000"/>
              </a:spcBef>
              <a:buClr>
                <a:srgbClr val="1F497D"/>
              </a:buClr>
            </a:pPr>
            <a:r>
              <a:rPr kumimoji="0" lang="en-US" sz="1600" b="1" dirty="0" err="1" smtClean="0">
                <a:latin typeface="Arial"/>
                <a:cs typeface="Arial"/>
              </a:rPr>
              <a:t>partlist</a:t>
            </a:r>
            <a:r>
              <a:rPr kumimoji="0" lang="en-US" sz="1600" dirty="0" smtClean="0">
                <a:latin typeface="Arial"/>
                <a:cs typeface="Arial"/>
              </a:rPr>
              <a:t> </a:t>
            </a:r>
            <a:r>
              <a:rPr kumimoji="0" lang="en-US" sz="1600" dirty="0">
                <a:latin typeface="Arial"/>
                <a:cs typeface="Arial"/>
              </a:rPr>
              <a:t>will show you if a large free block is busy due to a wiring </a:t>
            </a:r>
            <a:r>
              <a:rPr kumimoji="0" lang="en-US" sz="1600" dirty="0" smtClean="0">
                <a:latin typeface="Arial"/>
                <a:cs typeface="Arial"/>
              </a:rPr>
              <a:t>dependency</a:t>
            </a:r>
          </a:p>
        </p:txBody>
      </p:sp>
      <p:sp>
        <p:nvSpPr>
          <p:cNvPr id="49" name="TextBox 48"/>
          <p:cNvSpPr txBox="1"/>
          <p:nvPr/>
        </p:nvSpPr>
        <p:spPr>
          <a:xfrm>
            <a:off x="7010400" y="932879"/>
            <a:ext cx="2133600" cy="584776"/>
          </a:xfrm>
          <a:prstGeom prst="rect">
            <a:avLst/>
          </a:prstGeom>
          <a:noFill/>
        </p:spPr>
        <p:txBody>
          <a:bodyPr wrap="square" rtlCol="0">
            <a:spAutoFit/>
          </a:bodyPr>
          <a:lstStyle/>
          <a:p>
            <a:pPr algn="l"/>
            <a:r>
              <a:rPr lang="en-US" sz="1600" dirty="0" smtClean="0">
                <a:latin typeface="Calibri"/>
                <a:cs typeface="Calibri"/>
              </a:rPr>
              <a:t>The number of large block sizes possible is:</a:t>
            </a:r>
            <a:endParaRPr lang="en-US" sz="1600" dirty="0">
              <a:latin typeface="Calibri"/>
              <a:cs typeface="Calibri"/>
            </a:endParaRPr>
          </a:p>
        </p:txBody>
      </p:sp>
      <p:cxnSp>
        <p:nvCxnSpPr>
          <p:cNvPr id="50" name="Straight Arrow Connector 49"/>
          <p:cNvCxnSpPr/>
          <p:nvPr/>
        </p:nvCxnSpPr>
        <p:spPr bwMode="auto">
          <a:xfrm rot="16200000" flipH="1">
            <a:off x="2362200" y="1408323"/>
            <a:ext cx="304800" cy="152400"/>
          </a:xfrm>
          <a:prstGeom prst="straightConnector1">
            <a:avLst/>
          </a:prstGeom>
          <a:noFill/>
          <a:ln w="28575" cap="flat" cmpd="sng" algn="ctr">
            <a:solidFill>
              <a:srgbClr val="008000"/>
            </a:solidFill>
            <a:prstDash val="solid"/>
            <a:round/>
            <a:headEnd type="none" w="med" len="med"/>
            <a:tailEnd type="triangle"/>
          </a:ln>
          <a:effectLst/>
        </p:spPr>
      </p:cxnSp>
      <p:sp>
        <p:nvSpPr>
          <p:cNvPr id="51" name="TextBox 50"/>
          <p:cNvSpPr txBox="1"/>
          <p:nvPr/>
        </p:nvSpPr>
        <p:spPr>
          <a:xfrm>
            <a:off x="2033096" y="963089"/>
            <a:ext cx="641121" cy="338554"/>
          </a:xfrm>
          <a:prstGeom prst="rect">
            <a:avLst/>
          </a:prstGeom>
          <a:noFill/>
        </p:spPr>
        <p:txBody>
          <a:bodyPr wrap="none" rtlCol="0">
            <a:spAutoFit/>
          </a:bodyPr>
          <a:lstStyle/>
          <a:p>
            <a:r>
              <a:rPr lang="en-US" sz="1600" b="1" dirty="0" smtClean="0">
                <a:solidFill>
                  <a:srgbClr val="008000"/>
                </a:solidFill>
                <a:latin typeface="Arial"/>
                <a:cs typeface="Arial"/>
              </a:rPr>
              <a:t>2048</a:t>
            </a:r>
            <a:endParaRPr lang="en-US" sz="1600" b="1" dirty="0">
              <a:solidFill>
                <a:srgbClr val="008000"/>
              </a:solidFill>
              <a:latin typeface="Arial"/>
              <a:cs typeface="Arial"/>
            </a:endParaRPr>
          </a:p>
        </p:txBody>
      </p:sp>
      <p:cxnSp>
        <p:nvCxnSpPr>
          <p:cNvPr id="53" name="Straight Arrow Connector 52"/>
          <p:cNvCxnSpPr/>
          <p:nvPr/>
        </p:nvCxnSpPr>
        <p:spPr bwMode="auto">
          <a:xfrm rot="16200000" flipH="1">
            <a:off x="1447800" y="1382923"/>
            <a:ext cx="304800" cy="152400"/>
          </a:xfrm>
          <a:prstGeom prst="straightConnector1">
            <a:avLst/>
          </a:prstGeom>
          <a:noFill/>
          <a:ln w="28575" cap="flat" cmpd="sng" algn="ctr">
            <a:solidFill>
              <a:schemeClr val="accent1"/>
            </a:solidFill>
            <a:prstDash val="solid"/>
            <a:round/>
            <a:headEnd type="none" w="med" len="med"/>
            <a:tailEnd type="triangle"/>
          </a:ln>
          <a:effectLst/>
        </p:spPr>
      </p:cxnSp>
      <p:sp>
        <p:nvSpPr>
          <p:cNvPr id="54" name="TextBox 53"/>
          <p:cNvSpPr txBox="1"/>
          <p:nvPr/>
        </p:nvSpPr>
        <p:spPr>
          <a:xfrm>
            <a:off x="1169495" y="968169"/>
            <a:ext cx="641121" cy="338554"/>
          </a:xfrm>
          <a:prstGeom prst="rect">
            <a:avLst/>
          </a:prstGeom>
          <a:noFill/>
        </p:spPr>
        <p:txBody>
          <a:bodyPr wrap="none" rtlCol="0">
            <a:spAutoFit/>
          </a:bodyPr>
          <a:lstStyle/>
          <a:p>
            <a:r>
              <a:rPr lang="en-US" sz="1600" b="1" dirty="0" smtClean="0">
                <a:solidFill>
                  <a:schemeClr val="accent1"/>
                </a:solidFill>
                <a:latin typeface="Arial"/>
                <a:cs typeface="Arial"/>
              </a:rPr>
              <a:t>1024</a:t>
            </a:r>
            <a:endParaRPr lang="en-US" sz="1600" b="1" dirty="0">
              <a:solidFill>
                <a:schemeClr val="accent1"/>
              </a:solidFill>
              <a:latin typeface="Arial"/>
              <a:cs typeface="Arial"/>
            </a:endParaRPr>
          </a:p>
        </p:txBody>
      </p:sp>
      <p:cxnSp>
        <p:nvCxnSpPr>
          <p:cNvPr id="55" name="Straight Arrow Connector 54"/>
          <p:cNvCxnSpPr/>
          <p:nvPr/>
        </p:nvCxnSpPr>
        <p:spPr bwMode="auto">
          <a:xfrm rot="16200000" flipH="1">
            <a:off x="606370" y="1377843"/>
            <a:ext cx="304800" cy="152400"/>
          </a:xfrm>
          <a:prstGeom prst="straightConnector1">
            <a:avLst/>
          </a:prstGeom>
          <a:noFill/>
          <a:ln w="28575" cap="flat" cmpd="sng" algn="ctr">
            <a:solidFill>
              <a:srgbClr val="800000"/>
            </a:solidFill>
            <a:prstDash val="solid"/>
            <a:round/>
            <a:headEnd type="none" w="med" len="med"/>
            <a:tailEnd type="triangle"/>
          </a:ln>
          <a:effectLst/>
        </p:spPr>
      </p:cxnSp>
      <p:sp>
        <p:nvSpPr>
          <p:cNvPr id="56" name="TextBox 55"/>
          <p:cNvSpPr txBox="1"/>
          <p:nvPr/>
        </p:nvSpPr>
        <p:spPr>
          <a:xfrm>
            <a:off x="13862" y="963089"/>
            <a:ext cx="1188246" cy="338554"/>
          </a:xfrm>
          <a:prstGeom prst="rect">
            <a:avLst/>
          </a:prstGeom>
          <a:noFill/>
        </p:spPr>
        <p:txBody>
          <a:bodyPr wrap="none" rtlCol="0">
            <a:spAutoFit/>
          </a:bodyPr>
          <a:lstStyle/>
          <a:p>
            <a:r>
              <a:rPr lang="en-US" sz="1600" b="1" dirty="0" smtClean="0">
                <a:solidFill>
                  <a:srgbClr val="800000"/>
                </a:solidFill>
                <a:latin typeface="Arial"/>
                <a:cs typeface="Arial"/>
              </a:rPr>
              <a:t>512 nodes</a:t>
            </a:r>
            <a:endParaRPr lang="en-US" sz="1600" b="1" dirty="0">
              <a:solidFill>
                <a:srgbClr val="800000"/>
              </a:solidFill>
              <a:latin typeface="Arial"/>
              <a:cs typeface="Arial"/>
            </a:endParaRPr>
          </a:p>
        </p:txBody>
      </p:sp>
      <p:cxnSp>
        <p:nvCxnSpPr>
          <p:cNvPr id="57" name="Straight Arrow Connector 56"/>
          <p:cNvCxnSpPr/>
          <p:nvPr/>
        </p:nvCxnSpPr>
        <p:spPr bwMode="auto">
          <a:xfrm rot="16200000" flipH="1">
            <a:off x="3972560" y="1398163"/>
            <a:ext cx="304800" cy="152400"/>
          </a:xfrm>
          <a:prstGeom prst="straightConnector1">
            <a:avLst/>
          </a:prstGeom>
          <a:noFill/>
          <a:ln w="28575" cap="flat" cmpd="sng" algn="ctr">
            <a:solidFill>
              <a:srgbClr val="487AB8"/>
            </a:solidFill>
            <a:prstDash val="solid"/>
            <a:round/>
            <a:headEnd type="none" w="med" len="med"/>
            <a:tailEnd type="triangle"/>
          </a:ln>
          <a:effectLst/>
        </p:spPr>
      </p:cxnSp>
      <p:sp>
        <p:nvSpPr>
          <p:cNvPr id="58" name="TextBox 57"/>
          <p:cNvSpPr txBox="1"/>
          <p:nvPr/>
        </p:nvSpPr>
        <p:spPr>
          <a:xfrm>
            <a:off x="3633295" y="963089"/>
            <a:ext cx="641121" cy="338554"/>
          </a:xfrm>
          <a:prstGeom prst="rect">
            <a:avLst/>
          </a:prstGeom>
          <a:noFill/>
        </p:spPr>
        <p:txBody>
          <a:bodyPr wrap="none" rtlCol="0">
            <a:spAutoFit/>
          </a:bodyPr>
          <a:lstStyle/>
          <a:p>
            <a:r>
              <a:rPr lang="en-US" sz="1600" b="1" dirty="0" smtClean="0">
                <a:solidFill>
                  <a:srgbClr val="487AB8"/>
                </a:solidFill>
                <a:latin typeface="Arial"/>
                <a:cs typeface="Arial"/>
              </a:rPr>
              <a:t>4096</a:t>
            </a:r>
            <a:endParaRPr lang="en-US" sz="1600" b="1" dirty="0">
              <a:solidFill>
                <a:srgbClr val="487AB8"/>
              </a:solidFill>
              <a:latin typeface="Arial"/>
              <a:cs typeface="Arial"/>
            </a:endParaRPr>
          </a:p>
        </p:txBody>
      </p:sp>
      <p:cxnSp>
        <p:nvCxnSpPr>
          <p:cNvPr id="59" name="Straight Arrow Connector 58"/>
          <p:cNvCxnSpPr/>
          <p:nvPr/>
        </p:nvCxnSpPr>
        <p:spPr bwMode="auto">
          <a:xfrm>
            <a:off x="4048760" y="1311803"/>
            <a:ext cx="1437640" cy="325120"/>
          </a:xfrm>
          <a:prstGeom prst="straightConnector1">
            <a:avLst/>
          </a:prstGeom>
          <a:noFill/>
          <a:ln w="28575" cap="flat" cmpd="sng" algn="ctr">
            <a:solidFill>
              <a:srgbClr val="487AB8"/>
            </a:solidFill>
            <a:prstDash val="solid"/>
            <a:round/>
            <a:headEnd type="none" w="med" len="med"/>
            <a:tailEnd type="triangle"/>
          </a:ln>
          <a:effectLst/>
        </p:spPr>
      </p:cxnSp>
      <p:cxnSp>
        <p:nvCxnSpPr>
          <p:cNvPr id="64" name="Straight Arrow Connector 63"/>
          <p:cNvCxnSpPr/>
          <p:nvPr/>
        </p:nvCxnSpPr>
        <p:spPr bwMode="auto">
          <a:xfrm rot="5400000" flipH="1" flipV="1">
            <a:off x="969803" y="3943722"/>
            <a:ext cx="1108394" cy="457200"/>
          </a:xfrm>
          <a:prstGeom prst="straightConnector1">
            <a:avLst/>
          </a:prstGeom>
          <a:noFill/>
          <a:ln w="28575" cap="flat" cmpd="sng" algn="ctr">
            <a:solidFill>
              <a:srgbClr val="FFFF00"/>
            </a:solidFill>
            <a:prstDash val="solid"/>
            <a:round/>
            <a:headEnd type="none" w="med" len="med"/>
            <a:tailEnd type="triangle"/>
          </a:ln>
          <a:effectLst>
            <a:outerShdw blurRad="50800" dist="38100" dir="2700000" algn="tl" rotWithShape="0">
              <a:srgbClr val="000000">
                <a:alpha val="43000"/>
              </a:srgbClr>
            </a:outerShdw>
          </a:effectLst>
        </p:spPr>
      </p:cxnSp>
      <p:sp>
        <p:nvSpPr>
          <p:cNvPr id="65" name="TextBox 64"/>
          <p:cNvSpPr txBox="1"/>
          <p:nvPr/>
        </p:nvSpPr>
        <p:spPr>
          <a:xfrm>
            <a:off x="980245" y="4747685"/>
            <a:ext cx="641121" cy="338554"/>
          </a:xfrm>
          <a:prstGeom prst="rect">
            <a:avLst/>
          </a:prstGeom>
          <a:noFill/>
        </p:spPr>
        <p:txBody>
          <a:bodyPr wrap="none" rtlCol="0">
            <a:spAutoFit/>
          </a:bodyPr>
          <a:lstStyle/>
          <a:p>
            <a:r>
              <a:rPr lang="en-US" sz="1600" b="1" dirty="0" smtClean="0">
                <a:solidFill>
                  <a:srgbClr val="FFFF00"/>
                </a:solidFill>
                <a:effectLst>
                  <a:outerShdw blurRad="50800" dist="38100" dir="2700000">
                    <a:srgbClr val="000000">
                      <a:alpha val="43000"/>
                    </a:srgbClr>
                  </a:outerShdw>
                </a:effectLst>
                <a:latin typeface="Arial"/>
                <a:cs typeface="Arial"/>
              </a:rPr>
              <a:t>8192</a:t>
            </a:r>
            <a:endParaRPr lang="en-US" sz="1600" b="1" dirty="0">
              <a:solidFill>
                <a:srgbClr val="FFFF00"/>
              </a:solidFill>
              <a:effectLst>
                <a:outerShdw blurRad="50800" dist="38100" dir="2700000">
                  <a:srgbClr val="000000">
                    <a:alpha val="43000"/>
                  </a:srgbClr>
                </a:outerShdw>
              </a:effectLst>
              <a:latin typeface="Arial"/>
              <a:cs typeface="Arial"/>
            </a:endParaRPr>
          </a:p>
        </p:txBody>
      </p:sp>
      <p:cxnSp>
        <p:nvCxnSpPr>
          <p:cNvPr id="68" name="Straight Arrow Connector 67"/>
          <p:cNvCxnSpPr>
            <a:stCxn id="69" idx="0"/>
          </p:cNvCxnSpPr>
          <p:nvPr/>
        </p:nvCxnSpPr>
        <p:spPr bwMode="auto">
          <a:xfrm rot="5400000" flipH="1" flipV="1">
            <a:off x="2835597" y="4534533"/>
            <a:ext cx="251136" cy="173671"/>
          </a:xfrm>
          <a:prstGeom prst="straightConnector1">
            <a:avLst/>
          </a:prstGeom>
          <a:noFill/>
          <a:ln w="28575" cap="flat" cmpd="sng" algn="ctr">
            <a:solidFill>
              <a:schemeClr val="accent4">
                <a:lumMod val="75000"/>
                <a:lumOff val="25000"/>
              </a:schemeClr>
            </a:solidFill>
            <a:prstDash val="solid"/>
            <a:round/>
            <a:headEnd type="none" w="med" len="med"/>
            <a:tailEnd type="triangle"/>
          </a:ln>
          <a:effectLst/>
        </p:spPr>
      </p:cxnSp>
      <p:sp>
        <p:nvSpPr>
          <p:cNvPr id="69" name="TextBox 68"/>
          <p:cNvSpPr txBox="1"/>
          <p:nvPr/>
        </p:nvSpPr>
        <p:spPr>
          <a:xfrm>
            <a:off x="2496712" y="4746936"/>
            <a:ext cx="755235" cy="338554"/>
          </a:xfrm>
          <a:prstGeom prst="rect">
            <a:avLst/>
          </a:prstGeom>
          <a:noFill/>
        </p:spPr>
        <p:txBody>
          <a:bodyPr wrap="none" rtlCol="0">
            <a:spAutoFit/>
          </a:bodyPr>
          <a:lstStyle/>
          <a:p>
            <a:r>
              <a:rPr lang="en-US" sz="1600" b="1" dirty="0" smtClean="0">
                <a:solidFill>
                  <a:schemeClr val="accent4">
                    <a:lumMod val="75000"/>
                  </a:schemeClr>
                </a:solidFill>
                <a:effectLst>
                  <a:outerShdw blurRad="50800" dist="38100" dir="2700000">
                    <a:srgbClr val="000000">
                      <a:alpha val="43000"/>
                    </a:srgbClr>
                  </a:outerShdw>
                </a:effectLst>
                <a:latin typeface="Arial"/>
                <a:cs typeface="Arial"/>
              </a:rPr>
              <a:t>16384</a:t>
            </a:r>
            <a:endParaRPr lang="en-US" sz="1600" b="1" dirty="0">
              <a:solidFill>
                <a:schemeClr val="accent4">
                  <a:lumMod val="75000"/>
                </a:schemeClr>
              </a:solidFill>
              <a:effectLst>
                <a:outerShdw blurRad="50800" dist="38100" dir="2700000">
                  <a:srgbClr val="000000">
                    <a:alpha val="43000"/>
                  </a:srgbClr>
                </a:outerShdw>
              </a:effectLst>
              <a:latin typeface="Arial"/>
              <a:cs typeface="Arial"/>
            </a:endParaRPr>
          </a:p>
        </p:txBody>
      </p:sp>
      <p:sp>
        <p:nvSpPr>
          <p:cNvPr id="2" name="Title 1"/>
          <p:cNvSpPr>
            <a:spLocks noGrp="1"/>
          </p:cNvSpPr>
          <p:nvPr>
            <p:ph type="title"/>
          </p:nvPr>
        </p:nvSpPr>
        <p:spPr/>
        <p:txBody>
          <a:bodyPr>
            <a:noAutofit/>
          </a:bodyPr>
          <a:lstStyle/>
          <a:p>
            <a:r>
              <a:rPr lang="en-US" dirty="0"/>
              <a:t>Mira multiple rack partitions (“blocks”)</a:t>
            </a:r>
            <a:br>
              <a:rPr lang="en-US" dirty="0"/>
            </a:br>
            <a:r>
              <a:rPr lang="en-US" dirty="0"/>
              <a:t/>
            </a:r>
            <a:br>
              <a:rPr lang="en-US" dirty="0"/>
            </a:br>
            <a:endParaRPr lang="en-US" dirty="0"/>
          </a:p>
        </p:txBody>
      </p:sp>
      <p:sp>
        <p:nvSpPr>
          <p:cNvPr id="34" name="Slide Number Placeholder 1"/>
          <p:cNvSpPr>
            <a:spLocks noGrp="1"/>
          </p:cNvSpPr>
          <p:nvPr>
            <p:ph type="sldNum" sz="quarter" idx="12"/>
          </p:nvPr>
        </p:nvSpPr>
        <p:spPr/>
        <p:txBody>
          <a:bodyPr/>
          <a:lstStyle/>
          <a:p>
            <a:pPr>
              <a:defRPr/>
            </a:pPr>
            <a:fld id="{96ED0B3F-E53D-1149-8822-3703C490A628}" type="slidenum">
              <a:rPr lang="en-US" smtClean="0"/>
              <a:pPr>
                <a:defRPr/>
              </a:pPr>
              <a:t>13</a:t>
            </a:fld>
            <a:endParaRPr lang="en-US" dirty="0"/>
          </a:p>
        </p:txBody>
      </p:sp>
      <p:sp>
        <p:nvSpPr>
          <p:cNvPr id="35" name="Rectangle 34"/>
          <p:cNvSpPr/>
          <p:nvPr/>
        </p:nvSpPr>
        <p:spPr>
          <a:xfrm>
            <a:off x="359104" y="5224046"/>
            <a:ext cx="6705600" cy="338554"/>
          </a:xfrm>
          <a:prstGeom prst="rect">
            <a:avLst/>
          </a:prstGeom>
        </p:spPr>
        <p:txBody>
          <a:bodyPr wrap="square">
            <a:spAutoFit/>
          </a:bodyPr>
          <a:lstStyle/>
          <a:p>
            <a:r>
              <a:rPr lang="en-US" sz="1600" dirty="0" smtClean="0">
                <a:latin typeface="Arial"/>
                <a:cs typeface="Arial"/>
                <a:hlinkClick r:id="rId4"/>
              </a:rPr>
              <a:t>http://status.alcf.anl.gov/mira/activity</a:t>
            </a:r>
            <a:r>
              <a:rPr lang="en-US" sz="1600" dirty="0" smtClean="0">
                <a:latin typeface="Arial"/>
                <a:cs typeface="Arial"/>
              </a:rPr>
              <a:t> (beta, a.k.a. The </a:t>
            </a:r>
            <a:r>
              <a:rPr lang="en-US" sz="1600" dirty="0" err="1" smtClean="0">
                <a:latin typeface="Arial"/>
                <a:cs typeface="Arial"/>
              </a:rPr>
              <a:t>Gronkulator</a:t>
            </a:r>
            <a:r>
              <a:rPr lang="en-US" sz="1600" dirty="0" smtClean="0">
                <a:latin typeface="Arial"/>
                <a:cs typeface="Arial"/>
              </a:rPr>
              <a:t>) </a:t>
            </a:r>
            <a:endParaRPr lang="en-US" sz="1600" dirty="0">
              <a:latin typeface="Arial"/>
              <a:cs typeface="Arial"/>
            </a:endParaRPr>
          </a:p>
        </p:txBody>
      </p:sp>
    </p:spTree>
    <p:extLst>
      <p:ext uri="{BB962C8B-B14F-4D97-AF65-F5344CB8AC3E}">
        <p14:creationId xmlns:p14="http://schemas.microsoft.com/office/powerpoint/2010/main" val="2318853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PTY - Screen Shot 2013-03-11 at 2.58.42 PM.png"/>
          <p:cNvPicPr>
            <a:picLocks noChangeAspect="1"/>
          </p:cNvPicPr>
          <p:nvPr/>
        </p:nvPicPr>
        <p:blipFill>
          <a:blip r:embed="rId3"/>
          <a:srcRect l="17745" t="17767" r="6651" b="25265"/>
          <a:stretch>
            <a:fillRect/>
          </a:stretch>
        </p:blipFill>
        <p:spPr>
          <a:xfrm>
            <a:off x="1981200" y="1243637"/>
            <a:ext cx="5790423" cy="2566363"/>
          </a:xfrm>
          <a:prstGeom prst="rect">
            <a:avLst/>
          </a:prstGeom>
        </p:spPr>
      </p:pic>
      <p:pic>
        <p:nvPicPr>
          <p:cNvPr id="7" name="Picture 6" descr="Screen Shot 2013-05-21 at 9.34.52 AM.png"/>
          <p:cNvPicPr>
            <a:picLocks noChangeAspect="1"/>
          </p:cNvPicPr>
          <p:nvPr/>
        </p:nvPicPr>
        <p:blipFill>
          <a:blip r:embed="rId4"/>
          <a:stretch>
            <a:fillRect/>
          </a:stretch>
        </p:blipFill>
        <p:spPr>
          <a:xfrm>
            <a:off x="2055934" y="4183256"/>
            <a:ext cx="3296297" cy="976681"/>
          </a:xfrm>
          <a:prstGeom prst="rect">
            <a:avLst/>
          </a:prstGeom>
        </p:spPr>
      </p:pic>
      <p:sp>
        <p:nvSpPr>
          <p:cNvPr id="8" name="TextBox 7"/>
          <p:cNvSpPr txBox="1"/>
          <p:nvPr/>
        </p:nvSpPr>
        <p:spPr>
          <a:xfrm>
            <a:off x="502841" y="1181300"/>
            <a:ext cx="960168" cy="400110"/>
          </a:xfrm>
          <a:prstGeom prst="rect">
            <a:avLst/>
          </a:prstGeom>
          <a:noFill/>
        </p:spPr>
        <p:txBody>
          <a:bodyPr wrap="square" rtlCol="0">
            <a:spAutoFit/>
          </a:bodyPr>
          <a:lstStyle/>
          <a:p>
            <a:pPr algn="ctr"/>
            <a:r>
              <a:rPr lang="en-US" sz="2000" b="1" dirty="0" smtClean="0">
                <a:solidFill>
                  <a:srgbClr val="303030"/>
                </a:solidFill>
              </a:rPr>
              <a:t>Mira</a:t>
            </a:r>
            <a:endParaRPr lang="en-US" sz="2000" b="1" dirty="0">
              <a:solidFill>
                <a:srgbClr val="303030"/>
              </a:solidFill>
            </a:endParaRPr>
          </a:p>
        </p:txBody>
      </p:sp>
      <p:sp>
        <p:nvSpPr>
          <p:cNvPr id="9" name="Rectangle 8"/>
          <p:cNvSpPr>
            <a:spLocks noChangeAspect="1"/>
          </p:cNvSpPr>
          <p:nvPr/>
        </p:nvSpPr>
        <p:spPr>
          <a:xfrm>
            <a:off x="2167743" y="1389468"/>
            <a:ext cx="320179" cy="320040"/>
          </a:xfrm>
          <a:prstGeom prst="rect">
            <a:avLst/>
          </a:prstGeom>
          <a:noFill/>
          <a:ln w="444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77851" y="853490"/>
            <a:ext cx="4021069" cy="307777"/>
          </a:xfrm>
          <a:prstGeom prst="rect">
            <a:avLst/>
          </a:prstGeom>
          <a:noFill/>
        </p:spPr>
        <p:txBody>
          <a:bodyPr wrap="square" rtlCol="0">
            <a:spAutoFit/>
          </a:bodyPr>
          <a:lstStyle/>
          <a:p>
            <a:r>
              <a:rPr lang="en-US" sz="1400" b="1" dirty="0" smtClean="0">
                <a:solidFill>
                  <a:srgbClr val="303030"/>
                </a:solidFill>
              </a:rPr>
              <a:t>512 nodes = </a:t>
            </a:r>
            <a:r>
              <a:rPr lang="en-US" sz="1400" b="1" dirty="0" smtClean="0">
                <a:solidFill>
                  <a:srgbClr val="303030"/>
                </a:solidFill>
                <a:latin typeface="+mn-lt"/>
              </a:rPr>
              <a:t>minimum</a:t>
            </a:r>
            <a:r>
              <a:rPr lang="en-US" sz="1400" b="1" dirty="0" smtClean="0">
                <a:solidFill>
                  <a:srgbClr val="303030"/>
                </a:solidFill>
              </a:rPr>
              <a:t> partition size on Mira</a:t>
            </a:r>
            <a:endParaRPr lang="en-US" sz="1400" b="1" dirty="0">
              <a:solidFill>
                <a:srgbClr val="303030"/>
              </a:solidFill>
            </a:endParaRPr>
          </a:p>
        </p:txBody>
      </p:sp>
      <p:sp>
        <p:nvSpPr>
          <p:cNvPr id="11" name="TextBox 10"/>
          <p:cNvSpPr txBox="1"/>
          <p:nvPr/>
        </p:nvSpPr>
        <p:spPr>
          <a:xfrm>
            <a:off x="4290434" y="3815757"/>
            <a:ext cx="4015366" cy="307777"/>
          </a:xfrm>
          <a:prstGeom prst="rect">
            <a:avLst/>
          </a:prstGeom>
          <a:noFill/>
        </p:spPr>
        <p:txBody>
          <a:bodyPr wrap="square" rtlCol="0">
            <a:spAutoFit/>
          </a:bodyPr>
          <a:lstStyle/>
          <a:p>
            <a:r>
              <a:rPr lang="en-US" sz="1400" b="1" dirty="0" smtClean="0">
                <a:solidFill>
                  <a:srgbClr val="303030"/>
                </a:solidFill>
              </a:rPr>
              <a:t>128 nodes = minimum </a:t>
            </a:r>
            <a:r>
              <a:rPr lang="en-US" sz="1400" b="1" dirty="0" smtClean="0">
                <a:solidFill>
                  <a:srgbClr val="303030"/>
                </a:solidFill>
                <a:latin typeface="+mn-lt"/>
              </a:rPr>
              <a:t>partition</a:t>
            </a:r>
            <a:r>
              <a:rPr lang="en-US" sz="1400" b="1" dirty="0" smtClean="0">
                <a:solidFill>
                  <a:srgbClr val="303030"/>
                </a:solidFill>
              </a:rPr>
              <a:t> size on </a:t>
            </a:r>
            <a:r>
              <a:rPr lang="en-US" sz="1400" b="1" dirty="0" err="1" smtClean="0">
                <a:solidFill>
                  <a:srgbClr val="303030"/>
                </a:solidFill>
              </a:rPr>
              <a:t>Cetus</a:t>
            </a:r>
            <a:endParaRPr lang="en-US" sz="1400" b="1" dirty="0">
              <a:solidFill>
                <a:srgbClr val="303030"/>
              </a:solidFill>
            </a:endParaRPr>
          </a:p>
        </p:txBody>
      </p:sp>
      <p:sp>
        <p:nvSpPr>
          <p:cNvPr id="12" name="Rectangle 11"/>
          <p:cNvSpPr>
            <a:spLocks/>
          </p:cNvSpPr>
          <p:nvPr/>
        </p:nvSpPr>
        <p:spPr>
          <a:xfrm>
            <a:off x="2834984" y="4365086"/>
            <a:ext cx="2404872" cy="81550"/>
          </a:xfrm>
          <a:prstGeom prst="rect">
            <a:avLst/>
          </a:prstGeom>
          <a:noFill/>
          <a:ln w="444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0395" y="1614558"/>
            <a:ext cx="1198097" cy="400110"/>
          </a:xfrm>
          <a:prstGeom prst="rect">
            <a:avLst/>
          </a:prstGeom>
          <a:noFill/>
        </p:spPr>
        <p:txBody>
          <a:bodyPr wrap="square" rtlCol="0">
            <a:spAutoFit/>
          </a:bodyPr>
          <a:lstStyle/>
          <a:p>
            <a:r>
              <a:rPr lang="en-US" sz="2000" b="1" dirty="0" smtClean="0">
                <a:solidFill>
                  <a:schemeClr val="bg1">
                    <a:lumMod val="50000"/>
                  </a:schemeClr>
                </a:solidFill>
              </a:rPr>
              <a:t>48 racks</a:t>
            </a:r>
            <a:endParaRPr lang="en-US" sz="2000" b="1" dirty="0">
              <a:solidFill>
                <a:schemeClr val="bg1">
                  <a:lumMod val="50000"/>
                </a:schemeClr>
              </a:solidFill>
            </a:endParaRPr>
          </a:p>
        </p:txBody>
      </p:sp>
      <p:pic>
        <p:nvPicPr>
          <p:cNvPr id="14" name="Picture 13" descr="Screen Shot 2013-02-22 at 7.50.04 PM - EMPTY.png"/>
          <p:cNvPicPr>
            <a:picLocks noChangeAspect="1"/>
          </p:cNvPicPr>
          <p:nvPr/>
        </p:nvPicPr>
        <p:blipFill>
          <a:blip r:embed="rId5"/>
          <a:srcRect l="17350" t="28615" r="15137" b="40359"/>
          <a:stretch>
            <a:fillRect/>
          </a:stretch>
        </p:blipFill>
        <p:spPr>
          <a:xfrm>
            <a:off x="2005709" y="5463370"/>
            <a:ext cx="5721816" cy="827189"/>
          </a:xfrm>
          <a:prstGeom prst="rect">
            <a:avLst/>
          </a:prstGeom>
        </p:spPr>
      </p:pic>
      <p:sp>
        <p:nvSpPr>
          <p:cNvPr id="15" name="Rectangle 14"/>
          <p:cNvSpPr>
            <a:spLocks/>
          </p:cNvSpPr>
          <p:nvPr/>
        </p:nvSpPr>
        <p:spPr>
          <a:xfrm>
            <a:off x="2856732" y="5576465"/>
            <a:ext cx="594360" cy="118872"/>
          </a:xfrm>
          <a:prstGeom prst="rect">
            <a:avLst/>
          </a:prstGeom>
          <a:noFill/>
          <a:ln w="444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324749" y="5115617"/>
            <a:ext cx="4259691" cy="307777"/>
          </a:xfrm>
          <a:prstGeom prst="rect">
            <a:avLst/>
          </a:prstGeom>
          <a:noFill/>
        </p:spPr>
        <p:txBody>
          <a:bodyPr wrap="square" rtlCol="0">
            <a:spAutoFit/>
          </a:bodyPr>
          <a:lstStyle/>
          <a:p>
            <a:r>
              <a:rPr lang="en-US" sz="1400" b="1" dirty="0" smtClean="0">
                <a:solidFill>
                  <a:srgbClr val="303030"/>
                </a:solidFill>
              </a:rPr>
              <a:t>32 nodes = </a:t>
            </a:r>
            <a:r>
              <a:rPr lang="en-US" sz="1400" b="1" dirty="0" smtClean="0">
                <a:solidFill>
                  <a:srgbClr val="303030"/>
                </a:solidFill>
                <a:latin typeface="+mn-lt"/>
              </a:rPr>
              <a:t>minimum</a:t>
            </a:r>
            <a:r>
              <a:rPr lang="en-US" sz="1400" b="1" dirty="0" smtClean="0">
                <a:solidFill>
                  <a:srgbClr val="303030"/>
                </a:solidFill>
              </a:rPr>
              <a:t> partition size on </a:t>
            </a:r>
            <a:r>
              <a:rPr lang="en-US" sz="1400" b="1" dirty="0" err="1" smtClean="0">
                <a:solidFill>
                  <a:srgbClr val="303030"/>
                </a:solidFill>
              </a:rPr>
              <a:t>Vesta</a:t>
            </a:r>
            <a:endParaRPr lang="en-US" sz="1400" b="1" dirty="0">
              <a:solidFill>
                <a:srgbClr val="303030"/>
              </a:solidFill>
            </a:endParaRPr>
          </a:p>
        </p:txBody>
      </p:sp>
      <p:sp>
        <p:nvSpPr>
          <p:cNvPr id="17" name="TextBox 16"/>
          <p:cNvSpPr txBox="1"/>
          <p:nvPr/>
        </p:nvSpPr>
        <p:spPr>
          <a:xfrm>
            <a:off x="513954" y="4254561"/>
            <a:ext cx="960168" cy="400110"/>
          </a:xfrm>
          <a:prstGeom prst="rect">
            <a:avLst/>
          </a:prstGeom>
          <a:noFill/>
        </p:spPr>
        <p:txBody>
          <a:bodyPr wrap="square" rtlCol="0">
            <a:spAutoFit/>
          </a:bodyPr>
          <a:lstStyle/>
          <a:p>
            <a:pPr algn="ctr"/>
            <a:r>
              <a:rPr lang="en-US" sz="2000" b="1" dirty="0" err="1" smtClean="0">
                <a:solidFill>
                  <a:srgbClr val="303030"/>
                </a:solidFill>
              </a:rPr>
              <a:t>Cetus</a:t>
            </a:r>
            <a:endParaRPr lang="en-US" sz="2000" b="1" dirty="0">
              <a:solidFill>
                <a:srgbClr val="303030"/>
              </a:solidFill>
            </a:endParaRPr>
          </a:p>
        </p:txBody>
      </p:sp>
      <p:sp>
        <p:nvSpPr>
          <p:cNvPr id="18" name="TextBox 17"/>
          <p:cNvSpPr txBox="1"/>
          <p:nvPr/>
        </p:nvSpPr>
        <p:spPr>
          <a:xfrm>
            <a:off x="454466" y="4675113"/>
            <a:ext cx="1030316" cy="369332"/>
          </a:xfrm>
          <a:prstGeom prst="rect">
            <a:avLst/>
          </a:prstGeom>
          <a:noFill/>
        </p:spPr>
        <p:txBody>
          <a:bodyPr wrap="square" rtlCol="0">
            <a:spAutoFit/>
          </a:bodyPr>
          <a:lstStyle/>
          <a:p>
            <a:r>
              <a:rPr lang="en-US" sz="1800" b="1" dirty="0" smtClean="0">
                <a:solidFill>
                  <a:schemeClr val="bg1">
                    <a:lumMod val="50000"/>
                  </a:schemeClr>
                </a:solidFill>
              </a:rPr>
              <a:t>1 rack</a:t>
            </a:r>
            <a:endParaRPr lang="en-US" sz="1800" b="1" dirty="0">
              <a:solidFill>
                <a:schemeClr val="bg1">
                  <a:lumMod val="50000"/>
                </a:schemeClr>
              </a:solidFill>
            </a:endParaRPr>
          </a:p>
        </p:txBody>
      </p:sp>
      <p:sp>
        <p:nvSpPr>
          <p:cNvPr id="19" name="TextBox 18"/>
          <p:cNvSpPr txBox="1"/>
          <p:nvPr/>
        </p:nvSpPr>
        <p:spPr>
          <a:xfrm>
            <a:off x="529062" y="5436070"/>
            <a:ext cx="960168" cy="400110"/>
          </a:xfrm>
          <a:prstGeom prst="rect">
            <a:avLst/>
          </a:prstGeom>
          <a:noFill/>
        </p:spPr>
        <p:txBody>
          <a:bodyPr wrap="square" rtlCol="0">
            <a:spAutoFit/>
          </a:bodyPr>
          <a:lstStyle/>
          <a:p>
            <a:pPr algn="ctr"/>
            <a:r>
              <a:rPr lang="en-US" sz="2000" b="1" dirty="0" err="1" smtClean="0">
                <a:solidFill>
                  <a:srgbClr val="303030"/>
                </a:solidFill>
              </a:rPr>
              <a:t>Vesta</a:t>
            </a:r>
            <a:endParaRPr lang="en-US" sz="2000" b="1" dirty="0">
              <a:solidFill>
                <a:srgbClr val="303030"/>
              </a:solidFill>
            </a:endParaRPr>
          </a:p>
        </p:txBody>
      </p:sp>
      <p:sp>
        <p:nvSpPr>
          <p:cNvPr id="20" name="TextBox 19"/>
          <p:cNvSpPr txBox="1"/>
          <p:nvPr/>
        </p:nvSpPr>
        <p:spPr>
          <a:xfrm>
            <a:off x="457200" y="5857886"/>
            <a:ext cx="1226851" cy="369332"/>
          </a:xfrm>
          <a:prstGeom prst="rect">
            <a:avLst/>
          </a:prstGeom>
          <a:noFill/>
        </p:spPr>
        <p:txBody>
          <a:bodyPr wrap="square" rtlCol="0">
            <a:spAutoFit/>
          </a:bodyPr>
          <a:lstStyle/>
          <a:p>
            <a:r>
              <a:rPr lang="en-US" sz="1800" b="1" dirty="0" smtClean="0">
                <a:solidFill>
                  <a:schemeClr val="bg1">
                    <a:lumMod val="50000"/>
                  </a:schemeClr>
                </a:solidFill>
              </a:rPr>
              <a:t>2 racks</a:t>
            </a:r>
            <a:endParaRPr lang="en-US" sz="1800" b="1" dirty="0">
              <a:solidFill>
                <a:schemeClr val="bg1">
                  <a:lumMod val="50000"/>
                </a:schemeClr>
              </a:solidFill>
            </a:endParaRPr>
          </a:p>
        </p:txBody>
      </p:sp>
      <p:sp>
        <p:nvSpPr>
          <p:cNvPr id="21" name="Bent-Up Arrow 20"/>
          <p:cNvSpPr>
            <a:spLocks noChangeAspect="1"/>
          </p:cNvSpPr>
          <p:nvPr/>
        </p:nvSpPr>
        <p:spPr>
          <a:xfrm rot="10800000">
            <a:off x="3994100" y="3958956"/>
            <a:ext cx="288052" cy="264531"/>
          </a:xfrm>
          <a:prstGeom prst="bentUpArrow">
            <a:avLst>
              <a:gd name="adj1" fmla="val 25000"/>
              <a:gd name="adj2" fmla="val 25000"/>
              <a:gd name="adj3" fmla="val 38841"/>
            </a:avLst>
          </a:prstGeom>
          <a:solidFill>
            <a:schemeClr val="accent3">
              <a:lumMod val="60000"/>
              <a:lumOff val="4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Bent-Up Arrow 21"/>
          <p:cNvSpPr>
            <a:spLocks noChangeAspect="1"/>
          </p:cNvSpPr>
          <p:nvPr/>
        </p:nvSpPr>
        <p:spPr>
          <a:xfrm rot="10800000">
            <a:off x="3139171" y="5264704"/>
            <a:ext cx="288052" cy="264531"/>
          </a:xfrm>
          <a:prstGeom prst="bentUpArrow">
            <a:avLst>
              <a:gd name="adj1" fmla="val 25000"/>
              <a:gd name="adj2" fmla="val 25000"/>
              <a:gd name="adj3" fmla="val 38841"/>
            </a:avLst>
          </a:prstGeom>
          <a:solidFill>
            <a:schemeClr val="accent3">
              <a:lumMod val="60000"/>
              <a:lumOff val="4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Bent-Up Arrow 22"/>
          <p:cNvSpPr>
            <a:spLocks noChangeAspect="1"/>
          </p:cNvSpPr>
          <p:nvPr/>
        </p:nvSpPr>
        <p:spPr>
          <a:xfrm rot="10800000">
            <a:off x="2285973" y="1006925"/>
            <a:ext cx="288052" cy="264531"/>
          </a:xfrm>
          <a:prstGeom prst="bentUpArrow">
            <a:avLst>
              <a:gd name="adj1" fmla="val 25000"/>
              <a:gd name="adj2" fmla="val 25000"/>
              <a:gd name="adj3" fmla="val 38841"/>
            </a:avLst>
          </a:prstGeom>
          <a:solidFill>
            <a:schemeClr val="accent3">
              <a:lumMod val="60000"/>
              <a:lumOff val="4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60867"/>
            <a:ext cx="8686800" cy="795866"/>
          </a:xfrm>
        </p:spPr>
        <p:txBody>
          <a:bodyPr>
            <a:normAutofit/>
          </a:bodyPr>
          <a:lstStyle/>
          <a:p>
            <a:r>
              <a:rPr lang="en-US" sz="3000" dirty="0"/>
              <a:t>Minimum partition sizes on Blue Gene/Q systems</a:t>
            </a:r>
          </a:p>
        </p:txBody>
      </p:sp>
      <p:sp>
        <p:nvSpPr>
          <p:cNvPr id="25" name="Slide Number Placeholder 1"/>
          <p:cNvSpPr>
            <a:spLocks noGrp="1"/>
          </p:cNvSpPr>
          <p:nvPr>
            <p:ph type="sldNum" sz="quarter" idx="12"/>
          </p:nvPr>
        </p:nvSpPr>
        <p:spPr/>
        <p:txBody>
          <a:bodyPr/>
          <a:lstStyle/>
          <a:p>
            <a:pPr>
              <a:defRPr/>
            </a:pPr>
            <a:fld id="{96ED0B3F-E53D-1149-8822-3703C490A628}" type="slidenum">
              <a:rPr lang="en-US" smtClean="0"/>
              <a:pPr>
                <a:defRPr/>
              </a:pPr>
              <a:t>14</a:t>
            </a:fld>
            <a:endParaRPr lang="en-US" dirty="0"/>
          </a:p>
        </p:txBody>
      </p:sp>
    </p:spTree>
    <p:extLst>
      <p:ext uri="{BB962C8B-B14F-4D97-AF65-F5344CB8AC3E}">
        <p14:creationId xmlns:p14="http://schemas.microsoft.com/office/powerpoint/2010/main" val="40639524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795866"/>
          </a:xfrm>
        </p:spPr>
        <p:txBody>
          <a:bodyPr>
            <a:normAutofit/>
          </a:bodyPr>
          <a:lstStyle/>
          <a:p>
            <a:pPr algn="ctr"/>
            <a:r>
              <a:rPr lang="en-US" sz="4000" b="1" dirty="0" smtClean="0"/>
              <a:t>Questions?</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15</a:t>
            </a:fld>
            <a:endParaRPr lang="en-US"/>
          </a:p>
        </p:txBody>
      </p:sp>
    </p:spTree>
    <p:extLst>
      <p:ext uri="{BB962C8B-B14F-4D97-AF65-F5344CB8AC3E}">
        <p14:creationId xmlns:p14="http://schemas.microsoft.com/office/powerpoint/2010/main" val="9080370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a:bodyPr>
          <a:lstStyle/>
          <a:p>
            <a:pPr algn="ctr"/>
            <a:r>
              <a:rPr lang="en-US" sz="4000" b="1" dirty="0" smtClean="0"/>
              <a:t>Section:</a:t>
            </a:r>
            <a:br>
              <a:rPr lang="en-US" sz="4000" b="1" dirty="0" smtClean="0"/>
            </a:br>
            <a:r>
              <a:rPr lang="en-US" sz="4000" b="1" dirty="0"/>
              <a:t/>
            </a:r>
            <a:br>
              <a:rPr lang="en-US" sz="4000" b="1" dirty="0"/>
            </a:br>
            <a:r>
              <a:rPr lang="en-US" sz="4000" b="1" dirty="0" smtClean="0"/>
              <a:t>Building your code</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16</a:t>
            </a:fld>
            <a:endParaRPr lang="en-US"/>
          </a:p>
        </p:txBody>
      </p:sp>
    </p:spTree>
    <p:extLst>
      <p:ext uri="{BB962C8B-B14F-4D97-AF65-F5344CB8AC3E}">
        <p14:creationId xmlns:p14="http://schemas.microsoft.com/office/powerpoint/2010/main" val="26308715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SoftEnv</a:t>
            </a:r>
            <a:endParaRPr lang="en-US" dirty="0"/>
          </a:p>
        </p:txBody>
      </p:sp>
      <p:sp>
        <p:nvSpPr>
          <p:cNvPr id="3" name="Content Placeholder 2"/>
          <p:cNvSpPr>
            <a:spLocks noGrp="1"/>
          </p:cNvSpPr>
          <p:nvPr>
            <p:ph idx="1"/>
          </p:nvPr>
        </p:nvSpPr>
        <p:spPr/>
        <p:txBody>
          <a:bodyPr/>
          <a:lstStyle/>
          <a:p>
            <a:r>
              <a:rPr lang="en-US" dirty="0">
                <a:latin typeface="Arial"/>
                <a:ea typeface="ＭＳ Ｐゴシック" pitchFamily="-1" charset="-128"/>
                <a:cs typeface="Arial"/>
              </a:rPr>
              <a:t>A tool for managing a user’</a:t>
            </a:r>
            <a:r>
              <a:rPr lang="en-US" altLang="ja-JP" dirty="0">
                <a:latin typeface="Arial"/>
                <a:ea typeface="ＭＳ Ｐゴシック" pitchFamily="-1" charset="-128"/>
                <a:cs typeface="Arial"/>
              </a:rPr>
              <a:t>s environment</a:t>
            </a:r>
            <a:endParaRPr lang="en-US" altLang="ja-JP" dirty="0" smtClean="0">
              <a:latin typeface="Arial"/>
              <a:ea typeface="ＭＳ Ｐゴシック" pitchFamily="-1" charset="-128"/>
              <a:cs typeface="Arial"/>
            </a:endParaRPr>
          </a:p>
          <a:p>
            <a:pPr lvl="1"/>
            <a:r>
              <a:rPr lang="en-US" altLang="ja-JP" dirty="0" smtClean="0">
                <a:latin typeface="Arial"/>
                <a:ea typeface="ＭＳ Ｐゴシック" pitchFamily="-1" charset="-128"/>
                <a:cs typeface="Arial"/>
              </a:rPr>
              <a:t> Sets </a:t>
            </a:r>
            <a:r>
              <a:rPr lang="en-US" altLang="ja-JP" dirty="0">
                <a:latin typeface="Arial"/>
                <a:ea typeface="ＭＳ Ｐゴシック" pitchFamily="-1" charset="-128"/>
                <a:cs typeface="Arial"/>
              </a:rPr>
              <a:t>your PATH to access desired front-end tools</a:t>
            </a:r>
            <a:endParaRPr lang="en-US" altLang="ja-JP" dirty="0" smtClean="0">
              <a:latin typeface="Arial"/>
              <a:ea typeface="ＭＳ Ｐゴシック" pitchFamily="-1" charset="-128"/>
              <a:cs typeface="Arial"/>
            </a:endParaRPr>
          </a:p>
          <a:p>
            <a:pPr lvl="1"/>
            <a:r>
              <a:rPr lang="en-US" altLang="ja-JP" i="1" dirty="0" smtClean="0">
                <a:latin typeface="Arial"/>
                <a:ea typeface="ＭＳ Ｐゴシック" pitchFamily="-1" charset="-128"/>
                <a:cs typeface="Arial"/>
              </a:rPr>
              <a:t> Your </a:t>
            </a:r>
            <a:r>
              <a:rPr lang="en-US" altLang="ja-JP" i="1" dirty="0">
                <a:latin typeface="Arial"/>
                <a:ea typeface="ＭＳ Ｐゴシック" pitchFamily="-1" charset="-128"/>
                <a:cs typeface="Arial"/>
              </a:rPr>
              <a:t>compiler version can be changed here</a:t>
            </a:r>
            <a:endParaRPr lang="en-US" dirty="0">
              <a:latin typeface="Arial"/>
              <a:ea typeface="ＭＳ Ｐゴシック" pitchFamily="-1" charset="-128"/>
              <a:cs typeface="Arial"/>
            </a:endParaRPr>
          </a:p>
          <a:p>
            <a:r>
              <a:rPr lang="en-US" dirty="0">
                <a:latin typeface="Arial"/>
                <a:ea typeface="ＭＳ Ｐゴシック" pitchFamily="-1" charset="-128"/>
                <a:cs typeface="Arial"/>
              </a:rPr>
              <a:t>Settings:</a:t>
            </a:r>
            <a:endParaRPr lang="en-US" dirty="0" smtClean="0">
              <a:latin typeface="Arial"/>
              <a:ea typeface="ＭＳ Ｐゴシック" pitchFamily="-1" charset="-128"/>
              <a:cs typeface="Arial"/>
            </a:endParaRPr>
          </a:p>
          <a:p>
            <a:pPr lvl="1"/>
            <a:r>
              <a:rPr lang="en-US" dirty="0" smtClean="0">
                <a:latin typeface="Arial"/>
                <a:cs typeface="Arial"/>
              </a:rPr>
              <a:t> Maintained </a:t>
            </a:r>
            <a:r>
              <a:rPr lang="en-US" dirty="0">
                <a:latin typeface="Arial"/>
                <a:cs typeface="Arial"/>
              </a:rPr>
              <a:t>in the file ~/.soft</a:t>
            </a:r>
            <a:endParaRPr lang="en-US" dirty="0" smtClean="0">
              <a:latin typeface="Arial"/>
              <a:cs typeface="Arial"/>
            </a:endParaRPr>
          </a:p>
          <a:p>
            <a:pPr lvl="1"/>
            <a:r>
              <a:rPr lang="en-US" dirty="0" smtClean="0">
                <a:latin typeface="Arial"/>
                <a:cs typeface="Arial"/>
              </a:rPr>
              <a:t> Add</a:t>
            </a:r>
            <a:r>
              <a:rPr lang="en-US" dirty="0">
                <a:latin typeface="Arial"/>
                <a:cs typeface="Arial"/>
              </a:rPr>
              <a:t>/remove keywords from ~/.soft to change environment</a:t>
            </a:r>
            <a:endParaRPr lang="en-US" dirty="0" smtClean="0">
              <a:latin typeface="Arial"/>
              <a:cs typeface="Arial"/>
            </a:endParaRPr>
          </a:p>
          <a:p>
            <a:pPr lvl="1"/>
            <a:r>
              <a:rPr lang="en-US" b="1" i="1" dirty="0" smtClean="0">
                <a:latin typeface="Arial"/>
                <a:cs typeface="Arial"/>
              </a:rPr>
              <a:t> Make </a:t>
            </a:r>
            <a:r>
              <a:rPr lang="en-US" b="1" i="1" dirty="0">
                <a:latin typeface="Arial"/>
                <a:cs typeface="Arial"/>
              </a:rPr>
              <a:t>sure </a:t>
            </a:r>
            <a:r>
              <a:rPr lang="en-US" b="1" i="1" dirty="0">
                <a:solidFill>
                  <a:srgbClr val="0000FF"/>
                </a:solidFill>
                <a:latin typeface="Arial"/>
                <a:cs typeface="Arial"/>
              </a:rPr>
              <a:t>@default </a:t>
            </a:r>
            <a:r>
              <a:rPr lang="en-US" b="1" i="1" dirty="0">
                <a:latin typeface="Arial"/>
                <a:cs typeface="Arial"/>
              </a:rPr>
              <a:t>is at the very end</a:t>
            </a:r>
          </a:p>
          <a:p>
            <a:r>
              <a:rPr lang="en-US" dirty="0">
                <a:latin typeface="Arial"/>
                <a:ea typeface="ＭＳ Ｐゴシック" pitchFamily="-1" charset="-128"/>
                <a:cs typeface="Arial"/>
              </a:rPr>
              <a:t>Commands:</a:t>
            </a:r>
            <a:endParaRPr lang="en-US" dirty="0" smtClean="0">
              <a:latin typeface="Arial"/>
              <a:ea typeface="ＭＳ Ｐゴシック" pitchFamily="-1" charset="-128"/>
              <a:cs typeface="Arial"/>
            </a:endParaRPr>
          </a:p>
          <a:p>
            <a:pPr lvl="1"/>
            <a:r>
              <a:rPr lang="en-US" b="1" dirty="0" smtClean="0">
                <a:solidFill>
                  <a:srgbClr val="000000"/>
                </a:solidFill>
                <a:latin typeface="Arial"/>
                <a:cs typeface="Arial"/>
              </a:rPr>
              <a:t> </a:t>
            </a:r>
            <a:r>
              <a:rPr lang="en-US" b="1" dirty="0" err="1" smtClean="0">
                <a:solidFill>
                  <a:srgbClr val="984807"/>
                </a:solidFill>
                <a:latin typeface="Arial"/>
                <a:cs typeface="Arial"/>
              </a:rPr>
              <a:t>softenv</a:t>
            </a:r>
            <a:endParaRPr lang="en-US" b="1" dirty="0" smtClean="0">
              <a:solidFill>
                <a:schemeClr val="tx2"/>
              </a:solidFill>
              <a:latin typeface="Arial"/>
              <a:cs typeface="Arial"/>
            </a:endParaRPr>
          </a:p>
          <a:p>
            <a:pPr lvl="2"/>
            <a:r>
              <a:rPr lang="en-US" dirty="0">
                <a:latin typeface="Arial"/>
                <a:ea typeface="ＭＳ Ｐゴシック" pitchFamily="-1" charset="-128"/>
                <a:cs typeface="Arial"/>
              </a:rPr>
              <a:t>A list of all keywords defined on the systems</a:t>
            </a:r>
            <a:endParaRPr lang="en-US" dirty="0" smtClean="0">
              <a:latin typeface="Arial"/>
              <a:ea typeface="ＭＳ Ｐゴシック" pitchFamily="-1" charset="-128"/>
              <a:cs typeface="Arial"/>
            </a:endParaRPr>
          </a:p>
          <a:p>
            <a:pPr lvl="1"/>
            <a:r>
              <a:rPr lang="en-US" b="1" dirty="0" smtClean="0">
                <a:solidFill>
                  <a:srgbClr val="000000"/>
                </a:solidFill>
                <a:latin typeface="Arial"/>
                <a:cs typeface="Arial"/>
              </a:rPr>
              <a:t> </a:t>
            </a:r>
            <a:r>
              <a:rPr lang="en-US" b="1" dirty="0" err="1" smtClean="0">
                <a:solidFill>
                  <a:srgbClr val="984807"/>
                </a:solidFill>
                <a:latin typeface="Arial"/>
                <a:cs typeface="Arial"/>
              </a:rPr>
              <a:t>resoft</a:t>
            </a:r>
            <a:endParaRPr lang="en-US" b="1" dirty="0" smtClean="0">
              <a:solidFill>
                <a:srgbClr val="0071BC"/>
              </a:solidFill>
              <a:latin typeface="Arial"/>
              <a:cs typeface="Arial"/>
            </a:endParaRPr>
          </a:p>
          <a:p>
            <a:pPr lvl="2"/>
            <a:r>
              <a:rPr lang="en-US" dirty="0">
                <a:latin typeface="Arial"/>
                <a:ea typeface="ＭＳ Ｐゴシック" pitchFamily="-1" charset="-128"/>
                <a:cs typeface="Arial"/>
              </a:rPr>
              <a:t>Reloads initial environment from ~/.soft file</a:t>
            </a:r>
            <a:endParaRPr lang="en-US" dirty="0" smtClean="0">
              <a:latin typeface="Arial"/>
              <a:ea typeface="ＭＳ Ｐゴシック" pitchFamily="-1" charset="-128"/>
              <a:cs typeface="Arial"/>
            </a:endParaRPr>
          </a:p>
          <a:p>
            <a:pPr lvl="1"/>
            <a:r>
              <a:rPr lang="en-US" b="1" dirty="0" smtClean="0">
                <a:solidFill>
                  <a:srgbClr val="000000"/>
                </a:solidFill>
                <a:latin typeface="Arial"/>
                <a:cs typeface="Arial"/>
              </a:rPr>
              <a:t> </a:t>
            </a:r>
            <a:r>
              <a:rPr lang="en-US" b="1" dirty="0" smtClean="0">
                <a:solidFill>
                  <a:srgbClr val="984807"/>
                </a:solidFill>
                <a:latin typeface="Arial"/>
                <a:cs typeface="Arial"/>
              </a:rPr>
              <a:t>soft </a:t>
            </a:r>
            <a:r>
              <a:rPr lang="en-US" b="1" dirty="0" err="1" smtClean="0">
                <a:solidFill>
                  <a:srgbClr val="984807"/>
                </a:solidFill>
                <a:latin typeface="Arial"/>
                <a:cs typeface="Arial"/>
              </a:rPr>
              <a:t>add|remove</a:t>
            </a:r>
            <a:r>
              <a:rPr lang="en-US" b="1" dirty="0" smtClean="0">
                <a:solidFill>
                  <a:srgbClr val="984807"/>
                </a:solidFill>
                <a:latin typeface="Arial"/>
                <a:cs typeface="Arial"/>
              </a:rPr>
              <a:t> keyword</a:t>
            </a:r>
            <a:endParaRPr lang="en-US" b="1" dirty="0" smtClean="0">
              <a:solidFill>
                <a:srgbClr val="0071BC"/>
              </a:solidFill>
              <a:latin typeface="Arial"/>
              <a:cs typeface="Arial"/>
            </a:endParaRPr>
          </a:p>
          <a:p>
            <a:pPr lvl="2"/>
            <a:r>
              <a:rPr lang="en-US" dirty="0">
                <a:latin typeface="Arial"/>
                <a:ea typeface="ＭＳ Ｐゴシック" pitchFamily="-1" charset="-128"/>
                <a:cs typeface="Arial"/>
              </a:rPr>
              <a:t>Temporarily modify environment by adding/removing keywords</a:t>
            </a:r>
          </a:p>
          <a:p>
            <a:pPr lvl="1"/>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17</a:t>
            </a:fld>
            <a:endParaRPr lang="en-US"/>
          </a:p>
        </p:txBody>
      </p:sp>
      <p:sp>
        <p:nvSpPr>
          <p:cNvPr id="5" name="TextBox 4"/>
          <p:cNvSpPr txBox="1"/>
          <p:nvPr/>
        </p:nvSpPr>
        <p:spPr>
          <a:xfrm>
            <a:off x="838200" y="5849512"/>
            <a:ext cx="7543800" cy="369332"/>
          </a:xfrm>
          <a:prstGeom prst="rect">
            <a:avLst/>
          </a:prstGeom>
          <a:noFill/>
        </p:spPr>
        <p:txBody>
          <a:bodyPr wrap="square" rtlCol="0">
            <a:spAutoFit/>
          </a:bodyPr>
          <a:lstStyle/>
          <a:p>
            <a:r>
              <a:rPr lang="en-US" sz="1800" dirty="0" smtClean="0">
                <a:latin typeface="Arial"/>
                <a:cs typeface="Arial"/>
                <a:hlinkClick r:id="rId2"/>
              </a:rPr>
              <a:t>http://www.mcs.anl.gov/hs/software/systems/softenv/softenv-intro.html</a:t>
            </a:r>
            <a:r>
              <a:rPr lang="en-US" sz="1800" dirty="0" smtClean="0">
                <a:latin typeface="Arial"/>
                <a:cs typeface="Arial"/>
              </a:rPr>
              <a:t> </a:t>
            </a:r>
            <a:endParaRPr lang="en-US" sz="1800" dirty="0">
              <a:latin typeface="Arial"/>
              <a:cs typeface="Arial"/>
            </a:endParaRPr>
          </a:p>
        </p:txBody>
      </p:sp>
    </p:spTree>
    <p:extLst>
      <p:ext uri="{BB962C8B-B14F-4D97-AF65-F5344CB8AC3E}">
        <p14:creationId xmlns:p14="http://schemas.microsoft.com/office/powerpoint/2010/main" val="19654398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compiler wrappers</a:t>
            </a:r>
            <a:endParaRPr lang="en-US" dirty="0"/>
          </a:p>
        </p:txBody>
      </p:sp>
      <p:sp>
        <p:nvSpPr>
          <p:cNvPr id="3" name="Content Placeholder 2"/>
          <p:cNvSpPr>
            <a:spLocks noGrp="1"/>
          </p:cNvSpPr>
          <p:nvPr>
            <p:ph idx="1"/>
          </p:nvPr>
        </p:nvSpPr>
        <p:spPr>
          <a:xfrm>
            <a:off x="457200" y="973666"/>
            <a:ext cx="8382000" cy="5198533"/>
          </a:xfrm>
        </p:spPr>
        <p:txBody>
          <a:bodyPr>
            <a:normAutofit/>
          </a:bodyPr>
          <a:lstStyle/>
          <a:p>
            <a:r>
              <a:rPr lang="en-US" b="1" dirty="0">
                <a:latin typeface="Arial"/>
                <a:cs typeface="Arial"/>
              </a:rPr>
              <a:t>IBM XL cross-compilers</a:t>
            </a:r>
            <a:r>
              <a:rPr lang="en-US" b="1" dirty="0" smtClean="0">
                <a:latin typeface="Arial"/>
                <a:cs typeface="Arial"/>
              </a:rPr>
              <a:t>:</a:t>
            </a:r>
          </a:p>
          <a:p>
            <a:pPr lvl="1"/>
            <a:r>
              <a:rPr lang="en-US" dirty="0" err="1" smtClean="0">
                <a:latin typeface="Arial"/>
                <a:cs typeface="Arial"/>
              </a:rPr>
              <a:t>SoftEnv</a:t>
            </a:r>
            <a:r>
              <a:rPr lang="en-US" dirty="0" smtClean="0">
                <a:latin typeface="Arial"/>
                <a:cs typeface="Arial"/>
              </a:rPr>
              <a:t> key: </a:t>
            </a:r>
            <a:r>
              <a:rPr lang="en-US" dirty="0" smtClean="0">
                <a:solidFill>
                  <a:srgbClr val="984807"/>
                </a:solidFill>
                <a:latin typeface="Arial"/>
                <a:cs typeface="Arial"/>
              </a:rPr>
              <a:t>+</a:t>
            </a:r>
            <a:r>
              <a:rPr lang="en-US" dirty="0" err="1" smtClean="0">
                <a:solidFill>
                  <a:srgbClr val="984807"/>
                </a:solidFill>
                <a:latin typeface="Arial"/>
                <a:cs typeface="Arial"/>
              </a:rPr>
              <a:t>mpiwrapper</a:t>
            </a:r>
            <a:r>
              <a:rPr lang="en-US" dirty="0" smtClean="0">
                <a:solidFill>
                  <a:srgbClr val="984807"/>
                </a:solidFill>
                <a:latin typeface="Arial"/>
                <a:cs typeface="Arial"/>
              </a:rPr>
              <a:t>-xl</a:t>
            </a:r>
            <a:endParaRPr lang="en-GB" sz="2000" dirty="0" smtClean="0">
              <a:solidFill>
                <a:srgbClr val="131313"/>
              </a:solidFill>
              <a:latin typeface="Arial"/>
              <a:cs typeface="Arial"/>
            </a:endParaRPr>
          </a:p>
          <a:p>
            <a:pPr lvl="1"/>
            <a:r>
              <a:rPr lang="en-GB" dirty="0">
                <a:latin typeface="Arial"/>
                <a:cs typeface="Arial"/>
              </a:rPr>
              <a:t>Non-thread-safe: </a:t>
            </a:r>
            <a:r>
              <a:rPr lang="en-GB" dirty="0" err="1">
                <a:latin typeface="Arial"/>
                <a:cs typeface="Arial"/>
              </a:rPr>
              <a:t>mpixlc</a:t>
            </a:r>
            <a:r>
              <a:rPr lang="en-GB" dirty="0">
                <a:latin typeface="Arial"/>
                <a:cs typeface="Arial"/>
              </a:rPr>
              <a:t>, </a:t>
            </a:r>
            <a:r>
              <a:rPr lang="en-GB" dirty="0" err="1">
                <a:latin typeface="Arial"/>
                <a:cs typeface="Arial"/>
              </a:rPr>
              <a:t>mpixlcxx</a:t>
            </a:r>
            <a:r>
              <a:rPr lang="en-GB" dirty="0">
                <a:latin typeface="Arial"/>
                <a:cs typeface="Arial"/>
              </a:rPr>
              <a:t>, mpixlf77, mpixlf90, mpixlf95, mpixlf2003, etc</a:t>
            </a:r>
            <a:r>
              <a:rPr lang="en-GB" dirty="0" smtClean="0">
                <a:latin typeface="Arial"/>
                <a:cs typeface="Arial"/>
              </a:rPr>
              <a:t>.</a:t>
            </a:r>
          </a:p>
          <a:p>
            <a:pPr lvl="1"/>
            <a:r>
              <a:rPr lang="en-GB" dirty="0">
                <a:latin typeface="Arial"/>
                <a:cs typeface="Arial"/>
              </a:rPr>
              <a:t>Thread-safe (add _r suffix): </a:t>
            </a:r>
            <a:r>
              <a:rPr lang="en-GB" dirty="0" err="1">
                <a:latin typeface="Arial"/>
                <a:cs typeface="Arial"/>
              </a:rPr>
              <a:t>mpixlc_r</a:t>
            </a:r>
            <a:r>
              <a:rPr lang="en-GB" dirty="0">
                <a:latin typeface="Arial"/>
                <a:cs typeface="Arial"/>
              </a:rPr>
              <a:t>, </a:t>
            </a:r>
            <a:r>
              <a:rPr lang="en-GB" dirty="0" err="1">
                <a:latin typeface="Arial"/>
                <a:cs typeface="Arial"/>
              </a:rPr>
              <a:t>mpixlcxx_r</a:t>
            </a:r>
            <a:r>
              <a:rPr lang="en-GB" dirty="0">
                <a:latin typeface="Arial"/>
                <a:cs typeface="Arial"/>
              </a:rPr>
              <a:t>, mpixlf77_r, etc</a:t>
            </a:r>
            <a:r>
              <a:rPr lang="en-GB" dirty="0" smtClean="0">
                <a:latin typeface="Arial"/>
                <a:cs typeface="Arial"/>
              </a:rPr>
              <a:t>.</a:t>
            </a:r>
          </a:p>
          <a:p>
            <a:pPr lvl="1"/>
            <a:r>
              <a:rPr lang="en-GB" dirty="0">
                <a:latin typeface="Arial"/>
                <a:cs typeface="Arial"/>
              </a:rPr>
              <a:t>“-show” option: shows complete command used to invoke compiler. E.g.</a:t>
            </a:r>
            <a:r>
              <a:rPr lang="en-GB" dirty="0" smtClean="0">
                <a:latin typeface="Arial"/>
                <a:cs typeface="Arial"/>
              </a:rPr>
              <a:t>:</a:t>
            </a:r>
            <a:br>
              <a:rPr lang="en-GB" dirty="0" smtClean="0">
                <a:latin typeface="Arial"/>
                <a:cs typeface="Arial"/>
              </a:rPr>
            </a:br>
            <a:r>
              <a:rPr lang="en-GB" dirty="0" smtClean="0">
                <a:latin typeface="Arial"/>
                <a:cs typeface="Arial"/>
              </a:rPr>
              <a:t>	</a:t>
            </a:r>
            <a:r>
              <a:rPr lang="en-GB" b="1" dirty="0" smtClean="0">
                <a:latin typeface="Arial"/>
                <a:cs typeface="Arial"/>
              </a:rPr>
              <a:t>&gt; </a:t>
            </a:r>
            <a:r>
              <a:rPr lang="en-GB" b="1" dirty="0" err="1" smtClean="0">
                <a:latin typeface="Arial"/>
                <a:cs typeface="Arial"/>
              </a:rPr>
              <a:t>mpixlc</a:t>
            </a:r>
            <a:r>
              <a:rPr lang="en-GB" b="1" dirty="0" smtClean="0">
                <a:latin typeface="Arial"/>
                <a:cs typeface="Arial"/>
              </a:rPr>
              <a:t> -show</a:t>
            </a:r>
          </a:p>
          <a:p>
            <a:pPr lvl="1"/>
            <a:endParaRPr lang="en-GB" sz="1200" b="1" dirty="0">
              <a:latin typeface="Arial"/>
              <a:cs typeface="Arial"/>
            </a:endParaRPr>
          </a:p>
          <a:p>
            <a:r>
              <a:rPr lang="en-GB" b="1" dirty="0" smtClean="0">
                <a:latin typeface="Arial"/>
                <a:cs typeface="Arial"/>
              </a:rPr>
              <a:t>GNU cross-compilers:</a:t>
            </a:r>
          </a:p>
          <a:p>
            <a:pPr lvl="1"/>
            <a:r>
              <a:rPr lang="en-GB" dirty="0" err="1" smtClean="0">
                <a:latin typeface="Arial"/>
                <a:cs typeface="Arial"/>
              </a:rPr>
              <a:t>SoftEnv</a:t>
            </a:r>
            <a:r>
              <a:rPr lang="en-GB" dirty="0" smtClean="0">
                <a:latin typeface="Arial"/>
                <a:cs typeface="Arial"/>
              </a:rPr>
              <a:t> key</a:t>
            </a:r>
            <a:r>
              <a:rPr lang="en-GB" dirty="0">
                <a:latin typeface="Arial"/>
                <a:cs typeface="Arial"/>
              </a:rPr>
              <a:t>:</a:t>
            </a:r>
            <a:r>
              <a:rPr lang="en-GB" dirty="0" smtClean="0">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mpiwrapper-gcc</a:t>
            </a:r>
            <a:endParaRPr lang="en-GB" dirty="0" smtClean="0">
              <a:solidFill>
                <a:srgbClr val="131313"/>
              </a:solidFill>
              <a:latin typeface="Arial"/>
              <a:cs typeface="Arial"/>
            </a:endParaRPr>
          </a:p>
          <a:p>
            <a:pPr lvl="1"/>
            <a:r>
              <a:rPr lang="en-GB" dirty="0" err="1">
                <a:latin typeface="Arial"/>
                <a:cs typeface="Arial"/>
              </a:rPr>
              <a:t>mpicc</a:t>
            </a:r>
            <a:r>
              <a:rPr lang="en-GB" dirty="0">
                <a:latin typeface="Arial"/>
                <a:cs typeface="Arial"/>
              </a:rPr>
              <a:t>, </a:t>
            </a:r>
            <a:r>
              <a:rPr lang="en-GB" dirty="0" err="1">
                <a:latin typeface="Arial"/>
                <a:cs typeface="Arial"/>
              </a:rPr>
              <a:t>mpicxx</a:t>
            </a:r>
            <a:r>
              <a:rPr lang="en-GB" dirty="0">
                <a:latin typeface="Arial"/>
                <a:cs typeface="Arial"/>
              </a:rPr>
              <a:t>, mpif77, </a:t>
            </a:r>
            <a:r>
              <a:rPr lang="en-GB" dirty="0" smtClean="0">
                <a:latin typeface="Arial"/>
                <a:cs typeface="Arial"/>
              </a:rPr>
              <a:t>mpif90</a:t>
            </a:r>
          </a:p>
          <a:p>
            <a:pPr lvl="1"/>
            <a:endParaRPr lang="en-GB" sz="1200" dirty="0">
              <a:latin typeface="Arial"/>
              <a:cs typeface="Arial"/>
            </a:endParaRPr>
          </a:p>
          <a:p>
            <a:r>
              <a:rPr lang="en-GB" b="1" dirty="0" smtClean="0">
                <a:latin typeface="Arial"/>
                <a:cs typeface="Arial"/>
              </a:rPr>
              <a:t>CLANG cross-compilers:</a:t>
            </a:r>
          </a:p>
          <a:p>
            <a:pPr lvl="1"/>
            <a:r>
              <a:rPr lang="en-GB" dirty="0" err="1" smtClean="0">
                <a:latin typeface="Arial"/>
                <a:cs typeface="Arial"/>
              </a:rPr>
              <a:t>SoftEnv</a:t>
            </a:r>
            <a:r>
              <a:rPr lang="en-GB" dirty="0" smtClean="0">
                <a:latin typeface="Arial"/>
                <a:cs typeface="Arial"/>
              </a:rPr>
              <a:t> key</a:t>
            </a:r>
            <a:r>
              <a:rPr lang="en-GB" dirty="0">
                <a:latin typeface="Arial"/>
                <a:cs typeface="Arial"/>
              </a:rPr>
              <a:t>:</a:t>
            </a:r>
            <a:r>
              <a:rPr lang="en-GB" dirty="0" smtClean="0">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mpiwrapper-bgclang</a:t>
            </a:r>
            <a:endParaRPr lang="en-GB" dirty="0" smtClean="0">
              <a:solidFill>
                <a:srgbClr val="131313"/>
              </a:solidFill>
              <a:latin typeface="Arial"/>
              <a:cs typeface="Arial"/>
            </a:endParaRPr>
          </a:p>
          <a:p>
            <a:pPr lvl="1"/>
            <a:r>
              <a:rPr lang="en-GB" dirty="0" err="1">
                <a:latin typeface="Arial"/>
                <a:cs typeface="Arial"/>
              </a:rPr>
              <a:t>mpiclang</a:t>
            </a:r>
            <a:r>
              <a:rPr lang="en-GB" dirty="0">
                <a:latin typeface="Arial"/>
                <a:cs typeface="Arial"/>
              </a:rPr>
              <a:t>, </a:t>
            </a:r>
            <a:r>
              <a:rPr lang="en-GB" dirty="0" err="1">
                <a:latin typeface="Arial"/>
                <a:cs typeface="Arial"/>
              </a:rPr>
              <a:t>mpiclang</a:t>
            </a:r>
            <a:r>
              <a:rPr lang="en-GB" dirty="0">
                <a:latin typeface="Arial"/>
                <a:cs typeface="Arial"/>
              </a:rPr>
              <a:t>++, </a:t>
            </a:r>
            <a:r>
              <a:rPr lang="en-GB" dirty="0" err="1">
                <a:latin typeface="Arial"/>
                <a:cs typeface="Arial"/>
              </a:rPr>
              <a:t>mpiclang</a:t>
            </a:r>
            <a:r>
              <a:rPr lang="en-GB" dirty="0">
                <a:latin typeface="Arial"/>
                <a:cs typeface="Arial"/>
              </a:rPr>
              <a:t>++</a:t>
            </a:r>
            <a:r>
              <a:rPr lang="en-GB" dirty="0" smtClean="0">
                <a:latin typeface="Arial"/>
                <a:cs typeface="Arial"/>
              </a:rPr>
              <a:t>11</a:t>
            </a:r>
            <a:endParaRPr lang="en-GB" dirty="0">
              <a:latin typeface="Arial"/>
              <a:cs typeface="Arial"/>
            </a:endParaRPr>
          </a:p>
          <a:p>
            <a:pPr lvl="1"/>
            <a:endParaRPr lang="en-GB" dirty="0" smtClean="0">
              <a:latin typeface="Arial"/>
              <a:cs typeface="Arial"/>
            </a:endParaRPr>
          </a:p>
          <a:p>
            <a:pPr lvl="1"/>
            <a:endParaRPr lang="en-GB" dirty="0">
              <a:latin typeface="Arial"/>
              <a:cs typeface="Arial"/>
            </a:endParaRPr>
          </a:p>
          <a:p>
            <a:pPr lvl="1"/>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18</a:t>
            </a:fld>
            <a:endParaRPr lang="en-US"/>
          </a:p>
        </p:txBody>
      </p:sp>
      <p:sp>
        <p:nvSpPr>
          <p:cNvPr id="6" name="Rectangle 5"/>
          <p:cNvSpPr/>
          <p:nvPr/>
        </p:nvSpPr>
        <p:spPr>
          <a:xfrm>
            <a:off x="1219200" y="5963715"/>
            <a:ext cx="6629400" cy="369332"/>
          </a:xfrm>
          <a:prstGeom prst="rect">
            <a:avLst/>
          </a:prstGeom>
        </p:spPr>
        <p:txBody>
          <a:bodyPr wrap="square">
            <a:spAutoFit/>
          </a:bodyPr>
          <a:lstStyle/>
          <a:p>
            <a:r>
              <a:rPr lang="en-US" sz="1800" dirty="0" smtClean="0">
                <a:solidFill>
                  <a:srgbClr val="131313"/>
                </a:solidFill>
                <a:hlinkClick r:id="rId2"/>
              </a:rPr>
              <a:t>http://www.alcf.anl.gov/user-guides/software-and-libraries</a:t>
            </a:r>
            <a:endParaRPr lang="en-US" sz="1800" dirty="0">
              <a:latin typeface="Calibri (Body)"/>
              <a:cs typeface="Calibri (Body)"/>
            </a:endParaRPr>
          </a:p>
        </p:txBody>
      </p:sp>
    </p:spTree>
    <p:extLst>
      <p:ext uri="{BB962C8B-B14F-4D97-AF65-F5344CB8AC3E}">
        <p14:creationId xmlns:p14="http://schemas.microsoft.com/office/powerpoint/2010/main" val="35508371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ＭＳ Ｐゴシック" pitchFamily="-1" charset="-128"/>
              </a:rPr>
              <a:t>IBM XL Optimization Settings Options</a:t>
            </a:r>
            <a:endParaRPr lang="en-US" dirty="0"/>
          </a:p>
        </p:txBody>
      </p:sp>
      <p:sp>
        <p:nvSpPr>
          <p:cNvPr id="7" name="Slide Number Placeholder 1"/>
          <p:cNvSpPr>
            <a:spLocks noGrp="1"/>
          </p:cNvSpPr>
          <p:nvPr>
            <p:ph type="sldNum" sz="quarter" idx="12"/>
          </p:nvPr>
        </p:nvSpPr>
        <p:spPr/>
        <p:txBody>
          <a:bodyPr/>
          <a:lstStyle/>
          <a:p>
            <a:pPr>
              <a:defRPr/>
            </a:pPr>
            <a:fld id="{96ED0B3F-E53D-1149-8822-3703C490A628}" type="slidenum">
              <a:rPr lang="en-US" smtClean="0"/>
              <a:pPr>
                <a:defRPr/>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06134186"/>
              </p:ext>
            </p:extLst>
          </p:nvPr>
        </p:nvGraphicFramePr>
        <p:xfrm>
          <a:off x="457200" y="1066800"/>
          <a:ext cx="8229600" cy="5096397"/>
        </p:xfrm>
        <a:graphic>
          <a:graphicData uri="http://schemas.openxmlformats.org/drawingml/2006/table">
            <a:tbl>
              <a:tblPr/>
              <a:tblGrid>
                <a:gridCol w="1295400"/>
                <a:gridCol w="2209800"/>
                <a:gridCol w="4724400"/>
              </a:tblGrid>
              <a:tr h="6271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a:ea typeface="ＭＳ Ｐゴシック" pitchFamily="-112" charset="-128"/>
                          <a:cs typeface="Trebuchet MS"/>
                        </a:rPr>
                        <a:t>Level</a:t>
                      </a:r>
                    </a:p>
                  </a:txBody>
                  <a:tcPr marT="45726" marB="45726" anchor="ctr" anchorCtr="1"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a:ea typeface="ＭＳ Ｐゴシック" pitchFamily="-112" charset="-128"/>
                          <a:cs typeface="Trebuchet MS"/>
                        </a:rPr>
                        <a:t>Implies</a:t>
                      </a:r>
                    </a:p>
                  </a:txBody>
                  <a:tcPr marT="45726" marB="45726" anchor="ctr" anchorCtr="1"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a:ea typeface="ＭＳ Ｐゴシック" pitchFamily="-112" charset="-128"/>
                          <a:cs typeface="Trebuchet MS"/>
                        </a:rPr>
                        <a:t>Description</a:t>
                      </a:r>
                    </a:p>
                  </a:txBody>
                  <a:tcPr marT="45726" marB="45726" anchor="ctr" anchorCtr="1"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8827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-O0</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qstrict</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qfloat</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nofltint:norsqrt:rngchk</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qstrict_induction</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12" charset="-128"/>
                          <a:cs typeface="Arial"/>
                        </a:rPr>
                        <a:t>Preserves program semantics, minimal optimization. </a:t>
                      </a:r>
                      <a:r>
                        <a:rPr kumimoji="0" lang="en-US" sz="1600" b="0" i="0" u="none" strike="noStrike" cap="none" normalizeH="0" baseline="0" dirty="0" smtClean="0">
                          <a:ln>
                            <a:noFill/>
                          </a:ln>
                          <a:solidFill>
                            <a:schemeClr val="accent6">
                              <a:lumMod val="75000"/>
                            </a:schemeClr>
                          </a:solidFill>
                          <a:effectLst/>
                          <a:latin typeface="Arial"/>
                          <a:ea typeface="ＭＳ Ｐゴシック" pitchFamily="-112" charset="-128"/>
                          <a:cs typeface="Arial"/>
                        </a:rPr>
                        <a:t>Best for debugging</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8398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-O2 (</a:t>
                      </a:r>
                      <a:r>
                        <a:rPr kumimoji="0" lang="en-US" sz="1600" b="0" i="1"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or -O</a:t>
                      </a:r>
                      <a:r>
                        <a:rPr kumimoji="0" lang="en-US" sz="16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qstrict</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qfloat</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nofltint:norsqrt:rngchk</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qnostrict_induction</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qmaxmem</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=8192</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12" charset="-128"/>
                          <a:cs typeface="Arial"/>
                        </a:rPr>
                        <a:t>Preserves program semantics, eliminates redundant code, basic loop optimization. </a:t>
                      </a:r>
                      <a:r>
                        <a:rPr kumimoji="0" lang="en-US" sz="1600" b="0" i="0" u="none" strike="noStrike" cap="none" normalizeH="0" baseline="0" dirty="0" smtClean="0">
                          <a:ln>
                            <a:noFill/>
                          </a:ln>
                          <a:solidFill>
                            <a:srgbClr val="E46C0A"/>
                          </a:solidFill>
                          <a:effectLst/>
                          <a:latin typeface="Arial"/>
                          <a:ea typeface="ＭＳ Ｐゴシック" pitchFamily="-112" charset="-128"/>
                          <a:cs typeface="Arial"/>
                        </a:rPr>
                        <a:t>Good for correctness check, baseline performance</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00596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-O3</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qnostrict</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qfloat</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fltint:rsqrt:norngchk</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qnostrict_induction</a:t>
                      </a:r>
                      <a:endParaRPr kumimoji="0" lang="en-US" sz="1200" b="0" i="0" u="none" strike="noStrike" cap="none" normalizeH="0" baseline="0" dirty="0" smtClean="0">
                        <a:ln>
                          <a:noFill/>
                        </a:ln>
                        <a:solidFill>
                          <a:schemeClr val="tx1"/>
                        </a:solidFill>
                        <a:effectLst/>
                        <a:latin typeface="Arial"/>
                        <a:ea typeface="ＭＳ Ｐゴシック" pitchFamily="-112"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qmaxmem</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=-1</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qhot</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=level=0</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12" charset="-128"/>
                          <a:cs typeface="Arial"/>
                        </a:rPr>
                        <a:t>High order loop analysis and transformations, better loop scheduling, inlining, in depth memory access analysis. </a:t>
                      </a:r>
                      <a:r>
                        <a:rPr kumimoji="0" lang="en-US" sz="1600" b="0" i="0" u="none" strike="noStrike" cap="none" normalizeH="0" baseline="0" dirty="0" smtClean="0">
                          <a:ln>
                            <a:noFill/>
                          </a:ln>
                          <a:solidFill>
                            <a:srgbClr val="E46C0A"/>
                          </a:solidFill>
                          <a:effectLst/>
                          <a:latin typeface="Arial"/>
                          <a:ea typeface="ＭＳ Ｐゴシック" pitchFamily="-112" charset="-128"/>
                          <a:cs typeface="Arial"/>
                        </a:rPr>
                        <a:t>Can alter program semantics unless used with -</a:t>
                      </a:r>
                      <a:r>
                        <a:rPr kumimoji="0" lang="en-US" sz="1600" b="0" i="0" u="none" strike="noStrike" cap="none" normalizeH="0" baseline="0" dirty="0" err="1" smtClean="0">
                          <a:ln>
                            <a:noFill/>
                          </a:ln>
                          <a:solidFill>
                            <a:srgbClr val="E46C0A"/>
                          </a:solidFill>
                          <a:effectLst/>
                          <a:latin typeface="Arial"/>
                          <a:ea typeface="ＭＳ Ｐゴシック" pitchFamily="-112" charset="-128"/>
                          <a:cs typeface="Arial"/>
                        </a:rPr>
                        <a:t>qstrict</a:t>
                      </a:r>
                      <a:endParaRPr kumimoji="0" lang="en-US" sz="1600" b="0" i="0" u="none" strike="noStrike" cap="none" normalizeH="0" baseline="0" dirty="0" smtClean="0">
                        <a:ln>
                          <a:noFill/>
                        </a:ln>
                        <a:solidFill>
                          <a:srgbClr val="E46C0A"/>
                        </a:solidFill>
                        <a:effectLst/>
                        <a:latin typeface="Arial"/>
                        <a:ea typeface="ＭＳ Ｐゴシック" pitchFamily="-112" charset="-128"/>
                        <a:cs typeface="Arial"/>
                      </a:endParaRP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8398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-O4</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a:ea typeface="ＭＳ Ｐゴシック" pitchFamily="-112" charset="-128"/>
                          <a:cs typeface="Arial"/>
                        </a:rPr>
                        <a:t>All -O3 options plus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qhot</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=level=1</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qhot</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=vector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qipa</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=level=1</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12" charset="-128"/>
                          <a:cs typeface="Arial"/>
                        </a:rPr>
                        <a:t>Additional loop analysis, basic interprocedural optimization.</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8398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-O5</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a:ea typeface="ＭＳ Ｐゴシック" pitchFamily="-112" charset="-128"/>
                          <a:cs typeface="Arial"/>
                        </a:rPr>
                        <a:t>All -O4 options plus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a:t>
                      </a:r>
                      <a:r>
                        <a:rPr kumimoji="0" lang="en-US" sz="1200" b="0" i="0" u="none" strike="noStrike" cap="none" normalizeH="0" baseline="0" dirty="0" err="1" smtClean="0">
                          <a:ln>
                            <a:noFill/>
                          </a:ln>
                          <a:solidFill>
                            <a:schemeClr val="tx1"/>
                          </a:solidFill>
                          <a:effectLst/>
                          <a:latin typeface="Arial"/>
                          <a:ea typeface="ＭＳ Ｐゴシック" pitchFamily="-112" charset="-128"/>
                          <a:cs typeface="Arial"/>
                        </a:rPr>
                        <a:t>qipa</a:t>
                      </a:r>
                      <a:r>
                        <a:rPr kumimoji="0" lang="en-US" sz="1200" b="0" i="0" u="none" strike="noStrike" cap="none" normalizeH="0" baseline="0" dirty="0" smtClean="0">
                          <a:ln>
                            <a:noFill/>
                          </a:ln>
                          <a:solidFill>
                            <a:schemeClr val="tx1"/>
                          </a:solidFill>
                          <a:effectLst/>
                          <a:latin typeface="Arial"/>
                          <a:ea typeface="ＭＳ Ｐゴシック" pitchFamily="-112" charset="-128"/>
                          <a:cs typeface="Arial"/>
                        </a:rPr>
                        <a:t>=level=2</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12" charset="-128"/>
                          <a:cs typeface="Arial"/>
                        </a:rPr>
                        <a:t>Advanced interprocedural analysis (IPA).</a:t>
                      </a:r>
                    </a:p>
                  </a:txBody>
                  <a:tcPr marT="45726" marB="4572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735695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9067"/>
            <a:ext cx="8229600" cy="1363133"/>
          </a:xfrm>
        </p:spPr>
        <p:txBody>
          <a:bodyPr/>
          <a:lstStyle/>
          <a:p>
            <a:pPr algn="ctr"/>
            <a:r>
              <a:rPr lang="en-US" dirty="0" smtClean="0"/>
              <a:t>Welcome to</a:t>
            </a:r>
            <a:br>
              <a:rPr lang="en-US" dirty="0" smtClean="0"/>
            </a:br>
            <a:r>
              <a:rPr lang="en-US" dirty="0" smtClean="0"/>
              <a:t>Getting Started at the ALCF</a:t>
            </a:r>
            <a:endParaRPr lang="en-US" dirty="0"/>
          </a:p>
        </p:txBody>
      </p:sp>
      <p:pic>
        <p:nvPicPr>
          <p:cNvPr id="6" name="Picture 5" descr="Screen Shot 2014-01-30 at 10.09.32 AM.png"/>
          <p:cNvPicPr>
            <a:picLocks noChangeAspect="1"/>
          </p:cNvPicPr>
          <p:nvPr/>
        </p:nvPicPr>
        <p:blipFill>
          <a:blip r:embed="rId2"/>
          <a:srcRect l="3540" t="20039" b="27185"/>
          <a:stretch>
            <a:fillRect/>
          </a:stretch>
        </p:blipFill>
        <p:spPr>
          <a:xfrm>
            <a:off x="295031" y="2667000"/>
            <a:ext cx="8534400" cy="31242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10261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IBM XL Optimization Tips</a:t>
            </a:r>
            <a:br>
              <a:rPr lang="en-US" dirty="0"/>
            </a:br>
            <a:r>
              <a:rPr lang="en-US" dirty="0"/>
              <a:t/>
            </a:r>
            <a:br>
              <a:rPr lang="en-US" dirty="0"/>
            </a:br>
            <a:endParaRPr lang="en-US" dirty="0"/>
          </a:p>
        </p:txBody>
      </p:sp>
      <p:sp>
        <p:nvSpPr>
          <p:cNvPr id="113667" name="Rectangle 4"/>
          <p:cNvSpPr>
            <a:spLocks noGrp="1" noChangeArrowheads="1"/>
          </p:cNvSpPr>
          <p:nvPr>
            <p:ph idx="1"/>
          </p:nvPr>
        </p:nvSpPr>
        <p:spPr>
          <a:xfrm>
            <a:off x="457200" y="973667"/>
            <a:ext cx="8153400" cy="5197294"/>
          </a:xfrm>
        </p:spPr>
        <p:txBody>
          <a:bodyPr/>
          <a:lstStyle/>
          <a:p>
            <a:pPr eaLnBrk="1" hangingPunct="1">
              <a:lnSpc>
                <a:spcPct val="120000"/>
              </a:lnSpc>
            </a:pPr>
            <a:r>
              <a:rPr lang="en-US" dirty="0" smtClean="0">
                <a:latin typeface="Arial" pitchFamily="-1" charset="0"/>
                <a:ea typeface="ＭＳ Ｐゴシック" pitchFamily="-1" charset="-128"/>
                <a:cs typeface="ＭＳ Ｐゴシック" pitchFamily="-1" charset="-128"/>
              </a:rPr>
              <a:t>Tips</a:t>
            </a:r>
            <a:r>
              <a:rPr lang="en-US" dirty="0">
                <a:latin typeface="Arial" pitchFamily="-1" charset="0"/>
                <a:ea typeface="ＭＳ Ｐゴシック" pitchFamily="-1" charset="-128"/>
                <a:cs typeface="ＭＳ Ｐゴシック" pitchFamily="-1" charset="-128"/>
              </a:rPr>
              <a:t>:</a:t>
            </a:r>
            <a:endParaRPr lang="en-US" dirty="0" smtClean="0">
              <a:latin typeface="Arial" pitchFamily="-1" charset="0"/>
              <a:ea typeface="ＭＳ Ｐゴシック" pitchFamily="-1" charset="-128"/>
              <a:cs typeface="ＭＳ Ｐゴシック" pitchFamily="-1" charset="-128"/>
            </a:endParaRPr>
          </a:p>
          <a:p>
            <a:pPr lvl="1">
              <a:lnSpc>
                <a:spcPct val="120000"/>
              </a:lnSpc>
            </a:pPr>
            <a:r>
              <a:rPr lang="en-US" dirty="0" smtClean="0">
                <a:solidFill>
                  <a:srgbClr val="000000"/>
                </a:solidFill>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qlistopt</a:t>
            </a:r>
            <a:r>
              <a:rPr lang="en-US" dirty="0" smtClean="0">
                <a:solidFill>
                  <a:srgbClr val="131313"/>
                </a:solidFill>
                <a:latin typeface="Arial"/>
                <a:ea typeface="ＭＳ Ｐゴシック" pitchFamily="-1" charset="-128"/>
                <a:cs typeface="Arial"/>
              </a:rPr>
              <a:t> </a:t>
            </a:r>
            <a:r>
              <a:rPr lang="en-US" dirty="0">
                <a:solidFill>
                  <a:srgbClr val="131313"/>
                </a:solidFill>
                <a:latin typeface="Arial"/>
                <a:ea typeface="ＭＳ Ｐゴシック" pitchFamily="-1" charset="-128"/>
                <a:cs typeface="Arial"/>
              </a:rPr>
              <a:t>generates </a:t>
            </a:r>
            <a:r>
              <a:rPr lang="en-US" dirty="0" smtClean="0">
                <a:solidFill>
                  <a:srgbClr val="131313"/>
                </a:solidFill>
                <a:latin typeface="Arial"/>
                <a:ea typeface="ＭＳ Ｐゴシック" pitchFamily="-1" charset="-128"/>
                <a:cs typeface="Arial"/>
              </a:rPr>
              <a:t>a </a:t>
            </a:r>
            <a:r>
              <a:rPr lang="en-US" dirty="0">
                <a:solidFill>
                  <a:srgbClr val="131313"/>
                </a:solidFill>
                <a:latin typeface="Arial"/>
                <a:ea typeface="ＭＳ Ｐゴシック" pitchFamily="-1" charset="-128"/>
                <a:cs typeface="Arial"/>
              </a:rPr>
              <a:t>listing with all flags used in compilation</a:t>
            </a:r>
            <a:endParaRPr lang="en-US" dirty="0" smtClean="0">
              <a:solidFill>
                <a:srgbClr val="131313"/>
              </a:solidFill>
              <a:latin typeface="Arial"/>
              <a:ea typeface="ＭＳ Ｐゴシック" pitchFamily="-1" charset="-128"/>
              <a:cs typeface="Arial"/>
            </a:endParaRPr>
          </a:p>
          <a:p>
            <a:pPr lvl="1">
              <a:lnSpc>
                <a:spcPct val="120000"/>
              </a:lnSpc>
            </a:pPr>
            <a:r>
              <a:rPr lang="en-US" dirty="0" smtClean="0">
                <a:solidFill>
                  <a:srgbClr val="000000"/>
                </a:solidFill>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qreport</a:t>
            </a:r>
            <a:r>
              <a:rPr lang="en-US" dirty="0" smtClean="0">
                <a:solidFill>
                  <a:srgbClr val="131313"/>
                </a:solidFill>
                <a:latin typeface="Arial"/>
                <a:ea typeface="ＭＳ Ｐゴシック" pitchFamily="-1" charset="-128"/>
                <a:cs typeface="Arial"/>
              </a:rPr>
              <a:t> </a:t>
            </a:r>
            <a:r>
              <a:rPr lang="en-US" dirty="0" smtClean="0">
                <a:latin typeface="Arial"/>
                <a:cs typeface="Arial"/>
              </a:rPr>
              <a:t>produces </a:t>
            </a:r>
            <a:r>
              <a:rPr lang="en-US" dirty="0">
                <a:latin typeface="Arial"/>
                <a:cs typeface="Arial"/>
              </a:rPr>
              <a:t>a listing, shows how code was </a:t>
            </a:r>
            <a:r>
              <a:rPr lang="en-US" dirty="0" smtClean="0">
                <a:latin typeface="Arial"/>
                <a:cs typeface="Arial"/>
              </a:rPr>
              <a:t>optimized</a:t>
            </a:r>
            <a:endParaRPr lang="en-US" dirty="0" smtClean="0">
              <a:latin typeface="Arial" pitchFamily="-1" charset="0"/>
              <a:ea typeface="ＭＳ Ｐゴシック" pitchFamily="-1" charset="-128"/>
              <a:cs typeface="ＭＳ Ｐゴシック" pitchFamily="-1" charset="-128"/>
            </a:endParaRPr>
          </a:p>
          <a:p>
            <a:pPr lvl="1" eaLnBrk="1" hangingPunct="1">
              <a:lnSpc>
                <a:spcPct val="120000"/>
              </a:lnSpc>
            </a:pPr>
            <a:r>
              <a:rPr lang="en-US" dirty="0" smtClean="0">
                <a:latin typeface="Arial" pitchFamily="-1" charset="0"/>
                <a:ea typeface="ＭＳ Ｐゴシック" pitchFamily="-1" charset="-128"/>
                <a:cs typeface="ＭＳ Ｐゴシック" pitchFamily="-1" charset="-128"/>
              </a:rPr>
              <a:t> Performance can decrease at higher levels of optimization, especially at </a:t>
            </a:r>
            <a:br>
              <a:rPr lang="en-US" dirty="0" smtClean="0">
                <a:latin typeface="Arial" pitchFamily="-1" charset="0"/>
                <a:ea typeface="ＭＳ Ｐゴシック" pitchFamily="-1" charset="-128"/>
                <a:cs typeface="ＭＳ Ｐゴシック" pitchFamily="-1" charset="-128"/>
              </a:rPr>
            </a:br>
            <a:r>
              <a:rPr lang="en-US" dirty="0" smtClean="0">
                <a:latin typeface="Arial" pitchFamily="-1" charset="0"/>
                <a:ea typeface="ＭＳ Ｐゴシック" pitchFamily="-1" charset="-128"/>
                <a:cs typeface="ＭＳ Ｐゴシック" pitchFamily="-1" charset="-128"/>
              </a:rPr>
              <a:t> -O4 or -O5</a:t>
            </a:r>
          </a:p>
          <a:p>
            <a:pPr lvl="1" eaLnBrk="1" hangingPunct="1">
              <a:lnSpc>
                <a:spcPct val="120000"/>
              </a:lnSpc>
            </a:pPr>
            <a:r>
              <a:rPr lang="en-US" dirty="0" smtClean="0">
                <a:latin typeface="Arial" pitchFamily="-1" charset="0"/>
                <a:ea typeface="ＭＳ Ｐゴシック" pitchFamily="-1" charset="-128"/>
                <a:cs typeface="ＭＳ Ｐゴシック" pitchFamily="-1" charset="-128"/>
              </a:rPr>
              <a:t> May </a:t>
            </a:r>
            <a:r>
              <a:rPr lang="en-US" dirty="0">
                <a:latin typeface="Arial" pitchFamily="-1" charset="0"/>
                <a:ea typeface="ＭＳ Ｐゴシック" pitchFamily="-1" charset="-128"/>
                <a:cs typeface="ＭＳ Ｐゴシック" pitchFamily="-1" charset="-128"/>
              </a:rPr>
              <a:t>specify different optimization levels for different routines/</a:t>
            </a:r>
            <a:r>
              <a:rPr lang="en-US" dirty="0" smtClean="0">
                <a:latin typeface="Arial" pitchFamily="-1" charset="0"/>
                <a:ea typeface="ＭＳ Ｐゴシック" pitchFamily="-1" charset="-128"/>
                <a:cs typeface="ＭＳ Ｐゴシック" pitchFamily="-1" charset="-128"/>
              </a:rPr>
              <a:t>files</a:t>
            </a:r>
          </a:p>
          <a:p>
            <a:pPr lvl="1" eaLnBrk="1" hangingPunct="1">
              <a:lnSpc>
                <a:spcPct val="120000"/>
              </a:lnSpc>
            </a:pPr>
            <a:r>
              <a:rPr lang="en-US" dirty="0" smtClean="0">
                <a:latin typeface="Arial" pitchFamily="-1" charset="0"/>
                <a:ea typeface="ＭＳ Ｐゴシック" pitchFamily="-1" charset="-128"/>
                <a:cs typeface="ＭＳ Ｐゴシック" pitchFamily="-1" charset="-128"/>
              </a:rPr>
              <a:t> The compiler option ‘-</a:t>
            </a:r>
            <a:r>
              <a:rPr lang="en-US" dirty="0" err="1" smtClean="0">
                <a:latin typeface="Arial" pitchFamily="-1" charset="0"/>
                <a:ea typeface="ＭＳ Ｐゴシック" pitchFamily="-1" charset="-128"/>
                <a:cs typeface="ＭＳ Ｐゴシック" pitchFamily="-1" charset="-128"/>
              </a:rPr>
              <a:t>g</a:t>
            </a:r>
            <a:r>
              <a:rPr lang="en-US" dirty="0" smtClean="0">
                <a:latin typeface="Arial" pitchFamily="-1" charset="0"/>
                <a:ea typeface="ＭＳ Ｐゴシック" pitchFamily="-1" charset="-128"/>
                <a:cs typeface="ＭＳ Ｐゴシック" pitchFamily="-1" charset="-128"/>
              </a:rPr>
              <a:t>’ must be used to resolve the code line numbers </a:t>
            </a:r>
          </a:p>
          <a:p>
            <a:pPr lvl="1" eaLnBrk="1" hangingPunct="1">
              <a:lnSpc>
                <a:spcPct val="120000"/>
              </a:lnSpc>
              <a:buNone/>
            </a:pPr>
            <a:r>
              <a:rPr lang="en-US" dirty="0" smtClean="0">
                <a:latin typeface="Arial" pitchFamily="-1" charset="0"/>
                <a:ea typeface="ＭＳ Ｐゴシック" pitchFamily="-1" charset="-128"/>
                <a:cs typeface="ＭＳ Ｐゴシック" pitchFamily="-1" charset="-128"/>
              </a:rPr>
              <a:t>      in the debugger.</a:t>
            </a:r>
            <a:endParaRPr lang="en-US" dirty="0">
              <a:latin typeface="Arial" pitchFamily="-1" charset="0"/>
              <a:ea typeface="ＭＳ Ｐゴシック" pitchFamily="-1" charset="-128"/>
              <a:cs typeface="ＭＳ Ｐゴシック" pitchFamily="-1" charset="-128"/>
            </a:endParaRPr>
          </a:p>
        </p:txBody>
      </p:sp>
      <p:sp>
        <p:nvSpPr>
          <p:cNvPr id="8" name="Slide Number Placeholder 1"/>
          <p:cNvSpPr>
            <a:spLocks noGrp="1"/>
          </p:cNvSpPr>
          <p:nvPr>
            <p:ph type="sldNum" sz="quarter" idx="12"/>
          </p:nvPr>
        </p:nvSpPr>
        <p:spPr/>
        <p:txBody>
          <a:bodyPr/>
          <a:lstStyle/>
          <a:p>
            <a:pPr>
              <a:defRPr/>
            </a:pPr>
            <a:fld id="{96ED0B3F-E53D-1149-8822-3703C490A628}" type="slidenum">
              <a:rPr lang="en-US" smtClean="0"/>
              <a:pPr>
                <a:defRPr/>
              </a:pPr>
              <a:t>20</a:t>
            </a:fld>
            <a:endParaRPr lang="en-US" dirty="0"/>
          </a:p>
        </p:txBody>
      </p:sp>
    </p:spTree>
    <p:extLst>
      <p:ext uri="{BB962C8B-B14F-4D97-AF65-F5344CB8AC3E}">
        <p14:creationId xmlns:p14="http://schemas.microsoft.com/office/powerpoint/2010/main" val="41120354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3"/>
          <p:cNvSpPr>
            <a:spLocks noChangeArrowheads="1"/>
          </p:cNvSpPr>
          <p:nvPr/>
        </p:nvSpPr>
        <p:spPr bwMode="auto">
          <a:xfrm>
            <a:off x="762000" y="1163637"/>
            <a:ext cx="7924800" cy="4170363"/>
          </a:xfrm>
          <a:prstGeom prst="rect">
            <a:avLst/>
          </a:prstGeom>
          <a:noFill/>
          <a:ln w="9525">
            <a:noFill/>
            <a:miter lim="800000"/>
            <a:headEnd/>
            <a:tailEnd/>
          </a:ln>
        </p:spPr>
        <p:txBody>
          <a:bodyPr wrap="square">
            <a:prstTxWarp prst="textNoShape">
              <a:avLst/>
            </a:prstTxWarp>
            <a:spAutoFit/>
          </a:bodyPr>
          <a:lstStyle/>
          <a:p>
            <a:pPr marL="282575" indent="-282575" algn="l">
              <a:lnSpc>
                <a:spcPct val="130000"/>
              </a:lnSpc>
              <a:spcBef>
                <a:spcPct val="10000"/>
              </a:spcBef>
              <a:spcAft>
                <a:spcPct val="10000"/>
              </a:spcAft>
              <a:buClr>
                <a:srgbClr val="0071BC"/>
              </a:buClr>
              <a:buFont typeface="Wingdings" pitchFamily="-1" charset="2"/>
              <a:buNone/>
            </a:pPr>
            <a:r>
              <a:rPr kumimoji="0" lang="en-GB" b="1" dirty="0">
                <a:solidFill>
                  <a:srgbClr val="131313"/>
                </a:solidFill>
                <a:latin typeface="Courier New" pitchFamily="-1" charset="0"/>
              </a:rPr>
              <a:t>CC = </a:t>
            </a:r>
            <a:r>
              <a:rPr kumimoji="0" lang="en-GB" b="1" dirty="0" err="1">
                <a:solidFill>
                  <a:srgbClr val="131313"/>
                </a:solidFill>
                <a:latin typeface="Courier New" pitchFamily="-1" charset="0"/>
              </a:rPr>
              <a:t>mpixlc</a:t>
            </a:r>
            <a:endParaRPr kumimoji="0" lang="en-GB" b="1" dirty="0">
              <a:solidFill>
                <a:srgbClr val="131313"/>
              </a:solidFill>
              <a:latin typeface="Courier New" pitchFamily="-1" charset="0"/>
            </a:endParaRPr>
          </a:p>
          <a:p>
            <a:pPr marL="282575" indent="-282575" algn="l">
              <a:lnSpc>
                <a:spcPct val="130000"/>
              </a:lnSpc>
              <a:spcBef>
                <a:spcPct val="10000"/>
              </a:spcBef>
              <a:spcAft>
                <a:spcPct val="10000"/>
              </a:spcAft>
              <a:buClr>
                <a:srgbClr val="0071BC"/>
              </a:buClr>
              <a:buFont typeface="Wingdings" pitchFamily="-1" charset="2"/>
              <a:buNone/>
            </a:pPr>
            <a:r>
              <a:rPr kumimoji="0" lang="en-GB" b="1" dirty="0" smtClean="0">
                <a:solidFill>
                  <a:srgbClr val="131313"/>
                </a:solidFill>
                <a:latin typeface="Courier New" pitchFamily="-1" charset="0"/>
              </a:rPr>
              <a:t>CXX </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mpixlcxx</a:t>
            </a:r>
            <a:endParaRPr kumimoji="0" lang="en-GB" b="1" dirty="0">
              <a:solidFill>
                <a:srgbClr val="131313"/>
              </a:solidFill>
              <a:latin typeface="Courier New" pitchFamily="-1" charset="0"/>
            </a:endParaRPr>
          </a:p>
          <a:p>
            <a:pPr marL="282575" indent="-282575" algn="l">
              <a:lnSpc>
                <a:spcPct val="130000"/>
              </a:lnSpc>
              <a:spcBef>
                <a:spcPct val="10000"/>
              </a:spcBef>
              <a:spcAft>
                <a:spcPct val="10000"/>
              </a:spcAft>
              <a:buClr>
                <a:srgbClr val="0071BC"/>
              </a:buClr>
              <a:buFont typeface="Wingdings" pitchFamily="-1" charset="2"/>
              <a:buNone/>
            </a:pPr>
            <a:r>
              <a:rPr kumimoji="0" lang="en-GB" b="1" dirty="0">
                <a:solidFill>
                  <a:srgbClr val="131313"/>
                </a:solidFill>
                <a:latin typeface="Courier New" pitchFamily="-1" charset="0"/>
              </a:rPr>
              <a:t>FC = mpixlf90</a:t>
            </a:r>
          </a:p>
          <a:p>
            <a:pPr marL="282575" indent="-282575" algn="l">
              <a:lnSpc>
                <a:spcPct val="130000"/>
              </a:lnSpc>
              <a:spcBef>
                <a:spcPct val="10000"/>
              </a:spcBef>
              <a:spcAft>
                <a:spcPct val="10000"/>
              </a:spcAft>
              <a:buClr>
                <a:srgbClr val="0071BC"/>
              </a:buClr>
              <a:buFont typeface="Wingdings" pitchFamily="-1" charset="2"/>
              <a:buNone/>
            </a:pPr>
            <a:r>
              <a:rPr kumimoji="0" lang="en-GB" b="1" dirty="0">
                <a:solidFill>
                  <a:srgbClr val="131313"/>
                </a:solidFill>
                <a:latin typeface="Courier New" pitchFamily="-1" charset="0"/>
              </a:rPr>
              <a:t>OPTFLAGS = -O3</a:t>
            </a:r>
          </a:p>
          <a:p>
            <a:pPr marL="282575" indent="-282575" algn="l">
              <a:lnSpc>
                <a:spcPct val="130000"/>
              </a:lnSpc>
              <a:spcBef>
                <a:spcPct val="10000"/>
              </a:spcBef>
              <a:spcAft>
                <a:spcPct val="10000"/>
              </a:spcAft>
              <a:buClr>
                <a:srgbClr val="0071BC"/>
              </a:buClr>
              <a:buFont typeface="Wingdings" pitchFamily="-1" charset="2"/>
              <a:buNone/>
            </a:pPr>
            <a:r>
              <a:rPr kumimoji="0" lang="en-GB" b="1" dirty="0">
                <a:solidFill>
                  <a:srgbClr val="131313"/>
                </a:solidFill>
                <a:latin typeface="Courier New" pitchFamily="-1" charset="0"/>
              </a:rPr>
              <a:t>CFLAGS = $(OPTFLAGS) -</a:t>
            </a:r>
            <a:r>
              <a:rPr kumimoji="0" lang="en-GB" b="1" dirty="0" err="1">
                <a:solidFill>
                  <a:srgbClr val="131313"/>
                </a:solidFill>
                <a:latin typeface="Courier New" pitchFamily="-1" charset="0"/>
              </a:rPr>
              <a:t>qlist</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qsource</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qreport</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g</a:t>
            </a:r>
            <a:endParaRPr kumimoji="0" lang="en-GB" b="1" dirty="0">
              <a:solidFill>
                <a:srgbClr val="131313"/>
              </a:solidFill>
              <a:latin typeface="Courier New" pitchFamily="-1" charset="0"/>
            </a:endParaRPr>
          </a:p>
          <a:p>
            <a:pPr marL="282575" indent="-282575" algn="l">
              <a:lnSpc>
                <a:spcPct val="130000"/>
              </a:lnSpc>
              <a:spcBef>
                <a:spcPct val="10000"/>
              </a:spcBef>
              <a:spcAft>
                <a:spcPct val="10000"/>
              </a:spcAft>
              <a:buClr>
                <a:srgbClr val="0071BC"/>
              </a:buClr>
              <a:buFont typeface="Wingdings" pitchFamily="-1" charset="2"/>
              <a:buNone/>
            </a:pPr>
            <a:r>
              <a:rPr kumimoji="0" lang="en-GB" b="1" dirty="0">
                <a:solidFill>
                  <a:srgbClr val="131313"/>
                </a:solidFill>
                <a:latin typeface="Courier New" pitchFamily="-1" charset="0"/>
              </a:rPr>
              <a:t>FFLAGS = $(OPTFLAGS) -</a:t>
            </a:r>
            <a:r>
              <a:rPr kumimoji="0" lang="en-GB" b="1" dirty="0" err="1">
                <a:solidFill>
                  <a:srgbClr val="131313"/>
                </a:solidFill>
                <a:latin typeface="Courier New" pitchFamily="-1" charset="0"/>
              </a:rPr>
              <a:t>qlist</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qsource</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qreport</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g</a:t>
            </a:r>
            <a:endParaRPr kumimoji="0" lang="en-GB" b="1" dirty="0">
              <a:solidFill>
                <a:srgbClr val="131313"/>
              </a:solidFill>
              <a:latin typeface="Courier New" pitchFamily="-1" charset="0"/>
            </a:endParaRPr>
          </a:p>
          <a:p>
            <a:pPr marL="282575" indent="-282575" algn="l">
              <a:lnSpc>
                <a:spcPct val="130000"/>
              </a:lnSpc>
              <a:spcBef>
                <a:spcPct val="10000"/>
              </a:spcBef>
              <a:spcAft>
                <a:spcPct val="10000"/>
              </a:spcAft>
              <a:buClr>
                <a:srgbClr val="0071BC"/>
              </a:buClr>
              <a:buFont typeface="Wingdings" pitchFamily="-1" charset="2"/>
              <a:buNone/>
            </a:pPr>
            <a:endParaRPr kumimoji="0" lang="en-GB" b="1" dirty="0">
              <a:solidFill>
                <a:srgbClr val="131313"/>
              </a:solidFill>
              <a:latin typeface="Courier New" pitchFamily="-1" charset="0"/>
            </a:endParaRPr>
          </a:p>
          <a:p>
            <a:pPr marL="282575" indent="-282575" algn="l">
              <a:lnSpc>
                <a:spcPct val="130000"/>
              </a:lnSpc>
              <a:spcBef>
                <a:spcPct val="10000"/>
              </a:spcBef>
              <a:spcAft>
                <a:spcPct val="10000"/>
              </a:spcAft>
              <a:buClr>
                <a:srgbClr val="0071BC"/>
              </a:buClr>
              <a:buFont typeface="Wingdings" pitchFamily="-1" charset="2"/>
              <a:buNone/>
            </a:pPr>
            <a:r>
              <a:rPr kumimoji="0" lang="en-US" b="1" dirty="0" err="1">
                <a:solidFill>
                  <a:srgbClr val="131313"/>
                </a:solidFill>
                <a:latin typeface="Courier New" pitchFamily="-1" charset="0"/>
              </a:rPr>
              <a:t>m</a:t>
            </a:r>
            <a:r>
              <a:rPr kumimoji="0" lang="en-GB" b="1" dirty="0" err="1">
                <a:solidFill>
                  <a:srgbClr val="131313"/>
                </a:solidFill>
                <a:latin typeface="Courier New" pitchFamily="-1" charset="0"/>
              </a:rPr>
              <a:t>yprog</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myprog.c</a:t>
            </a:r>
            <a:endParaRPr kumimoji="0" lang="en-GB" b="1" dirty="0">
              <a:solidFill>
                <a:srgbClr val="131313"/>
              </a:solidFill>
              <a:latin typeface="Courier New" pitchFamily="-1" charset="0"/>
            </a:endParaRPr>
          </a:p>
          <a:p>
            <a:pPr marL="282575" indent="-282575" algn="l">
              <a:lnSpc>
                <a:spcPct val="130000"/>
              </a:lnSpc>
              <a:spcBef>
                <a:spcPct val="10000"/>
              </a:spcBef>
              <a:spcAft>
                <a:spcPct val="10000"/>
              </a:spcAft>
              <a:buClr>
                <a:srgbClr val="0071BC"/>
              </a:buClr>
              <a:buFont typeface="Wingdings" pitchFamily="-1" charset="2"/>
              <a:buNone/>
            </a:pPr>
            <a:r>
              <a:rPr kumimoji="0" lang="en-GB" b="1" dirty="0">
                <a:solidFill>
                  <a:srgbClr val="131313"/>
                </a:solidFill>
                <a:latin typeface="Courier New" pitchFamily="-1" charset="0"/>
              </a:rPr>
              <a:t>		$(CC) $(CFLAGS) </a:t>
            </a:r>
            <a:r>
              <a:rPr kumimoji="0" lang="en-US" b="1" dirty="0">
                <a:solidFill>
                  <a:srgbClr val="131313"/>
                </a:solidFill>
                <a:latin typeface="Courier New" pitchFamily="-1" charset="0"/>
              </a:rPr>
              <a:t>–</a:t>
            </a:r>
            <a:r>
              <a:rPr kumimoji="0" lang="en-GB" b="1" dirty="0" err="1">
                <a:solidFill>
                  <a:srgbClr val="131313"/>
                </a:solidFill>
                <a:latin typeface="Courier New" pitchFamily="-1" charset="0"/>
              </a:rPr>
              <a:t>o</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myprog</a:t>
            </a:r>
            <a:r>
              <a:rPr kumimoji="0" lang="en-GB" b="1" dirty="0">
                <a:solidFill>
                  <a:srgbClr val="131313"/>
                </a:solidFill>
                <a:latin typeface="Courier New" pitchFamily="-1" charset="0"/>
              </a:rPr>
              <a:t> </a:t>
            </a:r>
            <a:r>
              <a:rPr kumimoji="0" lang="en-GB" b="1" dirty="0" err="1">
                <a:solidFill>
                  <a:srgbClr val="131313"/>
                </a:solidFill>
                <a:latin typeface="Courier New" pitchFamily="-1" charset="0"/>
              </a:rPr>
              <a:t>myprog.c</a:t>
            </a:r>
            <a:endParaRPr kumimoji="0" lang="en-GB" sz="1600" b="1" dirty="0">
              <a:solidFill>
                <a:srgbClr val="131313"/>
              </a:solidFill>
              <a:latin typeface="Courier New" pitchFamily="-1" charset="0"/>
            </a:endParaRPr>
          </a:p>
        </p:txBody>
      </p:sp>
      <p:sp>
        <p:nvSpPr>
          <p:cNvPr id="3" name="Title 2"/>
          <p:cNvSpPr>
            <a:spLocks noGrp="1"/>
          </p:cNvSpPr>
          <p:nvPr>
            <p:ph type="title"/>
          </p:nvPr>
        </p:nvSpPr>
        <p:spPr/>
        <p:txBody>
          <a:bodyPr>
            <a:normAutofit/>
          </a:bodyPr>
          <a:lstStyle/>
          <a:p>
            <a:r>
              <a:rPr lang="en-US" dirty="0"/>
              <a:t>Sample Blue Gene/Q </a:t>
            </a:r>
            <a:r>
              <a:rPr lang="en-US" dirty="0" err="1" smtClean="0"/>
              <a:t>makefile</a:t>
            </a:r>
            <a:endParaRPr lang="en-US" dirty="0"/>
          </a:p>
        </p:txBody>
      </p:sp>
      <p:sp>
        <p:nvSpPr>
          <p:cNvPr id="2" name="Slide Number Placeholder 1"/>
          <p:cNvSpPr>
            <a:spLocks noGrp="1"/>
          </p:cNvSpPr>
          <p:nvPr>
            <p:ph type="sldNum" sz="quarter" idx="12"/>
          </p:nvPr>
        </p:nvSpPr>
        <p:spPr/>
        <p:txBody>
          <a:bodyPr/>
          <a:lstStyle/>
          <a:p>
            <a:pPr>
              <a:defRPr/>
            </a:pPr>
            <a:fld id="{44469824-6285-254F-A7F2-5EBE25DBD316}" type="slidenum">
              <a:rPr lang="en-US" smtClean="0"/>
              <a:pPr>
                <a:defRPr/>
              </a:pPr>
              <a:t>21</a:t>
            </a:fld>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a:t>
            </a:r>
            <a:endParaRPr lang="en-US" dirty="0"/>
          </a:p>
        </p:txBody>
      </p:sp>
      <p:sp>
        <p:nvSpPr>
          <p:cNvPr id="3" name="Content Placeholder 2"/>
          <p:cNvSpPr>
            <a:spLocks noGrp="1"/>
          </p:cNvSpPr>
          <p:nvPr>
            <p:ph idx="1"/>
          </p:nvPr>
        </p:nvSpPr>
        <p:spPr/>
        <p:txBody>
          <a:bodyPr>
            <a:normAutofit lnSpcReduction="10000"/>
          </a:bodyPr>
          <a:lstStyle/>
          <a:p>
            <a:r>
              <a:rPr lang="en-US" b="1" dirty="0">
                <a:latin typeface="Arial"/>
                <a:cs typeface="Arial"/>
              </a:rPr>
              <a:t>OpenMP</a:t>
            </a:r>
            <a:r>
              <a:rPr lang="en-US" dirty="0">
                <a:latin typeface="Arial"/>
                <a:cs typeface="Arial"/>
              </a:rPr>
              <a:t> is supported </a:t>
            </a:r>
          </a:p>
          <a:p>
            <a:pPr lvl="1"/>
            <a:r>
              <a:rPr lang="en-US" dirty="0">
                <a:latin typeface="Arial"/>
                <a:cs typeface="Arial"/>
              </a:rPr>
              <a:t>IBM XL compilers:</a:t>
            </a:r>
            <a:r>
              <a:rPr lang="en-US" dirty="0" smtClean="0">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qsmp</a:t>
            </a:r>
            <a:r>
              <a:rPr lang="en-US" dirty="0" smtClean="0">
                <a:solidFill>
                  <a:srgbClr val="984807"/>
                </a:solidFill>
                <a:latin typeface="Arial"/>
                <a:cs typeface="Arial"/>
              </a:rPr>
              <a:t>=</a:t>
            </a:r>
            <a:r>
              <a:rPr lang="en-US" dirty="0" err="1" smtClean="0">
                <a:solidFill>
                  <a:srgbClr val="984807"/>
                </a:solidFill>
                <a:latin typeface="Arial"/>
                <a:cs typeface="Arial"/>
              </a:rPr>
              <a:t>omp:noauto</a:t>
            </a:r>
            <a:endParaRPr lang="en-US" dirty="0" smtClean="0">
              <a:latin typeface="Arial"/>
              <a:cs typeface="Arial"/>
            </a:endParaRPr>
          </a:p>
          <a:p>
            <a:pPr lvl="1"/>
            <a:r>
              <a:rPr lang="en-US" dirty="0">
                <a:latin typeface="Arial"/>
                <a:cs typeface="Arial"/>
              </a:rPr>
              <a:t>GNU:</a:t>
            </a:r>
            <a:r>
              <a:rPr lang="en-US" dirty="0" smtClean="0">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fopenmp</a:t>
            </a:r>
            <a:endParaRPr lang="en-US" dirty="0" smtClean="0">
              <a:latin typeface="Arial"/>
              <a:cs typeface="Arial"/>
            </a:endParaRPr>
          </a:p>
          <a:p>
            <a:pPr lvl="1"/>
            <a:r>
              <a:rPr lang="en-US" dirty="0" smtClean="0">
                <a:latin typeface="Arial"/>
                <a:cs typeface="Arial"/>
              </a:rPr>
              <a:t>BGCLANG: </a:t>
            </a:r>
            <a:r>
              <a:rPr lang="en-US" dirty="0" smtClean="0">
                <a:solidFill>
                  <a:srgbClr val="984807"/>
                </a:solidFill>
                <a:latin typeface="Arial"/>
                <a:cs typeface="Arial"/>
              </a:rPr>
              <a:t>-</a:t>
            </a:r>
            <a:r>
              <a:rPr lang="en-US" dirty="0" err="1" smtClean="0">
                <a:solidFill>
                  <a:srgbClr val="984807"/>
                </a:solidFill>
                <a:latin typeface="Arial"/>
                <a:cs typeface="Arial"/>
              </a:rPr>
              <a:t>fopenmp</a:t>
            </a:r>
            <a:endParaRPr lang="en-US" dirty="0" smtClean="0">
              <a:latin typeface="Arial"/>
              <a:cs typeface="Arial"/>
            </a:endParaRPr>
          </a:p>
          <a:p>
            <a:pPr marL="0" indent="0">
              <a:buNone/>
            </a:pPr>
            <a:endParaRPr lang="en-US" sz="900" b="1" dirty="0" smtClean="0">
              <a:latin typeface="Arial"/>
              <a:cs typeface="Arial"/>
            </a:endParaRPr>
          </a:p>
          <a:p>
            <a:r>
              <a:rPr lang="en-US" b="1" dirty="0" smtClean="0">
                <a:latin typeface="Arial"/>
                <a:cs typeface="Arial"/>
              </a:rPr>
              <a:t>Pthreads</a:t>
            </a:r>
            <a:r>
              <a:rPr lang="en-US" dirty="0" smtClean="0">
                <a:latin typeface="Arial"/>
                <a:cs typeface="Arial"/>
              </a:rPr>
              <a:t> </a:t>
            </a:r>
            <a:r>
              <a:rPr lang="en-US" dirty="0">
                <a:latin typeface="Arial"/>
                <a:cs typeface="Arial"/>
              </a:rPr>
              <a:t>is supported</a:t>
            </a:r>
          </a:p>
          <a:p>
            <a:pPr lvl="1"/>
            <a:r>
              <a:rPr lang="en-US" dirty="0">
                <a:latin typeface="Arial"/>
                <a:cs typeface="Arial"/>
              </a:rPr>
              <a:t>NPTL Pthreads implementation in </a:t>
            </a:r>
            <a:r>
              <a:rPr lang="en-US" dirty="0" err="1">
                <a:latin typeface="Arial"/>
                <a:cs typeface="Arial"/>
              </a:rPr>
              <a:t>glibc</a:t>
            </a:r>
            <a:r>
              <a:rPr lang="en-US" dirty="0">
                <a:latin typeface="Arial"/>
                <a:cs typeface="Arial"/>
              </a:rPr>
              <a:t> requires no </a:t>
            </a:r>
            <a:r>
              <a:rPr lang="en-US" dirty="0" smtClean="0">
                <a:latin typeface="Arial"/>
                <a:cs typeface="Arial"/>
              </a:rPr>
              <a:t>modifications</a:t>
            </a:r>
          </a:p>
          <a:p>
            <a:pPr marL="287338" lvl="1" indent="0">
              <a:buNone/>
            </a:pPr>
            <a:endParaRPr lang="en-US" sz="1000" dirty="0">
              <a:latin typeface="Arial"/>
              <a:cs typeface="Arial"/>
            </a:endParaRPr>
          </a:p>
          <a:p>
            <a:r>
              <a:rPr lang="en-US" dirty="0">
                <a:latin typeface="Arial"/>
                <a:cs typeface="Arial"/>
              </a:rPr>
              <a:t>Compiler </a:t>
            </a:r>
            <a:r>
              <a:rPr lang="en-US" b="1" dirty="0">
                <a:latin typeface="Arial"/>
                <a:cs typeface="Arial"/>
              </a:rPr>
              <a:t>auto thread parallelization </a:t>
            </a:r>
            <a:r>
              <a:rPr lang="en-US" dirty="0">
                <a:latin typeface="Arial"/>
                <a:cs typeface="Arial"/>
              </a:rPr>
              <a:t>is available</a:t>
            </a:r>
            <a:endParaRPr lang="en-US" dirty="0" smtClean="0">
              <a:latin typeface="Arial"/>
              <a:cs typeface="Arial"/>
            </a:endParaRPr>
          </a:p>
          <a:p>
            <a:pPr lvl="1"/>
            <a:r>
              <a:rPr lang="en-US" dirty="0" smtClean="0">
                <a:latin typeface="Arial"/>
                <a:cs typeface="Arial"/>
              </a:rPr>
              <a:t>Use </a:t>
            </a:r>
            <a:r>
              <a:rPr lang="en-US" dirty="0" smtClean="0">
                <a:solidFill>
                  <a:srgbClr val="984807"/>
                </a:solidFill>
                <a:latin typeface="Arial"/>
                <a:cs typeface="Arial"/>
              </a:rPr>
              <a:t>-</a:t>
            </a:r>
            <a:r>
              <a:rPr lang="en-US" dirty="0" err="1" smtClean="0">
                <a:solidFill>
                  <a:srgbClr val="984807"/>
                </a:solidFill>
                <a:latin typeface="Arial"/>
                <a:cs typeface="Arial"/>
              </a:rPr>
              <a:t>qsmp</a:t>
            </a:r>
            <a:r>
              <a:rPr lang="en-US" dirty="0" smtClean="0">
                <a:solidFill>
                  <a:srgbClr val="984807"/>
                </a:solidFill>
                <a:latin typeface="Arial"/>
                <a:cs typeface="Arial"/>
              </a:rPr>
              <a:t>=auto</a:t>
            </a:r>
            <a:endParaRPr lang="en-US" dirty="0" smtClean="0">
              <a:latin typeface="Arial"/>
              <a:cs typeface="Arial"/>
            </a:endParaRPr>
          </a:p>
          <a:p>
            <a:pPr lvl="1"/>
            <a:r>
              <a:rPr lang="en-US" dirty="0">
                <a:latin typeface="Arial"/>
                <a:cs typeface="Arial"/>
              </a:rPr>
              <a:t>N</a:t>
            </a:r>
            <a:r>
              <a:rPr lang="en-US" dirty="0" smtClean="0">
                <a:latin typeface="Arial"/>
                <a:cs typeface="Arial"/>
              </a:rPr>
              <a:t>ot </a:t>
            </a:r>
            <a:r>
              <a:rPr lang="en-US" dirty="0">
                <a:latin typeface="Arial"/>
                <a:cs typeface="Arial"/>
              </a:rPr>
              <a:t>always </a:t>
            </a:r>
            <a:r>
              <a:rPr lang="en-US" dirty="0" smtClean="0">
                <a:latin typeface="Arial"/>
                <a:cs typeface="Arial"/>
              </a:rPr>
              <a:t>effective</a:t>
            </a:r>
          </a:p>
          <a:p>
            <a:pPr marL="287338" lvl="1" indent="0">
              <a:buNone/>
            </a:pPr>
            <a:endParaRPr lang="en-US" sz="1000" dirty="0">
              <a:latin typeface="Arial"/>
              <a:cs typeface="Arial"/>
            </a:endParaRPr>
          </a:p>
          <a:p>
            <a:r>
              <a:rPr lang="en-US" dirty="0">
                <a:latin typeface="Arial"/>
                <a:cs typeface="Arial"/>
              </a:rPr>
              <a:t>The </a:t>
            </a:r>
            <a:r>
              <a:rPr lang="en-US" dirty="0" err="1">
                <a:latin typeface="Arial"/>
                <a:cs typeface="Arial"/>
              </a:rPr>
              <a:t>runjob</a:t>
            </a:r>
            <a:r>
              <a:rPr lang="en-US" dirty="0">
                <a:latin typeface="Arial"/>
                <a:cs typeface="Arial"/>
              </a:rPr>
              <a:t> mode will determine maximum total number of threads (including the master thread)</a:t>
            </a:r>
            <a:endParaRPr lang="en-US" dirty="0" smtClean="0">
              <a:latin typeface="Arial"/>
              <a:cs typeface="Arial"/>
            </a:endParaRPr>
          </a:p>
          <a:p>
            <a:pPr lvl="1"/>
            <a:r>
              <a:rPr lang="en-US" dirty="0" err="1" smtClean="0">
                <a:solidFill>
                  <a:srgbClr val="984807"/>
                </a:solidFill>
                <a:latin typeface="Arial"/>
                <a:cs typeface="Arial"/>
              </a:rPr>
              <a:t>runjob</a:t>
            </a:r>
            <a:r>
              <a:rPr lang="en-US" dirty="0" smtClean="0">
                <a:solidFill>
                  <a:srgbClr val="984807"/>
                </a:solidFill>
                <a:latin typeface="Arial"/>
                <a:cs typeface="Arial"/>
              </a:rPr>
              <a:t> --ranks-per-node </a:t>
            </a:r>
            <a:r>
              <a:rPr lang="en-US" dirty="0" smtClean="0">
                <a:latin typeface="Arial"/>
                <a:cs typeface="Arial"/>
              </a:rPr>
              <a:t>(</a:t>
            </a:r>
            <a:r>
              <a:rPr lang="en-US" dirty="0">
                <a:latin typeface="Arial"/>
                <a:cs typeface="Arial"/>
              </a:rPr>
              <a:t>or for non-script jobs,</a:t>
            </a:r>
            <a:r>
              <a:rPr lang="en-US" dirty="0" smtClean="0">
                <a:latin typeface="Arial"/>
                <a:cs typeface="Arial"/>
              </a:rPr>
              <a:t> </a:t>
            </a:r>
            <a:r>
              <a:rPr lang="en-US" dirty="0" err="1" smtClean="0">
                <a:solidFill>
                  <a:srgbClr val="984807"/>
                </a:solidFill>
                <a:latin typeface="Arial"/>
                <a:cs typeface="Arial"/>
              </a:rPr>
              <a:t>qsub</a:t>
            </a:r>
            <a:r>
              <a:rPr lang="en-US" dirty="0" smtClean="0">
                <a:solidFill>
                  <a:srgbClr val="984807"/>
                </a:solidFill>
                <a:latin typeface="Arial"/>
                <a:cs typeface="Arial"/>
              </a:rPr>
              <a:t> --mode</a:t>
            </a:r>
            <a:r>
              <a:rPr lang="en-US" dirty="0" smtClean="0">
                <a:latin typeface="Arial"/>
                <a:cs typeface="Arial"/>
              </a:rPr>
              <a:t>)</a:t>
            </a:r>
            <a:endParaRPr lang="en-US" dirty="0">
              <a:latin typeface="Arial"/>
              <a:cs typeface="Arial"/>
            </a:endParaRPr>
          </a:p>
          <a:p>
            <a:pPr lvl="1"/>
            <a:r>
              <a:rPr lang="en-US" dirty="0">
                <a:latin typeface="Arial"/>
                <a:cs typeface="Arial"/>
              </a:rPr>
              <a:t>Maximum 4 threads per core</a:t>
            </a:r>
          </a:p>
          <a:p>
            <a:pPr lvl="1"/>
            <a:r>
              <a:rPr lang="en-US" dirty="0">
                <a:latin typeface="Arial"/>
                <a:cs typeface="Arial"/>
              </a:rPr>
              <a:t>Each core needs at least 2 (possibly more) threads for peak efficiency</a:t>
            </a:r>
          </a:p>
          <a:p>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22</a:t>
            </a:fld>
            <a:endParaRPr lang="en-US"/>
          </a:p>
        </p:txBody>
      </p:sp>
    </p:spTree>
    <p:extLst>
      <p:ext uri="{BB962C8B-B14F-4D97-AF65-F5344CB8AC3E}">
        <p14:creationId xmlns:p14="http://schemas.microsoft.com/office/powerpoint/2010/main" val="15615488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7"/>
            <a:ext cx="8229600" cy="677333"/>
          </a:xfrm>
        </p:spPr>
        <p:txBody>
          <a:bodyPr/>
          <a:lstStyle/>
          <a:p>
            <a:r>
              <a:rPr lang="en-US" dirty="0" smtClean="0"/>
              <a:t>OpenMP</a:t>
            </a:r>
            <a:endParaRPr lang="en-US" dirty="0"/>
          </a:p>
        </p:txBody>
      </p:sp>
      <p:sp>
        <p:nvSpPr>
          <p:cNvPr id="3" name="Content Placeholder 2"/>
          <p:cNvSpPr>
            <a:spLocks noGrp="1"/>
          </p:cNvSpPr>
          <p:nvPr>
            <p:ph idx="1"/>
          </p:nvPr>
        </p:nvSpPr>
        <p:spPr>
          <a:xfrm>
            <a:off x="228600" y="898706"/>
            <a:ext cx="8763000" cy="5197294"/>
          </a:xfrm>
        </p:spPr>
        <p:txBody>
          <a:bodyPr>
            <a:normAutofit fontScale="85000" lnSpcReduction="20000"/>
          </a:bodyPr>
          <a:lstStyle/>
          <a:p>
            <a:r>
              <a:rPr lang="en-US" dirty="0">
                <a:latin typeface="Arial"/>
                <a:cs typeface="Arial"/>
              </a:rPr>
              <a:t>Shared-memory parallelism is supported within a single node</a:t>
            </a:r>
          </a:p>
          <a:p>
            <a:endParaRPr lang="en-US" sz="1300" dirty="0" smtClean="0">
              <a:latin typeface="Arial"/>
              <a:cs typeface="Arial"/>
            </a:endParaRPr>
          </a:p>
          <a:p>
            <a:r>
              <a:rPr lang="en-US" dirty="0" smtClean="0">
                <a:latin typeface="Arial"/>
                <a:cs typeface="Arial"/>
              </a:rPr>
              <a:t>Hybrid </a:t>
            </a:r>
            <a:r>
              <a:rPr lang="en-US" dirty="0">
                <a:latin typeface="Arial"/>
                <a:cs typeface="Arial"/>
              </a:rPr>
              <a:t>programming model</a:t>
            </a:r>
            <a:endParaRPr lang="en-US" dirty="0" smtClean="0">
              <a:latin typeface="Arial"/>
              <a:cs typeface="Arial"/>
            </a:endParaRPr>
          </a:p>
          <a:p>
            <a:pPr lvl="1"/>
            <a:r>
              <a:rPr lang="en-US" dirty="0" smtClean="0">
                <a:latin typeface="Arial"/>
                <a:cs typeface="Arial"/>
              </a:rPr>
              <a:t> MPI </a:t>
            </a:r>
            <a:r>
              <a:rPr lang="en-US" dirty="0">
                <a:latin typeface="Arial"/>
                <a:cs typeface="Arial"/>
              </a:rPr>
              <a:t>at outer level, across compute nodes</a:t>
            </a:r>
            <a:endParaRPr lang="en-US" dirty="0" smtClean="0">
              <a:latin typeface="Arial"/>
              <a:cs typeface="Arial"/>
            </a:endParaRPr>
          </a:p>
          <a:p>
            <a:pPr lvl="1"/>
            <a:r>
              <a:rPr lang="en-US" dirty="0" smtClean="0">
                <a:latin typeface="Arial"/>
                <a:cs typeface="Arial"/>
              </a:rPr>
              <a:t> </a:t>
            </a:r>
            <a:r>
              <a:rPr lang="en-US" dirty="0" err="1" smtClean="0">
                <a:latin typeface="Arial"/>
                <a:cs typeface="Arial"/>
              </a:rPr>
              <a:t>OpenMP</a:t>
            </a:r>
            <a:r>
              <a:rPr lang="en-US" dirty="0" smtClean="0">
                <a:latin typeface="Arial"/>
                <a:cs typeface="Arial"/>
              </a:rPr>
              <a:t> </a:t>
            </a:r>
            <a:r>
              <a:rPr lang="en-US" dirty="0">
                <a:latin typeface="Arial"/>
                <a:cs typeface="Arial"/>
              </a:rPr>
              <a:t>at inner level, within a compute node</a:t>
            </a:r>
          </a:p>
          <a:p>
            <a:endParaRPr lang="en-US" sz="1300" b="1" dirty="0" smtClean="0">
              <a:latin typeface="Arial"/>
              <a:cs typeface="Arial"/>
            </a:endParaRPr>
          </a:p>
          <a:p>
            <a:r>
              <a:rPr lang="en-US" b="1" dirty="0" smtClean="0">
                <a:latin typeface="Arial"/>
                <a:cs typeface="Arial"/>
              </a:rPr>
              <a:t>For </a:t>
            </a:r>
            <a:r>
              <a:rPr lang="en-US" b="1" dirty="0">
                <a:latin typeface="Arial"/>
                <a:cs typeface="Arial"/>
              </a:rPr>
              <a:t>XL compilers, thread-safe compiler version should be used </a:t>
            </a:r>
            <a:r>
              <a:rPr lang="en-US" dirty="0">
                <a:latin typeface="Arial"/>
                <a:cs typeface="Arial"/>
              </a:rPr>
              <a:t>(</a:t>
            </a:r>
            <a:r>
              <a:rPr lang="en-US" dirty="0" err="1">
                <a:latin typeface="Arial"/>
                <a:cs typeface="Arial"/>
              </a:rPr>
              <a:t>mpixlc_r</a:t>
            </a:r>
            <a:r>
              <a:rPr lang="en-US" dirty="0">
                <a:latin typeface="Arial"/>
                <a:cs typeface="Arial"/>
              </a:rPr>
              <a:t> etc.) with any threaded application (either OMP or Pthreads)</a:t>
            </a:r>
          </a:p>
          <a:p>
            <a:endParaRPr lang="en-US" sz="1300" dirty="0" smtClean="0">
              <a:latin typeface="Arial"/>
              <a:cs typeface="Arial"/>
            </a:endParaRPr>
          </a:p>
          <a:p>
            <a:r>
              <a:rPr lang="en-US" dirty="0" err="1" smtClean="0">
                <a:latin typeface="Arial"/>
                <a:cs typeface="Arial"/>
              </a:rPr>
              <a:t>OpenMP</a:t>
            </a:r>
            <a:r>
              <a:rPr lang="en-US" dirty="0" smtClean="0">
                <a:latin typeface="Arial"/>
                <a:cs typeface="Arial"/>
              </a:rPr>
              <a:t> </a:t>
            </a:r>
            <a:r>
              <a:rPr lang="en-US" dirty="0">
                <a:latin typeface="Arial"/>
                <a:cs typeface="Arial"/>
              </a:rPr>
              <a:t>standard directives are supported (version 3.1):</a:t>
            </a:r>
            <a:endParaRPr lang="en-US" dirty="0" smtClean="0">
              <a:latin typeface="Arial"/>
              <a:cs typeface="Arial"/>
            </a:endParaRPr>
          </a:p>
          <a:p>
            <a:pPr lvl="1"/>
            <a:r>
              <a:rPr lang="en-US" dirty="0" smtClean="0">
                <a:latin typeface="Arial"/>
                <a:cs typeface="Arial"/>
              </a:rPr>
              <a:t> parallel</a:t>
            </a:r>
            <a:r>
              <a:rPr lang="en-US" dirty="0">
                <a:latin typeface="Arial"/>
                <a:cs typeface="Arial"/>
              </a:rPr>
              <a:t>, for, parallel for, sections, parallel sections, critical, single</a:t>
            </a:r>
            <a:endParaRPr lang="en-US" dirty="0" smtClean="0">
              <a:latin typeface="Arial"/>
              <a:cs typeface="Arial"/>
            </a:endParaRPr>
          </a:p>
          <a:p>
            <a:pPr lvl="1"/>
            <a:r>
              <a:rPr lang="en-US" dirty="0" smtClean="0">
                <a:solidFill>
                  <a:srgbClr val="000000"/>
                </a:solidFill>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pragma</a:t>
            </a:r>
            <a:r>
              <a:rPr lang="en-US" dirty="0" smtClean="0">
                <a:solidFill>
                  <a:srgbClr val="984807"/>
                </a:solidFill>
                <a:latin typeface="Arial"/>
                <a:cs typeface="Arial"/>
              </a:rPr>
              <a:t> </a:t>
            </a:r>
            <a:r>
              <a:rPr lang="en-US" dirty="0" err="1" smtClean="0">
                <a:solidFill>
                  <a:srgbClr val="984807"/>
                </a:solidFill>
                <a:latin typeface="Arial"/>
                <a:cs typeface="Arial"/>
              </a:rPr>
              <a:t>omp</a:t>
            </a:r>
            <a:r>
              <a:rPr lang="en-US" dirty="0" smtClean="0">
                <a:solidFill>
                  <a:srgbClr val="984807"/>
                </a:solidFill>
                <a:latin typeface="Arial"/>
                <a:cs typeface="Arial"/>
              </a:rPr>
              <a:t> &lt;rest of </a:t>
            </a:r>
            <a:r>
              <a:rPr lang="en-US" dirty="0" err="1" smtClean="0">
                <a:solidFill>
                  <a:srgbClr val="984807"/>
                </a:solidFill>
                <a:latin typeface="Arial"/>
                <a:cs typeface="Arial"/>
              </a:rPr>
              <a:t>pragma</a:t>
            </a:r>
            <a:r>
              <a:rPr lang="en-US" dirty="0" smtClean="0">
                <a:solidFill>
                  <a:srgbClr val="984807"/>
                </a:solidFill>
                <a:latin typeface="Arial"/>
                <a:cs typeface="Arial"/>
              </a:rPr>
              <a:t>&gt; </a:t>
            </a:r>
            <a:r>
              <a:rPr lang="en-US" dirty="0" smtClean="0">
                <a:latin typeface="Arial"/>
                <a:cs typeface="Arial"/>
              </a:rPr>
              <a:t>for </a:t>
            </a:r>
            <a:r>
              <a:rPr lang="en-US" dirty="0">
                <a:latin typeface="Arial"/>
                <a:cs typeface="Arial"/>
              </a:rPr>
              <a:t>C/C++</a:t>
            </a:r>
            <a:endParaRPr lang="en-US" dirty="0" smtClean="0">
              <a:latin typeface="Arial"/>
              <a:cs typeface="Arial"/>
            </a:endParaRPr>
          </a:p>
          <a:p>
            <a:pPr lvl="1"/>
            <a:r>
              <a:rPr lang="en-US" dirty="0" smtClean="0">
                <a:solidFill>
                  <a:srgbClr val="000000"/>
                </a:solidFill>
                <a:latin typeface="Arial"/>
                <a:cs typeface="Arial"/>
              </a:rPr>
              <a:t> </a:t>
            </a:r>
            <a:r>
              <a:rPr lang="en-US" dirty="0" smtClean="0">
                <a:solidFill>
                  <a:srgbClr val="984807"/>
                </a:solidFill>
                <a:latin typeface="Arial"/>
                <a:cs typeface="Arial"/>
              </a:rPr>
              <a:t>!$OMP &lt;rest of directive&gt;</a:t>
            </a:r>
            <a:r>
              <a:rPr lang="en-US" dirty="0" smtClean="0">
                <a:latin typeface="Arial"/>
                <a:cs typeface="Arial"/>
              </a:rPr>
              <a:t> </a:t>
            </a:r>
            <a:r>
              <a:rPr lang="en-US" dirty="0">
                <a:latin typeface="Arial"/>
                <a:cs typeface="Arial"/>
              </a:rPr>
              <a:t>for Fortran</a:t>
            </a:r>
          </a:p>
          <a:p>
            <a:endParaRPr lang="en-US" dirty="0" smtClean="0">
              <a:latin typeface="Arial"/>
              <a:cs typeface="Arial"/>
            </a:endParaRPr>
          </a:p>
          <a:p>
            <a:r>
              <a:rPr lang="en-US" dirty="0" smtClean="0">
                <a:latin typeface="Arial"/>
                <a:cs typeface="Arial"/>
              </a:rPr>
              <a:t>Compiler </a:t>
            </a:r>
            <a:r>
              <a:rPr lang="en-US" dirty="0">
                <a:latin typeface="Arial"/>
                <a:cs typeface="Arial"/>
              </a:rPr>
              <a:t>functions</a:t>
            </a:r>
            <a:endParaRPr lang="en-US" dirty="0" smtClean="0">
              <a:latin typeface="Arial"/>
              <a:cs typeface="Arial"/>
            </a:endParaRPr>
          </a:p>
          <a:p>
            <a:pPr lvl="1"/>
            <a:r>
              <a:rPr lang="en-US" dirty="0" smtClean="0">
                <a:latin typeface="Arial"/>
                <a:cs typeface="Arial"/>
              </a:rPr>
              <a:t> </a:t>
            </a:r>
            <a:r>
              <a:rPr lang="en-US" dirty="0" err="1" smtClean="0">
                <a:latin typeface="Arial"/>
                <a:cs typeface="Arial"/>
              </a:rPr>
              <a:t>omp_get_num_procs</a:t>
            </a:r>
            <a:r>
              <a:rPr lang="en-US" dirty="0">
                <a:latin typeface="Arial"/>
                <a:cs typeface="Arial"/>
              </a:rPr>
              <a:t>, </a:t>
            </a:r>
            <a:r>
              <a:rPr lang="en-US" dirty="0" err="1" smtClean="0">
                <a:latin typeface="Arial"/>
                <a:cs typeface="Arial"/>
              </a:rPr>
              <a:t>omp_get_num_threads</a:t>
            </a:r>
            <a:r>
              <a:rPr lang="en-US" dirty="0" smtClean="0">
                <a:latin typeface="Arial"/>
                <a:cs typeface="Arial"/>
              </a:rPr>
              <a:t/>
            </a:r>
            <a:br>
              <a:rPr lang="en-US" dirty="0" smtClean="0">
                <a:latin typeface="Arial"/>
                <a:cs typeface="Arial"/>
              </a:rPr>
            </a:br>
            <a:r>
              <a:rPr lang="en-US" dirty="0" smtClean="0">
                <a:latin typeface="Arial"/>
                <a:cs typeface="Arial"/>
              </a:rPr>
              <a:t> </a:t>
            </a:r>
            <a:r>
              <a:rPr lang="en-US" dirty="0" err="1" smtClean="0">
                <a:latin typeface="Arial"/>
                <a:cs typeface="Arial"/>
              </a:rPr>
              <a:t>omp_get_thread_num</a:t>
            </a:r>
            <a:r>
              <a:rPr lang="en-US" dirty="0">
                <a:latin typeface="Arial"/>
                <a:cs typeface="Arial"/>
              </a:rPr>
              <a:t>, </a:t>
            </a:r>
            <a:r>
              <a:rPr lang="en-US" dirty="0" err="1">
                <a:latin typeface="Arial"/>
                <a:cs typeface="Arial"/>
              </a:rPr>
              <a:t>omp_set_num_threads</a:t>
            </a:r>
            <a:endParaRPr lang="en-US" dirty="0">
              <a:latin typeface="Arial"/>
              <a:cs typeface="Arial"/>
            </a:endParaRPr>
          </a:p>
          <a:p>
            <a:endParaRPr lang="en-US" dirty="0" smtClean="0">
              <a:latin typeface="Arial"/>
              <a:cs typeface="Arial"/>
            </a:endParaRPr>
          </a:p>
          <a:p>
            <a:r>
              <a:rPr lang="en-US" dirty="0" smtClean="0">
                <a:latin typeface="Arial"/>
                <a:cs typeface="Arial"/>
              </a:rPr>
              <a:t>Number </a:t>
            </a:r>
            <a:r>
              <a:rPr lang="en-US" dirty="0">
                <a:latin typeface="Arial"/>
                <a:cs typeface="Arial"/>
              </a:rPr>
              <a:t>of OpenMP threads</a:t>
            </a:r>
            <a:endParaRPr lang="en-US" dirty="0" smtClean="0">
              <a:latin typeface="Arial"/>
              <a:cs typeface="Arial"/>
            </a:endParaRPr>
          </a:p>
          <a:p>
            <a:pPr lvl="1"/>
            <a:r>
              <a:rPr lang="en-US" dirty="0" smtClean="0">
                <a:latin typeface="Arial"/>
                <a:cs typeface="Arial"/>
              </a:rPr>
              <a:t> set </a:t>
            </a:r>
            <a:r>
              <a:rPr lang="en-US" dirty="0">
                <a:latin typeface="Arial"/>
                <a:cs typeface="Arial"/>
              </a:rPr>
              <a:t>using environment variable OMP_NUM_THREADS</a:t>
            </a:r>
            <a:endParaRPr lang="en-US" dirty="0" smtClean="0">
              <a:latin typeface="Arial"/>
              <a:cs typeface="Arial"/>
            </a:endParaRPr>
          </a:p>
          <a:p>
            <a:pPr lvl="1"/>
            <a:r>
              <a:rPr lang="en-US" dirty="0" smtClean="0">
                <a:latin typeface="Arial"/>
                <a:cs typeface="Arial"/>
              </a:rPr>
              <a:t> must </a:t>
            </a:r>
            <a:r>
              <a:rPr lang="en-US" dirty="0">
                <a:latin typeface="Arial"/>
                <a:cs typeface="Arial"/>
              </a:rPr>
              <a:t>be exported to the compute nodes using</a:t>
            </a:r>
            <a:r>
              <a:rPr lang="en-US" dirty="0" smtClean="0">
                <a:latin typeface="Arial"/>
                <a:cs typeface="Arial"/>
              </a:rPr>
              <a:t> </a:t>
            </a:r>
            <a:r>
              <a:rPr lang="en-US" dirty="0" err="1" smtClean="0">
                <a:solidFill>
                  <a:srgbClr val="984807"/>
                </a:solidFill>
                <a:latin typeface="Arial"/>
                <a:cs typeface="Arial"/>
              </a:rPr>
              <a:t>runjob</a:t>
            </a:r>
            <a:r>
              <a:rPr lang="en-US" dirty="0" smtClean="0">
                <a:solidFill>
                  <a:srgbClr val="984807"/>
                </a:solidFill>
                <a:latin typeface="Arial"/>
                <a:cs typeface="Arial"/>
              </a:rPr>
              <a:t> --</a:t>
            </a:r>
            <a:r>
              <a:rPr lang="en-US" dirty="0" err="1" smtClean="0">
                <a:solidFill>
                  <a:srgbClr val="984807"/>
                </a:solidFill>
                <a:latin typeface="Arial"/>
                <a:cs typeface="Arial"/>
              </a:rPr>
              <a:t>envs</a:t>
            </a:r>
            <a:r>
              <a:rPr lang="en-US" dirty="0" smtClean="0">
                <a:latin typeface="Arial"/>
                <a:cs typeface="Arial"/>
              </a:rPr>
              <a:t> </a:t>
            </a:r>
            <a:r>
              <a:rPr lang="en-US" dirty="0">
                <a:latin typeface="Arial"/>
                <a:cs typeface="Arial"/>
              </a:rPr>
              <a:t>(or for non-script jobs,</a:t>
            </a:r>
            <a:r>
              <a:rPr lang="en-US" dirty="0" smtClean="0">
                <a:latin typeface="Arial"/>
                <a:cs typeface="Arial"/>
              </a:rPr>
              <a:t> </a:t>
            </a:r>
            <a:r>
              <a:rPr lang="en-US" dirty="0" err="1" smtClean="0">
                <a:solidFill>
                  <a:srgbClr val="984807"/>
                </a:solidFill>
                <a:latin typeface="Arial"/>
                <a:cs typeface="Arial"/>
              </a:rPr>
              <a:t>qsub</a:t>
            </a:r>
            <a:r>
              <a:rPr lang="en-US" dirty="0" smtClean="0">
                <a:solidFill>
                  <a:srgbClr val="984807"/>
                </a:solidFill>
                <a:latin typeface="Arial"/>
                <a:cs typeface="Arial"/>
              </a:rPr>
              <a:t> --</a:t>
            </a:r>
            <a:r>
              <a:rPr lang="en-US" dirty="0" err="1" smtClean="0">
                <a:solidFill>
                  <a:srgbClr val="984807"/>
                </a:solidFill>
                <a:latin typeface="Arial"/>
                <a:cs typeface="Arial"/>
              </a:rPr>
              <a:t>env</a:t>
            </a:r>
            <a:r>
              <a:rPr lang="en-US" dirty="0" smtClean="0">
                <a:latin typeface="Arial"/>
                <a:cs typeface="Arial"/>
              </a:rPr>
              <a:t>)</a:t>
            </a:r>
            <a:endParaRPr lang="en-US" dirty="0">
              <a:latin typeface="Arial"/>
              <a:cs typeface="Arial"/>
            </a:endParaRPr>
          </a:p>
          <a:p>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23</a:t>
            </a:fld>
            <a:endParaRPr lang="en-US"/>
          </a:p>
        </p:txBody>
      </p:sp>
    </p:spTree>
    <p:extLst>
      <p:ext uri="{BB962C8B-B14F-4D97-AF65-F5344CB8AC3E}">
        <p14:creationId xmlns:p14="http://schemas.microsoft.com/office/powerpoint/2010/main" val="4599118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7"/>
            <a:ext cx="8686800" cy="795866"/>
          </a:xfrm>
        </p:spPr>
        <p:txBody>
          <a:bodyPr>
            <a:normAutofit/>
          </a:bodyPr>
          <a:lstStyle/>
          <a:p>
            <a:r>
              <a:rPr lang="en-US" dirty="0"/>
              <a:t>Software &amp; </a:t>
            </a:r>
            <a:r>
              <a:rPr lang="en-US" dirty="0" smtClean="0"/>
              <a:t>libraries </a:t>
            </a:r>
            <a:r>
              <a:rPr lang="en-US" dirty="0"/>
              <a:t>on Blue Gene/Q systems</a:t>
            </a:r>
          </a:p>
        </p:txBody>
      </p:sp>
      <p:sp>
        <p:nvSpPr>
          <p:cNvPr id="3" name="Content Placeholder 2"/>
          <p:cNvSpPr>
            <a:spLocks noGrp="1"/>
          </p:cNvSpPr>
          <p:nvPr>
            <p:ph idx="1"/>
          </p:nvPr>
        </p:nvSpPr>
        <p:spPr/>
        <p:txBody>
          <a:bodyPr>
            <a:normAutofit lnSpcReduction="10000"/>
          </a:bodyPr>
          <a:lstStyle/>
          <a:p>
            <a:r>
              <a:rPr lang="en-US" dirty="0">
                <a:latin typeface="Arial"/>
                <a:cs typeface="Arial"/>
              </a:rPr>
              <a:t>ALCF supports two sets of libraries:</a:t>
            </a:r>
          </a:p>
          <a:p>
            <a:pPr lvl="1"/>
            <a:r>
              <a:rPr lang="en-US" dirty="0">
                <a:latin typeface="Arial"/>
                <a:cs typeface="Arial"/>
              </a:rPr>
              <a:t>IBM system and provided libraries: </a:t>
            </a:r>
            <a:r>
              <a:rPr lang="en-US" dirty="0">
                <a:solidFill>
                  <a:schemeClr val="accent6">
                    <a:lumMod val="50000"/>
                  </a:schemeClr>
                </a:solidFill>
                <a:latin typeface="Arial"/>
                <a:cs typeface="Arial"/>
              </a:rPr>
              <a:t>/</a:t>
            </a:r>
            <a:r>
              <a:rPr lang="en-US" dirty="0" err="1">
                <a:solidFill>
                  <a:schemeClr val="accent6">
                    <a:lumMod val="50000"/>
                  </a:schemeClr>
                </a:solidFill>
                <a:latin typeface="Arial"/>
                <a:cs typeface="Arial"/>
              </a:rPr>
              <a:t>bgsys</a:t>
            </a:r>
            <a:r>
              <a:rPr lang="en-US" dirty="0">
                <a:solidFill>
                  <a:schemeClr val="accent6">
                    <a:lumMod val="50000"/>
                  </a:schemeClr>
                </a:solidFill>
                <a:latin typeface="Arial"/>
                <a:cs typeface="Arial"/>
              </a:rPr>
              <a:t>/drivers/</a:t>
            </a:r>
            <a:r>
              <a:rPr lang="en-US" dirty="0" err="1" smtClean="0">
                <a:solidFill>
                  <a:schemeClr val="accent6">
                    <a:lumMod val="50000"/>
                  </a:schemeClr>
                </a:solidFill>
                <a:latin typeface="Arial"/>
                <a:cs typeface="Arial"/>
              </a:rPr>
              <a:t>ppcfloor</a:t>
            </a:r>
            <a:endParaRPr lang="en-US" dirty="0">
              <a:solidFill>
                <a:schemeClr val="accent6">
                  <a:lumMod val="50000"/>
                </a:schemeClr>
              </a:solidFill>
              <a:latin typeface="Arial"/>
              <a:cs typeface="Arial"/>
            </a:endParaRPr>
          </a:p>
          <a:p>
            <a:pPr lvl="2"/>
            <a:r>
              <a:rPr lang="en-US" dirty="0" err="1">
                <a:latin typeface="Arial"/>
                <a:cs typeface="Arial"/>
              </a:rPr>
              <a:t>glibc</a:t>
            </a:r>
            <a:endParaRPr lang="en-US" dirty="0">
              <a:latin typeface="Arial"/>
              <a:cs typeface="Arial"/>
            </a:endParaRPr>
          </a:p>
          <a:p>
            <a:pPr lvl="2"/>
            <a:r>
              <a:rPr lang="en-US" dirty="0" err="1">
                <a:latin typeface="Arial"/>
                <a:cs typeface="Arial"/>
              </a:rPr>
              <a:t>mpi</a:t>
            </a:r>
            <a:endParaRPr lang="en-US" dirty="0">
              <a:latin typeface="Arial"/>
              <a:cs typeface="Arial"/>
            </a:endParaRPr>
          </a:p>
          <a:p>
            <a:pPr lvl="2"/>
            <a:r>
              <a:rPr lang="en-US" dirty="0">
                <a:latin typeface="Arial"/>
                <a:cs typeface="Arial"/>
              </a:rPr>
              <a:t>PAMI (Parallel Active Messaging Interface</a:t>
            </a:r>
            <a:r>
              <a:rPr lang="en-US" dirty="0" smtClean="0">
                <a:latin typeface="Arial"/>
                <a:cs typeface="Arial"/>
              </a:rPr>
              <a:t>)</a:t>
            </a:r>
            <a:endParaRPr lang="en-US" dirty="0">
              <a:latin typeface="Arial"/>
              <a:cs typeface="Arial"/>
            </a:endParaRPr>
          </a:p>
          <a:p>
            <a:endParaRPr lang="en-US" sz="1600" dirty="0" smtClean="0">
              <a:latin typeface="Arial"/>
              <a:cs typeface="Arial"/>
            </a:endParaRPr>
          </a:p>
          <a:p>
            <a:r>
              <a:rPr lang="en-US" dirty="0" smtClean="0">
                <a:latin typeface="Arial"/>
                <a:cs typeface="Arial"/>
              </a:rPr>
              <a:t>Site </a:t>
            </a:r>
            <a:r>
              <a:rPr lang="en-US" dirty="0">
                <a:latin typeface="Arial"/>
                <a:cs typeface="Arial"/>
              </a:rPr>
              <a:t>supported libraries and programs: </a:t>
            </a:r>
            <a:r>
              <a:rPr lang="en-US" dirty="0">
                <a:solidFill>
                  <a:srgbClr val="984807"/>
                </a:solidFill>
                <a:latin typeface="Arial"/>
                <a:cs typeface="Arial"/>
              </a:rPr>
              <a:t>/soft/</a:t>
            </a:r>
            <a:r>
              <a:rPr lang="en-US" dirty="0" smtClean="0">
                <a:solidFill>
                  <a:srgbClr val="984807"/>
                </a:solidFill>
                <a:latin typeface="Arial"/>
                <a:cs typeface="Arial"/>
              </a:rPr>
              <a:t>libraries</a:t>
            </a:r>
            <a:endParaRPr lang="en-US" dirty="0">
              <a:solidFill>
                <a:srgbClr val="984807"/>
              </a:solidFill>
              <a:latin typeface="Arial"/>
              <a:cs typeface="Arial"/>
            </a:endParaRPr>
          </a:p>
          <a:p>
            <a:pPr lvl="1"/>
            <a:r>
              <a:rPr lang="en-US" dirty="0">
                <a:latin typeface="Arial"/>
                <a:cs typeface="Arial"/>
              </a:rPr>
              <a:t>ESSL, PETSc, HDF5, </a:t>
            </a:r>
            <a:r>
              <a:rPr lang="en-US" dirty="0" err="1">
                <a:latin typeface="Arial"/>
                <a:cs typeface="Arial"/>
              </a:rPr>
              <a:t>netCDF</a:t>
            </a:r>
            <a:r>
              <a:rPr lang="en-US" dirty="0">
                <a:latin typeface="Arial"/>
                <a:cs typeface="Arial"/>
              </a:rPr>
              <a:t>, Parallel </a:t>
            </a:r>
            <a:r>
              <a:rPr lang="en-US" dirty="0" err="1">
                <a:latin typeface="Arial"/>
                <a:cs typeface="Arial"/>
              </a:rPr>
              <a:t>netCDF</a:t>
            </a:r>
            <a:r>
              <a:rPr lang="en-US" dirty="0">
                <a:latin typeface="Arial"/>
                <a:cs typeface="Arial"/>
              </a:rPr>
              <a:t>, Boost</a:t>
            </a:r>
          </a:p>
          <a:p>
            <a:pPr lvl="2"/>
            <a:r>
              <a:rPr lang="en-US" dirty="0">
                <a:latin typeface="Arial"/>
                <a:cs typeface="Arial"/>
              </a:rPr>
              <a:t>ESSL is IBM’s optimized Engineering and Scientific Subroutine library for BG/Q:</a:t>
            </a:r>
            <a:br>
              <a:rPr lang="en-US" dirty="0">
                <a:latin typeface="Arial"/>
                <a:cs typeface="Arial"/>
              </a:rPr>
            </a:br>
            <a:r>
              <a:rPr lang="en-US" dirty="0">
                <a:latin typeface="Arial"/>
                <a:cs typeface="Arial"/>
              </a:rPr>
              <a:t>BLAS, LAPACK, FFT, sort/search, interpolation, quadrature, random numbers, BLACS</a:t>
            </a:r>
          </a:p>
          <a:p>
            <a:pPr lvl="1"/>
            <a:r>
              <a:rPr lang="en-US" dirty="0">
                <a:latin typeface="Arial"/>
                <a:cs typeface="Arial"/>
              </a:rPr>
              <a:t>Additional tuned libraries in </a:t>
            </a:r>
            <a:r>
              <a:rPr lang="en-US" dirty="0">
                <a:solidFill>
                  <a:srgbClr val="984807"/>
                </a:solidFill>
                <a:latin typeface="Arial"/>
                <a:cs typeface="Arial"/>
              </a:rPr>
              <a:t>/soft/libraries/</a:t>
            </a:r>
            <a:r>
              <a:rPr lang="en-US" dirty="0" err="1">
                <a:solidFill>
                  <a:srgbClr val="984807"/>
                </a:solidFill>
                <a:latin typeface="Arial"/>
                <a:cs typeface="Arial"/>
              </a:rPr>
              <a:t>alcf</a:t>
            </a:r>
            <a:r>
              <a:rPr lang="en-US" dirty="0">
                <a:solidFill>
                  <a:srgbClr val="984807"/>
                </a:solidFill>
                <a:latin typeface="Arial"/>
                <a:cs typeface="Arial"/>
              </a:rPr>
              <a:t> </a:t>
            </a:r>
            <a:r>
              <a:rPr lang="en-US" dirty="0">
                <a:solidFill>
                  <a:srgbClr val="000000"/>
                </a:solidFill>
                <a:latin typeface="Arial"/>
                <a:cs typeface="Arial"/>
              </a:rPr>
              <a:t>subdirectory</a:t>
            </a:r>
          </a:p>
          <a:p>
            <a:pPr lvl="2"/>
            <a:r>
              <a:rPr lang="en-US" dirty="0">
                <a:latin typeface="Arial"/>
                <a:cs typeface="Arial"/>
              </a:rPr>
              <a:t>BLAS, CBLAS, FFTW2, FFTW3, LAPACK, METIS, PARMETIS, PARPACK, SCALAPACK, SILO, SZIP, </a:t>
            </a:r>
            <a:r>
              <a:rPr lang="en-US" dirty="0" smtClean="0">
                <a:latin typeface="Arial"/>
                <a:cs typeface="Arial"/>
              </a:rPr>
              <a:t>ZLIB</a:t>
            </a:r>
          </a:p>
          <a:p>
            <a:pPr lvl="2"/>
            <a:endParaRPr lang="en-US" dirty="0">
              <a:latin typeface="Arial"/>
              <a:cs typeface="Arial"/>
            </a:endParaRPr>
          </a:p>
          <a:p>
            <a:pPr marL="0" indent="0">
              <a:buNone/>
            </a:pPr>
            <a:r>
              <a:rPr lang="en-US" dirty="0" smtClean="0">
                <a:latin typeface="Arial"/>
                <a:cs typeface="Arial"/>
              </a:rPr>
              <a:t>For a complete list visit: </a:t>
            </a:r>
            <a:endParaRPr lang="en-US" dirty="0">
              <a:latin typeface="Arial"/>
              <a:cs typeface="Arial"/>
            </a:endParaRPr>
          </a:p>
          <a:p>
            <a:pPr marL="0" lvl="1" indent="0" algn="ctr">
              <a:buNone/>
            </a:pPr>
            <a:r>
              <a:rPr lang="en-US" dirty="0">
                <a:solidFill>
                  <a:srgbClr val="131313"/>
                </a:solidFill>
                <a:latin typeface="Arial"/>
                <a:ea typeface="ＭＳ Ｐゴシック" pitchFamily="-1" charset="-128"/>
                <a:cs typeface="Arial"/>
                <a:hlinkClick r:id="rId2"/>
              </a:rPr>
              <a:t>http://www.alcf.anl.gov/user-guides/software-and-</a:t>
            </a:r>
            <a:r>
              <a:rPr lang="en-US" dirty="0" smtClean="0">
                <a:solidFill>
                  <a:srgbClr val="131313"/>
                </a:solidFill>
                <a:latin typeface="Arial"/>
                <a:ea typeface="ＭＳ Ｐゴシック" pitchFamily="-1" charset="-128"/>
                <a:cs typeface="Arial"/>
                <a:hlinkClick r:id="rId2"/>
              </a:rPr>
              <a:t>libraries</a:t>
            </a:r>
            <a:endParaRPr lang="en-US" dirty="0">
              <a:solidFill>
                <a:srgbClr val="131313"/>
              </a:solidFill>
              <a:latin typeface="Arial"/>
              <a:ea typeface="ＭＳ Ｐゴシック" pitchFamily="-1" charset="-128"/>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24</a:t>
            </a:fld>
            <a:endParaRPr lang="en-US"/>
          </a:p>
        </p:txBody>
      </p:sp>
    </p:spTree>
    <p:extLst>
      <p:ext uri="{BB962C8B-B14F-4D97-AF65-F5344CB8AC3E}">
        <p14:creationId xmlns:p14="http://schemas.microsoft.com/office/powerpoint/2010/main" val="22212689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795866"/>
          </a:xfrm>
        </p:spPr>
        <p:txBody>
          <a:bodyPr>
            <a:normAutofit/>
          </a:bodyPr>
          <a:lstStyle/>
          <a:p>
            <a:pPr algn="ctr"/>
            <a:r>
              <a:rPr lang="en-US" sz="4000" b="1" dirty="0" smtClean="0"/>
              <a:t>Questions?</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25</a:t>
            </a:fld>
            <a:endParaRPr lang="en-US"/>
          </a:p>
        </p:txBody>
      </p:sp>
    </p:spTree>
    <p:extLst>
      <p:ext uri="{BB962C8B-B14F-4D97-AF65-F5344CB8AC3E}">
        <p14:creationId xmlns:p14="http://schemas.microsoft.com/office/powerpoint/2010/main" val="17267695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fontScale="90000"/>
          </a:bodyPr>
          <a:lstStyle/>
          <a:p>
            <a:pPr algn="ctr"/>
            <a:r>
              <a:rPr lang="en-US" sz="4000" b="1" dirty="0" smtClean="0"/>
              <a:t>Section:</a:t>
            </a:r>
            <a:br>
              <a:rPr lang="en-US" sz="4000" b="1" dirty="0" smtClean="0"/>
            </a:br>
            <a:r>
              <a:rPr lang="en-US" sz="4000" b="1" dirty="0"/>
              <a:t/>
            </a:r>
            <a:br>
              <a:rPr lang="en-US" sz="4000" b="1" dirty="0"/>
            </a:br>
            <a:r>
              <a:rPr lang="en-US" sz="4000" b="1" dirty="0"/>
              <a:t>Considerations before you run</a:t>
            </a:r>
            <a:br>
              <a:rPr lang="en-US" sz="4000" b="1" dirty="0"/>
            </a:br>
            <a:r>
              <a:rPr lang="en-US" sz="4000" b="1" dirty="0"/>
              <a:t/>
            </a:r>
            <a:br>
              <a:rPr lang="en-US" sz="4000" b="1" dirty="0"/>
            </a:b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26</a:t>
            </a:fld>
            <a:endParaRPr lang="en-US"/>
          </a:p>
        </p:txBody>
      </p:sp>
    </p:spTree>
    <p:extLst>
      <p:ext uri="{BB962C8B-B14F-4D97-AF65-F5344CB8AC3E}">
        <p14:creationId xmlns:p14="http://schemas.microsoft.com/office/powerpoint/2010/main" val="31091929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Allocations, accounts, projects, &amp; such at ALCF</a:t>
            </a:r>
            <a:endParaRPr lang="en-US" dirty="0"/>
          </a:p>
        </p:txBody>
      </p:sp>
      <p:sp>
        <p:nvSpPr>
          <p:cNvPr id="3" name="Content Placeholder 2"/>
          <p:cNvSpPr>
            <a:spLocks noGrp="1"/>
          </p:cNvSpPr>
          <p:nvPr>
            <p:ph idx="1"/>
          </p:nvPr>
        </p:nvSpPr>
        <p:spPr>
          <a:xfrm>
            <a:off x="457200" y="990600"/>
            <a:ext cx="8229600" cy="4989870"/>
          </a:xfrm>
        </p:spPr>
        <p:txBody>
          <a:bodyPr>
            <a:normAutofit/>
          </a:bodyPr>
          <a:lstStyle/>
          <a:p>
            <a:r>
              <a:rPr lang="en-US" dirty="0" smtClean="0">
                <a:solidFill>
                  <a:schemeClr val="tx1"/>
                </a:solidFill>
                <a:latin typeface="Arial"/>
                <a:cs typeface="Arial"/>
              </a:rPr>
              <a:t>ALCF Account</a:t>
            </a:r>
          </a:p>
          <a:p>
            <a:pPr lvl="1"/>
            <a:r>
              <a:rPr lang="en-US" dirty="0" smtClean="0">
                <a:solidFill>
                  <a:schemeClr val="tx1"/>
                </a:solidFill>
                <a:latin typeface="Arial"/>
                <a:cs typeface="Arial"/>
              </a:rPr>
              <a:t>Login username</a:t>
            </a:r>
          </a:p>
          <a:p>
            <a:pPr lvl="2"/>
            <a:r>
              <a:rPr lang="en-US" dirty="0" smtClean="0">
                <a:solidFill>
                  <a:srgbClr val="000000"/>
                </a:solidFill>
                <a:latin typeface="Arial"/>
                <a:cs typeface="Arial"/>
              </a:rPr>
              <a:t> </a:t>
            </a:r>
            <a:r>
              <a:rPr lang="en-US" dirty="0" smtClean="0">
                <a:solidFill>
                  <a:srgbClr val="984807"/>
                </a:solidFill>
                <a:latin typeface="Arial"/>
                <a:cs typeface="Arial"/>
              </a:rPr>
              <a:t>/home/username</a:t>
            </a:r>
            <a:endParaRPr lang="en-US" dirty="0" smtClean="0">
              <a:solidFill>
                <a:schemeClr val="tx1"/>
              </a:solidFill>
              <a:latin typeface="Arial"/>
              <a:cs typeface="Arial"/>
            </a:endParaRPr>
          </a:p>
          <a:p>
            <a:pPr lvl="1"/>
            <a:r>
              <a:rPr lang="en-US" dirty="0" smtClean="0">
                <a:solidFill>
                  <a:schemeClr val="tx1"/>
                </a:solidFill>
                <a:latin typeface="Arial"/>
                <a:cs typeface="Arial"/>
              </a:rPr>
              <a:t>Access to at least one machine</a:t>
            </a:r>
          </a:p>
          <a:p>
            <a:pPr lvl="1"/>
            <a:r>
              <a:rPr lang="en-US" dirty="0" err="1" smtClean="0">
                <a:latin typeface="Arial"/>
                <a:cs typeface="Arial"/>
              </a:rPr>
              <a:t>CRYPTOCard</a:t>
            </a:r>
            <a:r>
              <a:rPr lang="en-US" dirty="0" smtClean="0">
                <a:latin typeface="Arial"/>
                <a:cs typeface="Arial"/>
              </a:rPr>
              <a:t> </a:t>
            </a:r>
            <a:r>
              <a:rPr lang="en-US" dirty="0" smtClean="0">
                <a:solidFill>
                  <a:schemeClr val="tx1"/>
                </a:solidFill>
                <a:latin typeface="Arial"/>
                <a:cs typeface="Arial"/>
              </a:rPr>
              <a:t>token for authentication</a:t>
            </a:r>
          </a:p>
          <a:p>
            <a:pPr lvl="2"/>
            <a:r>
              <a:rPr lang="en-US" dirty="0" smtClean="0">
                <a:solidFill>
                  <a:schemeClr val="tx1"/>
                </a:solidFill>
                <a:latin typeface="Arial"/>
                <a:cs typeface="Arial"/>
              </a:rPr>
              <a:t> PIN</a:t>
            </a:r>
          </a:p>
          <a:p>
            <a:pPr lvl="2"/>
            <a:r>
              <a:rPr lang="en-US" dirty="0" smtClean="0">
                <a:solidFill>
                  <a:schemeClr val="tx1"/>
                </a:solidFill>
                <a:latin typeface="Arial"/>
                <a:cs typeface="Arial"/>
              </a:rPr>
              <a:t> Must call ALCF help desk to activate</a:t>
            </a:r>
          </a:p>
          <a:p>
            <a:r>
              <a:rPr lang="en-US" dirty="0" smtClean="0">
                <a:solidFill>
                  <a:schemeClr val="tx1"/>
                </a:solidFill>
                <a:latin typeface="Arial"/>
                <a:cs typeface="Arial"/>
              </a:rPr>
              <a:t>Project</a:t>
            </a:r>
          </a:p>
          <a:p>
            <a:pPr lvl="1"/>
            <a:r>
              <a:rPr lang="en-US" dirty="0" smtClean="0">
                <a:solidFill>
                  <a:srgbClr val="000000"/>
                </a:solidFill>
                <a:latin typeface="Arial"/>
                <a:cs typeface="Arial"/>
              </a:rPr>
              <a:t>Corresponds to allocation of core-hours on at least one machine</a:t>
            </a:r>
          </a:p>
          <a:p>
            <a:pPr lvl="1"/>
            <a:r>
              <a:rPr lang="en-US" dirty="0" smtClean="0">
                <a:latin typeface="Arial"/>
                <a:cs typeface="Arial"/>
              </a:rPr>
              <a:t>User can be member of one or more projects</a:t>
            </a:r>
          </a:p>
          <a:p>
            <a:pPr lvl="2"/>
            <a:r>
              <a:rPr lang="en-US" dirty="0" smtClean="0">
                <a:solidFill>
                  <a:srgbClr val="000000"/>
                </a:solidFill>
                <a:latin typeface="Arial"/>
                <a:cs typeface="Arial"/>
              </a:rPr>
              <a:t> </a:t>
            </a:r>
            <a:r>
              <a:rPr lang="en-US" dirty="0" smtClean="0">
                <a:solidFill>
                  <a:srgbClr val="984807"/>
                </a:solidFill>
                <a:latin typeface="Arial"/>
                <a:cs typeface="Arial"/>
              </a:rPr>
              <a:t>/projects/</a:t>
            </a:r>
            <a:r>
              <a:rPr lang="en-US" dirty="0" err="1" smtClean="0">
                <a:solidFill>
                  <a:srgbClr val="984807"/>
                </a:solidFill>
                <a:latin typeface="Arial"/>
                <a:cs typeface="Arial"/>
              </a:rPr>
              <a:t>ProjectName</a:t>
            </a:r>
            <a:endParaRPr lang="en-US" dirty="0" smtClean="0">
              <a:solidFill>
                <a:srgbClr val="FF0000"/>
              </a:solidFill>
              <a:latin typeface="Arial"/>
              <a:cs typeface="Arial"/>
            </a:endParaRPr>
          </a:p>
          <a:p>
            <a:r>
              <a:rPr lang="en-US" dirty="0" smtClean="0">
                <a:solidFill>
                  <a:schemeClr val="tx1"/>
                </a:solidFill>
                <a:latin typeface="Arial"/>
                <a:cs typeface="Arial"/>
              </a:rPr>
              <a:t>Logging in</a:t>
            </a:r>
          </a:p>
          <a:p>
            <a:pPr lvl="1"/>
            <a:r>
              <a:rPr lang="en-US" dirty="0" err="1" smtClean="0">
                <a:latin typeface="Arial"/>
                <a:cs typeface="Arial"/>
              </a:rPr>
              <a:t>s</a:t>
            </a:r>
            <a:r>
              <a:rPr lang="en-US" dirty="0" err="1" smtClean="0">
                <a:solidFill>
                  <a:schemeClr val="tx1"/>
                </a:solidFill>
                <a:latin typeface="Arial"/>
                <a:cs typeface="Arial"/>
              </a:rPr>
              <a:t>sh</a:t>
            </a:r>
            <a:r>
              <a:rPr lang="en-US" dirty="0" smtClean="0">
                <a:solidFill>
                  <a:schemeClr val="tx1"/>
                </a:solidFill>
                <a:latin typeface="Arial"/>
                <a:cs typeface="Arial"/>
              </a:rPr>
              <a:t> -Y </a:t>
            </a:r>
            <a:r>
              <a:rPr lang="en-US" dirty="0" err="1" smtClean="0">
                <a:solidFill>
                  <a:schemeClr val="tx1"/>
                </a:solidFill>
                <a:latin typeface="Arial"/>
                <a:cs typeface="Arial"/>
              </a:rPr>
              <a:t>username@</a:t>
            </a:r>
            <a:r>
              <a:rPr lang="en-US" dirty="0" err="1">
                <a:latin typeface="Arial"/>
                <a:cs typeface="Arial"/>
              </a:rPr>
              <a:t>mira.</a:t>
            </a:r>
            <a:r>
              <a:rPr lang="en-US" dirty="0" err="1" smtClean="0">
                <a:solidFill>
                  <a:schemeClr val="tx1"/>
                </a:solidFill>
                <a:latin typeface="Arial"/>
                <a:cs typeface="Arial"/>
              </a:rPr>
              <a:t>alcf.anl.gov</a:t>
            </a:r>
            <a:endParaRPr lang="en-US" dirty="0" smtClean="0">
              <a:solidFill>
                <a:schemeClr val="tx1"/>
              </a:solidFill>
              <a:latin typeface="Arial"/>
              <a:cs typeface="Arial"/>
            </a:endParaRPr>
          </a:p>
          <a:p>
            <a:pPr lvl="2"/>
            <a:r>
              <a:rPr lang="en-US" dirty="0" smtClean="0">
                <a:solidFill>
                  <a:schemeClr val="tx1"/>
                </a:solidFill>
                <a:latin typeface="Arial"/>
                <a:cs typeface="Arial"/>
              </a:rPr>
              <a:t> Click button on </a:t>
            </a:r>
            <a:r>
              <a:rPr lang="en-US" dirty="0" err="1" smtClean="0">
                <a:latin typeface="Arial"/>
                <a:cs typeface="Arial"/>
              </a:rPr>
              <a:t>CRYPTOCard</a:t>
            </a:r>
            <a:r>
              <a:rPr lang="en-US" dirty="0" smtClean="0">
                <a:latin typeface="Arial"/>
                <a:cs typeface="Arial"/>
              </a:rPr>
              <a:t> </a:t>
            </a:r>
            <a:endParaRPr lang="en-US" dirty="0" smtClean="0">
              <a:solidFill>
                <a:schemeClr val="tx1"/>
              </a:solidFill>
              <a:latin typeface="Arial"/>
              <a:cs typeface="Arial"/>
            </a:endParaRPr>
          </a:p>
          <a:p>
            <a:pPr lvl="2"/>
            <a:r>
              <a:rPr lang="en-US" dirty="0" smtClean="0">
                <a:solidFill>
                  <a:schemeClr val="tx1"/>
                </a:solidFill>
                <a:latin typeface="Arial"/>
                <a:cs typeface="Arial"/>
              </a:rPr>
              <a:t> Password: PIN + </a:t>
            </a:r>
            <a:r>
              <a:rPr lang="en-US" dirty="0" err="1" smtClean="0">
                <a:latin typeface="Arial"/>
                <a:cs typeface="Arial"/>
              </a:rPr>
              <a:t>CRYPTOCard</a:t>
            </a:r>
            <a:r>
              <a:rPr lang="en-US" dirty="0" smtClean="0">
                <a:latin typeface="Arial"/>
                <a:cs typeface="Arial"/>
              </a:rPr>
              <a:t> </a:t>
            </a:r>
            <a:r>
              <a:rPr lang="en-US" dirty="0" smtClean="0">
                <a:solidFill>
                  <a:schemeClr val="tx1"/>
                </a:solidFill>
                <a:latin typeface="Arial"/>
                <a:cs typeface="Arial"/>
              </a:rPr>
              <a:t>display</a:t>
            </a: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27</a:t>
            </a:fld>
            <a:endParaRPr lang="en-US"/>
          </a:p>
        </p:txBody>
      </p:sp>
      <p:sp>
        <p:nvSpPr>
          <p:cNvPr id="7" name="Rectangle 6"/>
          <p:cNvSpPr/>
          <p:nvPr/>
        </p:nvSpPr>
        <p:spPr>
          <a:xfrm>
            <a:off x="1219200" y="6000556"/>
            <a:ext cx="6629400" cy="338554"/>
          </a:xfrm>
          <a:prstGeom prst="rect">
            <a:avLst/>
          </a:prstGeom>
        </p:spPr>
        <p:txBody>
          <a:bodyPr wrap="square">
            <a:spAutoFit/>
          </a:bodyPr>
          <a:lstStyle/>
          <a:p>
            <a:r>
              <a:rPr lang="en-US" sz="1600" dirty="0" smtClean="0">
                <a:solidFill>
                  <a:srgbClr val="131313"/>
                </a:solidFill>
                <a:hlinkClick r:id="rId2"/>
              </a:rPr>
              <a:t>http://www.alcf.anl.gov/user-guides/accounts-access</a:t>
            </a:r>
            <a:endParaRPr lang="en-US" sz="1600" dirty="0">
              <a:latin typeface="Calibri (Body)"/>
              <a:cs typeface="Calibri (Body)"/>
            </a:endParaRPr>
          </a:p>
        </p:txBody>
      </p:sp>
    </p:spTree>
    <p:extLst>
      <p:ext uri="{BB962C8B-B14F-4D97-AF65-F5344CB8AC3E}">
        <p14:creationId xmlns:p14="http://schemas.microsoft.com/office/powerpoint/2010/main" val="11583510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Allocations, accounts, projects, &amp; such at ALCF</a:t>
            </a:r>
            <a:endParaRPr lang="en-US" dirty="0"/>
          </a:p>
        </p:txBody>
      </p:sp>
      <p:sp>
        <p:nvSpPr>
          <p:cNvPr id="3" name="Content Placeholder 2"/>
          <p:cNvSpPr>
            <a:spLocks noGrp="1"/>
          </p:cNvSpPr>
          <p:nvPr>
            <p:ph idx="1"/>
          </p:nvPr>
        </p:nvSpPr>
        <p:spPr>
          <a:xfrm>
            <a:off x="457200" y="990600"/>
            <a:ext cx="8229600" cy="4989870"/>
          </a:xfrm>
        </p:spPr>
        <p:txBody>
          <a:bodyPr>
            <a:normAutofit/>
          </a:bodyPr>
          <a:lstStyle/>
          <a:p>
            <a:r>
              <a:rPr lang="en-US" dirty="0" smtClean="0">
                <a:solidFill>
                  <a:schemeClr val="tx1"/>
                </a:solidFill>
                <a:latin typeface="Arial"/>
                <a:cs typeface="Arial"/>
              </a:rPr>
              <a:t>ALCF Account</a:t>
            </a:r>
          </a:p>
          <a:p>
            <a:pPr lvl="1"/>
            <a:r>
              <a:rPr lang="en-US" dirty="0" smtClean="0">
                <a:solidFill>
                  <a:schemeClr val="tx1"/>
                </a:solidFill>
                <a:latin typeface="Arial"/>
                <a:cs typeface="Arial"/>
              </a:rPr>
              <a:t>Login username</a:t>
            </a:r>
          </a:p>
          <a:p>
            <a:pPr lvl="2"/>
            <a:r>
              <a:rPr lang="en-US" dirty="0" smtClean="0">
                <a:solidFill>
                  <a:srgbClr val="000000"/>
                </a:solidFill>
                <a:latin typeface="Arial"/>
                <a:cs typeface="Arial"/>
              </a:rPr>
              <a:t> </a:t>
            </a:r>
            <a:r>
              <a:rPr lang="en-US" dirty="0" smtClean="0">
                <a:solidFill>
                  <a:srgbClr val="984807"/>
                </a:solidFill>
                <a:latin typeface="Arial"/>
                <a:cs typeface="Arial"/>
              </a:rPr>
              <a:t>/home/username</a:t>
            </a:r>
            <a:endParaRPr lang="en-US" dirty="0" smtClean="0">
              <a:latin typeface="Arial"/>
              <a:cs typeface="Arial"/>
            </a:endParaRPr>
          </a:p>
          <a:p>
            <a:pPr lvl="1"/>
            <a:r>
              <a:rPr lang="en-US" dirty="0" smtClean="0">
                <a:solidFill>
                  <a:schemeClr val="tx1"/>
                </a:solidFill>
                <a:latin typeface="Arial"/>
                <a:cs typeface="Arial"/>
              </a:rPr>
              <a:t>Access to at least one machine</a:t>
            </a:r>
          </a:p>
          <a:p>
            <a:pPr lvl="1"/>
            <a:r>
              <a:rPr lang="en-US" dirty="0" err="1" smtClean="0">
                <a:latin typeface="Arial"/>
                <a:cs typeface="Arial"/>
              </a:rPr>
              <a:t>CRYPTOCard</a:t>
            </a:r>
            <a:r>
              <a:rPr lang="en-US" dirty="0" smtClean="0">
                <a:latin typeface="Arial"/>
                <a:cs typeface="Arial"/>
              </a:rPr>
              <a:t> </a:t>
            </a:r>
            <a:r>
              <a:rPr lang="en-US" dirty="0" smtClean="0">
                <a:solidFill>
                  <a:schemeClr val="tx1"/>
                </a:solidFill>
                <a:latin typeface="Arial"/>
                <a:cs typeface="Arial"/>
              </a:rPr>
              <a:t>token for authentication</a:t>
            </a:r>
          </a:p>
          <a:p>
            <a:pPr lvl="2"/>
            <a:r>
              <a:rPr lang="en-US" dirty="0" smtClean="0">
                <a:solidFill>
                  <a:schemeClr val="tx1"/>
                </a:solidFill>
                <a:latin typeface="Arial"/>
                <a:cs typeface="Arial"/>
              </a:rPr>
              <a:t> PIN</a:t>
            </a:r>
          </a:p>
          <a:p>
            <a:pPr lvl="2"/>
            <a:r>
              <a:rPr lang="en-US" dirty="0" smtClean="0">
                <a:solidFill>
                  <a:schemeClr val="tx1"/>
                </a:solidFill>
                <a:latin typeface="Arial"/>
                <a:cs typeface="Arial"/>
              </a:rPr>
              <a:t> Must call ALCF help desk to activate</a:t>
            </a:r>
          </a:p>
          <a:p>
            <a:r>
              <a:rPr lang="en-US" dirty="0" smtClean="0">
                <a:solidFill>
                  <a:schemeClr val="tx1"/>
                </a:solidFill>
                <a:latin typeface="Arial"/>
                <a:cs typeface="Arial"/>
              </a:rPr>
              <a:t>Project</a:t>
            </a:r>
          </a:p>
          <a:p>
            <a:pPr lvl="1"/>
            <a:r>
              <a:rPr lang="en-US" dirty="0" smtClean="0">
                <a:solidFill>
                  <a:srgbClr val="000000"/>
                </a:solidFill>
                <a:latin typeface="Arial"/>
                <a:cs typeface="Arial"/>
              </a:rPr>
              <a:t>Corresponds to allocation of core-hours on at least one machine</a:t>
            </a:r>
          </a:p>
          <a:p>
            <a:pPr lvl="1"/>
            <a:r>
              <a:rPr lang="en-US" dirty="0" smtClean="0">
                <a:latin typeface="Arial"/>
                <a:cs typeface="Arial"/>
              </a:rPr>
              <a:t>User can be member of one or more projects</a:t>
            </a:r>
          </a:p>
          <a:p>
            <a:pPr lvl="2"/>
            <a:r>
              <a:rPr lang="en-US" dirty="0" smtClean="0">
                <a:latin typeface="Arial"/>
                <a:cs typeface="Arial"/>
              </a:rPr>
              <a:t> </a:t>
            </a:r>
            <a:r>
              <a:rPr lang="en-US" dirty="0" smtClean="0">
                <a:solidFill>
                  <a:srgbClr val="984807"/>
                </a:solidFill>
                <a:latin typeface="Arial"/>
                <a:cs typeface="Arial"/>
              </a:rPr>
              <a:t>/projects/</a:t>
            </a:r>
            <a:r>
              <a:rPr lang="en-US" dirty="0" err="1" smtClean="0">
                <a:solidFill>
                  <a:srgbClr val="984807"/>
                </a:solidFill>
                <a:latin typeface="Arial"/>
                <a:cs typeface="Arial"/>
              </a:rPr>
              <a:t>ProjectName</a:t>
            </a:r>
            <a:endParaRPr lang="en-US" dirty="0" smtClean="0">
              <a:solidFill>
                <a:srgbClr val="FF0000"/>
              </a:solidFill>
              <a:latin typeface="Arial"/>
              <a:cs typeface="Arial"/>
            </a:endParaRPr>
          </a:p>
          <a:p>
            <a:r>
              <a:rPr lang="en-US" dirty="0" smtClean="0">
                <a:solidFill>
                  <a:schemeClr val="tx1"/>
                </a:solidFill>
                <a:latin typeface="Arial"/>
                <a:cs typeface="Arial"/>
              </a:rPr>
              <a:t>Logging in</a:t>
            </a:r>
          </a:p>
          <a:p>
            <a:pPr lvl="1"/>
            <a:r>
              <a:rPr lang="en-US" dirty="0" err="1" smtClean="0">
                <a:latin typeface="Arial"/>
                <a:cs typeface="Arial"/>
              </a:rPr>
              <a:t>s</a:t>
            </a:r>
            <a:r>
              <a:rPr lang="en-US" dirty="0" err="1" smtClean="0">
                <a:solidFill>
                  <a:schemeClr val="tx1"/>
                </a:solidFill>
                <a:latin typeface="Arial"/>
                <a:cs typeface="Arial"/>
              </a:rPr>
              <a:t>sh</a:t>
            </a:r>
            <a:r>
              <a:rPr lang="en-US" dirty="0" smtClean="0">
                <a:solidFill>
                  <a:schemeClr val="tx1"/>
                </a:solidFill>
                <a:latin typeface="Arial"/>
                <a:cs typeface="Arial"/>
              </a:rPr>
              <a:t> -Y </a:t>
            </a:r>
            <a:r>
              <a:rPr lang="en-US" dirty="0" err="1" smtClean="0">
                <a:solidFill>
                  <a:schemeClr val="tx1"/>
                </a:solidFill>
                <a:latin typeface="Arial"/>
                <a:cs typeface="Arial"/>
              </a:rPr>
              <a:t>username@</a:t>
            </a:r>
            <a:r>
              <a:rPr lang="en-US" dirty="0" err="1">
                <a:latin typeface="Arial"/>
                <a:cs typeface="Arial"/>
              </a:rPr>
              <a:t>mira.</a:t>
            </a:r>
            <a:r>
              <a:rPr lang="en-US" dirty="0" err="1" smtClean="0">
                <a:solidFill>
                  <a:schemeClr val="tx1"/>
                </a:solidFill>
                <a:latin typeface="Arial"/>
                <a:cs typeface="Arial"/>
              </a:rPr>
              <a:t>alcf.anl.gov</a:t>
            </a:r>
            <a:endParaRPr lang="en-US" dirty="0" smtClean="0">
              <a:solidFill>
                <a:schemeClr val="tx1"/>
              </a:solidFill>
              <a:latin typeface="Arial"/>
              <a:cs typeface="Arial"/>
            </a:endParaRPr>
          </a:p>
          <a:p>
            <a:pPr lvl="2"/>
            <a:r>
              <a:rPr lang="en-US" dirty="0" smtClean="0">
                <a:solidFill>
                  <a:schemeClr val="tx1"/>
                </a:solidFill>
                <a:latin typeface="Arial"/>
                <a:cs typeface="Arial"/>
              </a:rPr>
              <a:t> Click button on </a:t>
            </a:r>
            <a:r>
              <a:rPr lang="en-US" dirty="0" err="1" smtClean="0">
                <a:latin typeface="Arial"/>
                <a:cs typeface="Arial"/>
              </a:rPr>
              <a:t>CRYPTOCard</a:t>
            </a:r>
            <a:r>
              <a:rPr lang="en-US" dirty="0" smtClean="0">
                <a:latin typeface="Arial"/>
                <a:cs typeface="Arial"/>
              </a:rPr>
              <a:t> </a:t>
            </a:r>
            <a:endParaRPr lang="en-US" dirty="0" smtClean="0">
              <a:solidFill>
                <a:schemeClr val="tx1"/>
              </a:solidFill>
              <a:latin typeface="Arial"/>
              <a:cs typeface="Arial"/>
            </a:endParaRPr>
          </a:p>
          <a:p>
            <a:pPr lvl="2"/>
            <a:r>
              <a:rPr lang="en-US" dirty="0" smtClean="0">
                <a:solidFill>
                  <a:schemeClr val="tx1"/>
                </a:solidFill>
                <a:latin typeface="Arial"/>
                <a:cs typeface="Arial"/>
              </a:rPr>
              <a:t> Password: PIN + </a:t>
            </a:r>
            <a:r>
              <a:rPr lang="en-US" dirty="0" err="1" smtClean="0">
                <a:latin typeface="Arial"/>
                <a:cs typeface="Arial"/>
              </a:rPr>
              <a:t>CRYPTOCard</a:t>
            </a:r>
            <a:r>
              <a:rPr lang="en-US" dirty="0" smtClean="0">
                <a:latin typeface="Arial"/>
                <a:cs typeface="Arial"/>
              </a:rPr>
              <a:t> </a:t>
            </a:r>
            <a:r>
              <a:rPr lang="en-US" dirty="0" smtClean="0">
                <a:solidFill>
                  <a:schemeClr val="tx1"/>
                </a:solidFill>
                <a:latin typeface="Arial"/>
                <a:cs typeface="Arial"/>
              </a:rPr>
              <a:t>display</a:t>
            </a: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28</a:t>
            </a:fld>
            <a:endParaRPr lang="en-US"/>
          </a:p>
        </p:txBody>
      </p:sp>
      <p:sp>
        <p:nvSpPr>
          <p:cNvPr id="7" name="Rectangle 6"/>
          <p:cNvSpPr/>
          <p:nvPr/>
        </p:nvSpPr>
        <p:spPr>
          <a:xfrm>
            <a:off x="1219200" y="6000556"/>
            <a:ext cx="6629400" cy="338554"/>
          </a:xfrm>
          <a:prstGeom prst="rect">
            <a:avLst/>
          </a:prstGeom>
        </p:spPr>
        <p:txBody>
          <a:bodyPr wrap="square">
            <a:spAutoFit/>
          </a:bodyPr>
          <a:lstStyle/>
          <a:p>
            <a:r>
              <a:rPr lang="en-US" sz="1600" dirty="0" smtClean="0">
                <a:solidFill>
                  <a:srgbClr val="131313"/>
                </a:solidFill>
                <a:hlinkClick r:id="rId2"/>
              </a:rPr>
              <a:t>http://www.alcf.anl.gov/user-guides/accounts-access</a:t>
            </a:r>
            <a:endParaRPr lang="en-US" sz="1600" dirty="0">
              <a:latin typeface="Calibri (Body)"/>
              <a:cs typeface="Calibri (Body)"/>
            </a:endParaRPr>
          </a:p>
        </p:txBody>
      </p:sp>
      <p:sp>
        <p:nvSpPr>
          <p:cNvPr id="6" name="Rounded Rectangle 5"/>
          <p:cNvSpPr/>
          <p:nvPr/>
        </p:nvSpPr>
        <p:spPr>
          <a:xfrm>
            <a:off x="5715000" y="1143000"/>
            <a:ext cx="32766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smtClean="0"/>
              <a:t>Manage your account at</a:t>
            </a:r>
          </a:p>
          <a:p>
            <a:pPr algn="ctr"/>
            <a:r>
              <a:rPr lang="en-US" sz="1800" dirty="0" smtClean="0"/>
              <a:t>http://</a:t>
            </a:r>
            <a:r>
              <a:rPr lang="en-US" sz="1800" dirty="0" err="1" smtClean="0"/>
              <a:t>accounts.alcf.anl.gov</a:t>
            </a:r>
            <a:endParaRPr lang="en-US" sz="1800" dirty="0" smtClean="0"/>
          </a:p>
          <a:p>
            <a:pPr algn="ctr"/>
            <a:r>
              <a:rPr lang="en-US" sz="1800" dirty="0" smtClean="0"/>
              <a:t>(password needed)</a:t>
            </a:r>
            <a:endParaRPr lang="en-US" sz="1800" dirty="0"/>
          </a:p>
        </p:txBody>
      </p:sp>
    </p:spTree>
    <p:extLst>
      <p:ext uri="{BB962C8B-B14F-4D97-AF65-F5344CB8AC3E}">
        <p14:creationId xmlns:p14="http://schemas.microsoft.com/office/powerpoint/2010/main" val="12861332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381000" y="973667"/>
            <a:ext cx="8610600" cy="5197294"/>
          </a:xfrm>
        </p:spPr>
        <p:txBody>
          <a:bodyPr>
            <a:normAutofit fontScale="92500" lnSpcReduction="10000"/>
          </a:bodyPr>
          <a:lstStyle/>
          <a:p>
            <a:pPr eaLnBrk="1" hangingPunct="1"/>
            <a:r>
              <a:rPr lang="en-US" sz="1946" dirty="0">
                <a:latin typeface="Arial"/>
                <a:ea typeface="ＭＳ Ｐゴシック" pitchFamily="-1" charset="-128"/>
                <a:cs typeface="Arial"/>
              </a:rPr>
              <a:t>Every user must </a:t>
            </a:r>
            <a:r>
              <a:rPr lang="en-US" sz="1946" dirty="0" smtClean="0">
                <a:latin typeface="Arial"/>
                <a:ea typeface="ＭＳ Ｐゴシック" pitchFamily="-1" charset="-128"/>
                <a:cs typeface="Arial"/>
              </a:rPr>
              <a:t>be assigned to at least one Project:</a:t>
            </a:r>
          </a:p>
          <a:p>
            <a:pPr lvl="1" eaLnBrk="1" hangingPunct="1">
              <a:spcAft>
                <a:spcPts val="0"/>
              </a:spcAft>
            </a:pPr>
            <a:r>
              <a:rPr lang="en-US" sz="1900" dirty="0" smtClean="0">
                <a:latin typeface="Arial"/>
                <a:ea typeface="ＭＳ Ｐゴシック" pitchFamily="-1" charset="-128"/>
                <a:cs typeface="Arial"/>
              </a:rPr>
              <a:t>Use ‘</a:t>
            </a:r>
            <a:r>
              <a:rPr lang="en-US" sz="1900" b="1" dirty="0" smtClean="0">
                <a:latin typeface="Arial"/>
                <a:ea typeface="ＭＳ Ｐゴシック" pitchFamily="-1" charset="-128"/>
                <a:cs typeface="Arial"/>
              </a:rPr>
              <a:t>projects</a:t>
            </a:r>
            <a:r>
              <a:rPr lang="en-US" sz="1900" dirty="0" smtClean="0">
                <a:latin typeface="Arial"/>
                <a:ea typeface="ＭＳ Ｐゴシック" pitchFamily="-1" charset="-128"/>
                <a:cs typeface="Arial"/>
              </a:rPr>
              <a:t>’ command to query.</a:t>
            </a:r>
          </a:p>
          <a:p>
            <a:pPr lvl="1" eaLnBrk="1" hangingPunct="1">
              <a:spcAft>
                <a:spcPts val="0"/>
              </a:spcAft>
            </a:pPr>
            <a:endParaRPr lang="en-US" sz="500" dirty="0" smtClean="0">
              <a:latin typeface="Arial"/>
              <a:ea typeface="ＭＳ Ｐゴシック" pitchFamily="-1" charset="-128"/>
              <a:cs typeface="Arial"/>
            </a:endParaRPr>
          </a:p>
          <a:p>
            <a:pPr eaLnBrk="1" hangingPunct="1"/>
            <a:r>
              <a:rPr lang="en-US" sz="1946" dirty="0">
                <a:latin typeface="Arial"/>
                <a:ea typeface="ＭＳ Ｐゴシック" pitchFamily="-1" charset="-128"/>
                <a:cs typeface="Arial"/>
              </a:rPr>
              <a:t>Projects are then given </a:t>
            </a:r>
            <a:r>
              <a:rPr lang="en-US" sz="1946" dirty="0" smtClean="0">
                <a:latin typeface="Arial"/>
                <a:ea typeface="ＭＳ Ｐゴシック" pitchFamily="-1" charset="-128"/>
                <a:cs typeface="Arial"/>
              </a:rPr>
              <a:t>allocations:</a:t>
            </a:r>
          </a:p>
          <a:p>
            <a:pPr lvl="1" eaLnBrk="1" hangingPunct="1"/>
            <a:r>
              <a:rPr lang="en-US" sz="1730" dirty="0">
                <a:latin typeface="Arial"/>
                <a:cs typeface="Arial"/>
              </a:rPr>
              <a:t>Allocations have an amount, start, and end </a:t>
            </a:r>
            <a:r>
              <a:rPr lang="en-US" sz="1730" dirty="0" smtClean="0">
                <a:latin typeface="Arial"/>
                <a:cs typeface="Arial"/>
              </a:rPr>
              <a:t>date, </a:t>
            </a:r>
            <a:r>
              <a:rPr lang="en-US" sz="1730" dirty="0">
                <a:latin typeface="Arial"/>
                <a:cs typeface="Arial"/>
              </a:rPr>
              <a:t>and are tracked separately;  Charges will cross allocations automatically. </a:t>
            </a:r>
            <a:r>
              <a:rPr lang="en-US" sz="1730" dirty="0" smtClean="0">
                <a:latin typeface="Arial"/>
                <a:cs typeface="Arial"/>
              </a:rPr>
              <a:t>The </a:t>
            </a:r>
            <a:r>
              <a:rPr lang="en-US" sz="1730" dirty="0">
                <a:latin typeface="Arial"/>
                <a:cs typeface="Arial"/>
              </a:rPr>
              <a:t>allocation with the earliest end date will be charged first, until it runs out, then the next, and so </a:t>
            </a:r>
            <a:r>
              <a:rPr lang="en-US" sz="1730" dirty="0" smtClean="0">
                <a:latin typeface="Arial"/>
                <a:cs typeface="Arial"/>
              </a:rPr>
              <a:t>on.</a:t>
            </a:r>
          </a:p>
          <a:p>
            <a:pPr eaLnBrk="1" hangingPunct="1">
              <a:buNone/>
            </a:pPr>
            <a:endParaRPr lang="en-US" sz="500" dirty="0" smtClean="0">
              <a:latin typeface="Arial"/>
              <a:ea typeface="ＭＳ Ｐゴシック" pitchFamily="-1" charset="-128"/>
              <a:cs typeface="Arial"/>
            </a:endParaRPr>
          </a:p>
          <a:p>
            <a:pPr eaLnBrk="1" hangingPunct="1"/>
            <a:r>
              <a:rPr lang="en-US" sz="1946" dirty="0" smtClean="0">
                <a:latin typeface="Arial"/>
                <a:cs typeface="Arial"/>
              </a:rPr>
              <a:t>Use ‘</a:t>
            </a:r>
            <a:r>
              <a:rPr lang="en-US" sz="1946" b="1" dirty="0" err="1">
                <a:latin typeface="Arial"/>
                <a:cs typeface="Arial"/>
              </a:rPr>
              <a:t>cbank</a:t>
            </a:r>
            <a:r>
              <a:rPr lang="en-US" sz="1946" dirty="0">
                <a:latin typeface="Arial"/>
                <a:cs typeface="Arial"/>
              </a:rPr>
              <a:t>’ command </a:t>
            </a:r>
            <a:r>
              <a:rPr lang="en-US" sz="1946" dirty="0" smtClean="0">
                <a:latin typeface="Arial"/>
                <a:cs typeface="Arial"/>
              </a:rPr>
              <a:t>to query allocation, balance:</a:t>
            </a:r>
          </a:p>
          <a:p>
            <a:pPr lvl="1"/>
            <a:r>
              <a:rPr lang="en-US" sz="1730" dirty="0" smtClean="0">
                <a:solidFill>
                  <a:srgbClr val="000000"/>
                </a:solidFill>
                <a:latin typeface="Arial"/>
                <a:cs typeface="Arial"/>
              </a:rPr>
              <a:t> </a:t>
            </a:r>
            <a:r>
              <a:rPr lang="en-US" sz="1730" dirty="0" err="1" smtClean="0">
                <a:solidFill>
                  <a:srgbClr val="984807"/>
                </a:solidFill>
                <a:latin typeface="Arial"/>
                <a:cs typeface="Arial"/>
              </a:rPr>
              <a:t>cbank</a:t>
            </a:r>
            <a:r>
              <a:rPr lang="en-US" sz="1730" dirty="0" smtClean="0">
                <a:solidFill>
                  <a:srgbClr val="984807"/>
                </a:solidFill>
                <a:latin typeface="Arial"/>
                <a:cs typeface="Arial"/>
              </a:rPr>
              <a:t> charges -</a:t>
            </a:r>
            <a:r>
              <a:rPr lang="en-US" sz="1730" dirty="0" err="1" smtClean="0">
                <a:solidFill>
                  <a:srgbClr val="984807"/>
                </a:solidFill>
                <a:latin typeface="Arial"/>
                <a:cs typeface="Arial"/>
              </a:rPr>
              <a:t>p</a:t>
            </a:r>
            <a:r>
              <a:rPr lang="en-US" sz="1730" dirty="0" smtClean="0">
                <a:solidFill>
                  <a:srgbClr val="984807"/>
                </a:solidFill>
                <a:latin typeface="Arial"/>
                <a:cs typeface="Arial"/>
              </a:rPr>
              <a:t> &lt;</a:t>
            </a:r>
            <a:r>
              <a:rPr lang="en-US" sz="1730" dirty="0" err="1" smtClean="0">
                <a:solidFill>
                  <a:srgbClr val="984807"/>
                </a:solidFill>
                <a:latin typeface="Arial"/>
                <a:cs typeface="Arial"/>
              </a:rPr>
              <a:t>projectname</a:t>
            </a:r>
            <a:r>
              <a:rPr lang="en-US" sz="1730" dirty="0" smtClean="0">
                <a:solidFill>
                  <a:srgbClr val="984807"/>
                </a:solidFill>
                <a:latin typeface="Arial"/>
                <a:cs typeface="Arial"/>
              </a:rPr>
              <a:t>&gt;</a:t>
            </a:r>
            <a:r>
              <a:rPr lang="en-US" sz="1730" dirty="0" smtClean="0">
                <a:solidFill>
                  <a:srgbClr val="487AB8"/>
                </a:solidFill>
                <a:latin typeface="Arial"/>
                <a:ea typeface="ＭＳ Ｐゴシック" pitchFamily="-1" charset="-128"/>
                <a:cs typeface="Arial"/>
              </a:rPr>
              <a:t>       </a:t>
            </a:r>
            <a:r>
              <a:rPr lang="en-US" sz="1730" dirty="0" smtClean="0">
                <a:latin typeface="Arial"/>
                <a:ea typeface="ＭＳ Ｐゴシック" pitchFamily="-1" charset="-128"/>
                <a:cs typeface="Arial"/>
              </a:rPr>
              <a:t># </a:t>
            </a:r>
            <a:r>
              <a:rPr lang="en-US" sz="1730" dirty="0">
                <a:latin typeface="Arial"/>
                <a:cs typeface="Arial"/>
              </a:rPr>
              <a:t>list all charges against a particular project</a:t>
            </a:r>
            <a:r>
              <a:rPr lang="en-US" sz="1730" dirty="0" smtClean="0">
                <a:latin typeface="Arial"/>
                <a:ea typeface="ＭＳ Ｐゴシック" pitchFamily="-1" charset="-128"/>
                <a:cs typeface="Arial"/>
              </a:rPr>
              <a:t>    </a:t>
            </a:r>
          </a:p>
          <a:p>
            <a:pPr lvl="1"/>
            <a:r>
              <a:rPr lang="en-US" sz="1730" dirty="0" smtClean="0">
                <a:solidFill>
                  <a:srgbClr val="000000"/>
                </a:solidFill>
                <a:latin typeface="Arial"/>
                <a:cs typeface="Arial"/>
              </a:rPr>
              <a:t> </a:t>
            </a:r>
            <a:r>
              <a:rPr lang="en-US" sz="1730" dirty="0" err="1" smtClean="0">
                <a:solidFill>
                  <a:srgbClr val="984807"/>
                </a:solidFill>
                <a:latin typeface="Arial"/>
                <a:cs typeface="Arial"/>
              </a:rPr>
              <a:t>cbank</a:t>
            </a:r>
            <a:r>
              <a:rPr lang="en-US" sz="1730" dirty="0" smtClean="0">
                <a:solidFill>
                  <a:srgbClr val="984807"/>
                </a:solidFill>
                <a:latin typeface="Arial"/>
                <a:cs typeface="Arial"/>
              </a:rPr>
              <a:t> allocations -</a:t>
            </a:r>
            <a:r>
              <a:rPr lang="en-US" sz="1730" dirty="0" err="1" smtClean="0">
                <a:solidFill>
                  <a:srgbClr val="984807"/>
                </a:solidFill>
                <a:latin typeface="Arial"/>
                <a:cs typeface="Arial"/>
              </a:rPr>
              <a:t>p</a:t>
            </a:r>
            <a:r>
              <a:rPr lang="en-US" sz="1730" dirty="0" smtClean="0">
                <a:solidFill>
                  <a:srgbClr val="984807"/>
                </a:solidFill>
                <a:latin typeface="Arial"/>
                <a:cs typeface="Arial"/>
              </a:rPr>
              <a:t> &lt;</a:t>
            </a:r>
            <a:r>
              <a:rPr lang="en-US" sz="1730" dirty="0" err="1" smtClean="0">
                <a:solidFill>
                  <a:srgbClr val="984807"/>
                </a:solidFill>
                <a:latin typeface="Arial"/>
                <a:cs typeface="Arial"/>
              </a:rPr>
              <a:t>projectname</a:t>
            </a:r>
            <a:r>
              <a:rPr lang="en-US" sz="1730" dirty="0" smtClean="0">
                <a:solidFill>
                  <a:srgbClr val="984807"/>
                </a:solidFill>
                <a:latin typeface="Arial"/>
                <a:cs typeface="Arial"/>
              </a:rPr>
              <a:t>&gt;   </a:t>
            </a:r>
            <a:r>
              <a:rPr lang="en-US" sz="1730" dirty="0" smtClean="0">
                <a:latin typeface="Arial"/>
                <a:cs typeface="Arial"/>
              </a:rPr>
              <a:t># </a:t>
            </a:r>
            <a:r>
              <a:rPr lang="en-US" sz="1730" dirty="0">
                <a:latin typeface="Arial"/>
                <a:cs typeface="Arial"/>
              </a:rPr>
              <a:t>list all active allocations for a particular </a:t>
            </a:r>
            <a:r>
              <a:rPr lang="en-US" sz="1730" dirty="0" smtClean="0">
                <a:latin typeface="Arial"/>
                <a:cs typeface="Arial"/>
              </a:rPr>
              <a:t>project</a:t>
            </a:r>
          </a:p>
          <a:p>
            <a:pPr lvl="1" eaLnBrk="1" hangingPunct="1"/>
            <a:r>
              <a:rPr lang="en-US" sz="1730" dirty="0" smtClean="0">
                <a:latin typeface="Arial"/>
                <a:cs typeface="Arial"/>
              </a:rPr>
              <a:t> Other useful options:</a:t>
            </a:r>
          </a:p>
          <a:p>
            <a:pPr lvl="2"/>
            <a:r>
              <a:rPr lang="en-US" dirty="0" smtClean="0">
                <a:solidFill>
                  <a:srgbClr val="000000"/>
                </a:solidFill>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u</a:t>
            </a:r>
            <a:r>
              <a:rPr lang="en-US" dirty="0" smtClean="0">
                <a:solidFill>
                  <a:srgbClr val="984807"/>
                </a:solidFill>
                <a:latin typeface="Arial"/>
                <a:cs typeface="Arial"/>
              </a:rPr>
              <a:t> &lt;user&gt;</a:t>
            </a:r>
            <a:r>
              <a:rPr lang="en-US" dirty="0" smtClean="0">
                <a:solidFill>
                  <a:srgbClr val="487AB8"/>
                </a:solidFill>
                <a:latin typeface="Arial"/>
                <a:cs typeface="Arial"/>
              </a:rPr>
              <a:t> </a:t>
            </a:r>
            <a:r>
              <a:rPr lang="en-US" dirty="0">
                <a:solidFill>
                  <a:srgbClr val="131313"/>
                </a:solidFill>
                <a:latin typeface="Arial"/>
                <a:cs typeface="Arial"/>
              </a:rPr>
              <a:t>: show info for specific user(s</a:t>
            </a:r>
            <a:r>
              <a:rPr lang="en-US" dirty="0" smtClean="0">
                <a:solidFill>
                  <a:srgbClr val="131313"/>
                </a:solidFill>
                <a:latin typeface="Arial"/>
                <a:cs typeface="Arial"/>
              </a:rPr>
              <a:t>)</a:t>
            </a:r>
          </a:p>
          <a:p>
            <a:pPr lvl="2"/>
            <a:r>
              <a:rPr lang="en-US" dirty="0" smtClean="0">
                <a:solidFill>
                  <a:srgbClr val="000000"/>
                </a:solidFill>
                <a:latin typeface="Arial"/>
                <a:cs typeface="Arial"/>
              </a:rPr>
              <a:t> </a:t>
            </a:r>
            <a:r>
              <a:rPr lang="en-US" dirty="0" smtClean="0">
                <a:solidFill>
                  <a:srgbClr val="984807"/>
                </a:solidFill>
                <a:latin typeface="Arial"/>
                <a:cs typeface="Arial"/>
              </a:rPr>
              <a:t>-a &lt;YYYY-MM-DD&gt;</a:t>
            </a:r>
            <a:r>
              <a:rPr lang="en-US" dirty="0" smtClean="0">
                <a:solidFill>
                  <a:srgbClr val="487AB8"/>
                </a:solidFill>
                <a:latin typeface="Arial"/>
                <a:cs typeface="Arial"/>
              </a:rPr>
              <a:t> </a:t>
            </a:r>
            <a:r>
              <a:rPr lang="en-US" dirty="0" smtClean="0">
                <a:solidFill>
                  <a:srgbClr val="131313"/>
                </a:solidFill>
                <a:latin typeface="Arial"/>
                <a:cs typeface="Arial"/>
              </a:rPr>
              <a:t>: </a:t>
            </a:r>
            <a:r>
              <a:rPr lang="en-US" dirty="0">
                <a:solidFill>
                  <a:srgbClr val="131313"/>
                </a:solidFill>
                <a:latin typeface="Arial"/>
                <a:cs typeface="Arial"/>
              </a:rPr>
              <a:t>show info after date (inclusive</a:t>
            </a:r>
            <a:r>
              <a:rPr lang="en-US" dirty="0" smtClean="0">
                <a:solidFill>
                  <a:srgbClr val="131313"/>
                </a:solidFill>
                <a:latin typeface="Arial"/>
                <a:cs typeface="Arial"/>
              </a:rPr>
              <a:t>)</a:t>
            </a:r>
          </a:p>
          <a:p>
            <a:pPr lvl="2"/>
            <a:r>
              <a:rPr lang="en-US" dirty="0" smtClean="0">
                <a:solidFill>
                  <a:srgbClr val="000000"/>
                </a:solidFill>
                <a:latin typeface="Arial"/>
                <a:cs typeface="Arial"/>
              </a:rPr>
              <a:t> </a:t>
            </a:r>
            <a:r>
              <a:rPr lang="en-US" dirty="0" smtClean="0">
                <a:solidFill>
                  <a:srgbClr val="984807"/>
                </a:solidFill>
                <a:latin typeface="Arial"/>
                <a:cs typeface="Arial"/>
              </a:rPr>
              <a:t>-</a:t>
            </a:r>
            <a:r>
              <a:rPr lang="en-US" dirty="0" err="1" smtClean="0">
                <a:solidFill>
                  <a:srgbClr val="984807"/>
                </a:solidFill>
                <a:latin typeface="Arial"/>
                <a:cs typeface="Arial"/>
              </a:rPr>
              <a:t>b</a:t>
            </a:r>
            <a:r>
              <a:rPr lang="en-US" dirty="0" smtClean="0">
                <a:solidFill>
                  <a:srgbClr val="984807"/>
                </a:solidFill>
                <a:latin typeface="Arial"/>
                <a:cs typeface="Arial"/>
              </a:rPr>
              <a:t> &lt;YYYY-MM-DD&gt;</a:t>
            </a:r>
            <a:r>
              <a:rPr lang="en-US" dirty="0" smtClean="0">
                <a:solidFill>
                  <a:srgbClr val="487AB8"/>
                </a:solidFill>
                <a:latin typeface="Arial"/>
                <a:cs typeface="Arial"/>
              </a:rPr>
              <a:t> </a:t>
            </a:r>
            <a:r>
              <a:rPr lang="en-US" dirty="0">
                <a:solidFill>
                  <a:srgbClr val="131313"/>
                </a:solidFill>
                <a:latin typeface="Arial"/>
                <a:cs typeface="Arial"/>
              </a:rPr>
              <a:t>: show info before date (exclusive) </a:t>
            </a:r>
            <a:endParaRPr lang="en-US" dirty="0" smtClean="0">
              <a:solidFill>
                <a:srgbClr val="131313"/>
              </a:solidFill>
              <a:latin typeface="Arial"/>
              <a:cs typeface="Arial"/>
            </a:endParaRPr>
          </a:p>
          <a:p>
            <a:pPr lvl="2"/>
            <a:r>
              <a:rPr lang="en-US" dirty="0" smtClean="0">
                <a:solidFill>
                  <a:srgbClr val="000000"/>
                </a:solidFill>
                <a:latin typeface="Arial"/>
                <a:cs typeface="Arial"/>
              </a:rPr>
              <a:t> </a:t>
            </a:r>
            <a:r>
              <a:rPr lang="en-US" dirty="0" smtClean="0">
                <a:solidFill>
                  <a:srgbClr val="984807"/>
                </a:solidFill>
                <a:latin typeface="Arial"/>
                <a:cs typeface="Arial"/>
              </a:rPr>
              <a:t>--help</a:t>
            </a:r>
            <a:endParaRPr lang="en-US" dirty="0" smtClean="0">
              <a:solidFill>
                <a:srgbClr val="487AB8"/>
              </a:solidFill>
              <a:latin typeface="Arial"/>
              <a:cs typeface="Arial"/>
            </a:endParaRPr>
          </a:p>
          <a:p>
            <a:pPr lvl="1" eaLnBrk="1" hangingPunct="1">
              <a:buNone/>
            </a:pPr>
            <a:r>
              <a:rPr lang="en-US" b="1" dirty="0" smtClean="0">
                <a:latin typeface="Arial"/>
                <a:cs typeface="Arial"/>
              </a:rPr>
              <a:t> </a:t>
            </a:r>
            <a:r>
              <a:rPr lang="en-US" sz="1730" b="1" dirty="0" smtClean="0">
                <a:latin typeface="Arial"/>
                <a:cs typeface="Arial"/>
              </a:rPr>
              <a:t>Note</a:t>
            </a:r>
            <a:r>
              <a:rPr lang="en-US" sz="1730" dirty="0" smtClean="0">
                <a:latin typeface="Arial"/>
                <a:cs typeface="Arial"/>
              </a:rPr>
              <a:t>: </a:t>
            </a:r>
            <a:r>
              <a:rPr lang="en-US" sz="1730" dirty="0" err="1" smtClean="0">
                <a:latin typeface="Arial"/>
                <a:cs typeface="Arial"/>
              </a:rPr>
              <a:t>cbank</a:t>
            </a:r>
            <a:r>
              <a:rPr lang="en-US" sz="1730" dirty="0" smtClean="0">
                <a:latin typeface="Arial"/>
                <a:cs typeface="Arial"/>
              </a:rPr>
              <a:t> is updated once a day, at midnight (CDT).</a:t>
            </a:r>
          </a:p>
          <a:p>
            <a:pPr lvl="1" eaLnBrk="1" hangingPunct="1">
              <a:buNone/>
            </a:pPr>
            <a:endParaRPr lang="en-US" sz="500" dirty="0" smtClean="0">
              <a:latin typeface="Arial"/>
              <a:cs typeface="Arial"/>
            </a:endParaRPr>
          </a:p>
          <a:p>
            <a:pPr eaLnBrk="1" hangingPunct="1"/>
            <a:r>
              <a:rPr lang="en-US" sz="1946" dirty="0" smtClean="0">
                <a:latin typeface="Arial"/>
                <a:ea typeface="ＭＳ Ｐゴシック" pitchFamily="-1" charset="-128"/>
                <a:cs typeface="Arial"/>
              </a:rPr>
              <a:t>Charges are based on the </a:t>
            </a:r>
            <a:r>
              <a:rPr lang="en-US" sz="1946" u="sng" dirty="0" smtClean="0">
                <a:latin typeface="Arial"/>
                <a:ea typeface="ＭＳ Ｐゴシック" pitchFamily="-1" charset="-128"/>
                <a:cs typeface="Arial"/>
              </a:rPr>
              <a:t>partition size</a:t>
            </a:r>
            <a:r>
              <a:rPr lang="en-US" sz="1946" dirty="0" smtClean="0">
                <a:latin typeface="Arial"/>
                <a:ea typeface="ＭＳ Ｐゴシック" pitchFamily="-1" charset="-128"/>
                <a:cs typeface="Arial"/>
              </a:rPr>
              <a:t>, </a:t>
            </a:r>
            <a:r>
              <a:rPr lang="en-US" sz="1946" b="1" dirty="0" smtClean="0">
                <a:latin typeface="Arial"/>
                <a:ea typeface="ＭＳ Ｐゴシック" pitchFamily="-1" charset="-128"/>
                <a:cs typeface="Arial"/>
              </a:rPr>
              <a:t>NOT the number of nodes or cores used</a:t>
            </a:r>
            <a:r>
              <a:rPr lang="en-US" sz="1946" dirty="0" smtClean="0">
                <a:latin typeface="Arial"/>
                <a:ea typeface="ＭＳ Ｐゴシック" pitchFamily="-1" charset="-128"/>
                <a:cs typeface="Arial"/>
              </a:rPr>
              <a:t>!</a:t>
            </a:r>
          </a:p>
          <a:p>
            <a:pPr eaLnBrk="1" hangingPunct="1"/>
            <a:endParaRPr lang="en-US" dirty="0" smtClean="0"/>
          </a:p>
          <a:p>
            <a:pPr lvl="1" eaLnBrk="1" hangingPunct="1">
              <a:buNone/>
            </a:pPr>
            <a:endParaRPr lang="en-US" dirty="0" smtClean="0"/>
          </a:p>
          <a:p>
            <a:pPr eaLnBrk="1" hangingPunct="1"/>
            <a:endParaRPr lang="en-US" dirty="0">
              <a:ea typeface="ＭＳ Ｐゴシック" pitchFamily="-1" charset="-128"/>
            </a:endParaRPr>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29</a:t>
            </a:fld>
            <a:endParaRPr lang="en-US"/>
          </a:p>
        </p:txBody>
      </p:sp>
      <p:sp>
        <p:nvSpPr>
          <p:cNvPr id="6" name="TextBox 5"/>
          <p:cNvSpPr txBox="1"/>
          <p:nvPr/>
        </p:nvSpPr>
        <p:spPr>
          <a:xfrm>
            <a:off x="152400" y="5943600"/>
            <a:ext cx="8839200" cy="338554"/>
          </a:xfrm>
          <a:prstGeom prst="rect">
            <a:avLst/>
          </a:prstGeom>
          <a:noFill/>
        </p:spPr>
        <p:txBody>
          <a:bodyPr wrap="square" rtlCol="0">
            <a:spAutoFit/>
          </a:bodyPr>
          <a:lstStyle/>
          <a:p>
            <a:r>
              <a:rPr lang="en-US" sz="1600" dirty="0" smtClean="0">
                <a:solidFill>
                  <a:srgbClr val="131313"/>
                </a:solidFill>
                <a:latin typeface="Arial"/>
                <a:cs typeface="Arial"/>
                <a:hlinkClick r:id="rId3"/>
              </a:rPr>
              <a:t>http://www.alcf.anl.gov/user-guides/querying-allocations-using-cbank</a:t>
            </a:r>
            <a:r>
              <a:rPr lang="en-US" sz="1600" dirty="0" smtClean="0">
                <a:solidFill>
                  <a:srgbClr val="131313"/>
                </a:solidFill>
                <a:latin typeface="Arial"/>
                <a:cs typeface="Arial"/>
              </a:rPr>
              <a:t> </a:t>
            </a:r>
            <a:endParaRPr lang="en-US" sz="1600" dirty="0">
              <a:latin typeface="Arial"/>
              <a:cs typeface="Arial"/>
            </a:endParaRPr>
          </a:p>
        </p:txBody>
      </p:sp>
      <p:sp>
        <p:nvSpPr>
          <p:cNvPr id="3" name="Title 2"/>
          <p:cNvSpPr>
            <a:spLocks noGrp="1"/>
          </p:cNvSpPr>
          <p:nvPr>
            <p:ph type="title"/>
          </p:nvPr>
        </p:nvSpPr>
        <p:spPr/>
        <p:txBody>
          <a:bodyPr/>
          <a:lstStyle/>
          <a:p>
            <a:r>
              <a:rPr lang="en-US" dirty="0" smtClean="0"/>
              <a:t>Allocation Management</a:t>
            </a:r>
            <a:endParaRPr lang="en-US" dirty="0"/>
          </a:p>
        </p:txBody>
      </p:sp>
    </p:spTree>
    <p:extLst>
      <p:ext uri="{BB962C8B-B14F-4D97-AF65-F5344CB8AC3E}">
        <p14:creationId xmlns:p14="http://schemas.microsoft.com/office/powerpoint/2010/main" val="29349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a:latin typeface="Arial"/>
                <a:cs typeface="Arial"/>
              </a:rPr>
              <a:t>Part I</a:t>
            </a:r>
          </a:p>
          <a:p>
            <a:pPr lvl="1"/>
            <a:r>
              <a:rPr lang="en-US" dirty="0" smtClean="0">
                <a:latin typeface="Arial"/>
                <a:cs typeface="Arial"/>
              </a:rPr>
              <a:t>Blue Gene/Q hardware overview</a:t>
            </a:r>
          </a:p>
          <a:p>
            <a:pPr lvl="1"/>
            <a:r>
              <a:rPr lang="en-US" dirty="0" smtClean="0">
                <a:latin typeface="Arial"/>
                <a:cs typeface="Arial"/>
              </a:rPr>
              <a:t>Building </a:t>
            </a:r>
            <a:r>
              <a:rPr lang="en-US" dirty="0">
                <a:latin typeface="Arial"/>
                <a:cs typeface="Arial"/>
              </a:rPr>
              <a:t>your code</a:t>
            </a:r>
          </a:p>
          <a:p>
            <a:pPr lvl="1"/>
            <a:r>
              <a:rPr lang="en-US" dirty="0">
                <a:latin typeface="Arial"/>
                <a:cs typeface="Arial"/>
              </a:rPr>
              <a:t>Considerations before you run</a:t>
            </a:r>
          </a:p>
          <a:p>
            <a:pPr lvl="1"/>
            <a:r>
              <a:rPr lang="en-US" dirty="0">
                <a:latin typeface="Arial"/>
                <a:cs typeface="Arial"/>
              </a:rPr>
              <a:t>Queuing and running</a:t>
            </a:r>
          </a:p>
          <a:p>
            <a:endParaRPr lang="en-US" dirty="0">
              <a:latin typeface="Arial"/>
              <a:cs typeface="Arial"/>
            </a:endParaRPr>
          </a:p>
          <a:p>
            <a:r>
              <a:rPr lang="en-US" b="1" dirty="0">
                <a:latin typeface="Arial"/>
                <a:cs typeface="Arial"/>
              </a:rPr>
              <a:t>Part II</a:t>
            </a:r>
          </a:p>
          <a:p>
            <a:pPr lvl="1"/>
            <a:r>
              <a:rPr lang="en-US" dirty="0">
                <a:latin typeface="Arial"/>
                <a:cs typeface="Arial"/>
              </a:rPr>
              <a:t>After your job is submitted</a:t>
            </a:r>
          </a:p>
          <a:p>
            <a:pPr lvl="1"/>
            <a:r>
              <a:rPr lang="en-US" dirty="0">
                <a:latin typeface="Arial"/>
                <a:cs typeface="Arial"/>
              </a:rPr>
              <a:t>Potential problems</a:t>
            </a:r>
          </a:p>
          <a:p>
            <a:pPr lvl="1"/>
            <a:r>
              <a:rPr lang="en-US" dirty="0">
                <a:latin typeface="Arial"/>
                <a:cs typeface="Arial"/>
              </a:rPr>
              <a:t>Performance tuning</a:t>
            </a:r>
          </a:p>
          <a:p>
            <a:pPr lvl="1"/>
            <a:r>
              <a:rPr lang="en-US" dirty="0">
                <a:latin typeface="Arial"/>
                <a:cs typeface="Arial"/>
              </a:rPr>
              <a:t>Backups and </a:t>
            </a:r>
            <a:r>
              <a:rPr lang="en-US" dirty="0" smtClean="0">
                <a:latin typeface="Arial"/>
                <a:cs typeface="Arial"/>
              </a:rPr>
              <a:t>tape archiving</a:t>
            </a:r>
            <a:endParaRPr lang="en-US" dirty="0">
              <a:latin typeface="Arial"/>
              <a:cs typeface="Arial"/>
            </a:endParaRPr>
          </a:p>
          <a:p>
            <a:endParaRPr lang="en-US" dirty="0" smtClean="0">
              <a:latin typeface="Arial"/>
              <a:cs typeface="Arial"/>
            </a:endParaRPr>
          </a:p>
          <a:p>
            <a:r>
              <a:rPr lang="en-US" b="1" dirty="0" smtClean="0">
                <a:latin typeface="Arial"/>
                <a:cs typeface="Arial"/>
              </a:rPr>
              <a:t>Hands-on session</a:t>
            </a:r>
            <a:endParaRPr lang="en-US" b="1"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3</a:t>
            </a:fld>
            <a:endParaRPr lang="en-US"/>
          </a:p>
        </p:txBody>
      </p:sp>
    </p:spTree>
    <p:extLst>
      <p:ext uri="{BB962C8B-B14F-4D97-AF65-F5344CB8AC3E}">
        <p14:creationId xmlns:p14="http://schemas.microsoft.com/office/powerpoint/2010/main" val="417448086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 Gene/Q file systems at ALCF</a:t>
            </a:r>
          </a:p>
        </p:txBody>
      </p:sp>
      <p:sp>
        <p:nvSpPr>
          <p:cNvPr id="9" name="Slide Number Placeholder 1"/>
          <p:cNvSpPr>
            <a:spLocks noGrp="1"/>
          </p:cNvSpPr>
          <p:nvPr>
            <p:ph type="sldNum" sz="quarter" idx="12"/>
          </p:nvPr>
        </p:nvSpPr>
        <p:spPr/>
        <p:txBody>
          <a:bodyPr/>
          <a:lstStyle/>
          <a:p>
            <a:pPr>
              <a:defRPr/>
            </a:pPr>
            <a:fld id="{96ED0B3F-E53D-1149-8822-3703C490A628}" type="slidenum">
              <a:rPr lang="en-US" smtClean="0"/>
              <a:pPr>
                <a:defRPr/>
              </a:pPr>
              <a:t>30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72898551"/>
              </p:ext>
            </p:extLst>
          </p:nvPr>
        </p:nvGraphicFramePr>
        <p:xfrm>
          <a:off x="228600" y="1524000"/>
          <a:ext cx="8763000" cy="3230879"/>
        </p:xfrm>
        <a:graphic>
          <a:graphicData uri="http://schemas.openxmlformats.org/drawingml/2006/table">
            <a:tbl>
              <a:tblPr firstRow="1" bandRow="1">
                <a:tableStyleId>{21E4AEA4-8DFA-4A89-87EB-49C32662AFE0}</a:tableStyleId>
              </a:tblPr>
              <a:tblGrid>
                <a:gridCol w="1066800"/>
                <a:gridCol w="1143000"/>
                <a:gridCol w="762000"/>
                <a:gridCol w="1676400"/>
                <a:gridCol w="1295400"/>
                <a:gridCol w="1019855"/>
                <a:gridCol w="1799545"/>
              </a:tblGrid>
              <a:tr h="370840">
                <a:tc>
                  <a:txBody>
                    <a:bodyPr/>
                    <a:lstStyle/>
                    <a:p>
                      <a:pPr algn="ctr"/>
                      <a:r>
                        <a:rPr lang="en-US" sz="1400" dirty="0" smtClean="0">
                          <a:latin typeface="Arial"/>
                          <a:cs typeface="Arial"/>
                        </a:rPr>
                        <a:t>Name</a:t>
                      </a:r>
                      <a:endParaRPr lang="en-US" sz="1400" dirty="0">
                        <a:latin typeface="Arial"/>
                        <a:cs typeface="Arial"/>
                      </a:endParaRPr>
                    </a:p>
                  </a:txBody>
                  <a:tcPr/>
                </a:tc>
                <a:tc>
                  <a:txBody>
                    <a:bodyPr/>
                    <a:lstStyle/>
                    <a:p>
                      <a:pPr algn="ctr"/>
                      <a:r>
                        <a:rPr lang="en-US" sz="1400" dirty="0" smtClean="0">
                          <a:latin typeface="Arial"/>
                          <a:cs typeface="Arial"/>
                        </a:rPr>
                        <a:t>Accessible from</a:t>
                      </a:r>
                      <a:endParaRPr lang="en-US" sz="1400" dirty="0">
                        <a:latin typeface="Arial"/>
                        <a:cs typeface="Arial"/>
                      </a:endParaRPr>
                    </a:p>
                  </a:txBody>
                  <a:tcPr/>
                </a:tc>
                <a:tc>
                  <a:txBody>
                    <a:bodyPr/>
                    <a:lstStyle/>
                    <a:p>
                      <a:pPr algn="ctr"/>
                      <a:r>
                        <a:rPr lang="en-US" sz="1400" dirty="0" smtClean="0">
                          <a:latin typeface="Arial"/>
                          <a:cs typeface="Arial"/>
                        </a:rPr>
                        <a:t>Type</a:t>
                      </a:r>
                      <a:endParaRPr lang="en-US" sz="1400" dirty="0">
                        <a:latin typeface="Arial"/>
                        <a:cs typeface="Arial"/>
                      </a:endParaRPr>
                    </a:p>
                  </a:txBody>
                  <a:tcPr/>
                </a:tc>
                <a:tc>
                  <a:txBody>
                    <a:bodyPr/>
                    <a:lstStyle/>
                    <a:p>
                      <a:pPr algn="ctr"/>
                      <a:r>
                        <a:rPr lang="en-US" sz="1400" dirty="0" smtClean="0">
                          <a:latin typeface="Arial"/>
                          <a:cs typeface="Arial"/>
                        </a:rPr>
                        <a:t>Path</a:t>
                      </a:r>
                      <a:endParaRPr lang="en-US" sz="1400" dirty="0">
                        <a:latin typeface="Arial"/>
                        <a:cs typeface="Arial"/>
                      </a:endParaRPr>
                    </a:p>
                  </a:txBody>
                  <a:tcPr/>
                </a:tc>
                <a:tc>
                  <a:txBody>
                    <a:bodyPr/>
                    <a:lstStyle/>
                    <a:p>
                      <a:pPr algn="ctr"/>
                      <a:r>
                        <a:rPr lang="en-US" sz="1400" dirty="0" smtClean="0">
                          <a:latin typeface="Arial"/>
                          <a:cs typeface="Arial"/>
                        </a:rPr>
                        <a:t>Production</a:t>
                      </a:r>
                      <a:endParaRPr lang="en-US" sz="1400" dirty="0">
                        <a:latin typeface="Arial"/>
                        <a:cs typeface="Arial"/>
                      </a:endParaRPr>
                    </a:p>
                  </a:txBody>
                  <a:tcPr/>
                </a:tc>
                <a:tc>
                  <a:txBody>
                    <a:bodyPr/>
                    <a:lstStyle/>
                    <a:p>
                      <a:pPr algn="ctr"/>
                      <a:r>
                        <a:rPr lang="en-US" sz="1400" dirty="0" smtClean="0">
                          <a:latin typeface="Arial"/>
                          <a:cs typeface="Arial"/>
                        </a:rPr>
                        <a:t>Backed</a:t>
                      </a:r>
                    </a:p>
                    <a:p>
                      <a:pPr algn="ctr"/>
                      <a:r>
                        <a:rPr lang="en-US" sz="1400" dirty="0" smtClean="0">
                          <a:latin typeface="Arial"/>
                          <a:cs typeface="Arial"/>
                        </a:rPr>
                        <a:t>up</a:t>
                      </a:r>
                      <a:endParaRPr lang="en-US" sz="1400" dirty="0">
                        <a:latin typeface="Arial"/>
                        <a:cs typeface="Arial"/>
                      </a:endParaRPr>
                    </a:p>
                  </a:txBody>
                  <a:tcPr/>
                </a:tc>
                <a:tc>
                  <a:txBody>
                    <a:bodyPr/>
                    <a:lstStyle/>
                    <a:p>
                      <a:pPr algn="ctr"/>
                      <a:r>
                        <a:rPr lang="en-US" sz="1400" dirty="0" smtClean="0">
                          <a:latin typeface="Arial"/>
                          <a:cs typeface="Arial"/>
                        </a:rPr>
                        <a:t>Uses</a:t>
                      </a:r>
                      <a:endParaRPr lang="en-US" sz="1400" dirty="0">
                        <a:latin typeface="Arial"/>
                        <a:cs typeface="Arial"/>
                      </a:endParaRPr>
                    </a:p>
                  </a:txBody>
                  <a:tcPr/>
                </a:tc>
              </a:tr>
              <a:tr h="370840">
                <a:tc>
                  <a:txBody>
                    <a:bodyPr/>
                    <a:lstStyle/>
                    <a:p>
                      <a:pPr algn="ctr"/>
                      <a:r>
                        <a:rPr lang="en-US" sz="1400" dirty="0" err="1" smtClean="0">
                          <a:latin typeface="Arial"/>
                          <a:cs typeface="Arial"/>
                        </a:rPr>
                        <a:t>vesta</a:t>
                      </a:r>
                      <a:r>
                        <a:rPr lang="en-US" sz="1400" dirty="0" smtClean="0">
                          <a:latin typeface="Arial"/>
                          <a:cs typeface="Arial"/>
                        </a:rPr>
                        <a:t>-home</a:t>
                      </a:r>
                      <a:endParaRPr lang="en-US" sz="1400" dirty="0">
                        <a:latin typeface="Arial"/>
                        <a:cs typeface="Arial"/>
                      </a:endParaRPr>
                    </a:p>
                  </a:txBody>
                  <a:tcPr/>
                </a:tc>
                <a:tc>
                  <a:txBody>
                    <a:bodyPr/>
                    <a:lstStyle/>
                    <a:p>
                      <a:pPr algn="ctr"/>
                      <a:r>
                        <a:rPr lang="en-US" sz="1400" dirty="0" err="1" smtClean="0">
                          <a:latin typeface="Arial"/>
                          <a:cs typeface="Arial"/>
                        </a:rPr>
                        <a:t>Vesta</a:t>
                      </a:r>
                      <a:endParaRPr lang="en-US" sz="1400" dirty="0">
                        <a:latin typeface="Arial"/>
                        <a:cs typeface="Arial"/>
                      </a:endParaRPr>
                    </a:p>
                  </a:txBody>
                  <a:tcPr/>
                </a:tc>
                <a:tc>
                  <a:txBody>
                    <a:bodyPr/>
                    <a:lstStyle/>
                    <a:p>
                      <a:pPr algn="ctr"/>
                      <a:r>
                        <a:rPr lang="en-US" sz="1400" dirty="0" smtClean="0">
                          <a:latin typeface="Arial"/>
                          <a:cs typeface="Arial"/>
                        </a:rPr>
                        <a:t>GPFS</a:t>
                      </a:r>
                      <a:endParaRPr lang="en-US" sz="1400" dirty="0">
                        <a:latin typeface="Arial"/>
                        <a:cs typeface="Arial"/>
                      </a:endParaRPr>
                    </a:p>
                  </a:txBody>
                  <a:tcPr/>
                </a:tc>
                <a:tc>
                  <a:txBody>
                    <a:bodyPr/>
                    <a:lstStyle/>
                    <a:p>
                      <a:pPr algn="ctr"/>
                      <a:r>
                        <a:rPr lang="en-US" sz="1400" dirty="0" smtClean="0">
                          <a:latin typeface="Arial"/>
                          <a:cs typeface="Arial"/>
                        </a:rPr>
                        <a:t>/home</a:t>
                      </a:r>
                    </a:p>
                    <a:p>
                      <a:pPr algn="ctr"/>
                      <a:r>
                        <a:rPr lang="en-US" sz="1400" dirty="0" smtClean="0">
                          <a:latin typeface="Arial"/>
                          <a:cs typeface="Arial"/>
                        </a:rPr>
                        <a:t>or</a:t>
                      </a:r>
                    </a:p>
                    <a:p>
                      <a:pPr algn="ctr"/>
                      <a:r>
                        <a:rPr lang="en-US" sz="1400" dirty="0" smtClean="0">
                          <a:latin typeface="Arial"/>
                          <a:cs typeface="Arial"/>
                        </a:rPr>
                        <a:t>/</a:t>
                      </a:r>
                      <a:r>
                        <a:rPr lang="en-US" sz="1400" dirty="0" err="1" smtClean="0">
                          <a:latin typeface="Arial"/>
                          <a:cs typeface="Arial"/>
                        </a:rPr>
                        <a:t>gpfs/vesta</a:t>
                      </a:r>
                      <a:r>
                        <a:rPr lang="en-US" sz="1400" dirty="0" smtClean="0">
                          <a:latin typeface="Arial"/>
                          <a:cs typeface="Arial"/>
                        </a:rPr>
                        <a:t>-home</a:t>
                      </a:r>
                      <a:endParaRPr lang="en-US" sz="1400" dirty="0">
                        <a:latin typeface="Arial"/>
                        <a:cs typeface="Arial"/>
                      </a:endParaRPr>
                    </a:p>
                  </a:txBody>
                  <a:tcPr/>
                </a:tc>
                <a:tc>
                  <a:txBody>
                    <a:bodyPr/>
                    <a:lstStyle/>
                    <a:p>
                      <a:pPr algn="ctr"/>
                      <a:r>
                        <a:rPr lang="en-US" sz="1400" dirty="0" smtClean="0">
                          <a:latin typeface="Arial"/>
                          <a:cs typeface="Arial"/>
                        </a:rPr>
                        <a:t>Yes</a:t>
                      </a:r>
                      <a:endParaRPr lang="en-US" sz="1400" dirty="0">
                        <a:latin typeface="Arial"/>
                        <a:cs typeface="Arial"/>
                      </a:endParaRPr>
                    </a:p>
                  </a:txBody>
                  <a:tcPr/>
                </a:tc>
                <a:tc>
                  <a:txBody>
                    <a:bodyPr/>
                    <a:lstStyle/>
                    <a:p>
                      <a:pPr algn="ctr"/>
                      <a:r>
                        <a:rPr lang="en-US" sz="1400" dirty="0" smtClean="0">
                          <a:latin typeface="Arial"/>
                          <a:cs typeface="Arial"/>
                        </a:rPr>
                        <a:t>No</a:t>
                      </a:r>
                      <a:endParaRPr lang="en-US" sz="1400" dirty="0">
                        <a:latin typeface="Arial"/>
                        <a:cs typeface="Arial"/>
                      </a:endParaRPr>
                    </a:p>
                  </a:txBody>
                  <a:tcPr/>
                </a:tc>
                <a:tc>
                  <a:txBody>
                    <a:bodyPr/>
                    <a:lstStyle/>
                    <a:p>
                      <a:pPr algn="l"/>
                      <a:r>
                        <a:rPr lang="en-US" sz="1400" dirty="0" smtClean="0">
                          <a:latin typeface="Arial"/>
                          <a:cs typeface="Arial"/>
                        </a:rPr>
                        <a:t>General use</a:t>
                      </a:r>
                      <a:endParaRPr lang="en-US" sz="1400" dirty="0">
                        <a:latin typeface="Arial"/>
                        <a:cs typeface="Arial"/>
                      </a:endParaRPr>
                    </a:p>
                  </a:txBody>
                  <a:tcPr/>
                </a:tc>
              </a:tr>
              <a:tr h="370840">
                <a:tc>
                  <a:txBody>
                    <a:bodyPr/>
                    <a:lstStyle/>
                    <a:p>
                      <a:pPr algn="ctr"/>
                      <a:r>
                        <a:rPr lang="en-US" sz="1400" dirty="0" smtClean="0">
                          <a:latin typeface="Arial"/>
                          <a:cs typeface="Arial"/>
                        </a:rPr>
                        <a:t>vesta-fs0</a:t>
                      </a:r>
                      <a:endParaRPr lang="en-US" sz="1400" dirty="0">
                        <a:latin typeface="Arial"/>
                        <a:cs typeface="Arial"/>
                      </a:endParaRPr>
                    </a:p>
                  </a:txBody>
                  <a:tcPr/>
                </a:tc>
                <a:tc>
                  <a:txBody>
                    <a:bodyPr/>
                    <a:lstStyle/>
                    <a:p>
                      <a:pPr algn="ctr"/>
                      <a:r>
                        <a:rPr lang="en-US" sz="1400" dirty="0" err="1" smtClean="0">
                          <a:latin typeface="Arial"/>
                          <a:cs typeface="Arial"/>
                        </a:rPr>
                        <a:t>Vesta</a:t>
                      </a:r>
                      <a:endParaRPr lang="en-US" sz="1400" dirty="0">
                        <a:latin typeface="Arial"/>
                        <a:cs typeface="Arial"/>
                      </a:endParaRPr>
                    </a:p>
                  </a:txBody>
                  <a:tcPr/>
                </a:tc>
                <a:tc>
                  <a:txBody>
                    <a:bodyPr/>
                    <a:lstStyle/>
                    <a:p>
                      <a:pPr algn="ctr"/>
                      <a:r>
                        <a:rPr lang="en-US" sz="1400" dirty="0" smtClean="0">
                          <a:latin typeface="Arial"/>
                          <a:cs typeface="Arial"/>
                        </a:rPr>
                        <a:t>GPFS</a:t>
                      </a:r>
                      <a:endParaRPr lang="en-US" sz="1400" dirty="0">
                        <a:latin typeface="Arial"/>
                        <a:cs typeface="Arial"/>
                      </a:endParaRPr>
                    </a:p>
                  </a:txBody>
                  <a:tcPr/>
                </a:tc>
                <a:tc>
                  <a:txBody>
                    <a:bodyPr/>
                    <a:lstStyle/>
                    <a:p>
                      <a:pPr algn="ctr"/>
                      <a:r>
                        <a:rPr lang="en-US" sz="1400" dirty="0" smtClean="0">
                          <a:latin typeface="Arial"/>
                          <a:cs typeface="Arial"/>
                        </a:rPr>
                        <a:t>/projects</a:t>
                      </a:r>
                    </a:p>
                  </a:txBody>
                  <a:tcPr/>
                </a:tc>
                <a:tc>
                  <a:txBody>
                    <a:bodyPr/>
                    <a:lstStyle/>
                    <a:p>
                      <a:pPr algn="ctr"/>
                      <a:r>
                        <a:rPr lang="en-US" sz="1400" dirty="0" smtClean="0">
                          <a:latin typeface="Arial"/>
                          <a:cs typeface="Arial"/>
                        </a:rPr>
                        <a:t>Yes</a:t>
                      </a:r>
                      <a:endParaRPr lang="en-US" sz="1400" dirty="0">
                        <a:latin typeface="Arial"/>
                        <a:cs typeface="Arial"/>
                      </a:endParaRPr>
                    </a:p>
                  </a:txBody>
                  <a:tcPr/>
                </a:tc>
                <a:tc>
                  <a:txBody>
                    <a:bodyPr/>
                    <a:lstStyle/>
                    <a:p>
                      <a:pPr algn="ctr"/>
                      <a:r>
                        <a:rPr lang="en-US" sz="1400" dirty="0" smtClean="0">
                          <a:latin typeface="Arial"/>
                          <a:cs typeface="Arial"/>
                        </a:rPr>
                        <a:t>No</a:t>
                      </a:r>
                      <a:endParaRPr lang="en-US" sz="1400" dirty="0">
                        <a:latin typeface="Arial"/>
                        <a:cs typeface="Arial"/>
                      </a:endParaRPr>
                    </a:p>
                  </a:txBody>
                  <a:tcPr/>
                </a:tc>
                <a:tc>
                  <a:txBody>
                    <a:bodyPr/>
                    <a:lstStyle/>
                    <a:p>
                      <a:pPr algn="l"/>
                      <a:r>
                        <a:rPr lang="en-US" sz="1400" dirty="0" smtClean="0">
                          <a:latin typeface="Arial"/>
                          <a:cs typeface="Arial"/>
                        </a:rPr>
                        <a:t>Intensive</a:t>
                      </a:r>
                      <a:r>
                        <a:rPr lang="en-US" sz="1400" baseline="0" dirty="0" smtClean="0">
                          <a:latin typeface="Arial"/>
                          <a:cs typeface="Arial"/>
                        </a:rPr>
                        <a:t> job output, large files</a:t>
                      </a:r>
                      <a:endParaRPr lang="en-US" sz="1400" dirty="0">
                        <a:latin typeface="Arial"/>
                        <a:cs typeface="Arial"/>
                      </a:endParaRPr>
                    </a:p>
                  </a:txBody>
                  <a:tcPr/>
                </a:tc>
              </a:tr>
              <a:tr h="370840">
                <a:tc>
                  <a:txBody>
                    <a:bodyPr/>
                    <a:lstStyle/>
                    <a:p>
                      <a:pPr algn="ctr"/>
                      <a:r>
                        <a:rPr lang="en-US" sz="1400" dirty="0" err="1" smtClean="0">
                          <a:latin typeface="Arial"/>
                          <a:cs typeface="Arial"/>
                        </a:rPr>
                        <a:t>mira</a:t>
                      </a:r>
                      <a:r>
                        <a:rPr lang="en-US" sz="1400" dirty="0" smtClean="0">
                          <a:latin typeface="Arial"/>
                          <a:cs typeface="Arial"/>
                        </a:rPr>
                        <a:t>-home</a:t>
                      </a:r>
                      <a:endParaRPr lang="en-US" sz="1400" dirty="0">
                        <a:latin typeface="Arial"/>
                        <a:cs typeface="Arial"/>
                      </a:endParaRPr>
                    </a:p>
                  </a:txBody>
                  <a:tcPr/>
                </a:tc>
                <a:tc>
                  <a:txBody>
                    <a:bodyPr/>
                    <a:lstStyle/>
                    <a:p>
                      <a:pPr algn="ctr"/>
                      <a:r>
                        <a:rPr lang="en-US" sz="1400" dirty="0" smtClean="0">
                          <a:latin typeface="Arial"/>
                          <a:cs typeface="Arial"/>
                        </a:rPr>
                        <a:t>Mira </a:t>
                      </a:r>
                    </a:p>
                    <a:p>
                      <a:pPr algn="ctr"/>
                      <a:r>
                        <a:rPr lang="en-US" sz="1400" dirty="0" err="1" smtClean="0">
                          <a:latin typeface="Arial"/>
                          <a:cs typeface="Arial"/>
                        </a:rPr>
                        <a:t>Cetus</a:t>
                      </a:r>
                      <a:r>
                        <a:rPr lang="en-US" sz="1400" dirty="0" smtClean="0">
                          <a:latin typeface="Arial"/>
                          <a:cs typeface="Arial"/>
                        </a:rPr>
                        <a:t> </a:t>
                      </a:r>
                      <a:r>
                        <a:rPr lang="en-US" sz="1400" dirty="0" err="1" smtClean="0">
                          <a:latin typeface="Arial"/>
                          <a:cs typeface="Arial"/>
                        </a:rPr>
                        <a:t>Tukey</a:t>
                      </a:r>
                      <a:endParaRPr lang="en-US" sz="1400" dirty="0">
                        <a:latin typeface="Arial"/>
                        <a:cs typeface="Arial"/>
                      </a:endParaRPr>
                    </a:p>
                  </a:txBody>
                  <a:tcPr/>
                </a:tc>
                <a:tc>
                  <a:txBody>
                    <a:bodyPr/>
                    <a:lstStyle/>
                    <a:p>
                      <a:pPr algn="ctr"/>
                      <a:r>
                        <a:rPr lang="en-US" sz="1400" dirty="0" smtClean="0">
                          <a:latin typeface="Arial"/>
                          <a:cs typeface="Arial"/>
                        </a:rPr>
                        <a:t>GPFS</a:t>
                      </a:r>
                      <a:endParaRPr lang="en-US" sz="1400" dirty="0">
                        <a:latin typeface="Arial"/>
                        <a:cs typeface="Arial"/>
                      </a:endParaRPr>
                    </a:p>
                  </a:txBody>
                  <a:tcPr/>
                </a:tc>
                <a:tc>
                  <a:txBody>
                    <a:bodyPr/>
                    <a:lstStyle/>
                    <a:p>
                      <a:pPr algn="ctr"/>
                      <a:r>
                        <a:rPr lang="en-US" sz="1400" dirty="0" smtClean="0">
                          <a:latin typeface="Arial"/>
                          <a:cs typeface="Arial"/>
                        </a:rPr>
                        <a:t>/home</a:t>
                      </a:r>
                    </a:p>
                    <a:p>
                      <a:pPr algn="ctr"/>
                      <a:r>
                        <a:rPr lang="en-US" sz="1400" dirty="0" smtClean="0">
                          <a:latin typeface="Arial"/>
                          <a:cs typeface="Arial"/>
                        </a:rPr>
                        <a:t>or </a:t>
                      </a:r>
                    </a:p>
                    <a:p>
                      <a:pPr algn="ctr"/>
                      <a:r>
                        <a:rPr lang="en-US" sz="1400" dirty="0" smtClean="0">
                          <a:latin typeface="Arial"/>
                          <a:cs typeface="Arial"/>
                        </a:rPr>
                        <a:t>/</a:t>
                      </a:r>
                      <a:r>
                        <a:rPr lang="en-US" sz="1400" dirty="0" err="1" smtClean="0">
                          <a:latin typeface="Arial"/>
                          <a:cs typeface="Arial"/>
                        </a:rPr>
                        <a:t>gpfs/mira</a:t>
                      </a:r>
                      <a:r>
                        <a:rPr lang="en-US" sz="1400" dirty="0" smtClean="0">
                          <a:latin typeface="Arial"/>
                          <a:cs typeface="Arial"/>
                        </a:rPr>
                        <a:t>-home</a:t>
                      </a:r>
                      <a:endParaRPr lang="en-US" sz="1400" dirty="0">
                        <a:latin typeface="Arial"/>
                        <a:cs typeface="Arial"/>
                      </a:endParaRPr>
                    </a:p>
                  </a:txBody>
                  <a:tcPr/>
                </a:tc>
                <a:tc>
                  <a:txBody>
                    <a:bodyPr/>
                    <a:lstStyle/>
                    <a:p>
                      <a:pPr algn="ctr"/>
                      <a:r>
                        <a:rPr lang="en-US" sz="1400" dirty="0" smtClean="0">
                          <a:latin typeface="Arial"/>
                          <a:cs typeface="Arial"/>
                        </a:rPr>
                        <a:t>Yes</a:t>
                      </a:r>
                      <a:endParaRPr lang="en-US" sz="1400" dirty="0">
                        <a:latin typeface="Arial"/>
                        <a:cs typeface="Arial"/>
                      </a:endParaRPr>
                    </a:p>
                  </a:txBody>
                  <a:tcPr/>
                </a:tc>
                <a:tc>
                  <a:txBody>
                    <a:bodyPr/>
                    <a:lstStyle/>
                    <a:p>
                      <a:pPr algn="ctr"/>
                      <a:r>
                        <a:rPr lang="en-US" sz="1400" dirty="0" smtClean="0">
                          <a:latin typeface="Arial"/>
                          <a:cs typeface="Arial"/>
                        </a:rPr>
                        <a:t>Yes</a:t>
                      </a:r>
                      <a:endParaRPr lang="en-US" sz="1400" dirty="0">
                        <a:latin typeface="Arial"/>
                        <a:cs typeface="Arial"/>
                      </a:endParaRPr>
                    </a:p>
                  </a:txBody>
                  <a:tcPr/>
                </a:tc>
                <a:tc>
                  <a:txBody>
                    <a:bodyPr/>
                    <a:lstStyle/>
                    <a:p>
                      <a:pPr algn="l"/>
                      <a:r>
                        <a:rPr lang="en-US" sz="1400" dirty="0" smtClean="0">
                          <a:latin typeface="Arial"/>
                          <a:cs typeface="Arial"/>
                        </a:rPr>
                        <a:t>General use</a:t>
                      </a:r>
                      <a:endParaRPr lang="en-US" sz="1400" dirty="0">
                        <a:latin typeface="Arial"/>
                        <a:cs typeface="Arial"/>
                      </a:endParaRPr>
                    </a:p>
                  </a:txBody>
                  <a:tcPr/>
                </a:tc>
              </a:tr>
              <a:tr h="370840">
                <a:tc>
                  <a:txBody>
                    <a:bodyPr/>
                    <a:lstStyle/>
                    <a:p>
                      <a:pPr algn="ctr"/>
                      <a:r>
                        <a:rPr lang="en-US" sz="1400" dirty="0" smtClean="0">
                          <a:latin typeface="Arial"/>
                          <a:cs typeface="Arial"/>
                        </a:rPr>
                        <a:t>mira-fs0</a:t>
                      </a:r>
                      <a:endParaRPr lang="en-US" sz="1400" dirty="0">
                        <a:latin typeface="Arial"/>
                        <a:cs typeface="Arial"/>
                      </a:endParaRPr>
                    </a:p>
                  </a:txBody>
                  <a:tcPr/>
                </a:tc>
                <a:tc>
                  <a:txBody>
                    <a:bodyPr/>
                    <a:lstStyle/>
                    <a:p>
                      <a:pPr algn="ctr"/>
                      <a:r>
                        <a:rPr lang="en-US" sz="1400" dirty="0" smtClean="0">
                          <a:latin typeface="Arial"/>
                          <a:cs typeface="Arial"/>
                        </a:rPr>
                        <a:t>Mira </a:t>
                      </a:r>
                    </a:p>
                    <a:p>
                      <a:pPr algn="ctr"/>
                      <a:r>
                        <a:rPr lang="en-US" sz="1400" dirty="0" err="1" smtClean="0">
                          <a:latin typeface="Arial"/>
                          <a:cs typeface="Arial"/>
                        </a:rPr>
                        <a:t>Cetus</a:t>
                      </a:r>
                      <a:r>
                        <a:rPr lang="en-US" sz="1400" dirty="0" smtClean="0">
                          <a:latin typeface="Arial"/>
                          <a:cs typeface="Arial"/>
                        </a:rPr>
                        <a:t> </a:t>
                      </a:r>
                      <a:r>
                        <a:rPr lang="en-US" sz="1400" dirty="0" err="1" smtClean="0">
                          <a:latin typeface="Arial"/>
                          <a:cs typeface="Arial"/>
                        </a:rPr>
                        <a:t>Tukey</a:t>
                      </a:r>
                      <a:endParaRPr lang="en-US" sz="1400" dirty="0">
                        <a:latin typeface="Arial"/>
                        <a:cs typeface="Arial"/>
                      </a:endParaRPr>
                    </a:p>
                  </a:txBody>
                  <a:tcPr/>
                </a:tc>
                <a:tc>
                  <a:txBody>
                    <a:bodyPr/>
                    <a:lstStyle/>
                    <a:p>
                      <a:pPr algn="ctr"/>
                      <a:r>
                        <a:rPr lang="en-US" sz="1400" dirty="0" smtClean="0">
                          <a:latin typeface="Arial"/>
                          <a:cs typeface="Arial"/>
                        </a:rPr>
                        <a:t>GPFS</a:t>
                      </a:r>
                      <a:endParaRPr lang="en-US" sz="1400" dirty="0">
                        <a:latin typeface="Arial"/>
                        <a:cs typeface="Arial"/>
                      </a:endParaRPr>
                    </a:p>
                  </a:txBody>
                  <a:tcPr/>
                </a:tc>
                <a:tc>
                  <a:txBody>
                    <a:bodyPr/>
                    <a:lstStyle/>
                    <a:p>
                      <a:pPr algn="ctr"/>
                      <a:r>
                        <a:rPr lang="en-US" sz="1400" dirty="0" smtClean="0">
                          <a:latin typeface="Arial"/>
                          <a:cs typeface="Arial"/>
                        </a:rPr>
                        <a:t>/projects</a:t>
                      </a:r>
                    </a:p>
                  </a:txBody>
                  <a:tcPr/>
                </a:tc>
                <a:tc>
                  <a:txBody>
                    <a:bodyPr/>
                    <a:lstStyle/>
                    <a:p>
                      <a:pPr algn="ctr"/>
                      <a:r>
                        <a:rPr lang="en-US" sz="1400" dirty="0" smtClean="0">
                          <a:latin typeface="Arial"/>
                          <a:cs typeface="Arial"/>
                        </a:rPr>
                        <a:t>Yes</a:t>
                      </a:r>
                      <a:endParaRPr lang="en-US" sz="1400" dirty="0">
                        <a:latin typeface="Arial"/>
                        <a:cs typeface="Arial"/>
                      </a:endParaRPr>
                    </a:p>
                  </a:txBody>
                  <a:tcPr/>
                </a:tc>
                <a:tc>
                  <a:txBody>
                    <a:bodyPr/>
                    <a:lstStyle/>
                    <a:p>
                      <a:pPr algn="ctr"/>
                      <a:r>
                        <a:rPr lang="en-US" sz="1400" dirty="0" smtClean="0">
                          <a:latin typeface="Arial"/>
                          <a:cs typeface="Arial"/>
                        </a:rPr>
                        <a:t>No</a:t>
                      </a:r>
                      <a:endParaRPr lang="en-US" sz="14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Intensive job output, large</a:t>
                      </a:r>
                      <a:r>
                        <a:rPr lang="en-US" sz="1400" baseline="0" dirty="0" smtClean="0">
                          <a:latin typeface="Arial"/>
                          <a:cs typeface="Arial"/>
                        </a:rPr>
                        <a:t> files</a:t>
                      </a:r>
                      <a:endParaRPr lang="en-US" sz="1400" dirty="0" smtClean="0">
                        <a:latin typeface="Arial"/>
                        <a:cs typeface="Arial"/>
                      </a:endParaRPr>
                    </a:p>
                  </a:txBody>
                  <a:tcPr/>
                </a:tc>
              </a:tr>
            </a:tbl>
          </a:graphicData>
        </a:graphic>
      </p:graphicFrame>
      <p:sp>
        <p:nvSpPr>
          <p:cNvPr id="11" name="Rectangle 10"/>
          <p:cNvSpPr/>
          <p:nvPr/>
        </p:nvSpPr>
        <p:spPr>
          <a:xfrm>
            <a:off x="304800" y="5452646"/>
            <a:ext cx="8686800" cy="369332"/>
          </a:xfrm>
          <a:prstGeom prst="rect">
            <a:avLst/>
          </a:prstGeom>
        </p:spPr>
        <p:txBody>
          <a:bodyPr wrap="square">
            <a:spAutoFit/>
          </a:bodyPr>
          <a:lstStyle/>
          <a:p>
            <a:r>
              <a:rPr lang="en-US" sz="1800" dirty="0" smtClean="0">
                <a:latin typeface="Arial"/>
                <a:cs typeface="Arial"/>
                <a:hlinkClick r:id="rId3"/>
              </a:rPr>
              <a:t>http://www.alcf.anl.gov/user-guides/bgq-file-systems</a:t>
            </a:r>
            <a:r>
              <a:rPr lang="en-US" sz="1800" dirty="0" smtClean="0">
                <a:latin typeface="Arial"/>
                <a:cs typeface="Arial"/>
              </a:rPr>
              <a:t> </a:t>
            </a:r>
            <a:endParaRPr lang="en-US" sz="18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quota management</a:t>
            </a:r>
            <a:endParaRPr lang="en-US" dirty="0"/>
          </a:p>
        </p:txBody>
      </p:sp>
      <p:sp>
        <p:nvSpPr>
          <p:cNvPr id="3" name="Content Placeholder 2"/>
          <p:cNvSpPr>
            <a:spLocks noGrp="1"/>
          </p:cNvSpPr>
          <p:nvPr>
            <p:ph idx="1"/>
          </p:nvPr>
        </p:nvSpPr>
        <p:spPr>
          <a:xfrm>
            <a:off x="457200" y="1202267"/>
            <a:ext cx="8229600" cy="4588933"/>
          </a:xfrm>
        </p:spPr>
        <p:txBody>
          <a:bodyPr/>
          <a:lstStyle/>
          <a:p>
            <a:pPr eaLnBrk="1" hangingPunct="1"/>
            <a:r>
              <a:rPr lang="en-US" b="1" dirty="0">
                <a:latin typeface="Arial"/>
                <a:ea typeface="ＭＳ Ｐゴシック" pitchFamily="-1" charset="-128"/>
                <a:cs typeface="Arial"/>
              </a:rPr>
              <a:t>Disk </a:t>
            </a:r>
            <a:r>
              <a:rPr lang="en-US" b="1" dirty="0" smtClean="0">
                <a:latin typeface="Arial"/>
                <a:ea typeface="ＭＳ Ｐゴシック" pitchFamily="-1" charset="-128"/>
                <a:cs typeface="Arial"/>
              </a:rPr>
              <a:t>storage</a:t>
            </a:r>
          </a:p>
          <a:p>
            <a:pPr eaLnBrk="1" hangingPunct="1">
              <a:buNone/>
            </a:pPr>
            <a:endParaRPr lang="en-US" sz="1200" b="1" dirty="0" smtClean="0">
              <a:latin typeface="Arial"/>
              <a:ea typeface="ＭＳ Ｐゴシック" pitchFamily="-1" charset="-128"/>
              <a:cs typeface="Arial"/>
            </a:endParaRPr>
          </a:p>
          <a:p>
            <a:pPr lvl="1"/>
            <a:r>
              <a:rPr lang="en-US" dirty="0" smtClean="0">
                <a:solidFill>
                  <a:srgbClr val="000000"/>
                </a:solidFill>
                <a:latin typeface="Arial"/>
                <a:cs typeface="Arial"/>
              </a:rPr>
              <a:t> </a:t>
            </a:r>
            <a:r>
              <a:rPr lang="en-US" dirty="0" smtClean="0">
                <a:solidFill>
                  <a:srgbClr val="984807"/>
                </a:solidFill>
                <a:latin typeface="Arial"/>
                <a:cs typeface="Arial"/>
              </a:rPr>
              <a:t>/home</a:t>
            </a:r>
            <a:r>
              <a:rPr lang="en-US" dirty="0" smtClean="0">
                <a:solidFill>
                  <a:srgbClr val="FF0000"/>
                </a:solidFill>
                <a:latin typeface="Arial"/>
                <a:cs typeface="Arial"/>
              </a:rPr>
              <a:t> </a:t>
            </a:r>
            <a:r>
              <a:rPr lang="en-US" dirty="0">
                <a:latin typeface="Arial"/>
                <a:cs typeface="Arial"/>
              </a:rPr>
              <a:t>directories: </a:t>
            </a:r>
          </a:p>
          <a:p>
            <a:pPr lvl="2" eaLnBrk="1" hangingPunct="1"/>
            <a:r>
              <a:rPr lang="en-US" sz="1600" dirty="0">
                <a:latin typeface="Arial"/>
                <a:cs typeface="Arial"/>
              </a:rPr>
              <a:t>Default of </a:t>
            </a:r>
            <a:r>
              <a:rPr lang="en-US" sz="1600" b="1" dirty="0">
                <a:latin typeface="Arial"/>
                <a:cs typeface="Arial"/>
              </a:rPr>
              <a:t>100 GB </a:t>
            </a:r>
            <a:r>
              <a:rPr lang="en-US" sz="1600" dirty="0">
                <a:latin typeface="Arial"/>
                <a:cs typeface="Arial"/>
              </a:rPr>
              <a:t>for Mira and </a:t>
            </a:r>
            <a:r>
              <a:rPr lang="en-US" sz="1600" b="1" dirty="0">
                <a:latin typeface="Arial"/>
                <a:cs typeface="Arial"/>
              </a:rPr>
              <a:t>50 GB </a:t>
            </a:r>
            <a:r>
              <a:rPr lang="en-US" sz="1600" dirty="0">
                <a:latin typeface="Arial"/>
                <a:cs typeface="Arial"/>
              </a:rPr>
              <a:t>for Vesta</a:t>
            </a:r>
          </a:p>
          <a:p>
            <a:pPr lvl="2"/>
            <a:r>
              <a:rPr lang="en-US" sz="1600" dirty="0">
                <a:latin typeface="Arial"/>
                <a:cs typeface="Arial"/>
              </a:rPr>
              <a:t>Check your quota with the</a:t>
            </a:r>
            <a:r>
              <a:rPr lang="en-US" sz="1600" dirty="0" smtClean="0">
                <a:latin typeface="Arial"/>
                <a:cs typeface="Arial"/>
              </a:rPr>
              <a:t> ‘</a:t>
            </a:r>
            <a:r>
              <a:rPr lang="en-US" dirty="0" err="1" smtClean="0">
                <a:solidFill>
                  <a:srgbClr val="984807"/>
                </a:solidFill>
                <a:latin typeface="Arial"/>
                <a:cs typeface="Arial"/>
              </a:rPr>
              <a:t>myquota</a:t>
            </a:r>
            <a:r>
              <a:rPr lang="en-US" sz="1600" dirty="0" smtClean="0">
                <a:latin typeface="Arial"/>
                <a:cs typeface="Arial"/>
              </a:rPr>
              <a:t>’ command</a:t>
            </a:r>
          </a:p>
          <a:p>
            <a:pPr lvl="2" eaLnBrk="1" hangingPunct="1">
              <a:buNone/>
            </a:pPr>
            <a:endParaRPr lang="en-US" sz="1600" dirty="0" smtClean="0">
              <a:latin typeface="Arial"/>
              <a:cs typeface="Arial"/>
            </a:endParaRPr>
          </a:p>
          <a:p>
            <a:pPr lvl="1"/>
            <a:r>
              <a:rPr lang="en-US" dirty="0" smtClean="0">
                <a:solidFill>
                  <a:srgbClr val="000000"/>
                </a:solidFill>
                <a:latin typeface="Arial"/>
                <a:cs typeface="Arial"/>
              </a:rPr>
              <a:t> </a:t>
            </a:r>
            <a:r>
              <a:rPr lang="en-US" dirty="0" smtClean="0">
                <a:solidFill>
                  <a:srgbClr val="984807"/>
                </a:solidFill>
                <a:latin typeface="Arial"/>
                <a:cs typeface="Arial"/>
              </a:rPr>
              <a:t>/projects</a:t>
            </a:r>
            <a:r>
              <a:rPr lang="en-US" dirty="0" smtClean="0">
                <a:solidFill>
                  <a:srgbClr val="FF0000"/>
                </a:solidFill>
                <a:latin typeface="Arial"/>
                <a:cs typeface="Arial"/>
              </a:rPr>
              <a:t> </a:t>
            </a:r>
            <a:r>
              <a:rPr lang="en-US" dirty="0">
                <a:latin typeface="Arial"/>
                <a:cs typeface="Arial"/>
              </a:rPr>
              <a:t>directories: </a:t>
            </a:r>
          </a:p>
          <a:p>
            <a:pPr lvl="2" eaLnBrk="1" hangingPunct="1"/>
            <a:r>
              <a:rPr lang="en-US" sz="1600" dirty="0">
                <a:latin typeface="Arial"/>
                <a:cs typeface="Arial"/>
              </a:rPr>
              <a:t>Default of </a:t>
            </a:r>
            <a:r>
              <a:rPr lang="en-US" sz="1600" b="1" dirty="0">
                <a:latin typeface="Arial"/>
                <a:cs typeface="Arial"/>
              </a:rPr>
              <a:t>1000 GB </a:t>
            </a:r>
            <a:r>
              <a:rPr lang="en-US" sz="1600" dirty="0">
                <a:latin typeface="Arial"/>
                <a:cs typeface="Arial"/>
              </a:rPr>
              <a:t>for Mira and </a:t>
            </a:r>
            <a:r>
              <a:rPr lang="en-US" sz="1600" b="1" dirty="0">
                <a:latin typeface="Arial"/>
                <a:cs typeface="Arial"/>
              </a:rPr>
              <a:t>500 GB </a:t>
            </a:r>
            <a:r>
              <a:rPr lang="en-US" sz="1600" dirty="0">
                <a:latin typeface="Arial"/>
                <a:cs typeface="Arial"/>
              </a:rPr>
              <a:t>for Vesta</a:t>
            </a:r>
          </a:p>
          <a:p>
            <a:pPr lvl="2"/>
            <a:r>
              <a:rPr lang="en-US" sz="1600" dirty="0">
                <a:latin typeface="Arial"/>
                <a:cs typeface="Arial"/>
              </a:rPr>
              <a:t>Check the quota in your projects with the</a:t>
            </a:r>
            <a:r>
              <a:rPr lang="en-US" sz="1600" dirty="0" smtClean="0">
                <a:latin typeface="Arial"/>
                <a:cs typeface="Arial"/>
              </a:rPr>
              <a:t> ‘</a:t>
            </a:r>
            <a:r>
              <a:rPr lang="en-US" dirty="0" err="1" smtClean="0">
                <a:solidFill>
                  <a:srgbClr val="984807"/>
                </a:solidFill>
                <a:latin typeface="Arial"/>
                <a:cs typeface="Arial"/>
              </a:rPr>
              <a:t>myprojectquotas</a:t>
            </a:r>
            <a:r>
              <a:rPr lang="en-US" sz="1600" dirty="0" smtClean="0">
                <a:latin typeface="Arial"/>
                <a:cs typeface="Arial"/>
              </a:rPr>
              <a:t>’ command</a:t>
            </a:r>
          </a:p>
          <a:p>
            <a:pPr lvl="2" eaLnBrk="1" hangingPunct="1">
              <a:buNone/>
            </a:pPr>
            <a:endParaRPr lang="en-US" sz="1600" dirty="0" smtClean="0"/>
          </a:p>
          <a:p>
            <a:pPr lvl="1" eaLnBrk="1" hangingPunct="1"/>
            <a:r>
              <a:rPr lang="en-US" sz="1800" dirty="0" smtClean="0">
                <a:latin typeface="Arial"/>
                <a:cs typeface="Arial"/>
              </a:rPr>
              <a:t> See </a:t>
            </a:r>
            <a:r>
              <a:rPr lang="en-US" sz="1600" dirty="0">
                <a:latin typeface="Arial"/>
                <a:cs typeface="Arial"/>
                <a:hlinkClick r:id="rId2"/>
              </a:rPr>
              <a:t>http://www.alcf.anl.gov/user-guides/data-policy#data-storage-systems</a:t>
            </a:r>
            <a:r>
              <a:rPr lang="en-US" sz="1800" dirty="0">
                <a:latin typeface="Arial"/>
                <a:cs typeface="Arial"/>
              </a:rPr>
              <a:t> </a:t>
            </a:r>
          </a:p>
          <a:p>
            <a:pPr lvl="2" eaLnBrk="1" hangingPunct="1"/>
            <a:endParaRPr lang="en-US" sz="1600" dirty="0"/>
          </a:p>
          <a:p>
            <a:endParaRPr lang="en-US" dirty="0"/>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31</a:t>
            </a:fld>
            <a:endParaRPr lang="en-US"/>
          </a:p>
        </p:txBody>
      </p:sp>
    </p:spTree>
    <p:extLst>
      <p:ext uri="{BB962C8B-B14F-4D97-AF65-F5344CB8AC3E}">
        <p14:creationId xmlns:p14="http://schemas.microsoft.com/office/powerpoint/2010/main" val="32165423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Content Placeholder 2"/>
          <p:cNvSpPr>
            <a:spLocks noGrp="1"/>
          </p:cNvSpPr>
          <p:nvPr>
            <p:ph idx="1"/>
          </p:nvPr>
        </p:nvSpPr>
        <p:spPr>
          <a:xfrm>
            <a:off x="573316" y="2331720"/>
            <a:ext cx="8153400" cy="1630680"/>
          </a:xfrm>
        </p:spPr>
        <p:txBody>
          <a:bodyPr>
            <a:normAutofit lnSpcReduction="10000"/>
          </a:bodyPr>
          <a:lstStyle/>
          <a:p>
            <a:pPr eaLnBrk="1" hangingPunct="1"/>
            <a:r>
              <a:rPr lang="en-US" sz="1500" b="1" dirty="0" err="1" smtClean="0">
                <a:latin typeface="Arial"/>
                <a:ea typeface="ＭＳ Ｐゴシック" pitchFamily="-1" charset="-128"/>
                <a:cs typeface="Arial"/>
              </a:rPr>
              <a:t>GridFTP</a:t>
            </a:r>
            <a:r>
              <a:rPr lang="en-US" sz="1500" b="1" dirty="0" smtClean="0">
                <a:latin typeface="Arial"/>
                <a:ea typeface="ＭＳ Ｐゴシック" pitchFamily="-1" charset="-128"/>
                <a:cs typeface="Arial"/>
              </a:rPr>
              <a:t> </a:t>
            </a:r>
            <a:r>
              <a:rPr lang="en-US" sz="1500" dirty="0" smtClean="0">
                <a:latin typeface="Arial"/>
                <a:ea typeface="ＭＳ Ｐゴシック" pitchFamily="-1" charset="-128"/>
                <a:cs typeface="Arial"/>
              </a:rPr>
              <a:t>(for large transfers)</a:t>
            </a:r>
          </a:p>
          <a:p>
            <a:pPr lvl="1" eaLnBrk="1" hangingPunct="1"/>
            <a:r>
              <a:rPr lang="en-US" sz="1500" dirty="0" smtClean="0">
                <a:latin typeface="Arial"/>
                <a:cs typeface="Arial"/>
              </a:rPr>
              <a:t>Other site must accept our Certificate Authority (CA)</a:t>
            </a:r>
          </a:p>
          <a:p>
            <a:pPr lvl="1" eaLnBrk="1" hangingPunct="1"/>
            <a:r>
              <a:rPr lang="en-US" sz="1500" dirty="0" err="1" smtClean="0">
                <a:latin typeface="Arial"/>
                <a:cs typeface="Arial"/>
              </a:rPr>
              <a:t>CRYPTOCard</a:t>
            </a:r>
            <a:r>
              <a:rPr lang="en-US" sz="1500" dirty="0" smtClean="0">
                <a:latin typeface="Arial"/>
                <a:cs typeface="Arial"/>
              </a:rPr>
              <a:t> access available</a:t>
            </a:r>
            <a:endParaRPr lang="en-US" sz="1500" dirty="0" smtClean="0">
              <a:latin typeface="Arial"/>
              <a:ea typeface="ＭＳ Ｐゴシック" pitchFamily="-1" charset="-128"/>
              <a:cs typeface="Arial"/>
            </a:endParaRPr>
          </a:p>
          <a:p>
            <a:pPr eaLnBrk="1" hangingPunct="1"/>
            <a:r>
              <a:rPr lang="en-US" sz="1500" b="1" dirty="0" err="1" smtClean="0">
                <a:latin typeface="Arial"/>
                <a:ea typeface="ＭＳ Ｐゴシック" pitchFamily="-1" charset="-128"/>
                <a:cs typeface="Arial"/>
              </a:rPr>
              <a:t>sftp</a:t>
            </a:r>
            <a:r>
              <a:rPr lang="en-US" sz="1500" b="1" dirty="0" smtClean="0">
                <a:latin typeface="Arial"/>
                <a:ea typeface="ＭＳ Ｐゴシック" pitchFamily="-1" charset="-128"/>
                <a:cs typeface="Arial"/>
              </a:rPr>
              <a:t> </a:t>
            </a:r>
            <a:r>
              <a:rPr lang="en-US" sz="1500" dirty="0">
                <a:latin typeface="Arial"/>
                <a:ea typeface="ＭＳ Ｐゴシック" pitchFamily="-1" charset="-128"/>
                <a:cs typeface="Arial"/>
              </a:rPr>
              <a:t>and </a:t>
            </a:r>
            <a:r>
              <a:rPr lang="en-US" sz="1500" b="1" dirty="0" err="1">
                <a:latin typeface="Arial"/>
                <a:ea typeface="ＭＳ Ｐゴシック" pitchFamily="-1" charset="-128"/>
                <a:cs typeface="Arial"/>
              </a:rPr>
              <a:t>scp</a:t>
            </a:r>
            <a:r>
              <a:rPr lang="en-US" sz="1500" b="1" dirty="0" smtClean="0">
                <a:latin typeface="Arial"/>
                <a:ea typeface="ＭＳ Ｐゴシック" pitchFamily="-1" charset="-128"/>
                <a:cs typeface="Arial"/>
              </a:rPr>
              <a:t> </a:t>
            </a:r>
            <a:r>
              <a:rPr lang="en-US" sz="1500" dirty="0" smtClean="0">
                <a:latin typeface="Arial"/>
                <a:ea typeface="ＭＳ Ｐゴシック" pitchFamily="-1" charset="-128"/>
                <a:cs typeface="Arial"/>
              </a:rPr>
              <a:t>(for </a:t>
            </a:r>
            <a:r>
              <a:rPr lang="en-US" sz="1500" dirty="0">
                <a:latin typeface="Arial"/>
                <a:ea typeface="ＭＳ Ｐゴシック" pitchFamily="-1" charset="-128"/>
                <a:cs typeface="Arial"/>
              </a:rPr>
              <a:t>“small” </a:t>
            </a:r>
            <a:r>
              <a:rPr lang="en-US" sz="1500" dirty="0" smtClean="0">
                <a:latin typeface="Arial"/>
                <a:ea typeface="ＭＳ Ｐゴシック" pitchFamily="-1" charset="-128"/>
                <a:cs typeface="Arial"/>
              </a:rPr>
              <a:t>transfers)</a:t>
            </a:r>
          </a:p>
          <a:p>
            <a:pPr lvl="1" eaLnBrk="1" hangingPunct="1"/>
            <a:r>
              <a:rPr lang="en-US" sz="1500" dirty="0" smtClean="0">
                <a:latin typeface="Arial"/>
                <a:ea typeface="ＭＳ Ｐゴシック" pitchFamily="-1" charset="-128"/>
                <a:cs typeface="Arial"/>
              </a:rPr>
              <a:t>For local transfers of small files, not recommended for large data transfers due to poor performance and excess resource utilization on the login nodes.</a:t>
            </a:r>
          </a:p>
          <a:p>
            <a:pPr lvl="1" eaLnBrk="1" hangingPunct="1">
              <a:buNone/>
            </a:pPr>
            <a:endParaRPr lang="en-US" sz="1500" dirty="0" smtClean="0"/>
          </a:p>
        </p:txBody>
      </p:sp>
      <p:sp>
        <p:nvSpPr>
          <p:cNvPr id="16" name="Slide Number Placeholder 1"/>
          <p:cNvSpPr>
            <a:spLocks noGrp="1"/>
          </p:cNvSpPr>
          <p:nvPr>
            <p:ph type="sldNum" sz="quarter" idx="12"/>
          </p:nvPr>
        </p:nvSpPr>
        <p:spPr/>
        <p:txBody>
          <a:bodyPr/>
          <a:lstStyle/>
          <a:p>
            <a:pPr>
              <a:defRPr/>
            </a:pPr>
            <a:fld id="{96ED0B3F-E53D-1149-8822-3703C490A628}" type="slidenum">
              <a:rPr lang="en-US" smtClean="0"/>
              <a:pPr>
                <a:defRPr/>
              </a:pPr>
              <a:t>32</a:t>
            </a:fld>
            <a:endParaRPr lang="en-US" dirty="0"/>
          </a:p>
        </p:txBody>
      </p:sp>
      <p:grpSp>
        <p:nvGrpSpPr>
          <p:cNvPr id="11" name="Group 10"/>
          <p:cNvGrpSpPr>
            <a:grpSpLocks noChangeAspect="1"/>
          </p:cNvGrpSpPr>
          <p:nvPr/>
        </p:nvGrpSpPr>
        <p:grpSpPr>
          <a:xfrm>
            <a:off x="8031845" y="4343400"/>
            <a:ext cx="939676" cy="914400"/>
            <a:chOff x="7664605" y="4343400"/>
            <a:chExt cx="1174595" cy="1143000"/>
          </a:xfrm>
        </p:grpSpPr>
        <p:pic>
          <p:nvPicPr>
            <p:cNvPr id="6" name="Picture 5"/>
            <p:cNvPicPr>
              <a:picLocks noChangeAspect="1"/>
            </p:cNvPicPr>
            <p:nvPr/>
          </p:nvPicPr>
          <p:blipFill>
            <a:blip r:embed="rId3"/>
            <a:srcRect b="20000"/>
            <a:stretch>
              <a:fillRect/>
            </a:stretch>
          </p:blipFill>
          <p:spPr>
            <a:xfrm>
              <a:off x="7664605" y="4343400"/>
              <a:ext cx="1174595" cy="914400"/>
            </a:xfrm>
            <a:prstGeom prst="rect">
              <a:avLst/>
            </a:prstGeom>
          </p:spPr>
        </p:pic>
        <p:pic>
          <p:nvPicPr>
            <p:cNvPr id="10" name="Picture 9"/>
            <p:cNvPicPr>
              <a:picLocks noChangeAspect="1"/>
            </p:cNvPicPr>
            <p:nvPr/>
          </p:nvPicPr>
          <p:blipFill>
            <a:blip r:embed="rId3"/>
            <a:srcRect t="80000" r="48101"/>
            <a:stretch>
              <a:fillRect/>
            </a:stretch>
          </p:blipFill>
          <p:spPr>
            <a:xfrm>
              <a:off x="7924800" y="5257800"/>
              <a:ext cx="609600" cy="228600"/>
            </a:xfrm>
            <a:prstGeom prst="rect">
              <a:avLst/>
            </a:prstGeom>
          </p:spPr>
        </p:pic>
      </p:grpSp>
      <p:sp>
        <p:nvSpPr>
          <p:cNvPr id="13" name="Text Box 50"/>
          <p:cNvSpPr txBox="1">
            <a:spLocks noChangeArrowheads="1"/>
          </p:cNvSpPr>
          <p:nvPr/>
        </p:nvSpPr>
        <p:spPr bwMode="auto">
          <a:xfrm>
            <a:off x="351615" y="1960880"/>
            <a:ext cx="2294218" cy="338554"/>
          </a:xfrm>
          <a:prstGeom prst="rect">
            <a:avLst/>
          </a:prstGeom>
          <a:noFill/>
          <a:ln w="9525">
            <a:noFill/>
            <a:miter lim="800000"/>
            <a:headEnd/>
            <a:tailEnd/>
          </a:ln>
        </p:spPr>
        <p:txBody>
          <a:bodyPr wrap="none">
            <a:prstTxWarp prst="textNoShape">
              <a:avLst/>
            </a:prstTxWarp>
            <a:spAutoFit/>
          </a:bodyPr>
          <a:lstStyle/>
          <a:p>
            <a:r>
              <a:rPr lang="en-US" sz="1600" b="1" dirty="0" smtClean="0">
                <a:latin typeface="Arial"/>
                <a:cs typeface="Arial"/>
              </a:rPr>
              <a:t>Data Transfer Utilities</a:t>
            </a:r>
            <a:endParaRPr lang="en-US" sz="1600" b="1" dirty="0">
              <a:latin typeface="Arial"/>
              <a:cs typeface="Arial"/>
            </a:endParaRPr>
          </a:p>
        </p:txBody>
      </p:sp>
      <p:sp>
        <p:nvSpPr>
          <p:cNvPr id="14" name="Text Box 50"/>
          <p:cNvSpPr txBox="1">
            <a:spLocks noChangeArrowheads="1"/>
          </p:cNvSpPr>
          <p:nvPr/>
        </p:nvSpPr>
        <p:spPr bwMode="auto">
          <a:xfrm>
            <a:off x="351615" y="3922649"/>
            <a:ext cx="2283297" cy="338554"/>
          </a:xfrm>
          <a:prstGeom prst="rect">
            <a:avLst/>
          </a:prstGeom>
          <a:noFill/>
          <a:ln w="9525">
            <a:noFill/>
            <a:miter lim="800000"/>
            <a:headEnd/>
            <a:tailEnd/>
          </a:ln>
        </p:spPr>
        <p:txBody>
          <a:bodyPr wrap="none">
            <a:prstTxWarp prst="textNoShape">
              <a:avLst/>
            </a:prstTxWarp>
            <a:spAutoFit/>
          </a:bodyPr>
          <a:lstStyle/>
          <a:p>
            <a:r>
              <a:rPr lang="en-US" sz="1600" b="1" dirty="0" smtClean="0"/>
              <a:t>Data Transfer Service</a:t>
            </a:r>
            <a:endParaRPr lang="en-US" sz="1600" b="1" dirty="0"/>
          </a:p>
        </p:txBody>
      </p:sp>
      <p:sp>
        <p:nvSpPr>
          <p:cNvPr id="19" name="TextBox 18"/>
          <p:cNvSpPr txBox="1"/>
          <p:nvPr/>
        </p:nvSpPr>
        <p:spPr>
          <a:xfrm>
            <a:off x="381000" y="762000"/>
            <a:ext cx="8534400" cy="1176219"/>
          </a:xfrm>
          <a:prstGeom prst="rect">
            <a:avLst/>
          </a:prstGeom>
          <a:noFill/>
        </p:spPr>
        <p:txBody>
          <a:bodyPr wrap="square" rtlCol="0">
            <a:spAutoFit/>
          </a:bodyPr>
          <a:lstStyle/>
          <a:p>
            <a:pPr algn="l">
              <a:lnSpc>
                <a:spcPct val="90000"/>
              </a:lnSpc>
            </a:pPr>
            <a:r>
              <a:rPr lang="en-US" sz="1800" dirty="0" smtClean="0">
                <a:latin typeface="Arial"/>
                <a:cs typeface="Arial"/>
              </a:rPr>
              <a:t>The Blue Gene/Q connects to other research institutions using a total of 60 </a:t>
            </a:r>
            <a:r>
              <a:rPr lang="en-US" sz="1800" dirty="0" err="1" smtClean="0">
                <a:latin typeface="Arial"/>
                <a:cs typeface="Arial"/>
              </a:rPr>
              <a:t>Gbits</a:t>
            </a:r>
            <a:r>
              <a:rPr lang="en-US" sz="1800" dirty="0" smtClean="0">
                <a:latin typeface="Arial"/>
                <a:cs typeface="Arial"/>
              </a:rPr>
              <a:t>/s of public network connectivity</a:t>
            </a:r>
          </a:p>
          <a:p>
            <a:pPr marL="285750" indent="-285750" algn="l">
              <a:lnSpc>
                <a:spcPct val="90000"/>
              </a:lnSpc>
              <a:buFont typeface="Arial"/>
              <a:buChar char="•"/>
            </a:pPr>
            <a:r>
              <a:rPr lang="en-US" sz="1800" dirty="0" smtClean="0">
                <a:latin typeface="Arial"/>
                <a:cs typeface="Arial"/>
              </a:rPr>
              <a:t>Data </a:t>
            </a:r>
            <a:r>
              <a:rPr lang="en-US" sz="1800" dirty="0">
                <a:latin typeface="Arial"/>
                <a:cs typeface="Arial"/>
              </a:rPr>
              <a:t>management webinar: </a:t>
            </a:r>
            <a:r>
              <a:rPr lang="en-US" sz="1400" dirty="0" smtClean="0">
                <a:latin typeface="Arial"/>
                <a:cs typeface="Arial"/>
                <a:hlinkClick r:id="rId4" tooltip="Managing Data at ALCF - Recorded Webinar"/>
              </a:rPr>
              <a:t>https://www.youtube.com/watch?feature=player_embedded&amp;v=pEkgf2KnaU4</a:t>
            </a:r>
            <a:endParaRPr lang="en-US" sz="1400" dirty="0" smtClean="0">
              <a:latin typeface="Arial"/>
              <a:cs typeface="Arial"/>
            </a:endParaRPr>
          </a:p>
        </p:txBody>
      </p:sp>
      <p:sp>
        <p:nvSpPr>
          <p:cNvPr id="2" name="Title 1"/>
          <p:cNvSpPr>
            <a:spLocks noGrp="1"/>
          </p:cNvSpPr>
          <p:nvPr>
            <p:ph type="title"/>
          </p:nvPr>
        </p:nvSpPr>
        <p:spPr>
          <a:xfrm>
            <a:off x="457200" y="160867"/>
            <a:ext cx="8229600" cy="677333"/>
          </a:xfrm>
        </p:spPr>
        <p:txBody>
          <a:bodyPr/>
          <a:lstStyle/>
          <a:p>
            <a:r>
              <a:rPr lang="en-US" dirty="0"/>
              <a:t>Data </a:t>
            </a:r>
            <a:r>
              <a:rPr lang="en-US" dirty="0" smtClean="0"/>
              <a:t>transfer to/from </a:t>
            </a:r>
            <a:r>
              <a:rPr lang="en-US" dirty="0"/>
              <a:t>ALCF</a:t>
            </a:r>
          </a:p>
        </p:txBody>
      </p:sp>
      <p:sp>
        <p:nvSpPr>
          <p:cNvPr id="20" name="Rectangle 19"/>
          <p:cNvSpPr/>
          <p:nvPr/>
        </p:nvSpPr>
        <p:spPr>
          <a:xfrm>
            <a:off x="152400" y="6089078"/>
            <a:ext cx="8839200" cy="338554"/>
          </a:xfrm>
          <a:prstGeom prst="rect">
            <a:avLst/>
          </a:prstGeom>
        </p:spPr>
        <p:txBody>
          <a:bodyPr wrap="square">
            <a:spAutoFit/>
          </a:bodyPr>
          <a:lstStyle/>
          <a:p>
            <a:r>
              <a:rPr lang="en-US" sz="1600" dirty="0" smtClean="0">
                <a:latin typeface="Arial"/>
                <a:cs typeface="Arial"/>
                <a:hlinkClick r:id="rId5"/>
              </a:rPr>
              <a:t>http://www.alcf.anl.gov/user-guides/data-transfer</a:t>
            </a:r>
            <a:r>
              <a:rPr lang="en-US" sz="1600" dirty="0" smtClean="0">
                <a:latin typeface="Arial"/>
                <a:cs typeface="Arial"/>
              </a:rPr>
              <a:t> </a:t>
            </a:r>
            <a:endParaRPr lang="en-US" sz="1600" dirty="0">
              <a:latin typeface="Arial"/>
              <a:cs typeface="Arial"/>
            </a:endParaRPr>
          </a:p>
        </p:txBody>
      </p:sp>
      <p:sp>
        <p:nvSpPr>
          <p:cNvPr id="17" name="Content Placeholder 2"/>
          <p:cNvSpPr txBox="1">
            <a:spLocks/>
          </p:cNvSpPr>
          <p:nvPr/>
        </p:nvSpPr>
        <p:spPr>
          <a:xfrm>
            <a:off x="542471" y="4267200"/>
            <a:ext cx="8229600" cy="1828800"/>
          </a:xfrm>
          <a:prstGeom prst="rect">
            <a:avLst/>
          </a:prstGeom>
        </p:spPr>
        <p:txBody>
          <a:bodyPr vert="horz" lIns="91440" tIns="45720" rIns="91440" bIns="45720" rtlCol="0">
            <a:normAutofit/>
          </a:bodyPr>
          <a:lstStyle/>
          <a:p>
            <a:pPr marL="287338" marR="0" lvl="0" indent="-287338" algn="l" defTabSz="457200" rtl="0" eaLnBrk="1" fontAlgn="auto" latinLnBrk="0" hangingPunct="1">
              <a:lnSpc>
                <a:spcPct val="100000"/>
              </a:lnSpc>
              <a:spcBef>
                <a:spcPct val="20000"/>
              </a:spcBef>
              <a:spcAft>
                <a:spcPts val="0"/>
              </a:spcAft>
              <a:buClrTx/>
              <a:buSzPct val="70000"/>
              <a:buFont typeface="Wingdings" charset="2"/>
              <a:buChar char=""/>
              <a:tabLst/>
              <a:defRPr/>
            </a:pPr>
            <a:r>
              <a:rPr kumimoji="0" lang="en-US" sz="1500" b="1" i="0" u="none" strike="noStrike" kern="1200" cap="none" spc="0" normalizeH="0" baseline="0" noProof="0" dirty="0" err="1" smtClean="0">
                <a:ln>
                  <a:noFill/>
                </a:ln>
                <a:solidFill>
                  <a:schemeClr val="tx1"/>
                </a:solidFill>
                <a:effectLst/>
                <a:uLnTx/>
                <a:uFillTx/>
                <a:latin typeface="Arial"/>
                <a:ea typeface="ＭＳ Ｐゴシック" pitchFamily="-1" charset="-128"/>
                <a:cs typeface="Arial"/>
              </a:rPr>
              <a:t>Globus</a:t>
            </a:r>
            <a:r>
              <a:rPr kumimoji="0" lang="en-US" sz="1500" b="1" i="0" u="none" strike="noStrike" kern="1200" cap="none" spc="0" normalizeH="0" baseline="0" noProof="0" dirty="0" smtClean="0">
                <a:ln>
                  <a:noFill/>
                </a:ln>
                <a:solidFill>
                  <a:schemeClr val="tx1"/>
                </a:solidFill>
                <a:effectLst/>
                <a:uLnTx/>
                <a:uFillTx/>
                <a:latin typeface="Arial"/>
                <a:ea typeface="ＭＳ Ｐゴシック" pitchFamily="-1" charset="-128"/>
                <a:cs typeface="Arial"/>
              </a:rPr>
              <a:t> </a:t>
            </a:r>
            <a:r>
              <a:rPr kumimoji="0" lang="en-US" sz="1500" b="0" i="0" u="none" strike="noStrike" kern="1200" cap="none" spc="0" normalizeH="0" baseline="0" noProof="0" dirty="0" smtClean="0">
                <a:ln>
                  <a:noFill/>
                </a:ln>
                <a:solidFill>
                  <a:schemeClr val="tx1"/>
                </a:solidFill>
                <a:effectLst/>
                <a:uLnTx/>
                <a:uFillTx/>
                <a:latin typeface="Arial"/>
                <a:ea typeface="ＭＳ Ｐゴシック" pitchFamily="-1" charset="-128"/>
                <a:cs typeface="Arial"/>
              </a:rPr>
              <a:t>(for large transfers)</a:t>
            </a:r>
          </a:p>
          <a:p>
            <a:pPr marL="576263" lvl="1" indent="-288925" algn="l" defTabSz="457200" eaLnBrk="1" fontAlgn="auto" hangingPunct="1">
              <a:spcBef>
                <a:spcPct val="20000"/>
              </a:spcBef>
              <a:spcAft>
                <a:spcPts val="0"/>
              </a:spcAft>
              <a:buSzPct val="70000"/>
              <a:buFont typeface="Wingdings" charset="2"/>
              <a:buChar char=""/>
            </a:pPr>
            <a:r>
              <a:rPr kumimoji="0" lang="en-US" sz="1500" kern="0" dirty="0" smtClean="0">
                <a:solidFill>
                  <a:srgbClr val="000000"/>
                </a:solidFill>
                <a:latin typeface="Arial"/>
                <a:ea typeface="ＭＳ Ｐゴシック" charset="0"/>
                <a:cs typeface="Arial"/>
              </a:rPr>
              <a:t> </a:t>
            </a:r>
            <a:r>
              <a:rPr kumimoji="0" lang="en-US" sz="1500" kern="0" dirty="0" err="1" smtClean="0">
                <a:solidFill>
                  <a:srgbClr val="0071BC"/>
                </a:solidFill>
                <a:latin typeface="Arial"/>
                <a:ea typeface="ＭＳ Ｐゴシック" charset="0"/>
                <a:cs typeface="Arial"/>
              </a:rPr>
              <a:t>Globus</a:t>
            </a:r>
            <a:r>
              <a:rPr kumimoji="0" lang="en-US" sz="1500" kern="0" dirty="0" smtClean="0">
                <a:solidFill>
                  <a:srgbClr val="0071BC"/>
                </a:solidFill>
                <a:latin typeface="Arial"/>
                <a:ea typeface="ＭＳ Ｐゴシック" charset="0"/>
                <a:cs typeface="Arial"/>
              </a:rPr>
              <a:t> </a:t>
            </a:r>
            <a:r>
              <a:rPr kumimoji="0" lang="en-US" sz="1500" kern="0" dirty="0" smtClean="0">
                <a:solidFill>
                  <a:srgbClr val="3D203B"/>
                </a:solidFill>
                <a:latin typeface="Arial"/>
                <a:cs typeface="Arial"/>
              </a:rPr>
              <a:t>addresses the challenges faced by researchers in moving, sharing, </a:t>
            </a:r>
          </a:p>
          <a:p>
            <a:pPr marL="576263" lvl="1" indent="-288925" algn="l" defTabSz="457200" eaLnBrk="1" fontAlgn="auto" hangingPunct="1">
              <a:spcBef>
                <a:spcPct val="20000"/>
              </a:spcBef>
              <a:spcAft>
                <a:spcPts val="0"/>
              </a:spcAft>
              <a:buSzPct val="70000"/>
            </a:pPr>
            <a:r>
              <a:rPr kumimoji="0" lang="en-US" sz="1500" kern="0" dirty="0" smtClean="0">
                <a:solidFill>
                  <a:srgbClr val="3D203B"/>
                </a:solidFill>
                <a:latin typeface="Arial"/>
                <a:cs typeface="Arial"/>
              </a:rPr>
              <a:t>	 and archiving large volumes of data among distributed sites.</a:t>
            </a:r>
            <a:endParaRPr kumimoji="0" lang="en-US" sz="1500" b="0" i="0" u="none" strike="noStrike" kern="1200" cap="none" spc="0" normalizeH="0" baseline="0" noProof="0" dirty="0" smtClean="0">
              <a:ln>
                <a:noFill/>
              </a:ln>
              <a:solidFill>
                <a:schemeClr val="tx1"/>
              </a:solidFill>
              <a:effectLst/>
              <a:uLnTx/>
              <a:uFillTx/>
              <a:latin typeface="Arial"/>
              <a:ea typeface="+mn-ea"/>
              <a:cs typeface="Arial"/>
            </a:endParaRPr>
          </a:p>
          <a:p>
            <a:pPr marL="576263" lvl="1" indent="-288925" algn="l" defTabSz="457200" eaLnBrk="1" fontAlgn="auto" hangingPunct="1">
              <a:spcBef>
                <a:spcPct val="20000"/>
              </a:spcBef>
              <a:spcAft>
                <a:spcPts val="0"/>
              </a:spcAft>
              <a:buSzPct val="70000"/>
              <a:buFont typeface="Wingdings" charset="2"/>
              <a:buChar char=""/>
            </a:pPr>
            <a:r>
              <a:rPr kumimoji="0" lang="en-US" sz="1500" kern="0" dirty="0" smtClean="0">
                <a:solidFill>
                  <a:srgbClr val="3D203B"/>
                </a:solidFill>
                <a:latin typeface="Arial"/>
                <a:cs typeface="Arial"/>
              </a:rPr>
              <a:t> ALCF Blue Gene/Q endpoints: </a:t>
            </a:r>
            <a:r>
              <a:rPr kumimoji="0" lang="en-US" sz="1500" b="1" kern="0" dirty="0" err="1" smtClean="0">
                <a:solidFill>
                  <a:srgbClr val="0071BC"/>
                </a:solidFill>
                <a:latin typeface="Arial"/>
                <a:ea typeface="ＭＳ Ｐゴシック" charset="0"/>
                <a:cs typeface="Arial"/>
              </a:rPr>
              <a:t>alcf#dtn_mira</a:t>
            </a:r>
            <a:r>
              <a:rPr kumimoji="0" lang="en-US" sz="1500" b="1" kern="0" dirty="0" smtClean="0">
                <a:solidFill>
                  <a:srgbClr val="0071BC"/>
                </a:solidFill>
                <a:latin typeface="Arial"/>
                <a:ea typeface="ＭＳ Ｐゴシック" charset="0"/>
                <a:cs typeface="Arial"/>
              </a:rPr>
              <a:t>, </a:t>
            </a:r>
            <a:r>
              <a:rPr kumimoji="0" lang="en-US" sz="1500" b="1" kern="0" dirty="0" err="1" smtClean="0">
                <a:solidFill>
                  <a:srgbClr val="0071BC"/>
                </a:solidFill>
                <a:latin typeface="Arial"/>
                <a:ea typeface="ＭＳ Ｐゴシック" charset="0"/>
                <a:cs typeface="Arial"/>
              </a:rPr>
              <a:t>alcf#dtn_vesta</a:t>
            </a:r>
            <a:r>
              <a:rPr kumimoji="0" lang="en-US" sz="1500" b="1" kern="0" dirty="0" smtClean="0">
                <a:solidFill>
                  <a:srgbClr val="0071BC"/>
                </a:solidFill>
                <a:latin typeface="Arial"/>
                <a:ea typeface="ＭＳ Ｐゴシック" charset="0"/>
                <a:cs typeface="Arial"/>
              </a:rPr>
              <a:t>, </a:t>
            </a:r>
            <a:r>
              <a:rPr kumimoji="0" lang="en-US" sz="1500" b="1" kern="0" dirty="0" err="1" smtClean="0">
                <a:solidFill>
                  <a:srgbClr val="0071BC"/>
                </a:solidFill>
                <a:latin typeface="Arial"/>
                <a:ea typeface="ＭＳ Ｐゴシック" charset="0"/>
                <a:cs typeface="Arial"/>
              </a:rPr>
              <a:t>alcf#dtn_hpss</a:t>
            </a:r>
            <a:endParaRPr kumimoji="0" lang="en-US" sz="1500" b="1" i="0" u="none" strike="noStrike" kern="1200" cap="none" spc="0" normalizeH="0" baseline="0" noProof="0" dirty="0" smtClean="0">
              <a:ln>
                <a:noFill/>
              </a:ln>
              <a:solidFill>
                <a:schemeClr val="tx1"/>
              </a:solidFill>
              <a:effectLst/>
              <a:uLnTx/>
              <a:uFillTx/>
              <a:latin typeface="Arial"/>
              <a:ea typeface="ＭＳ Ｐゴシック" pitchFamily="-1" charset="-128"/>
              <a:cs typeface="Arial"/>
            </a:endParaRPr>
          </a:p>
          <a:p>
            <a:pPr marL="576263" lvl="1" indent="-288925" algn="l" defTabSz="457200" eaLnBrk="1" fontAlgn="auto" hangingPunct="1">
              <a:spcBef>
                <a:spcPct val="20000"/>
              </a:spcBef>
              <a:spcAft>
                <a:spcPts val="0"/>
              </a:spcAft>
              <a:buSzPct val="70000"/>
              <a:buFont typeface="Wingdings" charset="2"/>
              <a:buChar char=""/>
            </a:pPr>
            <a:r>
              <a:rPr kumimoji="0" lang="en-US" sz="1500" kern="0" dirty="0" smtClean="0">
                <a:solidFill>
                  <a:srgbClr val="3D203B"/>
                </a:solidFill>
                <a:latin typeface="Arial"/>
                <a:cs typeface="Arial"/>
              </a:rPr>
              <a:t> Ask your laboratory or university system administrator if your institution has an endpoint</a:t>
            </a:r>
            <a:r>
              <a:rPr kumimoji="0" lang="en-US" sz="1500" b="0" i="0" u="none" strike="noStrike" kern="1200" cap="none" spc="0" normalizeH="0" baseline="0" noProof="0" dirty="0" smtClean="0">
                <a:ln>
                  <a:noFill/>
                </a:ln>
                <a:solidFill>
                  <a:schemeClr val="tx1"/>
                </a:solidFill>
                <a:effectLst/>
                <a:uLnTx/>
                <a:uFillTx/>
                <a:latin typeface="Arial"/>
                <a:ea typeface="ＭＳ Ｐゴシック" pitchFamily="-1" charset="-128"/>
                <a:cs typeface="Arial"/>
              </a:rPr>
              <a:t>.</a:t>
            </a:r>
          </a:p>
          <a:p>
            <a:pPr marL="576263" lvl="1" indent="-288925" algn="l" defTabSz="457200" eaLnBrk="1" fontAlgn="auto" hangingPunct="1">
              <a:spcBef>
                <a:spcPct val="20000"/>
              </a:spcBef>
              <a:spcAft>
                <a:spcPts val="0"/>
              </a:spcAft>
              <a:buSzPct val="70000"/>
              <a:buFont typeface="Wingdings" charset="2"/>
              <a:buChar char=""/>
            </a:pPr>
            <a:r>
              <a:rPr kumimoji="0" lang="en-US" sz="1500" kern="0" dirty="0" smtClean="0">
                <a:solidFill>
                  <a:srgbClr val="000000"/>
                </a:solidFill>
                <a:latin typeface="Arial"/>
                <a:ea typeface="ＭＳ Ｐゴシック" charset="0"/>
                <a:cs typeface="Arial"/>
              </a:rPr>
              <a:t> </a:t>
            </a:r>
            <a:r>
              <a:rPr kumimoji="0" lang="en-US" sz="1500" kern="0" dirty="0" err="1" smtClean="0">
                <a:solidFill>
                  <a:srgbClr val="0071BC"/>
                </a:solidFill>
                <a:latin typeface="Arial"/>
                <a:ea typeface="ＭＳ Ｐゴシック" charset="0"/>
                <a:cs typeface="Arial"/>
              </a:rPr>
              <a:t>Globus</a:t>
            </a:r>
            <a:r>
              <a:rPr kumimoji="0" lang="en-US" sz="1500" kern="0" dirty="0" smtClean="0">
                <a:solidFill>
                  <a:srgbClr val="0071BC"/>
                </a:solidFill>
                <a:latin typeface="Arial"/>
                <a:ea typeface="ＭＳ Ｐゴシック" charset="0"/>
                <a:cs typeface="Arial"/>
              </a:rPr>
              <a:t> Connect Personal </a:t>
            </a:r>
            <a:r>
              <a:rPr kumimoji="0" lang="en-US" sz="1500" dirty="0" smtClean="0">
                <a:latin typeface="Arial"/>
                <a:cs typeface="Arial"/>
              </a:rPr>
              <a:t>to share and transfer files to/from a local machine.</a:t>
            </a:r>
            <a:endParaRPr kumimoji="0" lang="en-US" sz="1500" b="0" i="0" u="none" strike="noStrike" kern="1200" cap="none" spc="0" normalizeH="0" baseline="0" noProof="0" dirty="0" smtClean="0">
              <a:ln>
                <a:noFill/>
              </a:ln>
              <a:solidFill>
                <a:schemeClr val="tx1"/>
              </a:solidFill>
              <a:effectLst/>
              <a:uLnTx/>
              <a:uFillTx/>
              <a:latin typeface="Arial"/>
              <a:ea typeface="ＭＳ Ｐゴシック" pitchFamily="-1" charset="-128"/>
              <a:cs typeface="Arial"/>
            </a:endParaRPr>
          </a:p>
          <a:p>
            <a:pPr marL="576263" marR="0" lvl="1" indent="-288925" algn="l" defTabSz="457200" rtl="0" eaLnBrk="1" fontAlgn="auto" latinLnBrk="0" hangingPunct="1">
              <a:lnSpc>
                <a:spcPct val="100000"/>
              </a:lnSpc>
              <a:spcBef>
                <a:spcPct val="20000"/>
              </a:spcBef>
              <a:spcAft>
                <a:spcPts val="0"/>
              </a:spcAft>
              <a:buClrTx/>
              <a:buSzPct val="70000"/>
              <a:buFont typeface="Wingdings" charset="2"/>
              <a:buNone/>
              <a:tabLst/>
              <a:defRPr/>
            </a:pPr>
            <a:endParaRPr kumimoji="0" lang="en-US" sz="1500" b="0" i="0" u="none" strike="noStrike" kern="1200" cap="none" spc="0" normalizeH="0" baseline="0" noProof="0" dirty="0" smtClean="0">
              <a:ln>
                <a:noFill/>
              </a:ln>
              <a:solidFill>
                <a:schemeClr val="tx1"/>
              </a:solidFill>
              <a:effectLst/>
              <a:uLnTx/>
              <a:uFillTx/>
              <a:latin typeface="Trebuchet MS"/>
              <a:ea typeface="+mn-ea"/>
              <a:cs typeface="Trebuchet MS"/>
            </a:endParaRPr>
          </a:p>
        </p:txBody>
      </p:sp>
    </p:spTree>
    <p:extLst>
      <p:ext uri="{BB962C8B-B14F-4D97-AF65-F5344CB8AC3E}">
        <p14:creationId xmlns:p14="http://schemas.microsoft.com/office/powerpoint/2010/main" val="23480137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795866"/>
          </a:xfrm>
        </p:spPr>
        <p:txBody>
          <a:bodyPr>
            <a:normAutofit/>
          </a:bodyPr>
          <a:lstStyle/>
          <a:p>
            <a:pPr algn="ctr"/>
            <a:r>
              <a:rPr lang="en-US" sz="4000" b="1" dirty="0" smtClean="0"/>
              <a:t>Questions?</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33</a:t>
            </a:fld>
            <a:endParaRPr lang="en-US"/>
          </a:p>
        </p:txBody>
      </p:sp>
    </p:spTree>
    <p:extLst>
      <p:ext uri="{BB962C8B-B14F-4D97-AF65-F5344CB8AC3E}">
        <p14:creationId xmlns:p14="http://schemas.microsoft.com/office/powerpoint/2010/main" val="22160452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fontScale="90000"/>
          </a:bodyPr>
          <a:lstStyle/>
          <a:p>
            <a:pPr algn="ctr"/>
            <a:r>
              <a:rPr lang="en-US" sz="4000" b="1" dirty="0" smtClean="0"/>
              <a:t>Section:</a:t>
            </a:r>
            <a:br>
              <a:rPr lang="en-US" sz="4000" b="1" dirty="0" smtClean="0"/>
            </a:br>
            <a:r>
              <a:rPr lang="en-US" sz="4000" b="1" dirty="0"/>
              <a:t/>
            </a:r>
            <a:br>
              <a:rPr lang="en-US" sz="4000" b="1" dirty="0"/>
            </a:br>
            <a:r>
              <a:rPr lang="en-US" sz="4000" b="1" dirty="0" smtClean="0"/>
              <a:t>Queuing and running</a:t>
            </a:r>
            <a:r>
              <a:rPr lang="en-US" sz="4000" b="1" dirty="0"/>
              <a:t/>
            </a:r>
            <a:br>
              <a:rPr lang="en-US" sz="4000" b="1" dirty="0"/>
            </a:br>
            <a:r>
              <a:rPr lang="en-US" sz="4000" b="1" dirty="0"/>
              <a:t/>
            </a:r>
            <a:br>
              <a:rPr lang="en-US" sz="4000" b="1" dirty="0"/>
            </a:b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34</a:t>
            </a:fld>
            <a:endParaRPr lang="en-US"/>
          </a:p>
        </p:txBody>
      </p:sp>
    </p:spTree>
    <p:extLst>
      <p:ext uri="{BB962C8B-B14F-4D97-AF65-F5344CB8AC3E}">
        <p14:creationId xmlns:p14="http://schemas.microsoft.com/office/powerpoint/2010/main" val="1766619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3-12-18 at 4.56.23 PM.png"/>
          <p:cNvPicPr>
            <a:picLocks noChangeAspect="1"/>
          </p:cNvPicPr>
          <p:nvPr/>
        </p:nvPicPr>
        <p:blipFill>
          <a:blip r:embed="rId3"/>
          <a:stretch>
            <a:fillRect/>
          </a:stretch>
        </p:blipFill>
        <p:spPr>
          <a:xfrm>
            <a:off x="5342944" y="304799"/>
            <a:ext cx="3581654" cy="2749931"/>
          </a:xfrm>
          <a:prstGeom prst="rect">
            <a:avLst/>
          </a:prstGeom>
        </p:spPr>
      </p:pic>
      <p:sp>
        <p:nvSpPr>
          <p:cNvPr id="9" name="Title 1"/>
          <p:cNvSpPr>
            <a:spLocks noGrp="1"/>
          </p:cNvSpPr>
          <p:nvPr>
            <p:ph type="title"/>
          </p:nvPr>
        </p:nvSpPr>
        <p:spPr>
          <a:xfrm>
            <a:off x="461963" y="152400"/>
            <a:ext cx="8221662" cy="761999"/>
          </a:xfrm>
        </p:spPr>
        <p:txBody>
          <a:bodyPr>
            <a:noAutofit/>
          </a:bodyPr>
          <a:lstStyle/>
          <a:p>
            <a:pPr eaLnBrk="1" hangingPunct="1"/>
            <a:r>
              <a:rPr lang="en-US" dirty="0" smtClean="0">
                <a:ea typeface="ＭＳ Ｐゴシック" pitchFamily="-1" charset="-128"/>
              </a:rPr>
              <a:t>Mira job scheduling</a:t>
            </a:r>
            <a:endParaRPr lang="en-US" dirty="0">
              <a:ea typeface="ＭＳ Ｐゴシック" pitchFamily="-1" charset="-128"/>
            </a:endParaRPr>
          </a:p>
        </p:txBody>
      </p:sp>
      <p:sp>
        <p:nvSpPr>
          <p:cNvPr id="10" name="Slide Number Placeholder 1"/>
          <p:cNvSpPr>
            <a:spLocks noGrp="1"/>
          </p:cNvSpPr>
          <p:nvPr>
            <p:ph type="sldNum" sz="quarter" idx="12"/>
          </p:nvPr>
        </p:nvSpPr>
        <p:spPr/>
        <p:txBody>
          <a:bodyPr/>
          <a:lstStyle/>
          <a:p>
            <a:pPr>
              <a:defRPr/>
            </a:pPr>
            <a:fld id="{96ED0B3F-E53D-1149-8822-3703C490A628}" type="slidenum">
              <a:rPr lang="en-US" smtClean="0"/>
              <a:pPr>
                <a:defRPr/>
              </a:pPr>
              <a:t>35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85189802"/>
              </p:ext>
            </p:extLst>
          </p:nvPr>
        </p:nvGraphicFramePr>
        <p:xfrm>
          <a:off x="304799" y="3128849"/>
          <a:ext cx="8458201" cy="2700936"/>
        </p:xfrm>
        <a:graphic>
          <a:graphicData uri="http://schemas.openxmlformats.org/drawingml/2006/table">
            <a:tbl>
              <a:tblPr firstRow="1" bandRow="1">
                <a:tableStyleId>{21E4AEA4-8DFA-4A89-87EB-49C32662AFE0}</a:tableStyleId>
              </a:tblPr>
              <a:tblGrid>
                <a:gridCol w="1531226"/>
                <a:gridCol w="1458310"/>
                <a:gridCol w="1277665"/>
                <a:gridCol w="1274379"/>
                <a:gridCol w="1531226"/>
                <a:gridCol w="1385395"/>
              </a:tblGrid>
              <a:tr h="601874">
                <a:tc>
                  <a:txBody>
                    <a:bodyPr/>
                    <a:lstStyle/>
                    <a:p>
                      <a:pPr algn="ctr"/>
                      <a:r>
                        <a:rPr lang="en-US" sz="1300" dirty="0" smtClean="0">
                          <a:latin typeface="Arial"/>
                          <a:cs typeface="Arial"/>
                        </a:rPr>
                        <a:t>User Queued</a:t>
                      </a:r>
                      <a:endParaRPr lang="en-US" sz="1300" dirty="0">
                        <a:latin typeface="Arial"/>
                        <a:cs typeface="Arial"/>
                      </a:endParaRPr>
                    </a:p>
                  </a:txBody>
                  <a:tcPr/>
                </a:tc>
                <a:tc>
                  <a:txBody>
                    <a:bodyPr/>
                    <a:lstStyle/>
                    <a:p>
                      <a:pPr algn="ctr"/>
                      <a:r>
                        <a:rPr lang="en-US" sz="1300" dirty="0" smtClean="0">
                          <a:latin typeface="Arial"/>
                          <a:cs typeface="Arial"/>
                        </a:rPr>
                        <a:t>Underlying Queue</a:t>
                      </a:r>
                      <a:endParaRPr lang="en-US" sz="1300" dirty="0">
                        <a:latin typeface="Arial"/>
                        <a:cs typeface="Arial"/>
                      </a:endParaRPr>
                    </a:p>
                  </a:txBody>
                  <a:tcPr/>
                </a:tc>
                <a:tc>
                  <a:txBody>
                    <a:bodyPr/>
                    <a:lstStyle/>
                    <a:p>
                      <a:pPr algn="ctr"/>
                      <a:r>
                        <a:rPr lang="en-US" sz="1300" dirty="0" smtClean="0">
                          <a:latin typeface="Arial"/>
                          <a:cs typeface="Arial"/>
                        </a:rPr>
                        <a:t>Nodes</a:t>
                      </a:r>
                      <a:endParaRPr lang="en-US" sz="1300" dirty="0">
                        <a:latin typeface="Arial"/>
                        <a:cs typeface="Arial"/>
                      </a:endParaRPr>
                    </a:p>
                  </a:txBody>
                  <a:tcPr/>
                </a:tc>
                <a:tc>
                  <a:txBody>
                    <a:bodyPr/>
                    <a:lstStyle/>
                    <a:p>
                      <a:pPr algn="ctr"/>
                      <a:r>
                        <a:rPr lang="en-US" sz="1300" dirty="0" smtClean="0">
                          <a:latin typeface="Arial"/>
                          <a:cs typeface="Arial"/>
                        </a:rPr>
                        <a:t>Wall-clock Time (hours)</a:t>
                      </a:r>
                      <a:endParaRPr lang="en-US" sz="1300" dirty="0">
                        <a:latin typeface="Arial"/>
                        <a:cs typeface="Arial"/>
                      </a:endParaRPr>
                    </a:p>
                  </a:txBody>
                  <a:tcPr/>
                </a:tc>
                <a:tc>
                  <a:txBody>
                    <a:bodyPr/>
                    <a:lstStyle/>
                    <a:p>
                      <a:pPr algn="ctr"/>
                      <a:r>
                        <a:rPr lang="en-US" sz="1300" dirty="0" smtClean="0">
                          <a:latin typeface="Arial"/>
                          <a:cs typeface="Arial"/>
                        </a:rPr>
                        <a:t>Max. Running per User</a:t>
                      </a:r>
                      <a:endParaRPr lang="en-US" sz="1300" dirty="0">
                        <a:latin typeface="Arial"/>
                        <a:cs typeface="Arial"/>
                      </a:endParaRPr>
                    </a:p>
                  </a:txBody>
                  <a:tcPr/>
                </a:tc>
                <a:tc>
                  <a:txBody>
                    <a:bodyPr/>
                    <a:lstStyle/>
                    <a:p>
                      <a:pPr algn="ctr"/>
                      <a:r>
                        <a:rPr lang="en-US" sz="1300" dirty="0" smtClean="0">
                          <a:latin typeface="Arial"/>
                          <a:cs typeface="Arial"/>
                        </a:rPr>
                        <a:t>Max. Queued p</a:t>
                      </a:r>
                      <a:r>
                        <a:rPr lang="en-US" sz="1300" baseline="0" dirty="0" smtClean="0">
                          <a:latin typeface="Arial"/>
                          <a:cs typeface="Arial"/>
                        </a:rPr>
                        <a:t>er User</a:t>
                      </a:r>
                      <a:endParaRPr lang="en-US" sz="1300" dirty="0">
                        <a:latin typeface="Arial"/>
                        <a:cs typeface="Arial"/>
                      </a:endParaRPr>
                    </a:p>
                  </a:txBody>
                  <a:tcPr/>
                </a:tc>
              </a:tr>
              <a:tr h="330069">
                <a:tc rowSpan="4">
                  <a:txBody>
                    <a:bodyPr/>
                    <a:lstStyle/>
                    <a:p>
                      <a:endParaRPr lang="en-US" sz="1300" dirty="0" smtClean="0">
                        <a:latin typeface="Arial"/>
                        <a:cs typeface="Arial"/>
                      </a:endParaRPr>
                    </a:p>
                    <a:p>
                      <a:endParaRPr lang="en-US" sz="1300" dirty="0" smtClean="0">
                        <a:latin typeface="Arial"/>
                        <a:cs typeface="Arial"/>
                      </a:endParaRPr>
                    </a:p>
                    <a:p>
                      <a:pPr algn="ctr"/>
                      <a:endParaRPr lang="en-US" sz="1300" dirty="0" smtClean="0">
                        <a:latin typeface="Arial"/>
                        <a:cs typeface="Arial"/>
                      </a:endParaRPr>
                    </a:p>
                    <a:p>
                      <a:pPr algn="ctr"/>
                      <a:r>
                        <a:rPr lang="en-US" sz="1300" dirty="0" smtClean="0">
                          <a:latin typeface="Arial"/>
                          <a:cs typeface="Arial"/>
                        </a:rPr>
                        <a:t>prod</a:t>
                      </a:r>
                      <a:endParaRPr lang="en-US" sz="1300" dirty="0">
                        <a:latin typeface="Arial"/>
                        <a:cs typeface="Arial"/>
                      </a:endParaRPr>
                    </a:p>
                  </a:txBody>
                  <a:tcPr/>
                </a:tc>
                <a:tc>
                  <a:txBody>
                    <a:bodyPr/>
                    <a:lstStyle/>
                    <a:p>
                      <a:pPr algn="ctr"/>
                      <a:r>
                        <a:rPr lang="en-US" sz="1300" dirty="0" smtClean="0">
                          <a:latin typeface="Arial"/>
                          <a:cs typeface="Arial"/>
                        </a:rPr>
                        <a:t>prod-short</a:t>
                      </a:r>
                      <a:endParaRPr lang="en-US" sz="1300" dirty="0">
                        <a:latin typeface="Arial"/>
                        <a:cs typeface="Arial"/>
                      </a:endParaRPr>
                    </a:p>
                  </a:txBody>
                  <a:tcPr/>
                </a:tc>
                <a:tc>
                  <a:txBody>
                    <a:bodyPr/>
                    <a:lstStyle/>
                    <a:p>
                      <a:pPr algn="ctr"/>
                      <a:r>
                        <a:rPr lang="en-US" sz="1300" dirty="0" smtClean="0">
                          <a:latin typeface="Arial"/>
                          <a:cs typeface="Arial"/>
                        </a:rPr>
                        <a:t>512</a:t>
                      </a:r>
                      <a:r>
                        <a:rPr lang="en-US" sz="1300" baseline="0" dirty="0" smtClean="0">
                          <a:latin typeface="Arial"/>
                          <a:cs typeface="Arial"/>
                        </a:rPr>
                        <a:t> - 4096</a:t>
                      </a:r>
                      <a:endParaRPr lang="en-US" sz="1300" dirty="0">
                        <a:latin typeface="Arial"/>
                        <a:cs typeface="Arial"/>
                      </a:endParaRPr>
                    </a:p>
                  </a:txBody>
                  <a:tcPr/>
                </a:tc>
                <a:tc>
                  <a:txBody>
                    <a:bodyPr/>
                    <a:lstStyle/>
                    <a:p>
                      <a:pPr algn="ctr"/>
                      <a:r>
                        <a:rPr lang="en-US" sz="1300" dirty="0" smtClean="0">
                          <a:latin typeface="Arial"/>
                          <a:cs typeface="Arial"/>
                        </a:rPr>
                        <a:t>0 - ≤6</a:t>
                      </a:r>
                      <a:endParaRPr lang="en-US" sz="1300" dirty="0">
                        <a:latin typeface="Arial"/>
                        <a:cs typeface="Arial"/>
                      </a:endParaRPr>
                    </a:p>
                  </a:txBody>
                  <a:tcPr/>
                </a:tc>
                <a:tc>
                  <a:txBody>
                    <a:bodyPr/>
                    <a:lstStyle/>
                    <a:p>
                      <a:pPr algn="ctr"/>
                      <a:r>
                        <a:rPr lang="en-US" sz="1300" dirty="0" smtClean="0">
                          <a:latin typeface="Arial"/>
                          <a:cs typeface="Arial"/>
                        </a:rPr>
                        <a:t>5</a:t>
                      </a:r>
                      <a:endParaRPr lang="en-US" sz="1300" dirty="0">
                        <a:latin typeface="Arial"/>
                        <a:cs typeface="Arial"/>
                      </a:endParaRPr>
                    </a:p>
                  </a:txBody>
                  <a:tcPr/>
                </a:tc>
                <a:tc>
                  <a:txBody>
                    <a:bodyPr/>
                    <a:lstStyle/>
                    <a:p>
                      <a:pPr algn="ctr"/>
                      <a:r>
                        <a:rPr lang="en-US" sz="1300" dirty="0" smtClean="0">
                          <a:latin typeface="Arial"/>
                          <a:cs typeface="Arial"/>
                        </a:rPr>
                        <a:t>20</a:t>
                      </a:r>
                      <a:endParaRPr lang="en-US" sz="1300" dirty="0">
                        <a:latin typeface="Arial"/>
                        <a:cs typeface="Arial"/>
                      </a:endParaRPr>
                    </a:p>
                  </a:txBody>
                  <a:tcPr/>
                </a:tc>
              </a:tr>
              <a:tr h="315526">
                <a:tc vMerge="1">
                  <a:txBody>
                    <a:bodyPr/>
                    <a:lstStyle/>
                    <a:p>
                      <a:endParaRPr lang="en-US" sz="1400" dirty="0"/>
                    </a:p>
                  </a:txBody>
                  <a:tcPr/>
                </a:tc>
                <a:tc>
                  <a:txBody>
                    <a:bodyPr/>
                    <a:lstStyle/>
                    <a:p>
                      <a:pPr algn="ctr"/>
                      <a:r>
                        <a:rPr lang="en-US" sz="1300" dirty="0" smtClean="0">
                          <a:latin typeface="Arial"/>
                          <a:cs typeface="Arial"/>
                        </a:rPr>
                        <a:t>prod-long</a:t>
                      </a:r>
                      <a:endParaRPr lang="en-US" sz="13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512</a:t>
                      </a:r>
                      <a:r>
                        <a:rPr lang="en-US" sz="1300" baseline="0" dirty="0" smtClean="0">
                          <a:latin typeface="Arial"/>
                          <a:cs typeface="Arial"/>
                        </a:rPr>
                        <a:t> - 4096</a:t>
                      </a:r>
                      <a:endParaRPr lang="en-US" sz="1300" dirty="0" smtClean="0">
                        <a:latin typeface="Arial"/>
                        <a:cs typeface="Arial"/>
                      </a:endParaRPr>
                    </a:p>
                  </a:txBody>
                  <a:tcPr/>
                </a:tc>
                <a:tc>
                  <a:txBody>
                    <a:bodyPr/>
                    <a:lstStyle/>
                    <a:p>
                      <a:pPr algn="ctr"/>
                      <a:r>
                        <a:rPr lang="en-US" sz="1300" dirty="0" smtClean="0">
                          <a:latin typeface="Arial"/>
                          <a:cs typeface="Arial"/>
                        </a:rPr>
                        <a:t>&gt;6 - 12</a:t>
                      </a:r>
                      <a:endParaRPr lang="en-US" sz="1300" dirty="0">
                        <a:latin typeface="Arial"/>
                        <a:cs typeface="Arial"/>
                      </a:endParaRPr>
                    </a:p>
                  </a:txBody>
                  <a:tcPr/>
                </a:tc>
                <a:tc>
                  <a:txBody>
                    <a:bodyPr/>
                    <a:lstStyle/>
                    <a:p>
                      <a:pPr algn="ctr"/>
                      <a:r>
                        <a:rPr lang="en-US" sz="1300" dirty="0" smtClean="0">
                          <a:latin typeface="Arial"/>
                          <a:cs typeface="Arial"/>
                        </a:rPr>
                        <a:t>5</a:t>
                      </a:r>
                      <a:endParaRPr lang="en-US" sz="1300" dirty="0">
                        <a:latin typeface="Arial"/>
                        <a:cs typeface="Arial"/>
                      </a:endParaRPr>
                    </a:p>
                  </a:txBody>
                  <a:tcPr/>
                </a:tc>
                <a:tc>
                  <a:txBody>
                    <a:bodyPr/>
                    <a:lstStyle/>
                    <a:p>
                      <a:pPr algn="ctr"/>
                      <a:r>
                        <a:rPr lang="en-US" sz="1300" dirty="0" smtClean="0">
                          <a:latin typeface="Arial"/>
                          <a:cs typeface="Arial"/>
                        </a:rPr>
                        <a:t>20</a:t>
                      </a:r>
                      <a:endParaRPr lang="en-US" sz="1300" dirty="0">
                        <a:latin typeface="Arial"/>
                        <a:cs typeface="Arial"/>
                      </a:endParaRPr>
                    </a:p>
                  </a:txBody>
                  <a:tcPr/>
                </a:tc>
              </a:tr>
              <a:tr h="315526">
                <a:tc vMerge="1">
                  <a:txBody>
                    <a:bodyPr/>
                    <a:lstStyle/>
                    <a:p>
                      <a:endParaRPr lang="en-US" sz="1400"/>
                    </a:p>
                  </a:txBody>
                  <a:tcPr/>
                </a:tc>
                <a:tc>
                  <a:txBody>
                    <a:bodyPr/>
                    <a:lstStyle/>
                    <a:p>
                      <a:pPr algn="ctr"/>
                      <a:r>
                        <a:rPr lang="en-US" sz="1300" dirty="0" smtClean="0">
                          <a:latin typeface="Arial"/>
                          <a:cs typeface="Arial"/>
                        </a:rPr>
                        <a:t>prod-capability</a:t>
                      </a:r>
                      <a:endParaRPr lang="en-US" sz="1300" dirty="0">
                        <a:latin typeface="Arial"/>
                        <a:cs typeface="Arial"/>
                      </a:endParaRPr>
                    </a:p>
                  </a:txBody>
                  <a:tcPr/>
                </a:tc>
                <a:tc>
                  <a:txBody>
                    <a:bodyPr/>
                    <a:lstStyle/>
                    <a:p>
                      <a:pPr algn="ctr"/>
                      <a:r>
                        <a:rPr lang="en-US" sz="1300" dirty="0" smtClean="0">
                          <a:latin typeface="Arial"/>
                          <a:cs typeface="Arial"/>
                        </a:rPr>
                        <a:t>4097 - 49152</a:t>
                      </a:r>
                      <a:endParaRPr lang="en-US" sz="1300" dirty="0">
                        <a:latin typeface="Arial"/>
                        <a:cs typeface="Arial"/>
                      </a:endParaRPr>
                    </a:p>
                  </a:txBody>
                  <a:tcPr/>
                </a:tc>
                <a:tc>
                  <a:txBody>
                    <a:bodyPr/>
                    <a:lstStyle/>
                    <a:p>
                      <a:pPr algn="ctr"/>
                      <a:r>
                        <a:rPr lang="en-US" sz="1300" dirty="0" smtClean="0">
                          <a:latin typeface="Arial"/>
                          <a:cs typeface="Arial"/>
                        </a:rPr>
                        <a:t>0 - 24</a:t>
                      </a:r>
                      <a:endParaRPr lang="en-US" sz="1300" dirty="0">
                        <a:latin typeface="Arial"/>
                        <a:cs typeface="Arial"/>
                      </a:endParaRPr>
                    </a:p>
                  </a:txBody>
                  <a:tcPr/>
                </a:tc>
                <a:tc>
                  <a:txBody>
                    <a:bodyPr/>
                    <a:lstStyle/>
                    <a:p>
                      <a:pPr algn="ctr"/>
                      <a:r>
                        <a:rPr lang="en-US" sz="1300" dirty="0" smtClean="0">
                          <a:latin typeface="Arial"/>
                          <a:cs typeface="Arial"/>
                        </a:rPr>
                        <a:t>5</a:t>
                      </a:r>
                      <a:endParaRPr lang="en-US" sz="1300" dirty="0">
                        <a:latin typeface="Arial"/>
                        <a:cs typeface="Arial"/>
                      </a:endParaRPr>
                    </a:p>
                  </a:txBody>
                  <a:tcPr/>
                </a:tc>
                <a:tc>
                  <a:txBody>
                    <a:bodyPr/>
                    <a:lstStyle/>
                    <a:p>
                      <a:pPr algn="ctr"/>
                      <a:r>
                        <a:rPr lang="en-US" sz="1300" dirty="0" smtClean="0">
                          <a:latin typeface="Arial"/>
                          <a:cs typeface="Arial"/>
                        </a:rPr>
                        <a:t>20</a:t>
                      </a:r>
                      <a:endParaRPr lang="en-US" sz="1300" dirty="0">
                        <a:latin typeface="Arial"/>
                        <a:cs typeface="Arial"/>
                      </a:endParaRPr>
                    </a:p>
                  </a:txBody>
                  <a:tcPr/>
                </a:tc>
              </a:tr>
              <a:tr h="315526">
                <a:tc vMerge="1">
                  <a:txBody>
                    <a:bodyPr/>
                    <a:lstStyle/>
                    <a:p>
                      <a:endParaRPr lang="en-US" sz="1400" dirty="0"/>
                    </a:p>
                  </a:txBody>
                  <a:tcPr/>
                </a:tc>
                <a:tc>
                  <a:txBody>
                    <a:bodyPr/>
                    <a:lstStyle/>
                    <a:p>
                      <a:pPr algn="ctr"/>
                      <a:r>
                        <a:rPr lang="en-US" sz="1300" dirty="0" smtClean="0">
                          <a:latin typeface="Arial"/>
                          <a:cs typeface="Arial"/>
                        </a:rPr>
                        <a:t>backfill </a:t>
                      </a:r>
                      <a:r>
                        <a:rPr lang="en-US" sz="1300" baseline="30000" dirty="0" smtClean="0">
                          <a:latin typeface="Arial"/>
                          <a:cs typeface="Arial"/>
                        </a:rPr>
                        <a:t>(*)</a:t>
                      </a:r>
                      <a:endParaRPr lang="en-US" sz="1300" baseline="30000" dirty="0">
                        <a:latin typeface="Arial"/>
                        <a:cs typeface="Arial"/>
                      </a:endParaRPr>
                    </a:p>
                  </a:txBody>
                  <a:tcPr/>
                </a:tc>
                <a:tc>
                  <a:txBody>
                    <a:bodyPr/>
                    <a:lstStyle/>
                    <a:p>
                      <a:pPr algn="ctr"/>
                      <a:r>
                        <a:rPr lang="en-US" sz="1300" dirty="0" smtClean="0">
                          <a:latin typeface="Arial"/>
                          <a:cs typeface="Arial"/>
                        </a:rPr>
                        <a:t>512</a:t>
                      </a:r>
                      <a:r>
                        <a:rPr lang="en-US" sz="1300" baseline="0" dirty="0" smtClean="0">
                          <a:latin typeface="Arial"/>
                          <a:cs typeface="Arial"/>
                        </a:rPr>
                        <a:t> - 49152</a:t>
                      </a:r>
                      <a:endParaRPr lang="en-US" sz="1300" dirty="0">
                        <a:latin typeface="Arial"/>
                        <a:cs typeface="Arial"/>
                      </a:endParaRPr>
                    </a:p>
                  </a:txBody>
                  <a:tcPr/>
                </a:tc>
                <a:tc>
                  <a:txBody>
                    <a:bodyPr/>
                    <a:lstStyle/>
                    <a:p>
                      <a:pPr algn="ctr"/>
                      <a:r>
                        <a:rPr lang="en-US" sz="1300" dirty="0" smtClean="0">
                          <a:latin typeface="Arial"/>
                          <a:cs typeface="Arial"/>
                        </a:rPr>
                        <a:t>0 - 6</a:t>
                      </a:r>
                      <a:endParaRPr lang="en-US" sz="1300" dirty="0">
                        <a:latin typeface="Arial"/>
                        <a:cs typeface="Arial"/>
                      </a:endParaRPr>
                    </a:p>
                  </a:txBody>
                  <a:tcPr/>
                </a:tc>
                <a:tc>
                  <a:txBody>
                    <a:bodyPr/>
                    <a:lstStyle/>
                    <a:p>
                      <a:pPr algn="ctr"/>
                      <a:r>
                        <a:rPr lang="en-US" sz="1300" dirty="0" smtClean="0">
                          <a:latin typeface="Arial"/>
                          <a:cs typeface="Arial"/>
                        </a:rPr>
                        <a:t>5</a:t>
                      </a:r>
                      <a:endParaRPr lang="en-US" sz="1300" dirty="0">
                        <a:latin typeface="Arial"/>
                        <a:cs typeface="Arial"/>
                      </a:endParaRPr>
                    </a:p>
                  </a:txBody>
                  <a:tcPr/>
                </a:tc>
                <a:tc>
                  <a:txBody>
                    <a:bodyPr/>
                    <a:lstStyle/>
                    <a:p>
                      <a:pPr algn="ctr"/>
                      <a:r>
                        <a:rPr lang="en-US" sz="1300" dirty="0" smtClean="0">
                          <a:latin typeface="Arial"/>
                          <a:cs typeface="Arial"/>
                        </a:rPr>
                        <a:t>20</a:t>
                      </a:r>
                      <a:endParaRPr lang="en-US" sz="1300" dirty="0">
                        <a:latin typeface="Arial"/>
                        <a:cs typeface="Arial"/>
                      </a:endParaRPr>
                    </a:p>
                  </a:txBody>
                  <a:tcPr/>
                </a:tc>
              </a:tr>
              <a:tr h="407478">
                <a:tc>
                  <a:txBody>
                    <a:bodyPr/>
                    <a:lstStyle/>
                    <a:p>
                      <a:pPr algn="ctr"/>
                      <a:r>
                        <a:rPr lang="en-US" sz="1300" dirty="0" smtClean="0">
                          <a:latin typeface="Arial"/>
                          <a:cs typeface="Arial"/>
                        </a:rPr>
                        <a:t>prod-1024-torus</a:t>
                      </a:r>
                      <a:endParaRPr lang="en-US" sz="1300" dirty="0">
                        <a:latin typeface="Arial"/>
                        <a:cs typeface="Arial"/>
                      </a:endParaRPr>
                    </a:p>
                  </a:txBody>
                  <a:tcPr/>
                </a:tc>
                <a:tc>
                  <a:txBody>
                    <a:bodyPr/>
                    <a:lstStyle/>
                    <a:p>
                      <a:pPr algn="ctr"/>
                      <a:r>
                        <a:rPr lang="en-US" sz="1300" dirty="0" smtClean="0">
                          <a:latin typeface="Arial"/>
                          <a:cs typeface="Arial"/>
                        </a:rPr>
                        <a:t>prod-1024-torus</a:t>
                      </a:r>
                      <a:endParaRPr lang="en-US" sz="1300" dirty="0">
                        <a:latin typeface="Arial"/>
                        <a:cs typeface="Arial"/>
                      </a:endParaRPr>
                    </a:p>
                  </a:txBody>
                  <a:tcPr/>
                </a:tc>
                <a:tc>
                  <a:txBody>
                    <a:bodyPr/>
                    <a:lstStyle/>
                    <a:p>
                      <a:pPr algn="ctr"/>
                      <a:r>
                        <a:rPr lang="en-US" sz="1300" dirty="0" smtClean="0">
                          <a:latin typeface="Arial"/>
                          <a:cs typeface="Arial"/>
                        </a:rPr>
                        <a:t>1024</a:t>
                      </a:r>
                      <a:endParaRPr lang="en-US" sz="1300" dirty="0">
                        <a:latin typeface="Arial"/>
                        <a:cs typeface="Arial"/>
                      </a:endParaRPr>
                    </a:p>
                  </a:txBody>
                  <a:tcPr/>
                </a:tc>
                <a:tc>
                  <a:txBody>
                    <a:bodyPr/>
                    <a:lstStyle/>
                    <a:p>
                      <a:pPr algn="ctr"/>
                      <a:r>
                        <a:rPr lang="en-US" sz="1300" dirty="0" smtClean="0">
                          <a:latin typeface="Arial"/>
                          <a:cs typeface="Arial"/>
                        </a:rPr>
                        <a:t>0</a:t>
                      </a:r>
                      <a:r>
                        <a:rPr lang="en-US" sz="1300" baseline="0" dirty="0" smtClean="0">
                          <a:latin typeface="Arial"/>
                          <a:cs typeface="Arial"/>
                        </a:rPr>
                        <a:t> - 12</a:t>
                      </a:r>
                      <a:endParaRPr lang="en-US" sz="1300" dirty="0">
                        <a:latin typeface="Arial"/>
                        <a:cs typeface="Arial"/>
                      </a:endParaRPr>
                    </a:p>
                  </a:txBody>
                  <a:tcPr/>
                </a:tc>
                <a:tc>
                  <a:txBody>
                    <a:bodyPr/>
                    <a:lstStyle/>
                    <a:p>
                      <a:pPr algn="ctr"/>
                      <a:r>
                        <a:rPr lang="en-US" sz="1300" dirty="0" smtClean="0">
                          <a:latin typeface="Arial"/>
                          <a:cs typeface="Arial"/>
                        </a:rPr>
                        <a:t>5</a:t>
                      </a:r>
                      <a:endParaRPr lang="en-US" sz="1300" dirty="0">
                        <a:latin typeface="Arial"/>
                        <a:cs typeface="Arial"/>
                      </a:endParaRPr>
                    </a:p>
                  </a:txBody>
                  <a:tcPr/>
                </a:tc>
                <a:tc>
                  <a:txBody>
                    <a:bodyPr/>
                    <a:lstStyle/>
                    <a:p>
                      <a:pPr algn="ctr"/>
                      <a:r>
                        <a:rPr lang="en-US" sz="1300" dirty="0" smtClean="0">
                          <a:latin typeface="Arial"/>
                          <a:cs typeface="Arial"/>
                        </a:rPr>
                        <a:t>16</a:t>
                      </a:r>
                      <a:endParaRPr lang="en-US" sz="1300" dirty="0">
                        <a:latin typeface="Arial"/>
                        <a:cs typeface="Arial"/>
                      </a:endParaRPr>
                    </a:p>
                  </a:txBody>
                  <a:tcPr/>
                </a:tc>
              </a:tr>
              <a:tr h="414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prod-32768-torus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prod-32768-torus</a:t>
                      </a:r>
                      <a:endParaRPr lang="en-US" sz="1300" dirty="0">
                        <a:latin typeface="Arial"/>
                        <a:cs typeface="Arial"/>
                      </a:endParaRPr>
                    </a:p>
                  </a:txBody>
                  <a:tcPr/>
                </a:tc>
                <a:tc>
                  <a:txBody>
                    <a:bodyPr/>
                    <a:lstStyle/>
                    <a:p>
                      <a:pPr algn="ctr"/>
                      <a:r>
                        <a:rPr lang="en-US" sz="1300" dirty="0" smtClean="0">
                          <a:latin typeface="Arial"/>
                          <a:cs typeface="Arial"/>
                        </a:rPr>
                        <a:t>32768</a:t>
                      </a:r>
                      <a:endParaRPr lang="en-US" sz="13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0</a:t>
                      </a:r>
                      <a:r>
                        <a:rPr lang="en-US" sz="1300" baseline="0" dirty="0" smtClean="0">
                          <a:latin typeface="Arial"/>
                          <a:cs typeface="Arial"/>
                        </a:rPr>
                        <a:t> - 24</a:t>
                      </a:r>
                      <a:endParaRPr lang="en-US" sz="1300" dirty="0" smtClean="0">
                        <a:latin typeface="Arial"/>
                        <a:cs typeface="Arial"/>
                      </a:endParaRPr>
                    </a:p>
                  </a:txBody>
                  <a:tcPr/>
                </a:tc>
                <a:tc>
                  <a:txBody>
                    <a:bodyPr/>
                    <a:lstStyle/>
                    <a:p>
                      <a:pPr algn="ctr"/>
                      <a:r>
                        <a:rPr lang="en-US" sz="1300" dirty="0" smtClean="0">
                          <a:latin typeface="Arial"/>
                          <a:cs typeface="Arial"/>
                        </a:rPr>
                        <a:t>1</a:t>
                      </a:r>
                      <a:endParaRPr lang="en-US" sz="1300" dirty="0">
                        <a:latin typeface="Arial"/>
                        <a:cs typeface="Arial"/>
                      </a:endParaRPr>
                    </a:p>
                  </a:txBody>
                  <a:tcPr/>
                </a:tc>
                <a:tc>
                  <a:txBody>
                    <a:bodyPr/>
                    <a:lstStyle/>
                    <a:p>
                      <a:pPr algn="ctr"/>
                      <a:r>
                        <a:rPr lang="en-US" sz="1300" dirty="0" smtClean="0">
                          <a:latin typeface="Arial"/>
                          <a:cs typeface="Arial"/>
                        </a:rPr>
                        <a:t>20</a:t>
                      </a:r>
                      <a:endParaRPr lang="en-US" sz="1300" dirty="0">
                        <a:latin typeface="Arial"/>
                        <a:cs typeface="Arial"/>
                      </a:endParaRPr>
                    </a:p>
                  </a:txBody>
                  <a:tcPr/>
                </a:tc>
              </a:tr>
            </a:tbl>
          </a:graphicData>
        </a:graphic>
      </p:graphicFrame>
      <p:sp>
        <p:nvSpPr>
          <p:cNvPr id="12" name="TextBox 11"/>
          <p:cNvSpPr txBox="1"/>
          <p:nvPr/>
        </p:nvSpPr>
        <p:spPr>
          <a:xfrm>
            <a:off x="4512884" y="5795848"/>
            <a:ext cx="4402516" cy="246221"/>
          </a:xfrm>
          <a:prstGeom prst="rect">
            <a:avLst/>
          </a:prstGeom>
          <a:noFill/>
        </p:spPr>
        <p:txBody>
          <a:bodyPr wrap="square" rtlCol="0">
            <a:spAutoFit/>
          </a:bodyPr>
          <a:lstStyle/>
          <a:p>
            <a:pPr algn="l"/>
            <a:r>
              <a:rPr lang="en-US" sz="1000" dirty="0" smtClean="0"/>
              <a:t>(*) This queue is automatically selected if a project’s allocation is negative. </a:t>
            </a:r>
            <a:endParaRPr lang="en-US" sz="1000" dirty="0"/>
          </a:p>
        </p:txBody>
      </p:sp>
      <p:sp>
        <p:nvSpPr>
          <p:cNvPr id="14" name="TextBox 13"/>
          <p:cNvSpPr txBox="1"/>
          <p:nvPr/>
        </p:nvSpPr>
        <p:spPr>
          <a:xfrm>
            <a:off x="122012" y="2438400"/>
            <a:ext cx="5364388" cy="292388"/>
          </a:xfrm>
          <a:prstGeom prst="rect">
            <a:avLst/>
          </a:prstGeom>
          <a:noFill/>
        </p:spPr>
        <p:txBody>
          <a:bodyPr wrap="none" rtlCol="0">
            <a:spAutoFit/>
          </a:bodyPr>
          <a:lstStyle/>
          <a:p>
            <a:r>
              <a:rPr lang="en-US" sz="1300" dirty="0" smtClean="0">
                <a:hlinkClick r:id="rId4"/>
              </a:rPr>
              <a:t>http://www.alcf.anl.gov/user-guides/job-scheduling-policy-bgq-systems</a:t>
            </a:r>
            <a:r>
              <a:rPr lang="en-US" sz="1300" dirty="0" smtClean="0"/>
              <a:t> </a:t>
            </a:r>
            <a:endParaRPr lang="en-US" sz="1300" dirty="0"/>
          </a:p>
        </p:txBody>
      </p:sp>
      <p:sp>
        <p:nvSpPr>
          <p:cNvPr id="18" name="Content Placeholder 2"/>
          <p:cNvSpPr>
            <a:spLocks noGrp="1"/>
          </p:cNvSpPr>
          <p:nvPr>
            <p:ph idx="1"/>
          </p:nvPr>
        </p:nvSpPr>
        <p:spPr>
          <a:xfrm>
            <a:off x="228600" y="973667"/>
            <a:ext cx="4876800" cy="1540933"/>
          </a:xfrm>
        </p:spPr>
        <p:txBody>
          <a:bodyPr/>
          <a:lstStyle/>
          <a:p>
            <a:r>
              <a:rPr lang="en-US" dirty="0">
                <a:latin typeface="Arial"/>
                <a:cs typeface="Arial"/>
              </a:rPr>
              <a:t>Restrictions in </a:t>
            </a:r>
            <a:r>
              <a:rPr lang="en-US" dirty="0" smtClean="0">
                <a:latin typeface="Arial"/>
                <a:cs typeface="Arial"/>
              </a:rPr>
              <a:t>queues</a:t>
            </a:r>
          </a:p>
          <a:p>
            <a:pPr lvl="1"/>
            <a:r>
              <a:rPr lang="en-US" b="1" dirty="0" smtClean="0">
                <a:latin typeface="Arial"/>
                <a:cs typeface="Arial"/>
              </a:rPr>
              <a:t>prod</a:t>
            </a:r>
            <a:r>
              <a:rPr lang="en-US" b="1" dirty="0">
                <a:latin typeface="Arial"/>
                <a:cs typeface="Arial"/>
              </a:rPr>
              <a:t>-</a:t>
            </a:r>
            <a:r>
              <a:rPr lang="en-US" b="1" dirty="0" smtClean="0">
                <a:latin typeface="Arial"/>
                <a:cs typeface="Arial"/>
              </a:rPr>
              <a:t>long:</a:t>
            </a:r>
            <a:r>
              <a:rPr lang="en-US" dirty="0" smtClean="0">
                <a:latin typeface="Arial"/>
                <a:cs typeface="Arial"/>
              </a:rPr>
              <a:t> </a:t>
            </a:r>
            <a:r>
              <a:rPr lang="en-US" dirty="0">
                <a:latin typeface="Arial"/>
                <a:cs typeface="Arial"/>
              </a:rPr>
              <a:t>restricted to the row 0</a:t>
            </a:r>
            <a:r>
              <a:rPr lang="en-US" dirty="0" smtClean="0">
                <a:latin typeface="Arial"/>
                <a:cs typeface="Arial"/>
              </a:rPr>
              <a:t>.</a:t>
            </a:r>
          </a:p>
          <a:p>
            <a:pPr lvl="1"/>
            <a:r>
              <a:rPr lang="en-US" b="1" dirty="0" smtClean="0">
                <a:latin typeface="Arial"/>
                <a:cs typeface="Arial"/>
              </a:rPr>
              <a:t>prod</a:t>
            </a:r>
            <a:r>
              <a:rPr lang="en-US" b="1" dirty="0">
                <a:latin typeface="Arial"/>
                <a:cs typeface="Arial"/>
              </a:rPr>
              <a:t>-</a:t>
            </a:r>
            <a:r>
              <a:rPr lang="en-US" b="1" dirty="0" smtClean="0">
                <a:latin typeface="Arial"/>
                <a:cs typeface="Arial"/>
              </a:rPr>
              <a:t>short</a:t>
            </a:r>
            <a:r>
              <a:rPr lang="en-US" dirty="0" smtClean="0">
                <a:latin typeface="Arial"/>
                <a:cs typeface="Arial"/>
              </a:rPr>
              <a:t>, </a:t>
            </a:r>
            <a:r>
              <a:rPr lang="en-US" b="1" dirty="0" smtClean="0">
                <a:latin typeface="Arial"/>
                <a:cs typeface="Arial"/>
              </a:rPr>
              <a:t>prod</a:t>
            </a:r>
            <a:r>
              <a:rPr lang="en-US" b="1" dirty="0">
                <a:latin typeface="Arial"/>
                <a:cs typeface="Arial"/>
              </a:rPr>
              <a:t>-</a:t>
            </a:r>
            <a:r>
              <a:rPr lang="en-US" b="1" dirty="0" smtClean="0">
                <a:latin typeface="Arial"/>
                <a:cs typeface="Arial"/>
              </a:rPr>
              <a:t>capability:</a:t>
            </a:r>
            <a:r>
              <a:rPr lang="en-US" dirty="0" smtClean="0">
                <a:latin typeface="Arial"/>
                <a:cs typeface="Arial"/>
              </a:rPr>
              <a:t> can </a:t>
            </a:r>
            <a:r>
              <a:rPr lang="en-US" dirty="0">
                <a:latin typeface="Arial"/>
                <a:cs typeface="Arial"/>
              </a:rPr>
              <a:t>run in the full </a:t>
            </a:r>
            <a:r>
              <a:rPr lang="en-US" dirty="0" smtClean="0">
                <a:latin typeface="Arial"/>
                <a:cs typeface="Arial"/>
              </a:rPr>
              <a:t>machine</a:t>
            </a:r>
            <a:endParaRPr lang="en-US" dirty="0" smtClean="0"/>
          </a:p>
          <a:p>
            <a:endParaRPr lang="en-US" dirty="0"/>
          </a:p>
        </p:txBody>
      </p:sp>
      <p:sp>
        <p:nvSpPr>
          <p:cNvPr id="13" name="Rectangle 130"/>
          <p:cNvSpPr txBox="1">
            <a:spLocks noChangeArrowheads="1"/>
          </p:cNvSpPr>
          <p:nvPr/>
        </p:nvSpPr>
        <p:spPr bwMode="auto">
          <a:xfrm>
            <a:off x="2667000" y="6078112"/>
            <a:ext cx="3886200" cy="457200"/>
          </a:xfrm>
          <a:prstGeom prst="rect">
            <a:avLst/>
          </a:prstGeom>
          <a:noFill/>
          <a:ln w="9525">
            <a:noFill/>
            <a:miter lim="800000"/>
            <a:headEnd/>
            <a:tailEnd/>
          </a:ln>
        </p:spPr>
        <p:txBody>
          <a:bodyPr>
            <a:prstTxWarp prst="textNoShape">
              <a:avLst/>
            </a:prstTxWarp>
          </a:bodyPr>
          <a:lstStyle/>
          <a:p>
            <a:pPr marL="342900" indent="-342900" algn="l" eaLnBrk="1" hangingPunct="1">
              <a:spcBef>
                <a:spcPct val="20000"/>
              </a:spcBef>
              <a:buClr>
                <a:srgbClr val="1F497D"/>
              </a:buClr>
              <a:buFont typeface="Wingdings" pitchFamily="-1" charset="2"/>
              <a:buChar char="§"/>
            </a:pPr>
            <a:r>
              <a:rPr kumimoji="0" lang="en-US" sz="1600" b="1" dirty="0" smtClean="0">
                <a:latin typeface="Arial"/>
                <a:cs typeface="Arial"/>
              </a:rPr>
              <a:t>I/O to compute node ratio 1:128</a:t>
            </a:r>
            <a:endParaRPr kumimoji="0" lang="en-US" sz="1600" dirty="0" smtClean="0">
              <a:latin typeface="Arial"/>
              <a:cs typeface="Arial"/>
            </a:endParaRPr>
          </a:p>
          <a:p>
            <a:pPr marL="342900" indent="-342900" algn="l" eaLnBrk="1" hangingPunct="1">
              <a:spcBef>
                <a:spcPct val="20000"/>
              </a:spcBef>
              <a:buClr>
                <a:srgbClr val="1F497D"/>
              </a:buClr>
            </a:pPr>
            <a:endParaRPr kumimoji="0" lang="en-US" sz="1600" dirty="0" smtClean="0">
              <a:latin typeface="Trebuchet MS"/>
              <a:cs typeface="Trebuchet MS"/>
            </a:endParaRPr>
          </a:p>
          <a:p>
            <a:pPr marL="342900" indent="-342900" algn="l" eaLnBrk="1" hangingPunct="1">
              <a:spcBef>
                <a:spcPct val="20000"/>
              </a:spcBef>
              <a:buClr>
                <a:srgbClr val="1F497D"/>
              </a:buClr>
            </a:pPr>
            <a:r>
              <a:rPr kumimoji="0" lang="en-US" sz="1600" dirty="0" smtClean="0">
                <a:latin typeface="Trebuchet MS"/>
                <a:cs typeface="Trebuchet MS"/>
              </a:rPr>
              <a:t>	</a:t>
            </a:r>
          </a:p>
        </p:txBody>
      </p:sp>
    </p:spTree>
    <p:extLst>
      <p:ext uri="{BB962C8B-B14F-4D97-AF65-F5344CB8AC3E}">
        <p14:creationId xmlns:p14="http://schemas.microsoft.com/office/powerpoint/2010/main" val="35992924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01003" y="296863"/>
            <a:ext cx="8221662" cy="525462"/>
          </a:xfrm>
        </p:spPr>
        <p:txBody>
          <a:bodyPr>
            <a:noAutofit/>
          </a:bodyPr>
          <a:lstStyle/>
          <a:p>
            <a:pPr eaLnBrk="1" hangingPunct="1"/>
            <a:r>
              <a:rPr lang="en-US" dirty="0" err="1" smtClean="0">
                <a:ea typeface="ＭＳ Ｐゴシック" pitchFamily="-1" charset="-128"/>
              </a:rPr>
              <a:t>Cetus</a:t>
            </a:r>
            <a:r>
              <a:rPr lang="en-US" dirty="0" smtClean="0">
                <a:ea typeface="ＭＳ Ｐゴシック" pitchFamily="-1" charset="-128"/>
              </a:rPr>
              <a:t> job scheduling</a:t>
            </a:r>
            <a:endParaRPr lang="en-US" dirty="0">
              <a:ea typeface="ＭＳ Ｐゴシック" pitchFamily="-1" charset="-128"/>
            </a:endParaRPr>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36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625359342"/>
              </p:ext>
            </p:extLst>
          </p:nvPr>
        </p:nvGraphicFramePr>
        <p:xfrm>
          <a:off x="457200" y="990600"/>
          <a:ext cx="8153400" cy="975360"/>
        </p:xfrm>
        <a:graphic>
          <a:graphicData uri="http://schemas.openxmlformats.org/drawingml/2006/table">
            <a:tbl>
              <a:tblPr firstRow="1" bandRow="1">
                <a:tableStyleId>{21E4AEA4-8DFA-4A89-87EB-49C32662AFE0}</a:tableStyleId>
              </a:tblPr>
              <a:tblGrid>
                <a:gridCol w="1358900"/>
                <a:gridCol w="2169013"/>
                <a:gridCol w="1567962"/>
                <a:gridCol w="1567962"/>
                <a:gridCol w="1489563"/>
              </a:tblGrid>
              <a:tr h="370840">
                <a:tc>
                  <a:txBody>
                    <a:bodyPr/>
                    <a:lstStyle/>
                    <a:p>
                      <a:pPr algn="ctr"/>
                      <a:r>
                        <a:rPr lang="en-US" sz="1300" dirty="0" smtClean="0">
                          <a:latin typeface="Arial"/>
                          <a:cs typeface="Arial"/>
                        </a:rPr>
                        <a:t>User Queue</a:t>
                      </a:r>
                      <a:endParaRPr lang="en-US" sz="1300" dirty="0">
                        <a:latin typeface="Arial"/>
                        <a:cs typeface="Arial"/>
                      </a:endParaRPr>
                    </a:p>
                  </a:txBody>
                  <a:tcPr/>
                </a:tc>
                <a:tc>
                  <a:txBody>
                    <a:bodyPr/>
                    <a:lstStyle/>
                    <a:p>
                      <a:pPr algn="ctr"/>
                      <a:r>
                        <a:rPr lang="en-US" sz="1300" dirty="0" smtClean="0">
                          <a:latin typeface="Arial"/>
                          <a:cs typeface="Arial"/>
                        </a:rPr>
                        <a:t>Partition</a:t>
                      </a:r>
                      <a:r>
                        <a:rPr lang="en-US" sz="1300" baseline="0" dirty="0" smtClean="0">
                          <a:latin typeface="Arial"/>
                          <a:cs typeface="Arial"/>
                        </a:rPr>
                        <a:t> Sizes in Nodes</a:t>
                      </a:r>
                      <a:endParaRPr lang="en-US" sz="1300" dirty="0">
                        <a:latin typeface="Arial"/>
                        <a:cs typeface="Arial"/>
                      </a:endParaRPr>
                    </a:p>
                  </a:txBody>
                  <a:tcPr/>
                </a:tc>
                <a:tc>
                  <a:txBody>
                    <a:bodyPr/>
                    <a:lstStyle/>
                    <a:p>
                      <a:pPr algn="ctr"/>
                      <a:r>
                        <a:rPr lang="en-US" sz="1300" dirty="0" smtClean="0">
                          <a:latin typeface="Arial"/>
                          <a:cs typeface="Arial"/>
                        </a:rPr>
                        <a:t>Wall-clock Time (hours)</a:t>
                      </a:r>
                      <a:endParaRPr lang="en-US" sz="1300" dirty="0">
                        <a:latin typeface="Arial"/>
                        <a:cs typeface="Arial"/>
                      </a:endParaRPr>
                    </a:p>
                  </a:txBody>
                  <a:tcPr/>
                </a:tc>
                <a:tc>
                  <a:txBody>
                    <a:bodyPr/>
                    <a:lstStyle/>
                    <a:p>
                      <a:pPr algn="ctr"/>
                      <a:r>
                        <a:rPr lang="en-US" sz="1300" dirty="0" smtClean="0">
                          <a:latin typeface="Arial"/>
                          <a:cs typeface="Arial"/>
                        </a:rPr>
                        <a:t>Max. Running</a:t>
                      </a:r>
                      <a:r>
                        <a:rPr lang="en-US" sz="1300" baseline="0" dirty="0" smtClean="0">
                          <a:latin typeface="Arial"/>
                          <a:cs typeface="Arial"/>
                        </a:rPr>
                        <a:t> p</a:t>
                      </a:r>
                      <a:r>
                        <a:rPr lang="en-US" sz="1300" dirty="0" smtClean="0">
                          <a:latin typeface="Arial"/>
                          <a:cs typeface="Arial"/>
                        </a:rPr>
                        <a:t>er User</a:t>
                      </a:r>
                      <a:endParaRPr lang="en-US" sz="1300" dirty="0">
                        <a:latin typeface="Arial"/>
                        <a:cs typeface="Arial"/>
                      </a:endParaRPr>
                    </a:p>
                  </a:txBody>
                  <a:tcPr/>
                </a:tc>
                <a:tc>
                  <a:txBody>
                    <a:bodyPr/>
                    <a:lstStyle/>
                    <a:p>
                      <a:pPr algn="ctr"/>
                      <a:r>
                        <a:rPr lang="en-US" sz="1300" dirty="0" smtClean="0">
                          <a:latin typeface="Arial"/>
                          <a:cs typeface="Arial"/>
                        </a:rPr>
                        <a:t>Max. Queued </a:t>
                      </a:r>
                      <a:r>
                        <a:rPr lang="en-US" sz="1300" baseline="0" dirty="0" smtClean="0">
                          <a:latin typeface="Arial"/>
                          <a:cs typeface="Arial"/>
                        </a:rPr>
                        <a:t>per User</a:t>
                      </a:r>
                      <a:endParaRPr lang="en-US" sz="1300" dirty="0">
                        <a:latin typeface="Arial"/>
                        <a:cs typeface="Arial"/>
                      </a:endParaRPr>
                    </a:p>
                  </a:txBody>
                  <a:tcPr/>
                </a:tc>
              </a:tr>
              <a:tr h="370840">
                <a:tc>
                  <a:txBody>
                    <a:bodyPr/>
                    <a:lstStyle/>
                    <a:p>
                      <a:pPr algn="ctr"/>
                      <a:r>
                        <a:rPr lang="en-US" sz="1300" dirty="0" smtClean="0">
                          <a:latin typeface="Arial"/>
                          <a:cs typeface="Arial"/>
                        </a:rPr>
                        <a:t>default, </a:t>
                      </a:r>
                    </a:p>
                    <a:p>
                      <a:pPr algn="ctr"/>
                      <a:r>
                        <a:rPr lang="en-US" sz="1300" dirty="0" smtClean="0">
                          <a:latin typeface="Arial"/>
                          <a:cs typeface="Arial"/>
                        </a:rPr>
                        <a:t>low</a:t>
                      </a:r>
                      <a:endParaRPr lang="en-US" sz="1300" dirty="0">
                        <a:latin typeface="Arial"/>
                        <a:cs typeface="Arial"/>
                      </a:endParaRPr>
                    </a:p>
                  </a:txBody>
                  <a:tcPr/>
                </a:tc>
                <a:tc>
                  <a:txBody>
                    <a:bodyPr/>
                    <a:lstStyle/>
                    <a:p>
                      <a:pPr algn="ctr"/>
                      <a:r>
                        <a:rPr lang="en-US" sz="1300" dirty="0" smtClean="0">
                          <a:latin typeface="Arial"/>
                          <a:cs typeface="Arial"/>
                        </a:rPr>
                        <a:t>128, 256, 512, 1024</a:t>
                      </a:r>
                      <a:endParaRPr lang="en-US" sz="1300" dirty="0">
                        <a:latin typeface="Arial"/>
                        <a:cs typeface="Arial"/>
                      </a:endParaRPr>
                    </a:p>
                  </a:txBody>
                  <a:tcPr/>
                </a:tc>
                <a:tc>
                  <a:txBody>
                    <a:bodyPr/>
                    <a:lstStyle/>
                    <a:p>
                      <a:pPr algn="ctr"/>
                      <a:r>
                        <a:rPr lang="en-US" sz="1300" dirty="0" smtClean="0">
                          <a:latin typeface="Arial"/>
                          <a:cs typeface="Arial"/>
                        </a:rPr>
                        <a:t>0</a:t>
                      </a:r>
                      <a:r>
                        <a:rPr lang="en-US" sz="1300" baseline="0" dirty="0" smtClean="0">
                          <a:latin typeface="Arial"/>
                          <a:cs typeface="Arial"/>
                        </a:rPr>
                        <a:t> - 1</a:t>
                      </a:r>
                      <a:endParaRPr lang="en-US" sz="1300" dirty="0">
                        <a:latin typeface="Arial"/>
                        <a:cs typeface="Arial"/>
                      </a:endParaRPr>
                    </a:p>
                  </a:txBody>
                  <a:tcPr/>
                </a:tc>
                <a:tc>
                  <a:txBody>
                    <a:bodyPr/>
                    <a:lstStyle/>
                    <a:p>
                      <a:pPr algn="ctr"/>
                      <a:r>
                        <a:rPr lang="en-US" sz="1300" dirty="0" smtClean="0">
                          <a:latin typeface="Arial"/>
                          <a:cs typeface="Arial"/>
                        </a:rPr>
                        <a:t>5</a:t>
                      </a:r>
                      <a:endParaRPr lang="en-US" sz="1300" dirty="0">
                        <a:latin typeface="Arial"/>
                        <a:cs typeface="Arial"/>
                      </a:endParaRPr>
                    </a:p>
                  </a:txBody>
                  <a:tcPr/>
                </a:tc>
                <a:tc>
                  <a:txBody>
                    <a:bodyPr/>
                    <a:lstStyle/>
                    <a:p>
                      <a:pPr algn="ctr"/>
                      <a:r>
                        <a:rPr lang="en-US" sz="1300" dirty="0" smtClean="0">
                          <a:latin typeface="Arial"/>
                          <a:cs typeface="Arial"/>
                        </a:rPr>
                        <a:t>20</a:t>
                      </a:r>
                      <a:endParaRPr lang="en-US" sz="1300" dirty="0">
                        <a:latin typeface="Arial"/>
                        <a:cs typeface="Arial"/>
                      </a:endParaRPr>
                    </a:p>
                  </a:txBody>
                  <a:tcPr/>
                </a:tc>
              </a:tr>
            </a:tbl>
          </a:graphicData>
        </a:graphic>
      </p:graphicFrame>
      <p:sp>
        <p:nvSpPr>
          <p:cNvPr id="14" name="TextBox 13"/>
          <p:cNvSpPr txBox="1"/>
          <p:nvPr/>
        </p:nvSpPr>
        <p:spPr>
          <a:xfrm>
            <a:off x="1371600" y="5992968"/>
            <a:ext cx="6559709" cy="338554"/>
          </a:xfrm>
          <a:prstGeom prst="rect">
            <a:avLst/>
          </a:prstGeom>
          <a:noFill/>
        </p:spPr>
        <p:txBody>
          <a:bodyPr wrap="none" rtlCol="0">
            <a:spAutoFit/>
          </a:bodyPr>
          <a:lstStyle/>
          <a:p>
            <a:r>
              <a:rPr lang="en-US" sz="1600" dirty="0" smtClean="0">
                <a:hlinkClick r:id="rId3"/>
              </a:rPr>
              <a:t>http://www.alcf.anl.gov/user-guides/job-scheduling-policy-bgq-systems</a:t>
            </a:r>
            <a:r>
              <a:rPr lang="en-US" sz="1600" dirty="0" smtClean="0"/>
              <a:t> </a:t>
            </a:r>
            <a:endParaRPr lang="en-US" sz="1600" dirty="0"/>
          </a:p>
        </p:txBody>
      </p:sp>
      <p:sp>
        <p:nvSpPr>
          <p:cNvPr id="16" name="Rectangle 130"/>
          <p:cNvSpPr txBox="1">
            <a:spLocks noChangeArrowheads="1"/>
          </p:cNvSpPr>
          <p:nvPr/>
        </p:nvSpPr>
        <p:spPr bwMode="auto">
          <a:xfrm>
            <a:off x="441960" y="2057400"/>
            <a:ext cx="8382000" cy="457200"/>
          </a:xfrm>
          <a:prstGeom prst="rect">
            <a:avLst/>
          </a:prstGeom>
          <a:noFill/>
          <a:ln w="9525">
            <a:noFill/>
            <a:miter lim="800000"/>
            <a:headEnd/>
            <a:tailEnd/>
          </a:ln>
        </p:spPr>
        <p:txBody>
          <a:bodyPr>
            <a:prstTxWarp prst="textNoShape">
              <a:avLst/>
            </a:prstTxWarp>
          </a:bodyPr>
          <a:lstStyle/>
          <a:p>
            <a:pPr marL="342900" indent="-342900" algn="l" eaLnBrk="1" hangingPunct="1">
              <a:spcBef>
                <a:spcPct val="20000"/>
              </a:spcBef>
              <a:buClr>
                <a:srgbClr val="1F497D"/>
              </a:buClr>
            </a:pPr>
            <a:r>
              <a:rPr kumimoji="0" lang="en-US" sz="1500" dirty="0" err="1" smtClean="0">
                <a:latin typeface="Arial"/>
                <a:cs typeface="Arial"/>
              </a:rPr>
              <a:t>Cetus</a:t>
            </a:r>
            <a:r>
              <a:rPr kumimoji="0" lang="en-US" sz="1500" dirty="0" smtClean="0">
                <a:latin typeface="Arial"/>
                <a:cs typeface="Arial"/>
              </a:rPr>
              <a:t> scheduling is designed to support application testing and debugging, not production work.  </a:t>
            </a:r>
          </a:p>
          <a:p>
            <a:pPr marL="342900" indent="-342900" algn="l" eaLnBrk="1" hangingPunct="1">
              <a:spcBef>
                <a:spcPct val="20000"/>
              </a:spcBef>
              <a:buClr>
                <a:srgbClr val="1F497D"/>
              </a:buClr>
            </a:pPr>
            <a:endParaRPr kumimoji="0" lang="en-US" sz="1500" dirty="0" smtClean="0">
              <a:latin typeface="Trebuchet MS"/>
              <a:cs typeface="Trebuchet MS"/>
            </a:endParaRPr>
          </a:p>
          <a:p>
            <a:pPr marL="342900" indent="-342900" algn="l" eaLnBrk="1" hangingPunct="1">
              <a:spcBef>
                <a:spcPct val="20000"/>
              </a:spcBef>
              <a:buClr>
                <a:srgbClr val="1F497D"/>
              </a:buClr>
            </a:pPr>
            <a:r>
              <a:rPr kumimoji="0" lang="en-US" sz="1500" dirty="0" smtClean="0">
                <a:latin typeface="Trebuchet MS"/>
                <a:cs typeface="Trebuchet MS"/>
              </a:rPr>
              <a:t>	</a:t>
            </a:r>
          </a:p>
        </p:txBody>
      </p:sp>
      <p:sp>
        <p:nvSpPr>
          <p:cNvPr id="17" name="Rectangle 130"/>
          <p:cNvSpPr txBox="1">
            <a:spLocks noChangeArrowheads="1"/>
          </p:cNvSpPr>
          <p:nvPr/>
        </p:nvSpPr>
        <p:spPr bwMode="auto">
          <a:xfrm>
            <a:off x="2590800" y="2438400"/>
            <a:ext cx="3886200" cy="457200"/>
          </a:xfrm>
          <a:prstGeom prst="rect">
            <a:avLst/>
          </a:prstGeom>
          <a:noFill/>
          <a:ln w="9525">
            <a:noFill/>
            <a:miter lim="800000"/>
            <a:headEnd/>
            <a:tailEnd/>
          </a:ln>
        </p:spPr>
        <p:txBody>
          <a:bodyPr>
            <a:prstTxWarp prst="textNoShape">
              <a:avLst/>
            </a:prstTxWarp>
          </a:bodyPr>
          <a:lstStyle/>
          <a:p>
            <a:pPr marL="342900" indent="-342900" algn="l" eaLnBrk="1" hangingPunct="1">
              <a:spcBef>
                <a:spcPct val="20000"/>
              </a:spcBef>
              <a:buClr>
                <a:srgbClr val="1F497D"/>
              </a:buClr>
              <a:buFont typeface="Wingdings" pitchFamily="-1" charset="2"/>
              <a:buChar char="§"/>
            </a:pPr>
            <a:r>
              <a:rPr kumimoji="0" lang="en-US" sz="1600" b="1" dirty="0" smtClean="0">
                <a:latin typeface="Arial"/>
                <a:cs typeface="Arial"/>
              </a:rPr>
              <a:t>I/O to compute node ratio 1:128</a:t>
            </a:r>
            <a:endParaRPr kumimoji="0" lang="en-US" sz="1600" dirty="0" smtClean="0">
              <a:latin typeface="Arial"/>
              <a:cs typeface="Arial"/>
            </a:endParaRPr>
          </a:p>
          <a:p>
            <a:pPr marL="342900" indent="-342900" algn="l" eaLnBrk="1" hangingPunct="1">
              <a:spcBef>
                <a:spcPct val="20000"/>
              </a:spcBef>
              <a:buClr>
                <a:srgbClr val="1F497D"/>
              </a:buClr>
            </a:pPr>
            <a:endParaRPr kumimoji="0" lang="en-US" sz="1600" dirty="0" smtClean="0">
              <a:latin typeface="Trebuchet MS"/>
              <a:cs typeface="Trebuchet MS"/>
            </a:endParaRPr>
          </a:p>
          <a:p>
            <a:pPr marL="342900" indent="-342900" algn="l" eaLnBrk="1" hangingPunct="1">
              <a:spcBef>
                <a:spcPct val="20000"/>
              </a:spcBef>
              <a:buClr>
                <a:srgbClr val="1F497D"/>
              </a:buClr>
            </a:pPr>
            <a:r>
              <a:rPr kumimoji="0" lang="en-US" sz="1600" dirty="0" smtClean="0">
                <a:latin typeface="Trebuchet MS"/>
                <a:cs typeface="Trebuchet MS"/>
              </a:rPr>
              <a:t>	</a:t>
            </a:r>
          </a:p>
        </p:txBody>
      </p:sp>
      <p:graphicFrame>
        <p:nvGraphicFramePr>
          <p:cNvPr id="18" name="Table 17"/>
          <p:cNvGraphicFramePr>
            <a:graphicFrameLocks noGrp="1"/>
          </p:cNvGraphicFramePr>
          <p:nvPr>
            <p:extLst>
              <p:ext uri="{D42A27DB-BD31-4B8C-83A1-F6EECF244321}">
                <p14:modId xmlns:p14="http://schemas.microsoft.com/office/powerpoint/2010/main" val="3087397454"/>
              </p:ext>
            </p:extLst>
          </p:nvPr>
        </p:nvGraphicFramePr>
        <p:xfrm>
          <a:off x="457199" y="3749040"/>
          <a:ext cx="8229600" cy="1600200"/>
        </p:xfrm>
        <a:graphic>
          <a:graphicData uri="http://schemas.openxmlformats.org/drawingml/2006/table">
            <a:tbl>
              <a:tblPr firstRow="1" bandRow="1">
                <a:tableStyleId>{21E4AEA4-8DFA-4A89-87EB-49C32662AFE0}</a:tableStyleId>
              </a:tblPr>
              <a:tblGrid>
                <a:gridCol w="1186962"/>
                <a:gridCol w="2373922"/>
                <a:gridCol w="1504602"/>
                <a:gridCol w="1563914"/>
                <a:gridCol w="1600200"/>
              </a:tblGrid>
              <a:tr h="370840">
                <a:tc>
                  <a:txBody>
                    <a:bodyPr/>
                    <a:lstStyle/>
                    <a:p>
                      <a:pPr algn="ctr"/>
                      <a:r>
                        <a:rPr lang="en-US" sz="1300" dirty="0" smtClean="0">
                          <a:latin typeface="Arial"/>
                          <a:cs typeface="Arial"/>
                        </a:rPr>
                        <a:t>User Queue</a:t>
                      </a:r>
                      <a:endParaRPr lang="en-US" sz="1300" dirty="0">
                        <a:latin typeface="Arial"/>
                        <a:cs typeface="Arial"/>
                      </a:endParaRPr>
                    </a:p>
                  </a:txBody>
                  <a:tcPr/>
                </a:tc>
                <a:tc>
                  <a:txBody>
                    <a:bodyPr/>
                    <a:lstStyle/>
                    <a:p>
                      <a:pPr algn="ctr"/>
                      <a:r>
                        <a:rPr lang="en-US" sz="1300" dirty="0" smtClean="0">
                          <a:latin typeface="Arial"/>
                          <a:cs typeface="Arial"/>
                        </a:rPr>
                        <a:t>Partition</a:t>
                      </a:r>
                      <a:r>
                        <a:rPr lang="en-US" sz="1300" baseline="0" dirty="0" smtClean="0">
                          <a:latin typeface="Arial"/>
                          <a:cs typeface="Arial"/>
                        </a:rPr>
                        <a:t> Sizes in Nodes</a:t>
                      </a:r>
                      <a:endParaRPr lang="en-US" sz="1300" dirty="0">
                        <a:latin typeface="Arial"/>
                        <a:cs typeface="Arial"/>
                      </a:endParaRPr>
                    </a:p>
                  </a:txBody>
                  <a:tcPr/>
                </a:tc>
                <a:tc>
                  <a:txBody>
                    <a:bodyPr/>
                    <a:lstStyle/>
                    <a:p>
                      <a:pPr algn="ctr"/>
                      <a:r>
                        <a:rPr lang="en-US" sz="1300" dirty="0" smtClean="0">
                          <a:latin typeface="Arial"/>
                          <a:cs typeface="Arial"/>
                        </a:rPr>
                        <a:t>Wall-clock Time (hours)</a:t>
                      </a:r>
                      <a:endParaRPr lang="en-US" sz="1300" dirty="0">
                        <a:latin typeface="Arial"/>
                        <a:cs typeface="Arial"/>
                      </a:endParaRPr>
                    </a:p>
                  </a:txBody>
                  <a:tcPr/>
                </a:tc>
                <a:tc>
                  <a:txBody>
                    <a:bodyPr/>
                    <a:lstStyle/>
                    <a:p>
                      <a:pPr algn="ctr"/>
                      <a:r>
                        <a:rPr lang="en-US" sz="1300" dirty="0" smtClean="0">
                          <a:latin typeface="Arial"/>
                          <a:cs typeface="Arial"/>
                        </a:rPr>
                        <a:t>Max. Running</a:t>
                      </a:r>
                      <a:r>
                        <a:rPr lang="en-US" sz="1300" baseline="0" dirty="0" smtClean="0">
                          <a:latin typeface="Arial"/>
                          <a:cs typeface="Arial"/>
                        </a:rPr>
                        <a:t> p</a:t>
                      </a:r>
                      <a:r>
                        <a:rPr lang="en-US" sz="1300" dirty="0" smtClean="0">
                          <a:latin typeface="Arial"/>
                          <a:cs typeface="Arial"/>
                        </a:rPr>
                        <a:t>er User</a:t>
                      </a:r>
                      <a:endParaRPr lang="en-US" sz="1300" dirty="0">
                        <a:latin typeface="Arial"/>
                        <a:cs typeface="Arial"/>
                      </a:endParaRPr>
                    </a:p>
                  </a:txBody>
                  <a:tcPr/>
                </a:tc>
                <a:tc>
                  <a:txBody>
                    <a:bodyPr/>
                    <a:lstStyle/>
                    <a:p>
                      <a:pPr algn="ctr"/>
                      <a:r>
                        <a:rPr lang="en-US" sz="1300" dirty="0" smtClean="0">
                          <a:latin typeface="Arial"/>
                          <a:cs typeface="Arial"/>
                        </a:rPr>
                        <a:t>Max. Queued </a:t>
                      </a:r>
                      <a:r>
                        <a:rPr lang="en-US" sz="1300" baseline="0" dirty="0" smtClean="0">
                          <a:latin typeface="Arial"/>
                          <a:cs typeface="Arial"/>
                        </a:rPr>
                        <a:t>Node-hours</a:t>
                      </a:r>
                      <a:endParaRPr lang="en-US" sz="1300" dirty="0">
                        <a:latin typeface="Arial"/>
                        <a:cs typeface="Arial"/>
                      </a:endParaRPr>
                    </a:p>
                  </a:txBody>
                  <a:tcPr/>
                </a:tc>
              </a:tr>
              <a:tr h="370840">
                <a:tc>
                  <a:txBody>
                    <a:bodyPr/>
                    <a:lstStyle/>
                    <a:p>
                      <a:pPr algn="ctr"/>
                      <a:r>
                        <a:rPr lang="en-US" sz="1300" dirty="0" smtClean="0">
                          <a:latin typeface="Arial"/>
                          <a:cs typeface="Arial"/>
                        </a:rPr>
                        <a:t>default </a:t>
                      </a:r>
                    </a:p>
                  </a:txBody>
                  <a:tcPr/>
                </a:tc>
                <a:tc>
                  <a:txBody>
                    <a:bodyPr/>
                    <a:lstStyle/>
                    <a:p>
                      <a:pPr algn="ctr"/>
                      <a:r>
                        <a:rPr lang="en-US" sz="1300" dirty="0" smtClean="0">
                          <a:latin typeface="Arial"/>
                          <a:cs typeface="Arial"/>
                        </a:rPr>
                        <a:t>32, 64, 128, 256, 512, 1024</a:t>
                      </a:r>
                      <a:endParaRPr lang="en-US" sz="1300" dirty="0">
                        <a:latin typeface="Arial"/>
                        <a:cs typeface="Arial"/>
                      </a:endParaRPr>
                    </a:p>
                  </a:txBody>
                  <a:tcPr/>
                </a:tc>
                <a:tc>
                  <a:txBody>
                    <a:bodyPr/>
                    <a:lstStyle/>
                    <a:p>
                      <a:pPr algn="ctr"/>
                      <a:r>
                        <a:rPr lang="en-US" sz="1300" dirty="0" smtClean="0">
                          <a:latin typeface="Arial"/>
                          <a:cs typeface="Arial"/>
                        </a:rPr>
                        <a:t>0</a:t>
                      </a:r>
                      <a:r>
                        <a:rPr lang="en-US" sz="1300" baseline="0" dirty="0" smtClean="0">
                          <a:latin typeface="Arial"/>
                          <a:cs typeface="Arial"/>
                        </a:rPr>
                        <a:t> - 2</a:t>
                      </a:r>
                      <a:endParaRPr lang="en-US" sz="1300" dirty="0">
                        <a:latin typeface="Arial"/>
                        <a:cs typeface="Arial"/>
                      </a:endParaRPr>
                    </a:p>
                  </a:txBody>
                  <a:tcPr/>
                </a:tc>
                <a:tc>
                  <a:txBody>
                    <a:bodyPr/>
                    <a:lstStyle/>
                    <a:p>
                      <a:pPr algn="ctr"/>
                      <a:r>
                        <a:rPr lang="en-US" sz="1300" dirty="0" smtClean="0">
                          <a:latin typeface="Arial"/>
                          <a:cs typeface="Arial"/>
                        </a:rPr>
                        <a:t>5</a:t>
                      </a:r>
                      <a:endParaRPr lang="en-US" sz="1300" dirty="0">
                        <a:latin typeface="Arial"/>
                        <a:cs typeface="Arial"/>
                      </a:endParaRPr>
                    </a:p>
                  </a:txBody>
                  <a:tcPr/>
                </a:tc>
                <a:tc>
                  <a:txBody>
                    <a:bodyPr/>
                    <a:lstStyle/>
                    <a:p>
                      <a:pPr algn="ctr"/>
                      <a:r>
                        <a:rPr lang="en-US" sz="1300" dirty="0" smtClean="0">
                          <a:latin typeface="Arial"/>
                          <a:cs typeface="Arial"/>
                        </a:rPr>
                        <a:t>1024</a:t>
                      </a:r>
                      <a:endParaRPr lang="en-US" sz="1300" dirty="0">
                        <a:latin typeface="Arial"/>
                        <a:cs typeface="Arial"/>
                      </a:endParaRPr>
                    </a:p>
                  </a:txBody>
                  <a:tcPr/>
                </a:tc>
              </a:tr>
              <a:tr h="370840">
                <a:tc>
                  <a:txBody>
                    <a:bodyPr/>
                    <a:lstStyle/>
                    <a:p>
                      <a:pPr algn="ctr"/>
                      <a:r>
                        <a:rPr lang="en-US" sz="1300" dirty="0" smtClean="0">
                          <a:latin typeface="Arial"/>
                          <a:cs typeface="Arial"/>
                        </a:rPr>
                        <a:t>singles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32, 64, 128, 256, 512, 1024</a:t>
                      </a:r>
                    </a:p>
                  </a:txBody>
                  <a:tcPr/>
                </a:tc>
                <a:tc>
                  <a:txBody>
                    <a:bodyPr/>
                    <a:lstStyle/>
                    <a:p>
                      <a:pPr algn="ctr"/>
                      <a:r>
                        <a:rPr lang="en-US" sz="1300" dirty="0" smtClean="0">
                          <a:latin typeface="Arial"/>
                          <a:cs typeface="Arial"/>
                        </a:rPr>
                        <a:t>0</a:t>
                      </a:r>
                      <a:r>
                        <a:rPr lang="en-US" sz="1300" baseline="0" dirty="0" smtClean="0">
                          <a:latin typeface="Arial"/>
                          <a:cs typeface="Arial"/>
                        </a:rPr>
                        <a:t> - 2</a:t>
                      </a:r>
                      <a:endParaRPr lang="en-US" sz="1300" dirty="0">
                        <a:latin typeface="Arial"/>
                        <a:cs typeface="Arial"/>
                      </a:endParaRPr>
                    </a:p>
                  </a:txBody>
                  <a:tcPr/>
                </a:tc>
                <a:tc>
                  <a:txBody>
                    <a:bodyPr/>
                    <a:lstStyle/>
                    <a:p>
                      <a:pPr algn="ctr"/>
                      <a:r>
                        <a:rPr lang="en-US" sz="1300" dirty="0" smtClean="0">
                          <a:latin typeface="Arial"/>
                          <a:cs typeface="Arial"/>
                        </a:rPr>
                        <a:t>1</a:t>
                      </a:r>
                      <a:endParaRPr lang="en-US" sz="1300" dirty="0">
                        <a:latin typeface="Arial"/>
                        <a:cs typeface="Arial"/>
                      </a:endParaRPr>
                    </a:p>
                  </a:txBody>
                  <a:tcPr/>
                </a:tc>
                <a:tc>
                  <a:txBody>
                    <a:bodyPr/>
                    <a:lstStyle/>
                    <a:p>
                      <a:pPr algn="ctr"/>
                      <a:r>
                        <a:rPr lang="en-US" sz="1300" dirty="0" smtClean="0">
                          <a:latin typeface="Arial"/>
                          <a:cs typeface="Arial"/>
                        </a:rPr>
                        <a:t>1024</a:t>
                      </a:r>
                      <a:endParaRPr lang="en-US" sz="1300" dirty="0">
                        <a:latin typeface="Arial"/>
                        <a:cs typeface="Arial"/>
                      </a:endParaRPr>
                    </a:p>
                  </a:txBody>
                  <a:tcPr/>
                </a:tc>
              </a:tr>
              <a:tr h="370840">
                <a:tc>
                  <a:txBody>
                    <a:bodyPr/>
                    <a:lstStyle/>
                    <a:p>
                      <a:pPr algn="ctr"/>
                      <a:r>
                        <a:rPr lang="en-US" sz="1300" dirty="0" smtClean="0">
                          <a:latin typeface="Arial"/>
                          <a:cs typeface="Arial"/>
                        </a:rPr>
                        <a:t>low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32, 64, 128, 256, 512, 1024</a:t>
                      </a:r>
                    </a:p>
                  </a:txBody>
                  <a:tcPr/>
                </a:tc>
                <a:tc>
                  <a:txBody>
                    <a:bodyPr/>
                    <a:lstStyle/>
                    <a:p>
                      <a:pPr algn="ctr"/>
                      <a:r>
                        <a:rPr lang="en-US" sz="1300" dirty="0" smtClean="0">
                          <a:latin typeface="Arial"/>
                          <a:cs typeface="Arial"/>
                        </a:rPr>
                        <a:t>0 - 2</a:t>
                      </a:r>
                      <a:endParaRPr lang="en-US" sz="1300" dirty="0">
                        <a:latin typeface="Arial"/>
                        <a:cs typeface="Arial"/>
                      </a:endParaRPr>
                    </a:p>
                  </a:txBody>
                  <a:tcPr/>
                </a:tc>
                <a:tc>
                  <a:txBody>
                    <a:bodyPr/>
                    <a:lstStyle/>
                    <a:p>
                      <a:pPr algn="ctr"/>
                      <a:r>
                        <a:rPr lang="en-US" sz="1300" dirty="0" smtClean="0">
                          <a:latin typeface="Arial"/>
                          <a:cs typeface="Arial"/>
                        </a:rPr>
                        <a:t>None</a:t>
                      </a:r>
                      <a:endParaRPr lang="en-US" sz="1300" dirty="0">
                        <a:latin typeface="Arial"/>
                        <a:cs typeface="Arial"/>
                      </a:endParaRPr>
                    </a:p>
                  </a:txBody>
                  <a:tcPr/>
                </a:tc>
                <a:tc>
                  <a:txBody>
                    <a:bodyPr/>
                    <a:lstStyle/>
                    <a:p>
                      <a:pPr algn="ctr"/>
                      <a:r>
                        <a:rPr lang="en-US" sz="1300" dirty="0" smtClean="0">
                          <a:latin typeface="Arial"/>
                          <a:cs typeface="Arial"/>
                        </a:rPr>
                        <a:t>4096</a:t>
                      </a:r>
                      <a:endParaRPr lang="en-US" sz="1300" dirty="0">
                        <a:latin typeface="Arial"/>
                        <a:cs typeface="Arial"/>
                      </a:endParaRPr>
                    </a:p>
                  </a:txBody>
                  <a:tcPr/>
                </a:tc>
              </a:tr>
            </a:tbl>
          </a:graphicData>
        </a:graphic>
      </p:graphicFrame>
      <p:sp>
        <p:nvSpPr>
          <p:cNvPr id="19" name="Rectangle 130"/>
          <p:cNvSpPr txBox="1">
            <a:spLocks noChangeArrowheads="1"/>
          </p:cNvSpPr>
          <p:nvPr/>
        </p:nvSpPr>
        <p:spPr bwMode="auto">
          <a:xfrm>
            <a:off x="2599744" y="5491048"/>
            <a:ext cx="3886200" cy="457200"/>
          </a:xfrm>
          <a:prstGeom prst="rect">
            <a:avLst/>
          </a:prstGeom>
          <a:noFill/>
          <a:ln w="9525">
            <a:noFill/>
            <a:miter lim="800000"/>
            <a:headEnd/>
            <a:tailEnd/>
          </a:ln>
        </p:spPr>
        <p:txBody>
          <a:bodyPr>
            <a:prstTxWarp prst="textNoShape">
              <a:avLst/>
            </a:prstTxWarp>
          </a:bodyPr>
          <a:lstStyle/>
          <a:p>
            <a:pPr marL="342900" indent="-342900" algn="l" eaLnBrk="1" hangingPunct="1">
              <a:spcBef>
                <a:spcPct val="20000"/>
              </a:spcBef>
              <a:buClr>
                <a:srgbClr val="1F497D"/>
              </a:buClr>
              <a:buFont typeface="Wingdings" pitchFamily="-1" charset="2"/>
              <a:buChar char="§"/>
            </a:pPr>
            <a:r>
              <a:rPr kumimoji="0" lang="en-US" sz="1600" b="1" dirty="0" smtClean="0">
                <a:latin typeface="Arial"/>
                <a:cs typeface="Arial"/>
              </a:rPr>
              <a:t>I/O to compute node ratio 1:32</a:t>
            </a:r>
            <a:endParaRPr kumimoji="0" lang="en-US" sz="1600" dirty="0" smtClean="0">
              <a:latin typeface="Arial"/>
              <a:cs typeface="Arial"/>
            </a:endParaRPr>
          </a:p>
          <a:p>
            <a:pPr marL="342900" indent="-342900" algn="l" eaLnBrk="1" hangingPunct="1">
              <a:spcBef>
                <a:spcPct val="20000"/>
              </a:spcBef>
              <a:buClr>
                <a:srgbClr val="1F497D"/>
              </a:buClr>
            </a:pPr>
            <a:endParaRPr kumimoji="0" lang="en-US" sz="1600" dirty="0" smtClean="0">
              <a:latin typeface="Trebuchet MS"/>
              <a:cs typeface="Trebuchet MS"/>
            </a:endParaRPr>
          </a:p>
          <a:p>
            <a:pPr marL="342900" indent="-342900" algn="l" eaLnBrk="1" hangingPunct="1">
              <a:spcBef>
                <a:spcPct val="20000"/>
              </a:spcBef>
              <a:buClr>
                <a:srgbClr val="1F497D"/>
              </a:buClr>
            </a:pPr>
            <a:r>
              <a:rPr kumimoji="0" lang="en-US" sz="1600" dirty="0" smtClean="0">
                <a:latin typeface="Trebuchet MS"/>
                <a:cs typeface="Trebuchet MS"/>
              </a:rPr>
              <a:t>	</a:t>
            </a:r>
          </a:p>
        </p:txBody>
      </p:sp>
      <p:sp>
        <p:nvSpPr>
          <p:cNvPr id="20" name="Title 1"/>
          <p:cNvSpPr txBox="1">
            <a:spLocks/>
          </p:cNvSpPr>
          <p:nvPr/>
        </p:nvSpPr>
        <p:spPr bwMode="auto">
          <a:xfrm>
            <a:off x="457200" y="3048000"/>
            <a:ext cx="8221662" cy="525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err="1">
                <a:solidFill>
                  <a:srgbClr val="FF6600"/>
                </a:solidFill>
                <a:latin typeface="Trebuchet MS"/>
                <a:cs typeface="Trebuchet MS"/>
              </a:rPr>
              <a:t>Vesta</a:t>
            </a:r>
            <a:r>
              <a:rPr lang="en-US" sz="3200" dirty="0">
                <a:solidFill>
                  <a:srgbClr val="FF6600"/>
                </a:solidFill>
                <a:latin typeface="Trebuchet MS"/>
                <a:cs typeface="Trebuchet MS"/>
              </a:rPr>
              <a:t> </a:t>
            </a:r>
            <a:r>
              <a:rPr lang="en-US" sz="3200" dirty="0" smtClean="0">
                <a:solidFill>
                  <a:srgbClr val="FF6600"/>
                </a:solidFill>
                <a:latin typeface="Trebuchet MS"/>
                <a:cs typeface="Trebuchet MS"/>
              </a:rPr>
              <a:t>job scheduling</a:t>
            </a:r>
            <a:endParaRPr lang="en-US" sz="3200" dirty="0">
              <a:solidFill>
                <a:srgbClr val="FF6600"/>
              </a:solidFill>
              <a:latin typeface="Trebuchet MS"/>
              <a:cs typeface="Trebuchet MS"/>
            </a:endParaRPr>
          </a:p>
        </p:txBody>
      </p:sp>
      <p:sp>
        <p:nvSpPr>
          <p:cNvPr id="21" name="Slide Number Placeholder 1"/>
          <p:cNvSpPr txBox="1">
            <a:spLocks/>
          </p:cNvSpPr>
          <p:nvPr/>
        </p:nvSpPr>
        <p:spPr>
          <a:xfrm>
            <a:off x="6781800" y="6370638"/>
            <a:ext cx="2133600"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1" lang="en-US" sz="900" b="0" i="0" u="none" strike="noStrike" kern="1200" cap="none" spc="0" normalizeH="0" baseline="0" noProof="0" dirty="0">
              <a:ln>
                <a:noFill/>
              </a:ln>
              <a:solidFill>
                <a:srgbClr val="7F7F7F"/>
              </a:solidFill>
              <a:effectLst/>
              <a:uLnTx/>
              <a:uFillTx/>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5502843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Mira job boot times</a:t>
            </a:r>
            <a:endParaRPr lang="en-US" dirty="0"/>
          </a:p>
        </p:txBody>
      </p:sp>
      <p:sp>
        <p:nvSpPr>
          <p:cNvPr id="10" name="Slide Number Placeholder 1"/>
          <p:cNvSpPr>
            <a:spLocks noGrp="1"/>
          </p:cNvSpPr>
          <p:nvPr>
            <p:ph type="sldNum" sz="quarter" idx="12"/>
          </p:nvPr>
        </p:nvSpPr>
        <p:spPr/>
        <p:txBody>
          <a:bodyPr/>
          <a:lstStyle/>
          <a:p>
            <a:pPr>
              <a:defRPr/>
            </a:pPr>
            <a:fld id="{96ED0B3F-E53D-1149-8822-3703C490A628}" type="slidenum">
              <a:rPr lang="en-US" smtClean="0"/>
              <a:pPr>
                <a:defRPr/>
              </a:pPr>
              <a:t>37</a:t>
            </a:fld>
            <a:endParaRPr lang="en-US" dirty="0"/>
          </a:p>
        </p:txBody>
      </p:sp>
      <p:sp>
        <p:nvSpPr>
          <p:cNvPr id="2" name="TextBox 1"/>
          <p:cNvSpPr txBox="1"/>
          <p:nvPr/>
        </p:nvSpPr>
        <p:spPr>
          <a:xfrm>
            <a:off x="457200" y="5562600"/>
            <a:ext cx="8229600" cy="539635"/>
          </a:xfrm>
          <a:prstGeom prst="rect">
            <a:avLst/>
          </a:prstGeom>
          <a:noFill/>
        </p:spPr>
        <p:txBody>
          <a:bodyPr wrap="square" rtlCol="0">
            <a:spAutoFit/>
          </a:bodyPr>
          <a:lstStyle/>
          <a:p>
            <a:pPr>
              <a:lnSpc>
                <a:spcPct val="90000"/>
              </a:lnSpc>
            </a:pPr>
            <a:r>
              <a:rPr lang="en-US" sz="1600" dirty="0" smtClean="0">
                <a:latin typeface="Arial"/>
                <a:cs typeface="Arial"/>
              </a:rPr>
              <a:t>The scheduler will attempt to boot the block up to three times if the boot procedure fails, so it may take as much as three times as long under rare circumstances. </a:t>
            </a:r>
            <a:endParaRPr lang="en-US" sz="1600" dirty="0">
              <a:latin typeface="Arial"/>
              <a:cs typeface="Arial"/>
            </a:endParaRPr>
          </a:p>
        </p:txBody>
      </p:sp>
      <p:sp>
        <p:nvSpPr>
          <p:cNvPr id="7" name="Content Placeholder 6"/>
          <p:cNvSpPr>
            <a:spLocks noGrp="1"/>
          </p:cNvSpPr>
          <p:nvPr>
            <p:ph idx="1"/>
          </p:nvPr>
        </p:nvSpPr>
        <p:spPr>
          <a:xfrm>
            <a:off x="457200" y="973667"/>
            <a:ext cx="8229600" cy="1312333"/>
          </a:xfrm>
        </p:spPr>
        <p:txBody>
          <a:bodyPr>
            <a:normAutofit/>
          </a:bodyPr>
          <a:lstStyle/>
          <a:p>
            <a:r>
              <a:rPr lang="en-US" dirty="0">
                <a:latin typeface="Arial"/>
                <a:ea typeface="ＭＳ Ｐゴシック" pitchFamily="-1" charset="-128"/>
                <a:cs typeface="Arial"/>
              </a:rPr>
              <a:t>Each time a job is submitted using a standard</a:t>
            </a:r>
            <a:r>
              <a:rPr lang="en-US" dirty="0" smtClean="0">
                <a:latin typeface="Arial"/>
                <a:ea typeface="ＭＳ Ｐゴシック" pitchFamily="-1" charset="-128"/>
                <a:cs typeface="Arial"/>
              </a:rPr>
              <a:t> </a:t>
            </a:r>
            <a:r>
              <a:rPr lang="en-US" dirty="0" err="1" smtClean="0">
                <a:solidFill>
                  <a:srgbClr val="984807"/>
                </a:solidFill>
                <a:latin typeface="Arial"/>
                <a:cs typeface="Arial"/>
              </a:rPr>
              <a:t>qsub</a:t>
            </a:r>
            <a:r>
              <a:rPr lang="en-US" dirty="0" smtClean="0">
                <a:latin typeface="Arial"/>
                <a:ea typeface="ＭＳ Ｐゴシック" pitchFamily="-1" charset="-128"/>
                <a:cs typeface="Arial"/>
              </a:rPr>
              <a:t> </a:t>
            </a:r>
            <a:r>
              <a:rPr lang="en-US" dirty="0">
                <a:latin typeface="Arial"/>
                <a:ea typeface="ＭＳ Ｐゴシック" pitchFamily="-1" charset="-128"/>
                <a:cs typeface="Arial"/>
              </a:rPr>
              <a:t>command, all nodes in a partition are rebooted.</a:t>
            </a:r>
          </a:p>
          <a:p>
            <a:r>
              <a:rPr lang="en-US" dirty="0">
                <a:latin typeface="Arial"/>
                <a:ea typeface="ＭＳ Ｐゴシック" pitchFamily="-1" charset="-128"/>
                <a:cs typeface="Arial"/>
              </a:rPr>
              <a:t>Boot times depend on the size of the partition</a:t>
            </a:r>
            <a:r>
              <a:rPr lang="en-US" dirty="0" smtClean="0">
                <a:latin typeface="Arial"/>
                <a:ea typeface="ＭＳ Ｐゴシック" pitchFamily="-1" charset="-128"/>
                <a:cs typeface="Arial"/>
              </a:rPr>
              <a:t>:</a:t>
            </a:r>
            <a:endParaRPr lang="en-US" dirty="0">
              <a:latin typeface="Arial"/>
              <a:ea typeface="ＭＳ Ｐゴシック" pitchFamily="-1" charset="-128"/>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3856361"/>
              </p:ext>
            </p:extLst>
          </p:nvPr>
        </p:nvGraphicFramePr>
        <p:xfrm>
          <a:off x="2057400" y="2438400"/>
          <a:ext cx="5181600" cy="2666999"/>
        </p:xfrm>
        <a:graphic>
          <a:graphicData uri="http://schemas.openxmlformats.org/drawingml/2006/table">
            <a:tbl>
              <a:tblPr firstRow="1" bandRow="1">
                <a:tableStyleId>{21E4AEA4-8DFA-4A89-87EB-49C32662AFE0}</a:tableStyleId>
              </a:tblPr>
              <a:tblGrid>
                <a:gridCol w="2750422"/>
                <a:gridCol w="2431178"/>
              </a:tblGrid>
              <a:tr h="390293">
                <a:tc>
                  <a:txBody>
                    <a:bodyPr/>
                    <a:lstStyle/>
                    <a:p>
                      <a:pPr algn="ctr"/>
                      <a:r>
                        <a:rPr lang="en-US" sz="1800" dirty="0" smtClean="0">
                          <a:latin typeface="Arial"/>
                          <a:cs typeface="Arial"/>
                        </a:rPr>
                        <a:t>Nodes in partition</a:t>
                      </a:r>
                      <a:endParaRPr lang="en-US" sz="1800" dirty="0">
                        <a:latin typeface="Arial"/>
                        <a:cs typeface="Arial"/>
                      </a:endParaRPr>
                    </a:p>
                  </a:txBody>
                  <a:tcPr/>
                </a:tc>
                <a:tc>
                  <a:txBody>
                    <a:bodyPr/>
                    <a:lstStyle/>
                    <a:p>
                      <a:pPr algn="ctr"/>
                      <a:r>
                        <a:rPr lang="en-US" sz="1800" dirty="0" smtClean="0">
                          <a:latin typeface="Arial"/>
                          <a:cs typeface="Arial"/>
                        </a:rPr>
                        <a:t>Boot time (minutes)</a:t>
                      </a:r>
                      <a:endParaRPr lang="en-US" sz="1800" dirty="0">
                        <a:latin typeface="Arial"/>
                        <a:cs typeface="Arial"/>
                      </a:endParaRPr>
                    </a:p>
                  </a:txBody>
                  <a:tcPr/>
                </a:tc>
              </a:tr>
              <a:tr h="3794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rgbClr val="131313"/>
                          </a:solidFill>
                          <a:effectLst/>
                          <a:latin typeface="Arial" pitchFamily="-112" charset="0"/>
                          <a:ea typeface="ＭＳ Ｐゴシック" pitchFamily="-112" charset="-128"/>
                          <a:cs typeface="ＭＳ Ｐゴシック" pitchFamily="-112" charset="-128"/>
                        </a:rPr>
                        <a:t>≤ 2048</a:t>
                      </a:r>
                    </a:p>
                  </a:txBody>
                  <a:tcPr/>
                </a:tc>
                <a:tc>
                  <a:txBody>
                    <a:bodyPr/>
                    <a:lstStyle/>
                    <a:p>
                      <a:pPr algn="ctr"/>
                      <a:r>
                        <a:rPr lang="en-US" sz="1600" smtClean="0"/>
                        <a:t>1</a:t>
                      </a:r>
                      <a:endParaRPr lang="en-US" sz="1600" dirty="0"/>
                    </a:p>
                  </a:txBody>
                  <a:tcPr/>
                </a:tc>
              </a:tr>
              <a:tr h="379451">
                <a:tc>
                  <a:txBody>
                    <a:bodyPr/>
                    <a:lstStyle/>
                    <a:p>
                      <a:pPr algn="ctr"/>
                      <a:r>
                        <a:rPr lang="en-US" sz="1600" dirty="0" smtClean="0"/>
                        <a:t>4096</a:t>
                      </a:r>
                      <a:endParaRPr lang="en-US" sz="1600" dirty="0"/>
                    </a:p>
                  </a:txBody>
                  <a:tcPr/>
                </a:tc>
                <a:tc>
                  <a:txBody>
                    <a:bodyPr/>
                    <a:lstStyle/>
                    <a:p>
                      <a:pPr algn="ctr"/>
                      <a:r>
                        <a:rPr lang="en-US" sz="1600" dirty="0" smtClean="0"/>
                        <a:t>1.5</a:t>
                      </a:r>
                      <a:endParaRPr lang="en-US" sz="1600" dirty="0"/>
                    </a:p>
                  </a:txBody>
                  <a:tcPr/>
                </a:tc>
              </a:tr>
              <a:tr h="379451">
                <a:tc>
                  <a:txBody>
                    <a:bodyPr/>
                    <a:lstStyle/>
                    <a:p>
                      <a:pPr algn="ctr"/>
                      <a:r>
                        <a:rPr lang="en-US" sz="1600" dirty="0" smtClean="0"/>
                        <a:t>8192</a:t>
                      </a:r>
                      <a:endParaRPr lang="en-US" sz="1600" dirty="0"/>
                    </a:p>
                  </a:txBody>
                  <a:tcPr/>
                </a:tc>
                <a:tc>
                  <a:txBody>
                    <a:bodyPr/>
                    <a:lstStyle/>
                    <a:p>
                      <a:pPr algn="ctr"/>
                      <a:r>
                        <a:rPr lang="en-US" sz="1600" dirty="0" smtClean="0"/>
                        <a:t>3</a:t>
                      </a:r>
                      <a:endParaRPr lang="en-US" sz="1600" dirty="0"/>
                    </a:p>
                  </a:txBody>
                  <a:tcPr/>
                </a:tc>
              </a:tr>
              <a:tr h="379451">
                <a:tc>
                  <a:txBody>
                    <a:bodyPr/>
                    <a:lstStyle/>
                    <a:p>
                      <a:pPr algn="ctr"/>
                      <a:r>
                        <a:rPr lang="en-US" sz="1600" dirty="0" smtClean="0"/>
                        <a:t>16384</a:t>
                      </a:r>
                      <a:endParaRPr lang="en-US" sz="1600" dirty="0"/>
                    </a:p>
                  </a:txBody>
                  <a:tcPr/>
                </a:tc>
                <a:tc>
                  <a:txBody>
                    <a:bodyPr/>
                    <a:lstStyle/>
                    <a:p>
                      <a:pPr algn="ctr"/>
                      <a:r>
                        <a:rPr lang="en-US" sz="1600" dirty="0" smtClean="0"/>
                        <a:t>4</a:t>
                      </a:r>
                      <a:endParaRPr lang="en-US" sz="1600" dirty="0"/>
                    </a:p>
                  </a:txBody>
                  <a:tcPr/>
                </a:tc>
              </a:tr>
              <a:tr h="379451">
                <a:tc>
                  <a:txBody>
                    <a:bodyPr/>
                    <a:lstStyle/>
                    <a:p>
                      <a:pPr algn="ctr"/>
                      <a:r>
                        <a:rPr lang="en-US" sz="1600" dirty="0" smtClean="0"/>
                        <a:t>32768</a:t>
                      </a:r>
                      <a:endParaRPr lang="en-US" sz="1600" dirty="0"/>
                    </a:p>
                  </a:txBody>
                  <a:tcPr/>
                </a:tc>
                <a:tc>
                  <a:txBody>
                    <a:bodyPr/>
                    <a:lstStyle/>
                    <a:p>
                      <a:pPr algn="ctr"/>
                      <a:r>
                        <a:rPr lang="en-US" sz="1600" dirty="0" smtClean="0"/>
                        <a:t>6</a:t>
                      </a:r>
                      <a:endParaRPr lang="en-US" sz="1600" dirty="0"/>
                    </a:p>
                  </a:txBody>
                  <a:tcPr/>
                </a:tc>
              </a:tr>
              <a:tr h="379451">
                <a:tc>
                  <a:txBody>
                    <a:bodyPr/>
                    <a:lstStyle/>
                    <a:p>
                      <a:pPr algn="ctr"/>
                      <a:r>
                        <a:rPr lang="en-US" sz="1600" dirty="0" smtClean="0"/>
                        <a:t>49152</a:t>
                      </a:r>
                      <a:endParaRPr lang="en-US" sz="1600" dirty="0"/>
                    </a:p>
                  </a:txBody>
                  <a:tcPr/>
                </a:tc>
                <a:tc>
                  <a:txBody>
                    <a:bodyPr/>
                    <a:lstStyle/>
                    <a:p>
                      <a:pPr algn="ctr"/>
                      <a:r>
                        <a:rPr lang="en-US" sz="1600" dirty="0" smtClean="0"/>
                        <a:t>7</a:t>
                      </a:r>
                      <a:endParaRPr lang="en-US" sz="1600" dirty="0"/>
                    </a:p>
                  </a:txBody>
                  <a:tcPr/>
                </a:tc>
              </a:tr>
            </a:tbl>
          </a:graphicData>
        </a:graphic>
      </p:graphicFrame>
    </p:spTree>
    <p:extLst>
      <p:ext uri="{BB962C8B-B14F-4D97-AF65-F5344CB8AC3E}">
        <p14:creationId xmlns:p14="http://schemas.microsoft.com/office/powerpoint/2010/main" val="37076582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1009512"/>
            <a:ext cx="8229600" cy="5059362"/>
          </a:xfrm>
        </p:spPr>
        <p:txBody>
          <a:bodyPr>
            <a:normAutofit fontScale="92500" lnSpcReduction="10000"/>
          </a:bodyPr>
          <a:lstStyle/>
          <a:p>
            <a:pPr eaLnBrk="1" hangingPunct="1">
              <a:lnSpc>
                <a:spcPct val="105000"/>
              </a:lnSpc>
              <a:spcBef>
                <a:spcPts val="200"/>
              </a:spcBef>
              <a:spcAft>
                <a:spcPts val="200"/>
              </a:spcAft>
            </a:pPr>
            <a:r>
              <a:rPr lang="en-US" dirty="0" smtClean="0">
                <a:solidFill>
                  <a:srgbClr val="131313"/>
                </a:solidFill>
                <a:latin typeface="Arial"/>
                <a:ea typeface="ＭＳ Ｐゴシック" pitchFamily="-1" charset="-128"/>
                <a:cs typeface="Arial"/>
              </a:rPr>
              <a:t>Cobalt is resource management software on all ALCF systems </a:t>
            </a:r>
          </a:p>
          <a:p>
            <a:pPr lvl="1" eaLnBrk="1" hangingPunct="1">
              <a:lnSpc>
                <a:spcPct val="105000"/>
              </a:lnSpc>
              <a:spcBef>
                <a:spcPts val="200"/>
              </a:spcBef>
              <a:spcAft>
                <a:spcPts val="200"/>
              </a:spcAft>
            </a:pPr>
            <a:r>
              <a:rPr lang="en-US" dirty="0" smtClean="0">
                <a:solidFill>
                  <a:srgbClr val="131313"/>
                </a:solidFill>
                <a:latin typeface="Arial"/>
                <a:ea typeface="ＭＳ Ｐゴシック" pitchFamily="-1" charset="-128"/>
                <a:cs typeface="Arial"/>
              </a:rPr>
              <a:t>Similar to PBS but not the same</a:t>
            </a:r>
          </a:p>
          <a:p>
            <a:pPr lvl="1" eaLnBrk="1" hangingPunct="1">
              <a:lnSpc>
                <a:spcPct val="105000"/>
              </a:lnSpc>
              <a:spcBef>
                <a:spcPts val="200"/>
              </a:spcBef>
              <a:spcAft>
                <a:spcPts val="200"/>
              </a:spcAft>
              <a:buNone/>
            </a:pPr>
            <a:endParaRPr lang="en-US" sz="1000" dirty="0" smtClean="0">
              <a:solidFill>
                <a:srgbClr val="131313"/>
              </a:solidFill>
              <a:latin typeface="Arial"/>
              <a:ea typeface="ＭＳ Ｐゴシック" pitchFamily="-1" charset="-128"/>
              <a:cs typeface="Arial"/>
            </a:endParaRPr>
          </a:p>
          <a:p>
            <a:pPr eaLnBrk="1" hangingPunct="1">
              <a:lnSpc>
                <a:spcPct val="105000"/>
              </a:lnSpc>
              <a:spcBef>
                <a:spcPts val="200"/>
              </a:spcBef>
              <a:spcAft>
                <a:spcPts val="200"/>
              </a:spcAft>
            </a:pPr>
            <a:r>
              <a:rPr lang="en-US" dirty="0" smtClean="0">
                <a:solidFill>
                  <a:srgbClr val="131313"/>
                </a:solidFill>
                <a:latin typeface="Arial"/>
                <a:ea typeface="ＭＳ Ｐゴシック" pitchFamily="-1" charset="-128"/>
                <a:cs typeface="Arial"/>
              </a:rPr>
              <a:t>Job </a:t>
            </a:r>
            <a:r>
              <a:rPr lang="en-US" dirty="0">
                <a:solidFill>
                  <a:srgbClr val="131313"/>
                </a:solidFill>
                <a:latin typeface="Arial"/>
                <a:ea typeface="ＭＳ Ｐゴシック" pitchFamily="-1" charset="-128"/>
                <a:cs typeface="Arial"/>
              </a:rPr>
              <a:t>management </a:t>
            </a:r>
            <a:r>
              <a:rPr lang="en-US" dirty="0" smtClean="0">
                <a:solidFill>
                  <a:srgbClr val="131313"/>
                </a:solidFill>
                <a:latin typeface="Arial"/>
                <a:ea typeface="ＭＳ Ｐゴシック" pitchFamily="-1" charset="-128"/>
                <a:cs typeface="Arial"/>
              </a:rPr>
              <a:t>commands:</a:t>
            </a: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qsub</a:t>
            </a:r>
            <a:r>
              <a:rPr lang="en-US" sz="1800" dirty="0" smtClean="0">
                <a:solidFill>
                  <a:srgbClr val="131313"/>
                </a:solidFill>
                <a:latin typeface="Arial"/>
                <a:cs typeface="Arial"/>
              </a:rPr>
              <a:t>: </a:t>
            </a:r>
            <a:r>
              <a:rPr lang="en-US" sz="1800" dirty="0">
                <a:solidFill>
                  <a:srgbClr val="131313"/>
                </a:solidFill>
                <a:latin typeface="Arial"/>
                <a:cs typeface="Arial"/>
              </a:rPr>
              <a:t>submit a job</a:t>
            </a:r>
            <a:endParaRPr lang="en-US" sz="1800" dirty="0" smtClean="0">
              <a:solidFill>
                <a:srgbClr val="131313"/>
              </a:solidFill>
              <a:latin typeface="Arial"/>
              <a:cs typeface="Arial"/>
            </a:endParaRP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qstat</a:t>
            </a:r>
            <a:r>
              <a:rPr lang="en-US" sz="1800" dirty="0" smtClean="0">
                <a:solidFill>
                  <a:srgbClr val="131313"/>
                </a:solidFill>
                <a:latin typeface="Arial"/>
                <a:cs typeface="Arial"/>
              </a:rPr>
              <a:t>: </a:t>
            </a:r>
            <a:r>
              <a:rPr lang="en-US" sz="1800" dirty="0">
                <a:solidFill>
                  <a:srgbClr val="131313"/>
                </a:solidFill>
                <a:latin typeface="Arial"/>
                <a:cs typeface="Arial"/>
              </a:rPr>
              <a:t>query a job status</a:t>
            </a:r>
            <a:endParaRPr lang="en-US" sz="1800" dirty="0" smtClean="0">
              <a:solidFill>
                <a:srgbClr val="131313"/>
              </a:solidFill>
              <a:latin typeface="Arial"/>
              <a:cs typeface="Arial"/>
            </a:endParaRP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qdel</a:t>
            </a:r>
            <a:r>
              <a:rPr lang="en-US" sz="1800" dirty="0" smtClean="0">
                <a:solidFill>
                  <a:srgbClr val="131313"/>
                </a:solidFill>
                <a:latin typeface="Arial"/>
                <a:cs typeface="Arial"/>
              </a:rPr>
              <a:t>: delete </a:t>
            </a:r>
            <a:r>
              <a:rPr lang="en-US" sz="1800" dirty="0">
                <a:solidFill>
                  <a:srgbClr val="131313"/>
                </a:solidFill>
                <a:latin typeface="Arial"/>
                <a:cs typeface="Arial"/>
              </a:rPr>
              <a:t>a job</a:t>
            </a:r>
            <a:endParaRPr lang="en-US" sz="1800" dirty="0" smtClean="0">
              <a:solidFill>
                <a:srgbClr val="131313"/>
              </a:solidFill>
              <a:latin typeface="Arial"/>
              <a:cs typeface="Arial"/>
            </a:endParaRP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qalter</a:t>
            </a:r>
            <a:r>
              <a:rPr lang="en-US" sz="1800" dirty="0" smtClean="0">
                <a:solidFill>
                  <a:srgbClr val="131313"/>
                </a:solidFill>
                <a:latin typeface="Arial"/>
                <a:cs typeface="Arial"/>
              </a:rPr>
              <a:t>: </a:t>
            </a:r>
            <a:r>
              <a:rPr lang="en-US" sz="1800" dirty="0">
                <a:solidFill>
                  <a:srgbClr val="131313"/>
                </a:solidFill>
                <a:latin typeface="Arial"/>
                <a:cs typeface="Arial"/>
              </a:rPr>
              <a:t>alter batched job parameters</a:t>
            </a:r>
            <a:endParaRPr lang="en-US" sz="1800" dirty="0" smtClean="0">
              <a:solidFill>
                <a:srgbClr val="131313"/>
              </a:solidFill>
              <a:latin typeface="Arial"/>
              <a:cs typeface="Arial"/>
            </a:endParaRP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qmove</a:t>
            </a:r>
            <a:r>
              <a:rPr lang="en-US" sz="1800" dirty="0" smtClean="0">
                <a:solidFill>
                  <a:srgbClr val="131313"/>
                </a:solidFill>
                <a:latin typeface="Arial"/>
                <a:cs typeface="Arial"/>
              </a:rPr>
              <a:t>: </a:t>
            </a:r>
            <a:r>
              <a:rPr lang="en-US" sz="1800" dirty="0">
                <a:solidFill>
                  <a:srgbClr val="131313"/>
                </a:solidFill>
                <a:latin typeface="Arial"/>
                <a:cs typeface="Arial"/>
              </a:rPr>
              <a:t>move job to different queue</a:t>
            </a:r>
            <a:endParaRPr lang="en-US" sz="1800" dirty="0" smtClean="0">
              <a:solidFill>
                <a:srgbClr val="131313"/>
              </a:solidFill>
              <a:latin typeface="Arial"/>
              <a:cs typeface="Arial"/>
            </a:endParaRP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qhold</a:t>
            </a:r>
            <a:r>
              <a:rPr lang="en-US" sz="1800" dirty="0" smtClean="0">
                <a:solidFill>
                  <a:srgbClr val="131313"/>
                </a:solidFill>
                <a:latin typeface="Arial"/>
                <a:cs typeface="Arial"/>
              </a:rPr>
              <a:t>: </a:t>
            </a:r>
            <a:r>
              <a:rPr lang="en-US" sz="1800" dirty="0">
                <a:solidFill>
                  <a:srgbClr val="131313"/>
                </a:solidFill>
                <a:latin typeface="Arial"/>
                <a:cs typeface="Arial"/>
              </a:rPr>
              <a:t>place queued (non-running) job on hold</a:t>
            </a:r>
            <a:endParaRPr lang="en-US" sz="1800" dirty="0" smtClean="0">
              <a:solidFill>
                <a:srgbClr val="131313"/>
              </a:solidFill>
              <a:latin typeface="Arial"/>
              <a:cs typeface="Arial"/>
            </a:endParaRP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qrls</a:t>
            </a:r>
            <a:r>
              <a:rPr lang="en-US" sz="1800" dirty="0" smtClean="0">
                <a:solidFill>
                  <a:srgbClr val="131313"/>
                </a:solidFill>
                <a:latin typeface="Arial"/>
                <a:cs typeface="Arial"/>
              </a:rPr>
              <a:t>: </a:t>
            </a:r>
            <a:r>
              <a:rPr lang="en-US" sz="1800" dirty="0">
                <a:solidFill>
                  <a:srgbClr val="131313"/>
                </a:solidFill>
                <a:latin typeface="Arial"/>
                <a:cs typeface="Arial"/>
              </a:rPr>
              <a:t>release hold on </a:t>
            </a:r>
            <a:r>
              <a:rPr lang="en-US" sz="1800" dirty="0" smtClean="0">
                <a:solidFill>
                  <a:srgbClr val="131313"/>
                </a:solidFill>
                <a:latin typeface="Arial"/>
                <a:cs typeface="Arial"/>
              </a:rPr>
              <a:t>job</a:t>
            </a: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qavail</a:t>
            </a:r>
            <a:r>
              <a:rPr lang="en-US" sz="1800" dirty="0" smtClean="0">
                <a:solidFill>
                  <a:srgbClr val="131313"/>
                </a:solidFill>
                <a:latin typeface="Arial"/>
                <a:cs typeface="Arial"/>
              </a:rPr>
              <a:t>: list current backfill slots available for a particular partition size</a:t>
            </a:r>
          </a:p>
          <a:p>
            <a:pPr lvl="1" eaLnBrk="1" hangingPunct="1">
              <a:lnSpc>
                <a:spcPct val="105000"/>
              </a:lnSpc>
              <a:spcBef>
                <a:spcPts val="200"/>
              </a:spcBef>
              <a:spcAft>
                <a:spcPts val="200"/>
              </a:spcAft>
              <a:buFontTx/>
              <a:buNone/>
            </a:pPr>
            <a:endParaRPr lang="en-US" sz="1000" dirty="0" smtClean="0">
              <a:solidFill>
                <a:srgbClr val="131313"/>
              </a:solidFill>
              <a:latin typeface="Arial"/>
              <a:cs typeface="Arial"/>
            </a:endParaRPr>
          </a:p>
          <a:p>
            <a:pPr>
              <a:lnSpc>
                <a:spcPct val="115000"/>
              </a:lnSpc>
              <a:spcBef>
                <a:spcPts val="200"/>
              </a:spcBef>
              <a:spcAft>
                <a:spcPts val="200"/>
              </a:spcAft>
            </a:pPr>
            <a:r>
              <a:rPr lang="en-US" dirty="0">
                <a:solidFill>
                  <a:srgbClr val="131313"/>
                </a:solidFill>
                <a:latin typeface="Arial"/>
                <a:ea typeface="ＭＳ Ｐゴシック" pitchFamily="-1" charset="-128"/>
                <a:cs typeface="Arial"/>
              </a:rPr>
              <a:t> For reservations:</a:t>
            </a: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showres</a:t>
            </a:r>
            <a:r>
              <a:rPr lang="en-US" sz="1800" dirty="0" smtClean="0">
                <a:solidFill>
                  <a:srgbClr val="131313"/>
                </a:solidFill>
                <a:latin typeface="Arial"/>
                <a:cs typeface="Arial"/>
              </a:rPr>
              <a:t>: </a:t>
            </a:r>
            <a:r>
              <a:rPr lang="en-US" sz="1800" dirty="0">
                <a:solidFill>
                  <a:srgbClr val="131313"/>
                </a:solidFill>
                <a:latin typeface="Arial"/>
                <a:cs typeface="Arial"/>
              </a:rPr>
              <a:t>show current and future </a:t>
            </a:r>
            <a:r>
              <a:rPr lang="en-US" sz="1800" dirty="0" smtClean="0">
                <a:solidFill>
                  <a:srgbClr val="131313"/>
                </a:solidFill>
                <a:latin typeface="Arial"/>
                <a:cs typeface="Arial"/>
              </a:rPr>
              <a:t>reservations</a:t>
            </a:r>
          </a:p>
          <a:p>
            <a:pPr lvl="1">
              <a:lnSpc>
                <a:spcPct val="105000"/>
              </a:lnSpc>
              <a:spcBef>
                <a:spcPts val="200"/>
              </a:spcBef>
              <a:spcAft>
                <a:spcPts val="200"/>
              </a:spcAft>
              <a:buNone/>
            </a:pPr>
            <a:r>
              <a:rPr lang="en-US" sz="1800" dirty="0" smtClean="0">
                <a:solidFill>
                  <a:srgbClr val="0071BC"/>
                </a:solidFill>
                <a:latin typeface="Arial"/>
                <a:cs typeface="Arial"/>
              </a:rPr>
              <a:t>	</a:t>
            </a:r>
            <a:r>
              <a:rPr lang="en-US" b="1" dirty="0" err="1" smtClean="0">
                <a:solidFill>
                  <a:srgbClr val="984807"/>
                </a:solidFill>
                <a:latin typeface="Arial"/>
                <a:cs typeface="Arial"/>
              </a:rPr>
              <a:t>userres</a:t>
            </a:r>
            <a:r>
              <a:rPr lang="en-US" sz="1800" dirty="0" smtClean="0">
                <a:solidFill>
                  <a:srgbClr val="131313"/>
                </a:solidFill>
                <a:latin typeface="Arial"/>
                <a:cs typeface="Arial"/>
              </a:rPr>
              <a:t>: release reservation for other users</a:t>
            </a:r>
            <a:endParaRPr lang="en-US" sz="1800" dirty="0">
              <a:solidFill>
                <a:srgbClr val="131313"/>
              </a:solidFill>
              <a:latin typeface="Arial"/>
              <a:cs typeface="Arial"/>
            </a:endParaRPr>
          </a:p>
        </p:txBody>
      </p:sp>
      <p:sp>
        <p:nvSpPr>
          <p:cNvPr id="3" name="Slide Number Placeholder 2"/>
          <p:cNvSpPr>
            <a:spLocks noGrp="1"/>
          </p:cNvSpPr>
          <p:nvPr>
            <p:ph type="sldNum" sz="quarter" idx="12"/>
          </p:nvPr>
        </p:nvSpPr>
        <p:spPr/>
        <p:txBody>
          <a:bodyPr/>
          <a:lstStyle/>
          <a:p>
            <a:pPr>
              <a:defRPr/>
            </a:pPr>
            <a:fld id="{96ED0B3F-E53D-1149-8822-3703C490A628}" type="slidenum">
              <a:rPr lang="en-US" smtClean="0"/>
              <a:pPr>
                <a:defRPr/>
              </a:pPr>
              <a:t>38</a:t>
            </a:fld>
            <a:endParaRPr lang="en-US" dirty="0"/>
          </a:p>
        </p:txBody>
      </p:sp>
      <p:sp>
        <p:nvSpPr>
          <p:cNvPr id="2" name="Title 1"/>
          <p:cNvSpPr>
            <a:spLocks noGrp="1"/>
          </p:cNvSpPr>
          <p:nvPr>
            <p:ph type="title"/>
          </p:nvPr>
        </p:nvSpPr>
        <p:spPr/>
        <p:txBody>
          <a:bodyPr/>
          <a:lstStyle/>
          <a:p>
            <a:r>
              <a:rPr lang="en-US" dirty="0"/>
              <a:t>Cobalt resource manager and job scheduler</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qsub Options</a:t>
            </a:r>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39</a:t>
            </a:fld>
            <a:endParaRPr lang="en-US"/>
          </a:p>
        </p:txBody>
      </p:sp>
      <p:sp>
        <p:nvSpPr>
          <p:cNvPr id="5" name="TextShape 1"/>
          <p:cNvSpPr txBox="1"/>
          <p:nvPr/>
        </p:nvSpPr>
        <p:spPr>
          <a:xfrm>
            <a:off x="425880" y="965280"/>
            <a:ext cx="8489520" cy="5511720"/>
          </a:xfrm>
          <a:prstGeom prst="rect">
            <a:avLst/>
          </a:prstGeom>
        </p:spPr>
        <p:txBody>
          <a:bodyPr/>
          <a:lstStyle/>
          <a:p>
            <a:pPr algn="l">
              <a:lnSpc>
                <a:spcPct val="93000"/>
              </a:lnSpc>
            </a:pPr>
            <a:r>
              <a:rPr lang="en-US" b="1" dirty="0" smtClean="0">
                <a:solidFill>
                  <a:srgbClr val="131313"/>
                </a:solidFill>
                <a:latin typeface="Arial"/>
                <a:ea typeface="ＭＳ Ｐゴシック"/>
                <a:cs typeface="Arial"/>
              </a:rPr>
              <a:t>Syntax</a:t>
            </a:r>
            <a:r>
              <a:rPr lang="en-US" b="1" dirty="0">
                <a:solidFill>
                  <a:srgbClr val="131313"/>
                </a:solidFill>
                <a:latin typeface="Arial"/>
                <a:ea typeface="ＭＳ Ｐゴシック"/>
                <a:cs typeface="Arial"/>
              </a:rPr>
              <a:t>:</a:t>
            </a:r>
            <a:endParaRPr b="1" dirty="0" smtClean="0">
              <a:latin typeface="Arial"/>
              <a:cs typeface="Arial"/>
            </a:endParaRPr>
          </a:p>
          <a:p>
            <a:pPr algn="l">
              <a:lnSpc>
                <a:spcPct val="50000"/>
              </a:lnSpc>
            </a:pPr>
            <a:r>
              <a:rPr lang="en-US" sz="1400" b="1" dirty="0" err="1" smtClean="0">
                <a:solidFill>
                  <a:srgbClr val="984807"/>
                </a:solidFill>
                <a:latin typeface="Arial"/>
                <a:cs typeface="Arial"/>
              </a:rPr>
              <a:t>qsub</a:t>
            </a:r>
            <a:r>
              <a:rPr lang="en-US" sz="1400" dirty="0" smtClean="0">
                <a:solidFill>
                  <a:srgbClr val="131313"/>
                </a:solidFill>
                <a:latin typeface="Arial"/>
                <a:ea typeface="ＭＳ Ｐゴシック"/>
                <a:cs typeface="Arial"/>
              </a:rPr>
              <a:t> </a:t>
            </a:r>
            <a:r>
              <a:rPr lang="en-US" sz="1400" dirty="0">
                <a:solidFill>
                  <a:srgbClr val="131313"/>
                </a:solidFill>
                <a:latin typeface="Arial"/>
                <a:ea typeface="ＭＳ Ｐゴシック"/>
                <a:cs typeface="Arial"/>
              </a:rPr>
              <a:t>[-d] [-v] -A &lt;project name&gt; -q &lt;queue&gt; --</a:t>
            </a:r>
            <a:r>
              <a:rPr lang="en-US" sz="1400" dirty="0" err="1">
                <a:solidFill>
                  <a:srgbClr val="131313"/>
                </a:solidFill>
                <a:latin typeface="Arial"/>
                <a:ea typeface="ＭＳ Ｐゴシック"/>
                <a:cs typeface="Arial"/>
              </a:rPr>
              <a:t>cwd</a:t>
            </a:r>
            <a:r>
              <a:rPr lang="en-US" sz="1400" dirty="0">
                <a:solidFill>
                  <a:srgbClr val="131313"/>
                </a:solidFill>
                <a:latin typeface="Arial"/>
                <a:ea typeface="ＭＳ Ｐゴシック"/>
                <a:cs typeface="Arial"/>
              </a:rPr>
              <a:t> &lt;working directory&gt;</a:t>
            </a:r>
            <a:endParaRPr sz="1400" dirty="0">
              <a:latin typeface="Arial"/>
              <a:cs typeface="Arial"/>
            </a:endParaRPr>
          </a:p>
          <a:p>
            <a:pPr algn="l">
              <a:lnSpc>
                <a:spcPct val="50000"/>
              </a:lnSpc>
            </a:pPr>
            <a:r>
              <a:rPr lang="en-US" sz="1400" dirty="0">
                <a:solidFill>
                  <a:srgbClr val="131313"/>
                </a:solidFill>
                <a:latin typeface="Arial"/>
                <a:ea typeface="ＭＳ Ｐゴシック"/>
                <a:cs typeface="Arial"/>
              </a:rPr>
              <a:t>	--</a:t>
            </a:r>
            <a:r>
              <a:rPr lang="en-US" sz="1400" dirty="0" err="1">
                <a:solidFill>
                  <a:srgbClr val="131313"/>
                </a:solidFill>
                <a:latin typeface="Arial"/>
                <a:ea typeface="ＭＳ Ｐゴシック"/>
                <a:cs typeface="Arial"/>
              </a:rPr>
              <a:t>env</a:t>
            </a:r>
            <a:r>
              <a:rPr lang="en-US" sz="1400" dirty="0">
                <a:solidFill>
                  <a:srgbClr val="131313"/>
                </a:solidFill>
                <a:latin typeface="Arial"/>
                <a:ea typeface="ＭＳ Ｐゴシック"/>
                <a:cs typeface="Arial"/>
              </a:rPr>
              <a:t> envvar1=value1:envvar2=value2 --kernel &lt;kernel profile&gt;</a:t>
            </a:r>
            <a:endParaRPr sz="1400" dirty="0">
              <a:latin typeface="Arial"/>
              <a:cs typeface="Arial"/>
            </a:endParaRPr>
          </a:p>
          <a:p>
            <a:pPr algn="l">
              <a:lnSpc>
                <a:spcPct val="50000"/>
              </a:lnSpc>
            </a:pPr>
            <a:r>
              <a:rPr lang="en-US" sz="1400" dirty="0">
                <a:solidFill>
                  <a:srgbClr val="131313"/>
                </a:solidFill>
                <a:latin typeface="Arial"/>
                <a:ea typeface="ＭＳ Ｐゴシック"/>
                <a:cs typeface="Arial"/>
              </a:rPr>
              <a:t>	-K &lt;kernel options&gt; -O &lt;</a:t>
            </a:r>
            <a:r>
              <a:rPr lang="en-US" sz="1400" dirty="0" err="1">
                <a:solidFill>
                  <a:srgbClr val="131313"/>
                </a:solidFill>
                <a:latin typeface="Arial"/>
                <a:ea typeface="ＭＳ Ｐゴシック"/>
                <a:cs typeface="Arial"/>
              </a:rPr>
              <a:t>outputprefix</a:t>
            </a:r>
            <a:r>
              <a:rPr lang="en-US" sz="1400" dirty="0">
                <a:solidFill>
                  <a:srgbClr val="131313"/>
                </a:solidFill>
                <a:latin typeface="Arial"/>
                <a:ea typeface="ＭＳ Ｐゴシック"/>
                <a:cs typeface="Arial"/>
              </a:rPr>
              <a:t>&gt; -t time &lt;in minutes&gt;</a:t>
            </a:r>
            <a:endParaRPr sz="1400" dirty="0">
              <a:latin typeface="Arial"/>
              <a:cs typeface="Arial"/>
            </a:endParaRPr>
          </a:p>
          <a:p>
            <a:pPr algn="l">
              <a:lnSpc>
                <a:spcPct val="50000"/>
              </a:lnSpc>
            </a:pPr>
            <a:r>
              <a:rPr lang="en-US" sz="1400" dirty="0">
                <a:solidFill>
                  <a:srgbClr val="131313"/>
                </a:solidFill>
                <a:latin typeface="Arial"/>
                <a:ea typeface="ＭＳ Ｐゴシック"/>
                <a:cs typeface="Arial"/>
              </a:rPr>
              <a:t>	-e &lt;error file path&gt; -o &lt;output file path&gt; -</a:t>
            </a:r>
            <a:r>
              <a:rPr lang="en-US" sz="1400" dirty="0" err="1">
                <a:solidFill>
                  <a:srgbClr val="131313"/>
                </a:solidFill>
                <a:latin typeface="Arial"/>
                <a:ea typeface="ＭＳ Ｐゴシック"/>
                <a:cs typeface="Arial"/>
              </a:rPr>
              <a:t>i</a:t>
            </a:r>
            <a:r>
              <a:rPr lang="en-US" sz="1400" dirty="0">
                <a:solidFill>
                  <a:srgbClr val="131313"/>
                </a:solidFill>
                <a:latin typeface="Arial"/>
                <a:ea typeface="ＭＳ Ｐゴシック"/>
                <a:cs typeface="Arial"/>
              </a:rPr>
              <a:t> &lt;input file path&gt;</a:t>
            </a:r>
            <a:endParaRPr sz="1400" dirty="0">
              <a:latin typeface="Arial"/>
              <a:cs typeface="Arial"/>
            </a:endParaRPr>
          </a:p>
          <a:p>
            <a:pPr algn="l">
              <a:lnSpc>
                <a:spcPct val="50000"/>
              </a:lnSpc>
            </a:pPr>
            <a:r>
              <a:rPr lang="en-US" sz="1400" dirty="0">
                <a:solidFill>
                  <a:srgbClr val="131313"/>
                </a:solidFill>
                <a:latin typeface="Arial"/>
                <a:ea typeface="ＭＳ Ｐゴシック"/>
                <a:cs typeface="Arial"/>
              </a:rPr>
              <a:t>	-n &lt;number of nodes&gt; -h --</a:t>
            </a:r>
            <a:r>
              <a:rPr lang="en-US" sz="1400" dirty="0" err="1">
                <a:solidFill>
                  <a:srgbClr val="131313"/>
                </a:solidFill>
                <a:latin typeface="Arial"/>
                <a:ea typeface="ＭＳ Ｐゴシック"/>
                <a:cs typeface="Arial"/>
              </a:rPr>
              <a:t>proccount</a:t>
            </a:r>
            <a:r>
              <a:rPr lang="en-US" sz="1400" dirty="0">
                <a:solidFill>
                  <a:srgbClr val="131313"/>
                </a:solidFill>
                <a:latin typeface="Arial"/>
                <a:ea typeface="ＭＳ Ｐゴシック"/>
                <a:cs typeface="Arial"/>
              </a:rPr>
              <a:t> &lt;processor count&gt;</a:t>
            </a:r>
            <a:endParaRPr sz="1400" dirty="0">
              <a:latin typeface="Arial"/>
              <a:cs typeface="Arial"/>
            </a:endParaRPr>
          </a:p>
          <a:p>
            <a:pPr algn="l">
              <a:lnSpc>
                <a:spcPct val="50000"/>
              </a:lnSpc>
            </a:pPr>
            <a:r>
              <a:rPr lang="en-US" sz="1400" dirty="0">
                <a:solidFill>
                  <a:srgbClr val="131313"/>
                </a:solidFill>
                <a:latin typeface="Arial"/>
                <a:ea typeface="ＭＳ Ｐゴシック"/>
                <a:cs typeface="Arial"/>
              </a:rPr>
              <a:t>	--mode &lt;mode&gt; -M &lt;email&gt; --dependencies &lt;jobid1&gt;:&lt;jobid2&gt; &lt;command&gt; &lt;</a:t>
            </a:r>
            <a:r>
              <a:rPr lang="en-US" sz="1400" dirty="0" err="1">
                <a:solidFill>
                  <a:srgbClr val="131313"/>
                </a:solidFill>
                <a:latin typeface="Arial"/>
                <a:ea typeface="ＭＳ Ｐゴシック"/>
                <a:cs typeface="Arial"/>
              </a:rPr>
              <a:t>args</a:t>
            </a:r>
            <a:r>
              <a:rPr lang="en-US" sz="1400" dirty="0">
                <a:solidFill>
                  <a:srgbClr val="131313"/>
                </a:solidFill>
                <a:latin typeface="Arial"/>
                <a:ea typeface="ＭＳ Ｐゴシック"/>
                <a:cs typeface="Arial"/>
              </a:rPr>
              <a:t>&gt;</a:t>
            </a:r>
            <a:endParaRPr sz="1400" dirty="0" smtClean="0">
              <a:latin typeface="Arial"/>
              <a:cs typeface="Arial"/>
            </a:endParaRPr>
          </a:p>
          <a:p>
            <a:pPr algn="l">
              <a:lnSpc>
                <a:spcPct val="93000"/>
              </a:lnSpc>
              <a:buFont typeface="Wingdings" charset="2"/>
              <a:buChar char=""/>
            </a:pPr>
            <a:r>
              <a:rPr lang="en-US" sz="1400" dirty="0" smtClean="0">
                <a:solidFill>
                  <a:srgbClr val="131313"/>
                </a:solidFill>
                <a:latin typeface="Arial"/>
                <a:ea typeface="ＭＳ Ｐゴシック"/>
                <a:cs typeface="Arial"/>
              </a:rPr>
              <a:t> Standard options:</a:t>
            </a:r>
            <a:endParaRPr sz="1400" dirty="0" smtClean="0">
              <a:latin typeface="Arial"/>
              <a:cs typeface="Arial"/>
            </a:endParaRPr>
          </a:p>
          <a:p>
            <a:pPr algn="l">
              <a:lnSpc>
                <a:spcPct val="50000"/>
              </a:lnSpc>
            </a:pPr>
            <a:r>
              <a:rPr lang="en-US" dirty="0">
                <a:solidFill>
                  <a:srgbClr val="131313"/>
                </a:solidFill>
                <a:latin typeface="Arial"/>
                <a:ea typeface="ＭＳ Ｐゴシック"/>
                <a:cs typeface="Arial"/>
              </a:rPr>
              <a:t>	</a:t>
            </a:r>
            <a:r>
              <a:rPr lang="en-US" dirty="0" smtClean="0">
                <a:solidFill>
                  <a:srgbClr val="131313"/>
                </a:solidFill>
                <a:latin typeface="Arial"/>
                <a:ea typeface="ＭＳ Ｐゴシック"/>
                <a:cs typeface="Arial"/>
              </a:rPr>
              <a:t>	</a:t>
            </a:r>
            <a:r>
              <a:rPr lang="en-US" sz="1400" dirty="0" smtClean="0">
                <a:solidFill>
                  <a:srgbClr val="984807"/>
                </a:solidFill>
                <a:latin typeface="Arial"/>
                <a:cs typeface="Arial"/>
              </a:rPr>
              <a:t>-A project</a:t>
            </a:r>
            <a:r>
              <a:rPr lang="en-US" sz="1400" dirty="0" smtClean="0">
                <a:solidFill>
                  <a:srgbClr val="131313"/>
                </a:solidFill>
                <a:latin typeface="Arial"/>
                <a:ea typeface="ＭＳ Ｐゴシック"/>
                <a:cs typeface="Arial"/>
              </a:rPr>
              <a:t>			project to charge</a:t>
            </a:r>
            <a:endParaRPr dirty="0" smtClean="0">
              <a:latin typeface="Arial"/>
              <a:cs typeface="Arial"/>
            </a:endParaRPr>
          </a:p>
          <a:p>
            <a:pPr algn="l">
              <a:lnSpc>
                <a:spcPct val="50000"/>
              </a:lnSpc>
            </a:pPr>
            <a:r>
              <a:rPr lang="en-US" sz="1400" dirty="0" smtClean="0">
                <a:solidFill>
                  <a:srgbClr val="131313"/>
                </a:solidFill>
                <a:latin typeface="Arial"/>
                <a:ea typeface="ＭＳ Ｐゴシック"/>
                <a:cs typeface="Arial"/>
              </a:rPr>
              <a:t>		</a:t>
            </a:r>
            <a:r>
              <a:rPr lang="en-US" sz="1400" dirty="0" smtClean="0">
                <a:solidFill>
                  <a:srgbClr val="984807"/>
                </a:solidFill>
                <a:latin typeface="Arial"/>
                <a:cs typeface="Arial"/>
              </a:rPr>
              <a:t>-</a:t>
            </a:r>
            <a:r>
              <a:rPr lang="en-US" sz="1400" dirty="0" err="1" smtClean="0">
                <a:solidFill>
                  <a:srgbClr val="984807"/>
                </a:solidFill>
                <a:latin typeface="Arial"/>
                <a:cs typeface="Arial"/>
              </a:rPr>
              <a:t>q</a:t>
            </a:r>
            <a:r>
              <a:rPr lang="en-US" sz="1400" dirty="0" smtClean="0">
                <a:solidFill>
                  <a:srgbClr val="984807"/>
                </a:solidFill>
                <a:latin typeface="Arial"/>
                <a:cs typeface="Arial"/>
              </a:rPr>
              <a:t> queue</a:t>
            </a:r>
            <a:r>
              <a:rPr lang="en-US" sz="1400" dirty="0" smtClean="0">
                <a:solidFill>
                  <a:srgbClr val="131313"/>
                </a:solidFill>
                <a:latin typeface="Arial"/>
                <a:ea typeface="ＭＳ Ｐゴシック"/>
                <a:cs typeface="Arial"/>
              </a:rPr>
              <a:t>			queue </a:t>
            </a:r>
            <a:endParaRPr dirty="0" smtClean="0">
              <a:latin typeface="Arial"/>
              <a:cs typeface="Arial"/>
            </a:endParaRPr>
          </a:p>
          <a:p>
            <a:pPr algn="l">
              <a:lnSpc>
                <a:spcPct val="50000"/>
              </a:lnSpc>
            </a:pPr>
            <a:r>
              <a:rPr lang="en-US" sz="1400" dirty="0" smtClean="0">
                <a:solidFill>
                  <a:srgbClr val="131313"/>
                </a:solidFill>
                <a:latin typeface="Arial"/>
                <a:ea typeface="ＭＳ Ｐゴシック"/>
                <a:cs typeface="Arial"/>
              </a:rPr>
              <a:t>		</a:t>
            </a:r>
            <a:r>
              <a:rPr lang="en-US" sz="1400" dirty="0" smtClean="0">
                <a:solidFill>
                  <a:srgbClr val="984807"/>
                </a:solidFill>
                <a:latin typeface="Arial"/>
                <a:cs typeface="Arial"/>
              </a:rPr>
              <a:t>-</a:t>
            </a:r>
            <a:r>
              <a:rPr lang="en-US" sz="1400" dirty="0" err="1" smtClean="0">
                <a:solidFill>
                  <a:srgbClr val="984807"/>
                </a:solidFill>
                <a:latin typeface="Arial"/>
                <a:cs typeface="Arial"/>
              </a:rPr>
              <a:t>t</a:t>
            </a:r>
            <a:r>
              <a:rPr lang="en-US" sz="1400" dirty="0" smtClean="0">
                <a:solidFill>
                  <a:srgbClr val="984807"/>
                </a:solidFill>
                <a:latin typeface="Arial"/>
                <a:cs typeface="Arial"/>
              </a:rPr>
              <a:t> &lt;</a:t>
            </a:r>
            <a:r>
              <a:rPr lang="en-US" sz="1400" dirty="0" err="1" smtClean="0">
                <a:solidFill>
                  <a:srgbClr val="984807"/>
                </a:solidFill>
                <a:latin typeface="Arial"/>
                <a:cs typeface="Arial"/>
              </a:rPr>
              <a:t>time_in_minutes</a:t>
            </a:r>
            <a:r>
              <a:rPr lang="en-US" sz="1400" dirty="0" smtClean="0">
                <a:solidFill>
                  <a:srgbClr val="984807"/>
                </a:solidFill>
                <a:latin typeface="Arial"/>
                <a:cs typeface="Arial"/>
              </a:rPr>
              <a:t>&gt;</a:t>
            </a:r>
            <a:r>
              <a:rPr lang="en-US" sz="1400" dirty="0" smtClean="0">
                <a:solidFill>
                  <a:srgbClr val="131313"/>
                </a:solidFill>
                <a:latin typeface="Arial"/>
                <a:ea typeface="ＭＳ Ｐゴシック"/>
                <a:cs typeface="Arial"/>
              </a:rPr>
              <a:t>		required runtime</a:t>
            </a:r>
            <a:endParaRPr dirty="0" smtClean="0">
              <a:latin typeface="Arial"/>
              <a:cs typeface="Arial"/>
            </a:endParaRPr>
          </a:p>
          <a:p>
            <a:pPr algn="l">
              <a:lnSpc>
                <a:spcPct val="50000"/>
              </a:lnSpc>
            </a:pPr>
            <a:r>
              <a:rPr lang="en-US" sz="1400" dirty="0" smtClean="0">
                <a:solidFill>
                  <a:srgbClr val="131313"/>
                </a:solidFill>
                <a:latin typeface="Arial"/>
                <a:ea typeface="ＭＳ Ｐゴシック"/>
                <a:cs typeface="Arial"/>
              </a:rPr>
              <a:t>		</a:t>
            </a:r>
            <a:r>
              <a:rPr lang="en-US" sz="1400" dirty="0" smtClean="0">
                <a:solidFill>
                  <a:srgbClr val="984807"/>
                </a:solidFill>
                <a:latin typeface="Arial"/>
                <a:cs typeface="Arial"/>
              </a:rPr>
              <a:t>-</a:t>
            </a:r>
            <a:r>
              <a:rPr lang="en-US" sz="1400" dirty="0" err="1" smtClean="0">
                <a:solidFill>
                  <a:srgbClr val="984807"/>
                </a:solidFill>
                <a:latin typeface="Arial"/>
                <a:cs typeface="Arial"/>
              </a:rPr>
              <a:t>n</a:t>
            </a:r>
            <a:r>
              <a:rPr lang="en-US" sz="1400" dirty="0" smtClean="0">
                <a:solidFill>
                  <a:srgbClr val="984807"/>
                </a:solidFill>
                <a:latin typeface="Arial"/>
                <a:cs typeface="Arial"/>
              </a:rPr>
              <a:t> &lt;</a:t>
            </a:r>
            <a:r>
              <a:rPr lang="en-US" sz="1400" dirty="0" err="1" smtClean="0">
                <a:solidFill>
                  <a:srgbClr val="984807"/>
                </a:solidFill>
                <a:latin typeface="Arial"/>
                <a:cs typeface="Arial"/>
              </a:rPr>
              <a:t>number_of_nodes</a:t>
            </a:r>
            <a:r>
              <a:rPr lang="en-US" sz="1400" dirty="0" smtClean="0">
                <a:solidFill>
                  <a:srgbClr val="984807"/>
                </a:solidFill>
                <a:latin typeface="Arial"/>
                <a:cs typeface="Arial"/>
              </a:rPr>
              <a:t>&gt;</a:t>
            </a:r>
            <a:r>
              <a:rPr lang="en-US" sz="1400" dirty="0" smtClean="0">
                <a:solidFill>
                  <a:srgbClr val="131313"/>
                </a:solidFill>
                <a:latin typeface="Arial"/>
                <a:ea typeface="ＭＳ Ｐゴシック"/>
                <a:cs typeface="Arial"/>
              </a:rPr>
              <a:t>	number of nodes</a:t>
            </a:r>
            <a:endParaRPr dirty="0" smtClean="0">
              <a:latin typeface="Arial"/>
              <a:cs typeface="Arial"/>
            </a:endParaRPr>
          </a:p>
          <a:p>
            <a:pPr algn="l">
              <a:lnSpc>
                <a:spcPct val="50000"/>
              </a:lnSpc>
            </a:pPr>
            <a:r>
              <a:rPr lang="en-US" sz="1400" dirty="0" smtClean="0">
                <a:solidFill>
                  <a:srgbClr val="131313"/>
                </a:solidFill>
                <a:latin typeface="Arial"/>
                <a:ea typeface="ＭＳ Ｐゴシック"/>
                <a:cs typeface="Arial"/>
              </a:rPr>
              <a:t>		</a:t>
            </a:r>
            <a:r>
              <a:rPr lang="en-US" sz="1400" dirty="0" smtClean="0">
                <a:solidFill>
                  <a:srgbClr val="984807"/>
                </a:solidFill>
                <a:latin typeface="Arial"/>
                <a:cs typeface="Arial"/>
              </a:rPr>
              <a:t>--</a:t>
            </a:r>
            <a:r>
              <a:rPr lang="en-US" sz="1400" dirty="0" err="1" smtClean="0">
                <a:solidFill>
                  <a:srgbClr val="984807"/>
                </a:solidFill>
                <a:latin typeface="Arial"/>
                <a:cs typeface="Arial"/>
              </a:rPr>
              <a:t>proccount</a:t>
            </a:r>
            <a:r>
              <a:rPr lang="en-US" sz="1400" dirty="0" smtClean="0">
                <a:solidFill>
                  <a:srgbClr val="984807"/>
                </a:solidFill>
                <a:latin typeface="Arial"/>
                <a:cs typeface="Arial"/>
              </a:rPr>
              <a:t> &lt;</a:t>
            </a:r>
            <a:r>
              <a:rPr lang="en-US" sz="1400" dirty="0" err="1" smtClean="0">
                <a:solidFill>
                  <a:srgbClr val="984807"/>
                </a:solidFill>
                <a:latin typeface="Arial"/>
                <a:cs typeface="Arial"/>
              </a:rPr>
              <a:t>number_of_cores</a:t>
            </a:r>
            <a:r>
              <a:rPr lang="en-US" sz="1400" dirty="0" smtClean="0">
                <a:solidFill>
                  <a:srgbClr val="984807"/>
                </a:solidFill>
                <a:latin typeface="Arial"/>
                <a:cs typeface="Arial"/>
              </a:rPr>
              <a:t>&gt;</a:t>
            </a:r>
            <a:r>
              <a:rPr lang="en-US" sz="1400" dirty="0" smtClean="0">
                <a:solidFill>
                  <a:srgbClr val="131313"/>
                </a:solidFill>
                <a:latin typeface="Arial"/>
                <a:ea typeface="ＭＳ Ｐゴシック"/>
                <a:cs typeface="Arial"/>
              </a:rPr>
              <a:t>	number of CPUs</a:t>
            </a:r>
            <a:endParaRPr dirty="0" smtClean="0">
              <a:latin typeface="Arial"/>
              <a:cs typeface="Arial"/>
            </a:endParaRPr>
          </a:p>
          <a:p>
            <a:pPr algn="l">
              <a:lnSpc>
                <a:spcPct val="50000"/>
              </a:lnSpc>
            </a:pPr>
            <a:r>
              <a:rPr lang="en-US" sz="1400" dirty="0" smtClean="0">
                <a:solidFill>
                  <a:srgbClr val="131313"/>
                </a:solidFill>
                <a:latin typeface="Arial"/>
                <a:ea typeface="ＭＳ Ｐゴシック"/>
                <a:cs typeface="Arial"/>
              </a:rPr>
              <a:t>		</a:t>
            </a:r>
            <a:r>
              <a:rPr lang="en-US" sz="1400" dirty="0" smtClean="0">
                <a:solidFill>
                  <a:srgbClr val="984807"/>
                </a:solidFill>
                <a:latin typeface="Arial"/>
                <a:cs typeface="Arial"/>
              </a:rPr>
              <a:t>--mode &lt;script | </a:t>
            </a:r>
            <a:r>
              <a:rPr lang="en-US" sz="1400" dirty="0" err="1" smtClean="0">
                <a:solidFill>
                  <a:srgbClr val="984807"/>
                </a:solidFill>
                <a:latin typeface="Arial"/>
                <a:cs typeface="Arial"/>
              </a:rPr>
              <a:t>cX</a:t>
            </a:r>
            <a:r>
              <a:rPr lang="en-US" sz="1400" dirty="0" smtClean="0">
                <a:solidFill>
                  <a:srgbClr val="984807"/>
                </a:solidFill>
                <a:latin typeface="Arial"/>
                <a:cs typeface="Arial"/>
              </a:rPr>
              <a:t>&gt; 		</a:t>
            </a:r>
            <a:r>
              <a:rPr lang="en-US" sz="1400" dirty="0" smtClean="0">
                <a:solidFill>
                  <a:srgbClr val="131313"/>
                </a:solidFill>
                <a:latin typeface="Arial"/>
                <a:ea typeface="ＭＳ Ｐゴシック"/>
                <a:cs typeface="Arial"/>
              </a:rPr>
              <a:t>running mode</a:t>
            </a:r>
            <a:endParaRPr dirty="0" smtClean="0">
              <a:latin typeface="Arial"/>
              <a:cs typeface="Arial"/>
            </a:endParaRPr>
          </a:p>
          <a:p>
            <a:pPr algn="l">
              <a:lnSpc>
                <a:spcPct val="50000"/>
              </a:lnSpc>
            </a:pPr>
            <a:r>
              <a:rPr lang="en-US" sz="1400" dirty="0" smtClean="0">
                <a:solidFill>
                  <a:srgbClr val="131313"/>
                </a:solidFill>
                <a:latin typeface="Arial"/>
                <a:ea typeface="ＭＳ Ｐゴシック"/>
                <a:cs typeface="Arial"/>
              </a:rPr>
              <a:t>		</a:t>
            </a:r>
            <a:r>
              <a:rPr lang="en-US" sz="1400" dirty="0" smtClean="0">
                <a:solidFill>
                  <a:srgbClr val="984807"/>
                </a:solidFill>
                <a:latin typeface="Arial"/>
                <a:cs typeface="Arial"/>
              </a:rPr>
              <a:t>--</a:t>
            </a:r>
            <a:r>
              <a:rPr lang="en-US" sz="1400" dirty="0" err="1" smtClean="0">
                <a:solidFill>
                  <a:srgbClr val="984807"/>
                </a:solidFill>
                <a:latin typeface="Arial"/>
                <a:cs typeface="Arial"/>
              </a:rPr>
              <a:t>env</a:t>
            </a:r>
            <a:r>
              <a:rPr lang="en-US" sz="1400" dirty="0" smtClean="0">
                <a:solidFill>
                  <a:srgbClr val="984807"/>
                </a:solidFill>
                <a:latin typeface="Arial"/>
                <a:cs typeface="Arial"/>
              </a:rPr>
              <a:t> VAR1=1:VAR2=1	</a:t>
            </a:r>
            <a:r>
              <a:rPr lang="en-US" sz="1400" b="1" dirty="0" smtClean="0">
                <a:solidFill>
                  <a:srgbClr val="0071BC"/>
                </a:solidFill>
                <a:latin typeface="Arial"/>
                <a:ea typeface="ＭＳ Ｐゴシック"/>
                <a:cs typeface="Arial"/>
              </a:rPr>
              <a:t>	</a:t>
            </a:r>
            <a:r>
              <a:rPr lang="en-US" sz="1400" dirty="0" smtClean="0">
                <a:solidFill>
                  <a:srgbClr val="131313"/>
                </a:solidFill>
                <a:latin typeface="Arial"/>
                <a:ea typeface="ＭＳ Ｐゴシック"/>
                <a:cs typeface="Arial"/>
              </a:rPr>
              <a:t>environment variables</a:t>
            </a:r>
            <a:endParaRPr dirty="0" smtClean="0">
              <a:latin typeface="Arial"/>
              <a:cs typeface="Arial"/>
            </a:endParaRPr>
          </a:p>
          <a:p>
            <a:pPr algn="l">
              <a:lnSpc>
                <a:spcPct val="50000"/>
              </a:lnSpc>
            </a:pPr>
            <a:r>
              <a:rPr lang="en-US" sz="1400" dirty="0" smtClean="0">
                <a:solidFill>
                  <a:srgbClr val="131313"/>
                </a:solidFill>
                <a:latin typeface="Arial"/>
                <a:ea typeface="ＭＳ Ｐゴシック"/>
                <a:cs typeface="Arial"/>
              </a:rPr>
              <a:t>		</a:t>
            </a:r>
            <a:r>
              <a:rPr lang="en-US" sz="1400" dirty="0" smtClean="0">
                <a:solidFill>
                  <a:srgbClr val="984807"/>
                </a:solidFill>
                <a:latin typeface="Arial"/>
                <a:cs typeface="Arial"/>
              </a:rPr>
              <a:t>&lt;command&gt;</a:t>
            </a:r>
            <a:r>
              <a:rPr lang="en-US" sz="1400" dirty="0" smtClean="0">
                <a:solidFill>
                  <a:srgbClr val="1F497D"/>
                </a:solidFill>
                <a:latin typeface="Arial"/>
                <a:ea typeface="ＭＳ Ｐゴシック"/>
                <a:cs typeface="Arial"/>
              </a:rPr>
              <a:t> </a:t>
            </a:r>
            <a:r>
              <a:rPr lang="en-US" sz="1400" dirty="0" smtClean="0">
                <a:solidFill>
                  <a:srgbClr val="984807"/>
                </a:solidFill>
                <a:latin typeface="Arial"/>
                <a:cs typeface="Arial"/>
              </a:rPr>
              <a:t>&lt;</a:t>
            </a:r>
            <a:r>
              <a:rPr lang="en-US" sz="1400" dirty="0" err="1" smtClean="0">
                <a:solidFill>
                  <a:srgbClr val="984807"/>
                </a:solidFill>
                <a:latin typeface="Arial"/>
                <a:cs typeface="Arial"/>
              </a:rPr>
              <a:t>args</a:t>
            </a:r>
            <a:r>
              <a:rPr lang="en-US" sz="1400" dirty="0" smtClean="0">
                <a:solidFill>
                  <a:srgbClr val="984807"/>
                </a:solidFill>
                <a:latin typeface="Arial"/>
                <a:cs typeface="Arial"/>
              </a:rPr>
              <a:t>&gt;</a:t>
            </a:r>
            <a:r>
              <a:rPr lang="en-US" sz="1400" dirty="0" smtClean="0">
                <a:solidFill>
                  <a:srgbClr val="131313"/>
                </a:solidFill>
                <a:latin typeface="Arial"/>
                <a:ea typeface="ＭＳ Ｐゴシック"/>
                <a:cs typeface="Arial"/>
              </a:rPr>
              <a:t>		command with arguments</a:t>
            </a:r>
            <a:endParaRPr dirty="0" smtClean="0">
              <a:latin typeface="Arial"/>
              <a:cs typeface="Arial"/>
            </a:endParaRPr>
          </a:p>
          <a:p>
            <a:pPr algn="l">
              <a:lnSpc>
                <a:spcPct val="50000"/>
              </a:lnSpc>
            </a:pPr>
            <a:r>
              <a:rPr lang="en-US" sz="1400" dirty="0" smtClean="0">
                <a:solidFill>
                  <a:srgbClr val="131313"/>
                </a:solidFill>
                <a:latin typeface="Arial"/>
                <a:ea typeface="ＭＳ Ｐゴシック"/>
                <a:cs typeface="Arial"/>
              </a:rPr>
              <a:t>		</a:t>
            </a:r>
            <a:r>
              <a:rPr lang="en-US" sz="1400" dirty="0" smtClean="0">
                <a:solidFill>
                  <a:srgbClr val="984807"/>
                </a:solidFill>
                <a:latin typeface="Arial"/>
                <a:cs typeface="Arial"/>
              </a:rPr>
              <a:t>-O project &lt;</a:t>
            </a:r>
            <a:r>
              <a:rPr lang="en-US" sz="1400" dirty="0" err="1" smtClean="0">
                <a:solidFill>
                  <a:srgbClr val="984807"/>
                </a:solidFill>
                <a:latin typeface="Arial"/>
                <a:cs typeface="Arial"/>
              </a:rPr>
              <a:t>output_gile_prefix</a:t>
            </a:r>
            <a:r>
              <a:rPr lang="en-US" sz="1400" dirty="0" smtClean="0">
                <a:solidFill>
                  <a:srgbClr val="984807"/>
                </a:solidFill>
                <a:latin typeface="Arial"/>
                <a:cs typeface="Arial"/>
              </a:rPr>
              <a:t>&gt;</a:t>
            </a:r>
            <a:r>
              <a:rPr lang="en-US" sz="1400" dirty="0" smtClean="0">
                <a:solidFill>
                  <a:srgbClr val="3366FF"/>
                </a:solidFill>
                <a:latin typeface="Arial"/>
                <a:ea typeface="ＭＳ Ｐゴシック"/>
                <a:cs typeface="Arial"/>
              </a:rPr>
              <a:t>	</a:t>
            </a:r>
            <a:r>
              <a:rPr lang="en-US" sz="1400" dirty="0" smtClean="0">
                <a:solidFill>
                  <a:srgbClr val="000000"/>
                </a:solidFill>
                <a:latin typeface="Arial"/>
                <a:ea typeface="ＭＳ Ｐゴシック"/>
                <a:cs typeface="Arial"/>
              </a:rPr>
              <a:t>prefix for output files (default </a:t>
            </a:r>
            <a:r>
              <a:rPr lang="en-US" sz="1400" b="1" dirty="0" err="1" smtClean="0">
                <a:solidFill>
                  <a:srgbClr val="984807"/>
                </a:solidFill>
                <a:latin typeface="Arial"/>
                <a:cs typeface="Arial"/>
              </a:rPr>
              <a:t>jobid</a:t>
            </a:r>
            <a:r>
              <a:rPr lang="en-US" sz="1400" dirty="0" smtClean="0">
                <a:solidFill>
                  <a:srgbClr val="000000"/>
                </a:solidFill>
                <a:latin typeface="Arial"/>
                <a:ea typeface="ＭＳ Ｐゴシック"/>
                <a:cs typeface="Arial"/>
              </a:rPr>
              <a:t>)</a:t>
            </a:r>
            <a:endParaRPr dirty="0" smtClean="0">
              <a:latin typeface="Arial"/>
              <a:cs typeface="Arial"/>
            </a:endParaRPr>
          </a:p>
          <a:p>
            <a:pPr algn="l">
              <a:lnSpc>
                <a:spcPct val="50000"/>
              </a:lnSpc>
            </a:pPr>
            <a:r>
              <a:rPr lang="en-US" sz="1400" dirty="0" smtClean="0">
                <a:solidFill>
                  <a:srgbClr val="000000"/>
                </a:solidFill>
                <a:latin typeface="Arial"/>
                <a:ea typeface="ＭＳ Ｐゴシック"/>
                <a:cs typeface="Arial"/>
              </a:rPr>
              <a:t>		</a:t>
            </a:r>
            <a:r>
              <a:rPr lang="en-US" sz="1400" dirty="0" smtClean="0">
                <a:solidFill>
                  <a:srgbClr val="984807"/>
                </a:solidFill>
                <a:latin typeface="Arial"/>
                <a:cs typeface="Arial"/>
              </a:rPr>
              <a:t>-M &lt;</a:t>
            </a:r>
            <a:r>
              <a:rPr lang="en-US" sz="1400" dirty="0" err="1" smtClean="0">
                <a:solidFill>
                  <a:srgbClr val="984807"/>
                </a:solidFill>
                <a:latin typeface="Arial"/>
                <a:cs typeface="Arial"/>
              </a:rPr>
              <a:t>email_address</a:t>
            </a:r>
            <a:r>
              <a:rPr lang="en-US" sz="1400" dirty="0" smtClean="0">
                <a:solidFill>
                  <a:srgbClr val="984807"/>
                </a:solidFill>
                <a:latin typeface="Arial"/>
                <a:cs typeface="Arial"/>
              </a:rPr>
              <a:t>&gt;</a:t>
            </a:r>
            <a:r>
              <a:rPr lang="en-US" sz="1400" dirty="0" smtClean="0">
                <a:solidFill>
                  <a:srgbClr val="000000"/>
                </a:solidFill>
                <a:latin typeface="Arial"/>
                <a:ea typeface="ＭＳ Ｐゴシック"/>
                <a:cs typeface="Arial"/>
              </a:rPr>
              <a:t>		e-mail notification of job start, end</a:t>
            </a:r>
            <a:endParaRPr dirty="0" smtClean="0">
              <a:latin typeface="Arial"/>
              <a:cs typeface="Arial"/>
            </a:endParaRPr>
          </a:p>
          <a:p>
            <a:pPr algn="l">
              <a:lnSpc>
                <a:spcPct val="70000"/>
              </a:lnSpc>
            </a:pPr>
            <a:r>
              <a:rPr lang="en-US" sz="1400" dirty="0" smtClean="0">
                <a:solidFill>
                  <a:srgbClr val="000000"/>
                </a:solidFill>
                <a:latin typeface="Arial"/>
                <a:ea typeface="ＭＳ Ｐゴシック"/>
                <a:cs typeface="Arial"/>
              </a:rPr>
              <a:t>		</a:t>
            </a:r>
            <a:r>
              <a:rPr lang="en-US" sz="1400" dirty="0" smtClean="0">
                <a:solidFill>
                  <a:srgbClr val="984807"/>
                </a:solidFill>
                <a:latin typeface="Arial"/>
                <a:cs typeface="Arial"/>
              </a:rPr>
              <a:t>--dependencies &lt;jobid1&gt;:&lt;jobid2&gt; </a:t>
            </a:r>
            <a:r>
              <a:rPr lang="en-US" sz="1400" dirty="0" smtClean="0">
                <a:solidFill>
                  <a:srgbClr val="000000"/>
                </a:solidFill>
                <a:latin typeface="Arial"/>
                <a:ea typeface="ＭＳ Ｐゴシック"/>
                <a:cs typeface="Arial"/>
              </a:rPr>
              <a:t>set dependencies for job being submitted</a:t>
            </a:r>
          </a:p>
          <a:p>
            <a:pPr algn="l">
              <a:lnSpc>
                <a:spcPct val="70000"/>
              </a:lnSpc>
            </a:pPr>
            <a:r>
              <a:rPr lang="en-US" sz="1400" dirty="0" smtClean="0">
                <a:solidFill>
                  <a:srgbClr val="000000"/>
                </a:solidFill>
                <a:latin typeface="Arial"/>
                <a:ea typeface="ＭＳ Ｐゴシック"/>
                <a:cs typeface="Arial"/>
              </a:rPr>
              <a:t>		</a:t>
            </a:r>
            <a:r>
              <a:rPr lang="en-US" sz="1400" dirty="0" smtClean="0">
                <a:solidFill>
                  <a:srgbClr val="984807"/>
                </a:solidFill>
                <a:latin typeface="Arial"/>
                <a:cs typeface="Arial"/>
              </a:rPr>
              <a:t>-I or --interactive</a:t>
            </a:r>
            <a:r>
              <a:rPr lang="en-US" sz="1400" dirty="0" smtClean="0">
                <a:solidFill>
                  <a:srgbClr val="000000"/>
                </a:solidFill>
                <a:latin typeface="Arial"/>
                <a:ea typeface="ＭＳ Ｐゴシック"/>
                <a:cs typeface="Arial"/>
              </a:rPr>
              <a:t>		run an interactive command</a:t>
            </a:r>
            <a:endParaRPr dirty="0" smtClean="0">
              <a:latin typeface="Arial"/>
              <a:cs typeface="Arial"/>
            </a:endParaRPr>
          </a:p>
          <a:p>
            <a:pPr algn="l"/>
            <a:r>
              <a:rPr lang="en-US" sz="1400" dirty="0" smtClean="0">
                <a:solidFill>
                  <a:srgbClr val="000000"/>
                </a:solidFill>
                <a:latin typeface="Arial"/>
                <a:ea typeface="ＭＳ Ｐゴシック"/>
                <a:cs typeface="Arial"/>
              </a:rPr>
              <a:t>Further options and details may be found in the man pages (&gt; man </a:t>
            </a:r>
            <a:r>
              <a:rPr lang="en-US" sz="1400" dirty="0" err="1" smtClean="0">
                <a:solidFill>
                  <a:srgbClr val="000000"/>
                </a:solidFill>
                <a:latin typeface="Arial"/>
                <a:ea typeface="ＭＳ Ｐゴシック"/>
                <a:cs typeface="Arial"/>
              </a:rPr>
              <a:t>qsub</a:t>
            </a:r>
            <a:r>
              <a:rPr lang="en-US" sz="1400" dirty="0" smtClean="0">
                <a:solidFill>
                  <a:srgbClr val="000000"/>
                </a:solidFill>
                <a:latin typeface="Arial"/>
                <a:ea typeface="ＭＳ Ｐゴシック"/>
                <a:cs typeface="Arial"/>
              </a:rPr>
              <a:t>) or at: </a:t>
            </a:r>
          </a:p>
          <a:p>
            <a:pPr algn="l"/>
            <a:r>
              <a:rPr lang="en-US" sz="1400" dirty="0" smtClean="0">
                <a:solidFill>
                  <a:srgbClr val="000000"/>
                </a:solidFill>
                <a:latin typeface="Arial"/>
                <a:ea typeface="ＭＳ Ｐゴシック"/>
              </a:rPr>
              <a:t>		</a:t>
            </a:r>
            <a:r>
              <a:rPr lang="en-US" sz="1400" dirty="0" smtClean="0">
                <a:solidFill>
                  <a:srgbClr val="0000FF"/>
                </a:solidFill>
                <a:latin typeface="Arial"/>
                <a:ea typeface="ＭＳ Ｐゴシック"/>
                <a:hlinkClick r:id="rId2"/>
              </a:rPr>
              <a:t>http://trac.mcs.anl.gov/projects/cobalt/wiki/CommandReference</a:t>
            </a:r>
            <a:endParaRPr dirty="0"/>
          </a:p>
        </p:txBody>
      </p:sp>
    </p:spTree>
    <p:extLst>
      <p:ext uri="{BB962C8B-B14F-4D97-AF65-F5344CB8AC3E}">
        <p14:creationId xmlns:p14="http://schemas.microsoft.com/office/powerpoint/2010/main" val="21659920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990600"/>
          </a:xfrm>
        </p:spPr>
        <p:txBody>
          <a:bodyPr/>
          <a:lstStyle/>
          <a:p>
            <a:pPr algn="ctr"/>
            <a:r>
              <a:rPr lang="en-US" sz="4800" b="1" dirty="0" smtClean="0"/>
              <a:t>Part I</a:t>
            </a:r>
            <a:endParaRPr lang="en-US" sz="4800" b="1" dirty="0"/>
          </a:p>
        </p:txBody>
      </p:sp>
      <p:sp>
        <p:nvSpPr>
          <p:cNvPr id="3" name="Slide Number Placeholder 2"/>
          <p:cNvSpPr>
            <a:spLocks noGrp="1"/>
          </p:cNvSpPr>
          <p:nvPr>
            <p:ph type="sldNum" sz="quarter" idx="12"/>
          </p:nvPr>
        </p:nvSpPr>
        <p:spPr/>
        <p:txBody>
          <a:bodyPr/>
          <a:lstStyle/>
          <a:p>
            <a:pPr>
              <a:defRPr/>
            </a:pPr>
            <a:fld id="{96ED0B3F-E53D-1149-8822-3703C490A628}" type="slidenum">
              <a:rPr lang="en-US" smtClean="0"/>
              <a:pPr>
                <a:defRPr/>
              </a:pPr>
              <a:t>4</a:t>
            </a:fld>
            <a:endParaRPr lang="en-US"/>
          </a:p>
        </p:txBody>
      </p:sp>
    </p:spTree>
    <p:extLst>
      <p:ext uri="{BB962C8B-B14F-4D97-AF65-F5344CB8AC3E}">
        <p14:creationId xmlns:p14="http://schemas.microsoft.com/office/powerpoint/2010/main" val="12071145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8238"/>
            <a:ext cx="8229600" cy="5029200"/>
          </a:xfrm>
        </p:spPr>
        <p:txBody>
          <a:bodyPr>
            <a:normAutofit lnSpcReduction="10000"/>
          </a:bodyPr>
          <a:lstStyle/>
          <a:p>
            <a:r>
              <a:rPr lang="en-US" dirty="0" smtClean="0">
                <a:latin typeface="Arial"/>
                <a:cs typeface="Arial"/>
              </a:rPr>
              <a:t>Basic: submit a BG/Q executable</a:t>
            </a:r>
            <a:br>
              <a:rPr lang="en-US" dirty="0" smtClean="0">
                <a:latin typeface="Arial"/>
                <a:cs typeface="Arial"/>
              </a:rPr>
            </a:br>
            <a:r>
              <a:rPr lang="en-US" dirty="0" smtClean="0">
                <a:latin typeface="Arial"/>
                <a:cs typeface="Arial"/>
              </a:rPr>
              <a:t>                  qsub --mode </a:t>
            </a:r>
            <a:r>
              <a:rPr lang="en-US" dirty="0" err="1" smtClean="0">
                <a:latin typeface="Arial"/>
                <a:cs typeface="Arial"/>
              </a:rPr>
              <a:t>c</a:t>
            </a:r>
            <a:r>
              <a:rPr lang="en-US" i="1" dirty="0" err="1" smtClean="0">
                <a:latin typeface="Arial"/>
                <a:cs typeface="Arial"/>
              </a:rPr>
              <a:t>N</a:t>
            </a:r>
            <a:r>
              <a:rPr lang="en-US" dirty="0" smtClean="0">
                <a:latin typeface="Arial"/>
                <a:cs typeface="Arial"/>
              </a:rPr>
              <a:t> … </a:t>
            </a:r>
            <a:r>
              <a:rPr lang="en-US" i="1" dirty="0" smtClean="0">
                <a:latin typeface="Arial"/>
                <a:cs typeface="Arial"/>
              </a:rPr>
              <a:t>path/executable</a:t>
            </a:r>
          </a:p>
          <a:p>
            <a:pPr>
              <a:buNone/>
            </a:pPr>
            <a:endParaRPr lang="en-US" sz="1100" i="1" dirty="0" smtClean="0">
              <a:latin typeface="Arial"/>
              <a:cs typeface="Arial"/>
            </a:endParaRPr>
          </a:p>
          <a:p>
            <a:pPr lvl="1"/>
            <a:r>
              <a:rPr lang="en-US" i="1" dirty="0" smtClean="0">
                <a:latin typeface="Arial"/>
                <a:cs typeface="Arial"/>
              </a:rPr>
              <a:t>N</a:t>
            </a:r>
            <a:r>
              <a:rPr lang="en-US" dirty="0" smtClean="0">
                <a:latin typeface="Arial"/>
                <a:cs typeface="Arial"/>
              </a:rPr>
              <a:t> is number of processes (MPI ranks) per node</a:t>
            </a:r>
          </a:p>
          <a:p>
            <a:pPr lvl="1">
              <a:buNone/>
            </a:pPr>
            <a:endParaRPr lang="en-US" sz="1000" dirty="0" smtClean="0">
              <a:latin typeface="Arial"/>
              <a:cs typeface="Arial"/>
            </a:endParaRPr>
          </a:p>
          <a:p>
            <a:pPr lvl="1"/>
            <a:r>
              <a:rPr lang="en-US" dirty="0" smtClean="0">
                <a:latin typeface="Arial"/>
                <a:cs typeface="Arial"/>
              </a:rPr>
              <a:t>Node has </a:t>
            </a:r>
            <a:r>
              <a:rPr lang="en-US" dirty="0">
                <a:latin typeface="Arial"/>
                <a:cs typeface="Arial"/>
              </a:rPr>
              <a:t>16 cores</a:t>
            </a:r>
            <a:br>
              <a:rPr lang="en-US" dirty="0">
                <a:latin typeface="Arial"/>
                <a:cs typeface="Arial"/>
              </a:rPr>
            </a:br>
            <a:r>
              <a:rPr lang="en-US" dirty="0">
                <a:latin typeface="Arial"/>
                <a:cs typeface="Arial"/>
              </a:rPr>
              <a:t>--mode c1 </a:t>
            </a:r>
            <a:r>
              <a:rPr lang="en-US" dirty="0" smtClean="0">
                <a:latin typeface="Arial"/>
                <a:cs typeface="Arial"/>
              </a:rPr>
              <a:t>     — </a:t>
            </a:r>
            <a:r>
              <a:rPr lang="en-US" dirty="0">
                <a:latin typeface="Arial"/>
                <a:cs typeface="Arial"/>
              </a:rPr>
              <a:t>1 rank/node </a:t>
            </a:r>
            <a:br>
              <a:rPr lang="en-US" dirty="0">
                <a:latin typeface="Arial"/>
                <a:cs typeface="Arial"/>
              </a:rPr>
            </a:br>
            <a:r>
              <a:rPr lang="en-US" dirty="0">
                <a:latin typeface="Arial"/>
                <a:cs typeface="Arial"/>
              </a:rPr>
              <a:t>--mode c2 </a:t>
            </a:r>
            <a:r>
              <a:rPr lang="en-US" dirty="0" smtClean="0">
                <a:latin typeface="Arial"/>
                <a:cs typeface="Arial"/>
              </a:rPr>
              <a:t>     — </a:t>
            </a:r>
            <a:r>
              <a:rPr lang="en-US" dirty="0">
                <a:latin typeface="Arial"/>
                <a:cs typeface="Arial"/>
              </a:rPr>
              <a:t>2 rank/node</a:t>
            </a:r>
            <a:br>
              <a:rPr lang="en-US" dirty="0">
                <a:latin typeface="Arial"/>
                <a:cs typeface="Arial"/>
              </a:rPr>
            </a:br>
            <a:r>
              <a:rPr lang="en-US" dirty="0">
                <a:latin typeface="Arial"/>
                <a:cs typeface="Arial"/>
              </a:rPr>
              <a:t>…</a:t>
            </a:r>
            <a:br>
              <a:rPr lang="en-US" dirty="0">
                <a:latin typeface="Arial"/>
                <a:cs typeface="Arial"/>
              </a:rPr>
            </a:br>
            <a:r>
              <a:rPr lang="en-US" dirty="0">
                <a:solidFill>
                  <a:srgbClr val="984807"/>
                </a:solidFill>
                <a:latin typeface="Arial"/>
                <a:cs typeface="Arial"/>
              </a:rPr>
              <a:t>--mode c16 </a:t>
            </a:r>
            <a:r>
              <a:rPr lang="en-US" dirty="0" smtClean="0">
                <a:solidFill>
                  <a:srgbClr val="984807"/>
                </a:solidFill>
                <a:latin typeface="Arial"/>
                <a:cs typeface="Arial"/>
              </a:rPr>
              <a:t>     — </a:t>
            </a:r>
            <a:r>
              <a:rPr lang="en-US" dirty="0">
                <a:solidFill>
                  <a:srgbClr val="984807"/>
                </a:solidFill>
                <a:latin typeface="Arial"/>
                <a:cs typeface="Arial"/>
              </a:rPr>
              <a:t>1 rank/core</a:t>
            </a:r>
            <a:r>
              <a:rPr lang="en-US" dirty="0">
                <a:latin typeface="Arial"/>
                <a:cs typeface="Arial"/>
              </a:rPr>
              <a:t/>
            </a:r>
            <a:br>
              <a:rPr lang="en-US" dirty="0">
                <a:latin typeface="Arial"/>
                <a:cs typeface="Arial"/>
              </a:rPr>
            </a:br>
            <a:r>
              <a:rPr lang="en-US" dirty="0">
                <a:latin typeface="Arial"/>
                <a:cs typeface="Arial"/>
              </a:rPr>
              <a:t>--mode c32 </a:t>
            </a:r>
            <a:r>
              <a:rPr lang="en-US" dirty="0" smtClean="0">
                <a:solidFill>
                  <a:schemeClr val="accent3"/>
                </a:solidFill>
                <a:latin typeface="Arial"/>
                <a:cs typeface="Arial"/>
              </a:rPr>
              <a:t>     </a:t>
            </a:r>
            <a:r>
              <a:rPr lang="en-US" dirty="0" smtClean="0">
                <a:latin typeface="Arial"/>
                <a:cs typeface="Arial"/>
              </a:rPr>
              <a:t>— </a:t>
            </a:r>
            <a:r>
              <a:rPr lang="en-US" dirty="0">
                <a:latin typeface="Arial"/>
                <a:cs typeface="Arial"/>
              </a:rPr>
              <a:t>2 rank/core </a:t>
            </a:r>
            <a:br>
              <a:rPr lang="en-US" dirty="0">
                <a:latin typeface="Arial"/>
                <a:cs typeface="Arial"/>
              </a:rPr>
            </a:br>
            <a:r>
              <a:rPr lang="en-US" dirty="0">
                <a:latin typeface="Arial"/>
                <a:cs typeface="Arial"/>
              </a:rPr>
              <a:t>--mode c64 </a:t>
            </a:r>
            <a:r>
              <a:rPr lang="en-US" dirty="0" smtClean="0">
                <a:latin typeface="Arial"/>
                <a:cs typeface="Arial"/>
              </a:rPr>
              <a:t>     — </a:t>
            </a:r>
            <a:r>
              <a:rPr lang="en-US" dirty="0">
                <a:latin typeface="Arial"/>
                <a:cs typeface="Arial"/>
              </a:rPr>
              <a:t>4 rank/</a:t>
            </a:r>
            <a:r>
              <a:rPr lang="en-US" dirty="0" smtClean="0">
                <a:latin typeface="Arial"/>
                <a:cs typeface="Arial"/>
              </a:rPr>
              <a:t>core</a:t>
            </a:r>
          </a:p>
          <a:p>
            <a:pPr lvl="1">
              <a:buNone/>
            </a:pPr>
            <a:endParaRPr lang="en-US" sz="1000" dirty="0" smtClean="0">
              <a:latin typeface="Arial"/>
              <a:cs typeface="Arial"/>
            </a:endParaRPr>
          </a:p>
          <a:p>
            <a:pPr lvl="1"/>
            <a:r>
              <a:rPr lang="en-US" dirty="0" smtClean="0">
                <a:latin typeface="Arial"/>
                <a:cs typeface="Arial"/>
              </a:rPr>
              <a:t>Threads</a:t>
            </a:r>
            <a:r>
              <a:rPr lang="en-US" dirty="0">
                <a:latin typeface="Arial"/>
                <a:cs typeface="Arial"/>
              </a:rPr>
              <a:t/>
            </a:r>
            <a:br>
              <a:rPr lang="en-US" dirty="0">
                <a:latin typeface="Arial"/>
                <a:cs typeface="Arial"/>
              </a:rPr>
            </a:br>
            <a:r>
              <a:rPr lang="en-US" dirty="0">
                <a:latin typeface="Arial"/>
                <a:cs typeface="Arial"/>
              </a:rPr>
              <a:t>qsub --mode c1 --</a:t>
            </a:r>
            <a:r>
              <a:rPr lang="en-US" dirty="0" err="1">
                <a:latin typeface="Arial"/>
                <a:cs typeface="Arial"/>
              </a:rPr>
              <a:t>env</a:t>
            </a:r>
            <a:r>
              <a:rPr lang="en-US" dirty="0">
                <a:latin typeface="Arial"/>
                <a:cs typeface="Arial"/>
              </a:rPr>
              <a:t> OMP_NUM_THREADS=64</a:t>
            </a:r>
            <a:br>
              <a:rPr lang="en-US" dirty="0">
                <a:latin typeface="Arial"/>
                <a:cs typeface="Arial"/>
              </a:rPr>
            </a:br>
            <a:r>
              <a:rPr lang="en-US" dirty="0">
                <a:latin typeface="Arial"/>
                <a:cs typeface="Arial"/>
              </a:rPr>
              <a:t>qsub --mode c2 --</a:t>
            </a:r>
            <a:r>
              <a:rPr lang="en-US" dirty="0" err="1">
                <a:latin typeface="Arial"/>
                <a:cs typeface="Arial"/>
              </a:rPr>
              <a:t>env</a:t>
            </a:r>
            <a:r>
              <a:rPr lang="en-US" dirty="0">
                <a:latin typeface="Arial"/>
                <a:cs typeface="Arial"/>
              </a:rPr>
              <a:t> OMP_NUM_THREADS=32</a:t>
            </a:r>
            <a:br>
              <a:rPr lang="en-US" dirty="0">
                <a:latin typeface="Arial"/>
                <a:cs typeface="Arial"/>
              </a:rPr>
            </a:br>
            <a:r>
              <a:rPr lang="en-US" dirty="0">
                <a:latin typeface="Arial"/>
                <a:cs typeface="Arial"/>
              </a:rPr>
              <a:t>…</a:t>
            </a:r>
            <a:r>
              <a:rPr lang="en-US" dirty="0">
                <a:solidFill>
                  <a:schemeClr val="accent3">
                    <a:lumMod val="75000"/>
                  </a:schemeClr>
                </a:solidFill>
                <a:latin typeface="Arial"/>
                <a:cs typeface="Arial"/>
              </a:rPr>
              <a:t/>
            </a:r>
            <a:br>
              <a:rPr lang="en-US" dirty="0">
                <a:solidFill>
                  <a:schemeClr val="accent3">
                    <a:lumMod val="75000"/>
                  </a:schemeClr>
                </a:solidFill>
                <a:latin typeface="Arial"/>
                <a:cs typeface="Arial"/>
              </a:rPr>
            </a:br>
            <a:r>
              <a:rPr lang="en-US" dirty="0">
                <a:solidFill>
                  <a:schemeClr val="accent6">
                    <a:lumMod val="50000"/>
                  </a:schemeClr>
                </a:solidFill>
                <a:latin typeface="Arial"/>
                <a:cs typeface="Arial"/>
              </a:rPr>
              <a:t>qsub --mode c16 --</a:t>
            </a:r>
            <a:r>
              <a:rPr lang="en-US" dirty="0" err="1">
                <a:solidFill>
                  <a:schemeClr val="accent6">
                    <a:lumMod val="50000"/>
                  </a:schemeClr>
                </a:solidFill>
                <a:latin typeface="Arial"/>
                <a:cs typeface="Arial"/>
              </a:rPr>
              <a:t>env</a:t>
            </a:r>
            <a:r>
              <a:rPr lang="en-US" dirty="0">
                <a:solidFill>
                  <a:schemeClr val="accent6">
                    <a:lumMod val="50000"/>
                  </a:schemeClr>
                </a:solidFill>
                <a:latin typeface="Arial"/>
                <a:cs typeface="Arial"/>
              </a:rPr>
              <a:t> OMP_NUM_THREADS=4</a:t>
            </a:r>
            <a:br>
              <a:rPr lang="en-US" dirty="0">
                <a:solidFill>
                  <a:schemeClr val="accent6">
                    <a:lumMod val="50000"/>
                  </a:schemeClr>
                </a:solidFill>
                <a:latin typeface="Arial"/>
                <a:cs typeface="Arial"/>
              </a:rPr>
            </a:br>
            <a:r>
              <a:rPr lang="en-US" dirty="0">
                <a:latin typeface="Arial"/>
                <a:cs typeface="Arial"/>
              </a:rPr>
              <a:t>….</a:t>
            </a:r>
          </a:p>
          <a:p>
            <a:pPr lvl="1"/>
            <a:endParaRPr lang="en-US" dirty="0"/>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40</a:t>
            </a:fld>
            <a:endParaRPr lang="en-US"/>
          </a:p>
        </p:txBody>
      </p:sp>
      <p:sp>
        <p:nvSpPr>
          <p:cNvPr id="6" name="Title 1"/>
          <p:cNvSpPr txBox="1">
            <a:spLocks/>
          </p:cNvSpPr>
          <p:nvPr/>
        </p:nvSpPr>
        <p:spPr>
          <a:xfrm>
            <a:off x="457200" y="160867"/>
            <a:ext cx="8229600" cy="795866"/>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kern="1200">
                <a:solidFill>
                  <a:srgbClr val="FF6600"/>
                </a:solidFill>
                <a:latin typeface="Trebuchet MS"/>
                <a:ea typeface="+mj-ea"/>
                <a:cs typeface="Trebuchet MS"/>
              </a:defRPr>
            </a:lvl1pPr>
          </a:lstStyle>
          <a:p>
            <a:r>
              <a:rPr lang="en-US" dirty="0" smtClean="0"/>
              <a:t>Cobalt job </a:t>
            </a:r>
            <a:r>
              <a:rPr lang="en-US" dirty="0"/>
              <a:t>c</a:t>
            </a:r>
            <a:r>
              <a:rPr lang="en-US" dirty="0" smtClean="0"/>
              <a:t>ontrol: basic method</a:t>
            </a:r>
            <a:endParaRPr lang="en-US" dirty="0"/>
          </a:p>
        </p:txBody>
      </p:sp>
    </p:spTree>
    <p:extLst>
      <p:ext uri="{BB962C8B-B14F-4D97-AF65-F5344CB8AC3E}">
        <p14:creationId xmlns:p14="http://schemas.microsoft.com/office/powerpoint/2010/main" val="29180728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5410200"/>
          </a:xfrm>
        </p:spPr>
        <p:txBody>
          <a:bodyPr>
            <a:normAutofit fontScale="77500" lnSpcReduction="20000"/>
          </a:bodyPr>
          <a:lstStyle/>
          <a:p>
            <a:pPr>
              <a:lnSpc>
                <a:spcPct val="120000"/>
              </a:lnSpc>
            </a:pPr>
            <a:r>
              <a:rPr lang="en-US" sz="2600" dirty="0" smtClean="0">
                <a:latin typeface="Arial"/>
                <a:cs typeface="Arial"/>
              </a:rPr>
              <a:t>Script: submit a script (bash, </a:t>
            </a:r>
            <a:r>
              <a:rPr lang="en-US" sz="2600" dirty="0" err="1" smtClean="0">
                <a:latin typeface="Arial"/>
                <a:cs typeface="Arial"/>
              </a:rPr>
              <a:t>csh</a:t>
            </a:r>
            <a:r>
              <a:rPr lang="en-US" sz="2600" dirty="0" smtClean="0">
                <a:latin typeface="Arial"/>
                <a:cs typeface="Arial"/>
              </a:rPr>
              <a:t>, ….)</a:t>
            </a:r>
            <a:br>
              <a:rPr lang="en-US" sz="2600" dirty="0" smtClean="0">
                <a:latin typeface="Arial"/>
                <a:cs typeface="Arial"/>
              </a:rPr>
            </a:br>
            <a:r>
              <a:rPr lang="en-US" dirty="0">
                <a:latin typeface="Arial"/>
                <a:cs typeface="Arial"/>
              </a:rPr>
              <a:t>	</a:t>
            </a:r>
            <a:r>
              <a:rPr lang="en-US" dirty="0" smtClean="0">
                <a:latin typeface="Arial"/>
                <a:cs typeface="Arial"/>
              </a:rPr>
              <a:t>	</a:t>
            </a:r>
            <a:r>
              <a:rPr lang="en-US" sz="2600" dirty="0" smtClean="0">
                <a:latin typeface="Arial"/>
                <a:cs typeface="Arial"/>
              </a:rPr>
              <a:t>qsub --mode script … </a:t>
            </a:r>
            <a:r>
              <a:rPr lang="en-US" sz="2600" i="1" dirty="0" smtClean="0">
                <a:latin typeface="Arial"/>
                <a:cs typeface="Arial"/>
              </a:rPr>
              <a:t>path/script</a:t>
            </a:r>
          </a:p>
          <a:p>
            <a:pPr>
              <a:lnSpc>
                <a:spcPct val="120000"/>
              </a:lnSpc>
            </a:pPr>
            <a:endParaRPr lang="en-US" sz="1290" i="1" dirty="0" smtClean="0">
              <a:latin typeface="Arial"/>
              <a:cs typeface="Arial"/>
            </a:endParaRPr>
          </a:p>
          <a:p>
            <a:pPr lvl="1">
              <a:lnSpc>
                <a:spcPct val="120000"/>
              </a:lnSpc>
            </a:pPr>
            <a:r>
              <a:rPr lang="en-US" sz="2300" dirty="0" smtClean="0">
                <a:latin typeface="Arial"/>
                <a:cs typeface="Arial"/>
              </a:rPr>
              <a:t>Script </a:t>
            </a:r>
            <a:r>
              <a:rPr lang="en-US" sz="2300" dirty="0">
                <a:latin typeface="Arial"/>
                <a:cs typeface="Arial"/>
              </a:rPr>
              <a:t>example</a:t>
            </a:r>
            <a:r>
              <a:rPr lang="en-US" sz="2300" dirty="0" smtClean="0">
                <a:latin typeface="Arial"/>
                <a:cs typeface="Arial"/>
              </a:rPr>
              <a:t>:</a:t>
            </a:r>
            <a:br>
              <a:rPr lang="en-US" sz="2300" dirty="0" smtClean="0">
                <a:latin typeface="Arial"/>
                <a:cs typeface="Arial"/>
              </a:rPr>
            </a:br>
            <a:r>
              <a:rPr lang="en-US" sz="2300" dirty="0" smtClean="0">
                <a:latin typeface="Arial"/>
                <a:cs typeface="Arial"/>
              </a:rPr>
              <a:t>	qsub -t 10 -n 8192 -A </a:t>
            </a:r>
            <a:r>
              <a:rPr lang="en-US" sz="2300" dirty="0" err="1" smtClean="0">
                <a:latin typeface="Arial"/>
                <a:cs typeface="Arial"/>
              </a:rPr>
              <a:t>myproject</a:t>
            </a:r>
            <a:r>
              <a:rPr lang="en-US" sz="2300" dirty="0" smtClean="0">
                <a:latin typeface="Arial"/>
                <a:cs typeface="Arial"/>
              </a:rPr>
              <a:t> --mode script </a:t>
            </a:r>
            <a:r>
              <a:rPr lang="en-US" sz="2300" dirty="0" err="1" smtClean="0">
                <a:latin typeface="Arial"/>
                <a:cs typeface="Arial"/>
              </a:rPr>
              <a:t>myscript.sh</a:t>
            </a:r>
            <a:r>
              <a:rPr lang="en-US" dirty="0">
                <a:latin typeface="Arial"/>
                <a:cs typeface="Arial"/>
              </a:rPr>
              <a:t/>
            </a:r>
            <a:br>
              <a:rPr lang="en-US" dirty="0">
                <a:latin typeface="Arial"/>
                <a:cs typeface="Arial"/>
              </a:rPr>
            </a:br>
            <a:r>
              <a:rPr lang="en-US" sz="1000" dirty="0" smtClean="0">
                <a:latin typeface="Arial"/>
                <a:cs typeface="Arial"/>
              </a:rPr>
              <a:t/>
            </a:r>
            <a:br>
              <a:rPr lang="en-US" sz="1000" dirty="0" smtClean="0">
                <a:latin typeface="Arial"/>
                <a:cs typeface="Arial"/>
              </a:rPr>
            </a:br>
            <a:r>
              <a:rPr lang="en-US" sz="2100" dirty="0" smtClean="0">
                <a:latin typeface="Arial"/>
                <a:cs typeface="Arial"/>
              </a:rPr>
              <a:t>#</a:t>
            </a:r>
            <a:r>
              <a:rPr lang="en-US" sz="2100" dirty="0">
                <a:latin typeface="Arial"/>
                <a:cs typeface="Arial"/>
              </a:rPr>
              <a:t>!/bin/</a:t>
            </a:r>
            <a:r>
              <a:rPr lang="en-US" sz="2100" dirty="0" err="1" smtClean="0">
                <a:latin typeface="Arial"/>
                <a:cs typeface="Arial"/>
              </a:rPr>
              <a:t>sh</a:t>
            </a:r>
            <a:r>
              <a:rPr lang="en-US" sz="2100" dirty="0" smtClean="0">
                <a:latin typeface="Arial"/>
                <a:cs typeface="Arial"/>
              </a:rPr>
              <a:t/>
            </a:r>
            <a:br>
              <a:rPr lang="en-US" sz="2100" dirty="0" smtClean="0">
                <a:latin typeface="Arial"/>
                <a:cs typeface="Arial"/>
              </a:rPr>
            </a:br>
            <a:r>
              <a:rPr lang="en-US" sz="2100" dirty="0" smtClean="0">
                <a:latin typeface="Arial"/>
                <a:cs typeface="Arial"/>
              </a:rPr>
              <a:t>echo </a:t>
            </a:r>
            <a:r>
              <a:rPr lang="en-US" sz="2100" dirty="0">
                <a:latin typeface="Arial"/>
                <a:cs typeface="Arial"/>
              </a:rPr>
              <a:t>"Starting Cobalt job </a:t>
            </a:r>
            <a:r>
              <a:rPr lang="en-US" sz="2100" dirty="0" smtClean="0">
                <a:latin typeface="Arial"/>
                <a:cs typeface="Arial"/>
              </a:rPr>
              <a:t>script”</a:t>
            </a:r>
            <a:br>
              <a:rPr lang="en-US" sz="2100" dirty="0" smtClean="0">
                <a:latin typeface="Arial"/>
                <a:cs typeface="Arial"/>
              </a:rPr>
            </a:br>
            <a:r>
              <a:rPr lang="en-US" sz="2100" dirty="0" err="1" smtClean="0">
                <a:latin typeface="Arial"/>
                <a:cs typeface="Arial"/>
              </a:rPr>
              <a:t>runjob</a:t>
            </a:r>
            <a:r>
              <a:rPr lang="en-US" sz="2100" dirty="0" smtClean="0">
                <a:latin typeface="Arial"/>
                <a:cs typeface="Arial"/>
              </a:rPr>
              <a:t> --</a:t>
            </a:r>
            <a:r>
              <a:rPr lang="en-US" sz="2100" dirty="0" err="1" smtClean="0">
                <a:latin typeface="Arial"/>
                <a:cs typeface="Arial"/>
              </a:rPr>
              <a:t>np</a:t>
            </a:r>
            <a:r>
              <a:rPr lang="en-US" sz="2100" dirty="0" smtClean="0">
                <a:latin typeface="Arial"/>
                <a:cs typeface="Arial"/>
              </a:rPr>
              <a:t> 131072 -</a:t>
            </a:r>
            <a:r>
              <a:rPr lang="en-US" sz="2100" dirty="0">
                <a:latin typeface="Arial"/>
                <a:cs typeface="Arial"/>
              </a:rPr>
              <a:t>p 16 --block $COBALT_PARTNAME </a:t>
            </a:r>
            <a:r>
              <a:rPr lang="en-US" sz="2100" dirty="0" smtClean="0">
                <a:latin typeface="Arial"/>
                <a:cs typeface="Arial"/>
              </a:rPr>
              <a:t>: </a:t>
            </a:r>
            <a:r>
              <a:rPr lang="en-US" sz="2100" dirty="0">
                <a:latin typeface="Arial"/>
                <a:cs typeface="Arial"/>
              </a:rPr>
              <a:t>&lt;executable&gt; &lt;</a:t>
            </a:r>
            <a:r>
              <a:rPr lang="en-US" sz="2100" dirty="0" err="1">
                <a:latin typeface="Arial"/>
                <a:cs typeface="Arial"/>
              </a:rPr>
              <a:t>args</a:t>
            </a:r>
            <a:r>
              <a:rPr lang="en-US" sz="2100" dirty="0">
                <a:latin typeface="Arial"/>
                <a:cs typeface="Arial"/>
              </a:rPr>
              <a:t>…</a:t>
            </a:r>
            <a:r>
              <a:rPr lang="en-US" sz="2100" dirty="0" smtClean="0">
                <a:latin typeface="Arial"/>
                <a:cs typeface="Arial"/>
              </a:rPr>
              <a:t>&gt;</a:t>
            </a:r>
          </a:p>
          <a:p>
            <a:pPr lvl="1">
              <a:lnSpc>
                <a:spcPct val="120000"/>
              </a:lnSpc>
            </a:pPr>
            <a:endParaRPr lang="en-US" dirty="0"/>
          </a:p>
          <a:p>
            <a:pPr lvl="1">
              <a:lnSpc>
                <a:spcPct val="120000"/>
              </a:lnSpc>
            </a:pPr>
            <a:endParaRPr lang="en-US" dirty="0" smtClean="0"/>
          </a:p>
          <a:p>
            <a:pPr lvl="1">
              <a:lnSpc>
                <a:spcPct val="120000"/>
              </a:lnSpc>
            </a:pPr>
            <a:endParaRPr lang="en-US" dirty="0"/>
          </a:p>
          <a:p>
            <a:pPr lvl="1">
              <a:lnSpc>
                <a:spcPct val="120000"/>
              </a:lnSpc>
            </a:pPr>
            <a:endParaRPr lang="en-US" dirty="0" smtClean="0"/>
          </a:p>
          <a:p>
            <a:pPr lvl="1">
              <a:lnSpc>
                <a:spcPct val="120000"/>
              </a:lnSpc>
            </a:pPr>
            <a:endParaRPr lang="en-US" sz="1000" dirty="0"/>
          </a:p>
          <a:p>
            <a:pPr lvl="1">
              <a:lnSpc>
                <a:spcPct val="120000"/>
              </a:lnSpc>
            </a:pPr>
            <a:r>
              <a:rPr lang="en-US" sz="2300" dirty="0" smtClean="0">
                <a:latin typeface="Arial"/>
                <a:cs typeface="Arial"/>
              </a:rPr>
              <a:t>New #COBALT syntax:</a:t>
            </a:r>
            <a:r>
              <a:rPr lang="en-US" sz="2300" dirty="0">
                <a:latin typeface="Arial"/>
                <a:cs typeface="Arial"/>
              </a:rPr>
              <a:t/>
            </a:r>
            <a:br>
              <a:rPr lang="en-US" sz="2300" dirty="0">
                <a:latin typeface="Arial"/>
                <a:cs typeface="Arial"/>
              </a:rPr>
            </a:br>
            <a:r>
              <a:rPr lang="en-US" sz="2300" dirty="0" smtClean="0">
                <a:latin typeface="Arial"/>
                <a:cs typeface="Arial"/>
              </a:rPr>
              <a:t>	qsub -t 10 -n 8192 --mode script </a:t>
            </a:r>
            <a:r>
              <a:rPr lang="en-US" sz="2300" dirty="0" err="1" smtClean="0">
                <a:latin typeface="Arial"/>
                <a:cs typeface="Arial"/>
              </a:rPr>
              <a:t>myscript.sh</a:t>
            </a:r>
            <a:r>
              <a:rPr lang="en-US" sz="2300" dirty="0" smtClean="0">
                <a:latin typeface="Arial"/>
                <a:cs typeface="Arial"/>
              </a:rPr>
              <a:t/>
            </a:r>
            <a:br>
              <a:rPr lang="en-US" sz="2300" dirty="0" smtClean="0">
                <a:latin typeface="Arial"/>
                <a:cs typeface="Arial"/>
              </a:rPr>
            </a:br>
            <a:r>
              <a:rPr lang="en-US" sz="1000" dirty="0" smtClean="0">
                <a:latin typeface="Arial"/>
                <a:cs typeface="Arial"/>
              </a:rPr>
              <a:t/>
            </a:r>
            <a:br>
              <a:rPr lang="en-US" sz="1000" dirty="0" smtClean="0">
                <a:latin typeface="Arial"/>
                <a:cs typeface="Arial"/>
              </a:rPr>
            </a:br>
            <a:r>
              <a:rPr lang="en-US" sz="2100" dirty="0" smtClean="0">
                <a:latin typeface="Arial"/>
                <a:cs typeface="Arial"/>
              </a:rPr>
              <a:t>#</a:t>
            </a:r>
            <a:r>
              <a:rPr lang="en-US" sz="2100" dirty="0">
                <a:latin typeface="Arial"/>
                <a:cs typeface="Arial"/>
              </a:rPr>
              <a:t>!/bin/</a:t>
            </a:r>
            <a:r>
              <a:rPr lang="en-US" sz="2100" dirty="0" smtClean="0">
                <a:latin typeface="Arial"/>
                <a:cs typeface="Arial"/>
              </a:rPr>
              <a:t>bash</a:t>
            </a:r>
            <a:br>
              <a:rPr lang="en-US" sz="2100" dirty="0" smtClean="0">
                <a:latin typeface="Arial"/>
                <a:cs typeface="Arial"/>
              </a:rPr>
            </a:br>
            <a:r>
              <a:rPr lang="en-US" sz="2100" dirty="0" smtClean="0">
                <a:latin typeface="Arial"/>
                <a:cs typeface="Arial"/>
              </a:rPr>
              <a:t>#</a:t>
            </a:r>
            <a:r>
              <a:rPr lang="en-US" sz="2100" dirty="0">
                <a:latin typeface="Arial"/>
                <a:cs typeface="Arial"/>
              </a:rPr>
              <a:t>COBALT -A </a:t>
            </a:r>
            <a:r>
              <a:rPr lang="en-US" sz="2100" dirty="0" err="1">
                <a:latin typeface="Arial"/>
                <a:cs typeface="Arial"/>
              </a:rPr>
              <a:t>myproject</a:t>
            </a:r>
            <a:r>
              <a:rPr lang="en-US" sz="2100" dirty="0">
                <a:latin typeface="Arial"/>
                <a:cs typeface="Arial"/>
              </a:rPr>
              <a:t> </a:t>
            </a:r>
            <a:r>
              <a:rPr lang="en-US" sz="2100" dirty="0" smtClean="0">
                <a:latin typeface="Arial"/>
                <a:cs typeface="Arial"/>
              </a:rPr>
              <a:t>-</a:t>
            </a:r>
            <a:r>
              <a:rPr lang="en-US" sz="2100" dirty="0">
                <a:latin typeface="Arial"/>
                <a:cs typeface="Arial"/>
              </a:rPr>
              <a:t>O </a:t>
            </a:r>
            <a:r>
              <a:rPr lang="en-US" sz="2100" dirty="0" smtClean="0">
                <a:latin typeface="Arial"/>
                <a:cs typeface="Arial"/>
              </a:rPr>
              <a:t>My_Run_$</a:t>
            </a:r>
            <a:r>
              <a:rPr lang="en-US" sz="2100" dirty="0" err="1" smtClean="0">
                <a:latin typeface="Arial"/>
                <a:cs typeface="Arial"/>
              </a:rPr>
              <a:t>jobid</a:t>
            </a:r>
            <a:r>
              <a:rPr lang="en-US" sz="2100" dirty="0" smtClean="0">
                <a:latin typeface="Arial"/>
                <a:cs typeface="Arial"/>
              </a:rPr>
              <a:t/>
            </a:r>
            <a:br>
              <a:rPr lang="en-US" sz="2100" dirty="0" smtClean="0">
                <a:latin typeface="Arial"/>
                <a:cs typeface="Arial"/>
              </a:rPr>
            </a:br>
            <a:r>
              <a:rPr lang="en-US" sz="2100" dirty="0" err="1">
                <a:latin typeface="Arial"/>
                <a:cs typeface="Arial"/>
              </a:rPr>
              <a:t>runjob</a:t>
            </a:r>
            <a:r>
              <a:rPr lang="en-US" sz="2100" dirty="0">
                <a:latin typeface="Arial"/>
                <a:cs typeface="Arial"/>
              </a:rPr>
              <a:t> </a:t>
            </a:r>
            <a:r>
              <a:rPr lang="en-US" sz="2100" dirty="0" smtClean="0">
                <a:latin typeface="Arial"/>
                <a:cs typeface="Arial"/>
              </a:rPr>
              <a:t>--</a:t>
            </a:r>
            <a:r>
              <a:rPr lang="en-US" sz="2100" dirty="0" err="1" smtClean="0">
                <a:latin typeface="Arial"/>
                <a:cs typeface="Arial"/>
              </a:rPr>
              <a:t>np</a:t>
            </a:r>
            <a:r>
              <a:rPr lang="en-US" sz="2100" dirty="0" smtClean="0">
                <a:latin typeface="Arial"/>
                <a:cs typeface="Arial"/>
              </a:rPr>
              <a:t> 131072 -</a:t>
            </a:r>
            <a:r>
              <a:rPr lang="en-US" sz="2100" dirty="0">
                <a:latin typeface="Arial"/>
                <a:cs typeface="Arial"/>
              </a:rPr>
              <a:t>p 16 --block $COBALT_PARTNAME --verbose=INFO : &lt;executable&gt; &lt;</a:t>
            </a:r>
            <a:r>
              <a:rPr lang="en-US" sz="2100" dirty="0" err="1">
                <a:latin typeface="Arial"/>
                <a:cs typeface="Arial"/>
              </a:rPr>
              <a:t>args</a:t>
            </a:r>
            <a:r>
              <a:rPr lang="en-US" sz="2100" dirty="0">
                <a:latin typeface="Arial"/>
                <a:cs typeface="Arial"/>
              </a:rPr>
              <a:t>…</a:t>
            </a:r>
            <a:r>
              <a:rPr lang="en-US" sz="2100" dirty="0" smtClean="0">
                <a:latin typeface="Arial"/>
                <a:cs typeface="Arial"/>
              </a:rPr>
              <a:t>&gt; </a:t>
            </a:r>
            <a:endParaRPr lang="en-US" sz="2100" dirty="0">
              <a:latin typeface="Arial"/>
              <a:cs typeface="Arial"/>
            </a:endParaRPr>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41</a:t>
            </a:fld>
            <a:endParaRPr lang="en-US"/>
          </a:p>
        </p:txBody>
      </p:sp>
      <p:sp>
        <p:nvSpPr>
          <p:cNvPr id="6" name="Rounded Rectangle 5"/>
          <p:cNvSpPr/>
          <p:nvPr/>
        </p:nvSpPr>
        <p:spPr bwMode="auto">
          <a:xfrm>
            <a:off x="1219200" y="3733800"/>
            <a:ext cx="1143000" cy="381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MPI ranks</a:t>
            </a:r>
          </a:p>
        </p:txBody>
      </p:sp>
      <p:sp>
        <p:nvSpPr>
          <p:cNvPr id="7" name="Rounded Rectangle 6"/>
          <p:cNvSpPr/>
          <p:nvPr/>
        </p:nvSpPr>
        <p:spPr bwMode="auto">
          <a:xfrm>
            <a:off x="2743200" y="3710514"/>
            <a:ext cx="1371600" cy="381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ranks/node</a:t>
            </a:r>
          </a:p>
        </p:txBody>
      </p:sp>
      <p:sp>
        <p:nvSpPr>
          <p:cNvPr id="8" name="Rounded Rectangle 7"/>
          <p:cNvSpPr/>
          <p:nvPr/>
        </p:nvSpPr>
        <p:spPr bwMode="auto">
          <a:xfrm>
            <a:off x="5105400" y="3710514"/>
            <a:ext cx="1371600" cy="381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separator</a:t>
            </a:r>
          </a:p>
        </p:txBody>
      </p:sp>
      <p:cxnSp>
        <p:nvCxnSpPr>
          <p:cNvPr id="10" name="Straight Arrow Connector 9"/>
          <p:cNvCxnSpPr>
            <a:stCxn id="6" idx="0"/>
          </p:cNvCxnSpPr>
          <p:nvPr/>
        </p:nvCxnSpPr>
        <p:spPr bwMode="auto">
          <a:xfrm flipV="1">
            <a:off x="1790700" y="3352800"/>
            <a:ext cx="495300" cy="3810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0"/>
          </p:cNvCxnSpPr>
          <p:nvPr/>
        </p:nvCxnSpPr>
        <p:spPr bwMode="auto">
          <a:xfrm flipH="1" flipV="1">
            <a:off x="3124200" y="3329514"/>
            <a:ext cx="304800" cy="3810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0"/>
          </p:cNvCxnSpPr>
          <p:nvPr/>
        </p:nvCxnSpPr>
        <p:spPr bwMode="auto">
          <a:xfrm flipV="1">
            <a:off x="5791200" y="3329514"/>
            <a:ext cx="0" cy="3810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p:txBody>
          <a:bodyPr/>
          <a:lstStyle/>
          <a:p>
            <a:r>
              <a:rPr lang="en-US" dirty="0" smtClean="0"/>
              <a:t>Cobalt job control: script method</a:t>
            </a:r>
            <a:endParaRPr lang="en-US" dirty="0"/>
          </a:p>
        </p:txBody>
      </p:sp>
      <p:sp>
        <p:nvSpPr>
          <p:cNvPr id="18" name="Rounded Rectangle 17"/>
          <p:cNvSpPr/>
          <p:nvPr/>
        </p:nvSpPr>
        <p:spPr bwMode="auto">
          <a:xfrm>
            <a:off x="6172200" y="5181600"/>
            <a:ext cx="2286000" cy="304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dirty="0">
                <a:solidFill>
                  <a:schemeClr val="tx1"/>
                </a:solidFill>
                <a:latin typeface="Calibri" pitchFamily="34" charset="0"/>
              </a:rPr>
              <a:t>e</a:t>
            </a:r>
            <a:r>
              <a:rPr kumimoji="0" lang="en-US" sz="1600" b="0" i="0" u="none" strike="noStrike" cap="none" normalizeH="0" baseline="0" dirty="0" smtClean="0">
                <a:ln>
                  <a:noFill/>
                </a:ln>
                <a:solidFill>
                  <a:schemeClr val="tx1"/>
                </a:solidFill>
                <a:effectLst/>
                <a:latin typeface="Calibri" pitchFamily="34" charset="0"/>
              </a:rPr>
              <a:t>xpands to</a:t>
            </a:r>
            <a:r>
              <a:rPr kumimoji="0" lang="en-US" sz="1600" b="0" i="0" u="none" strike="noStrike" cap="none" normalizeH="0" dirty="0" smtClean="0">
                <a:ln>
                  <a:noFill/>
                </a:ln>
                <a:solidFill>
                  <a:schemeClr val="tx1"/>
                </a:solidFill>
                <a:effectLst/>
                <a:latin typeface="Calibri" pitchFamily="34" charset="0"/>
              </a:rPr>
              <a:t> Cobalt </a:t>
            </a:r>
            <a:r>
              <a:rPr kumimoji="0" lang="en-US" sz="1600" b="0" i="0" u="none" strike="noStrike" cap="none" normalizeH="0" dirty="0" err="1" smtClean="0">
                <a:ln>
                  <a:noFill/>
                </a:ln>
                <a:solidFill>
                  <a:schemeClr val="tx1"/>
                </a:solidFill>
                <a:effectLst/>
                <a:latin typeface="Calibri" pitchFamily="34" charset="0"/>
              </a:rPr>
              <a:t>jobid</a:t>
            </a:r>
            <a:r>
              <a:rPr kumimoji="0" lang="en-US" sz="1600" b="0" i="0" u="none" strike="noStrike" cap="none" normalizeH="0" baseline="0" dirty="0" smtClean="0">
                <a:ln>
                  <a:noFill/>
                </a:ln>
                <a:solidFill>
                  <a:schemeClr val="tx1"/>
                </a:solidFill>
                <a:effectLst/>
                <a:latin typeface="Calibri" pitchFamily="34" charset="0"/>
              </a:rPr>
              <a:t> </a:t>
            </a:r>
          </a:p>
        </p:txBody>
      </p:sp>
      <p:cxnSp>
        <p:nvCxnSpPr>
          <p:cNvPr id="19" name="Straight Arrow Connector 18"/>
          <p:cNvCxnSpPr>
            <a:stCxn id="18" idx="1"/>
          </p:cNvCxnSpPr>
          <p:nvPr/>
        </p:nvCxnSpPr>
        <p:spPr bwMode="auto">
          <a:xfrm flipH="1">
            <a:off x="5029200" y="5334000"/>
            <a:ext cx="1143000" cy="1524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9492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20" y="976133"/>
            <a:ext cx="8305800" cy="5334000"/>
          </a:xfrm>
        </p:spPr>
        <p:txBody>
          <a:bodyPr/>
          <a:lstStyle/>
          <a:p>
            <a:r>
              <a:rPr lang="en-US" dirty="0" smtClean="0">
                <a:latin typeface="Arial"/>
                <a:cs typeface="Arial"/>
              </a:rPr>
              <a:t>Following job in sequence depends on completion of current job</a:t>
            </a:r>
          </a:p>
          <a:p>
            <a:pPr marL="0" indent="0">
              <a:buNone/>
            </a:pPr>
            <a:endParaRPr lang="en-US" sz="800" dirty="0">
              <a:solidFill>
                <a:srgbClr val="984807"/>
              </a:solidFill>
            </a:endParaRPr>
          </a:p>
          <a:p>
            <a:pPr marL="0" indent="0">
              <a:buNone/>
            </a:pPr>
            <a:r>
              <a:rPr lang="en-US" sz="1600" dirty="0" smtClean="0">
                <a:solidFill>
                  <a:srgbClr val="984807"/>
                </a:solidFill>
                <a:latin typeface="Courier"/>
                <a:cs typeface="Courier"/>
              </a:rPr>
              <a:t>&gt; qsub -A </a:t>
            </a:r>
            <a:r>
              <a:rPr lang="en-US" sz="1600" dirty="0" err="1" smtClean="0">
                <a:solidFill>
                  <a:srgbClr val="984807"/>
                </a:solidFill>
                <a:latin typeface="Courier"/>
                <a:cs typeface="Courier"/>
              </a:rPr>
              <a:t>MyProject</a:t>
            </a:r>
            <a:r>
              <a:rPr lang="en-US" sz="1600" dirty="0" smtClean="0">
                <a:solidFill>
                  <a:srgbClr val="984807"/>
                </a:solidFill>
                <a:latin typeface="Courier"/>
                <a:cs typeface="Courier"/>
              </a:rPr>
              <a:t> -t 12:00:00 -n 8192 --mode c32 </a:t>
            </a:r>
            <a:r>
              <a:rPr lang="en-US" sz="1600" dirty="0" err="1" smtClean="0">
                <a:solidFill>
                  <a:srgbClr val="984807"/>
                </a:solidFill>
                <a:latin typeface="Courier"/>
                <a:cs typeface="Courier"/>
              </a:rPr>
              <a:t>myprogram</a:t>
            </a:r>
            <a:endParaRPr lang="en-US" sz="1600" dirty="0" smtClean="0">
              <a:solidFill>
                <a:srgbClr val="984807"/>
              </a:solidFill>
              <a:latin typeface="Courier"/>
              <a:cs typeface="Courier"/>
            </a:endParaRPr>
          </a:p>
          <a:p>
            <a:pPr marL="0" indent="0">
              <a:buNone/>
            </a:pPr>
            <a:r>
              <a:rPr lang="en-US" sz="1600" dirty="0" smtClean="0">
                <a:solidFill>
                  <a:srgbClr val="984807"/>
                </a:solidFill>
                <a:latin typeface="Courier"/>
                <a:cs typeface="Courier"/>
              </a:rPr>
              <a:t>*</a:t>
            </a:r>
            <a:r>
              <a:rPr lang="en-US" sz="1600" dirty="0">
                <a:solidFill>
                  <a:srgbClr val="984807"/>
                </a:solidFill>
                <a:latin typeface="Courier"/>
                <a:cs typeface="Courier"/>
              </a:rPr>
              <a:t>* Project </a:t>
            </a:r>
            <a:r>
              <a:rPr lang="en-US" sz="1600" dirty="0" smtClean="0">
                <a:solidFill>
                  <a:srgbClr val="984807"/>
                </a:solidFill>
                <a:latin typeface="Courier"/>
                <a:cs typeface="Courier"/>
              </a:rPr>
              <a:t>’</a:t>
            </a:r>
            <a:r>
              <a:rPr lang="en-US" sz="1600" dirty="0" err="1" smtClean="0">
                <a:solidFill>
                  <a:srgbClr val="984807"/>
                </a:solidFill>
                <a:latin typeface="Courier"/>
                <a:cs typeface="Courier"/>
              </a:rPr>
              <a:t>MyProject</a:t>
            </a:r>
            <a:r>
              <a:rPr lang="en-US" sz="1600" dirty="0" smtClean="0">
                <a:solidFill>
                  <a:srgbClr val="984807"/>
                </a:solidFill>
                <a:latin typeface="Courier"/>
                <a:cs typeface="Courier"/>
              </a:rPr>
              <a:t>'</a:t>
            </a:r>
            <a:r>
              <a:rPr lang="en-US" sz="1600" dirty="0">
                <a:solidFill>
                  <a:srgbClr val="984807"/>
                </a:solidFill>
                <a:latin typeface="Courier"/>
                <a:cs typeface="Courier"/>
              </a:rPr>
              <a:t>; job rerouted to queue 'prod-capability'</a:t>
            </a:r>
          </a:p>
          <a:p>
            <a:pPr marL="0" indent="0">
              <a:buNone/>
            </a:pPr>
            <a:r>
              <a:rPr lang="en-US" sz="1600" dirty="0" smtClean="0">
                <a:solidFill>
                  <a:srgbClr val="984807"/>
                </a:solidFill>
                <a:latin typeface="Courier"/>
                <a:cs typeface="Courier"/>
              </a:rPr>
              <a:t>234439</a:t>
            </a:r>
            <a:endParaRPr lang="en-US" sz="1600" dirty="0">
              <a:solidFill>
                <a:srgbClr val="984807"/>
              </a:solidFill>
              <a:latin typeface="Courier"/>
              <a:cs typeface="Courier"/>
            </a:endParaRPr>
          </a:p>
          <a:p>
            <a:pPr marL="0" indent="0">
              <a:buNone/>
            </a:pPr>
            <a:endParaRPr lang="en-US" sz="1600" dirty="0" smtClean="0">
              <a:solidFill>
                <a:srgbClr val="6B5614"/>
              </a:solidFill>
              <a:latin typeface="Courier"/>
              <a:cs typeface="Courier"/>
            </a:endParaRPr>
          </a:p>
          <a:p>
            <a:pPr marL="0" indent="0">
              <a:buNone/>
            </a:pPr>
            <a:endParaRPr lang="en-US" sz="800" dirty="0" smtClean="0">
              <a:solidFill>
                <a:srgbClr val="6B5614"/>
              </a:solidFill>
              <a:latin typeface="Courier"/>
              <a:cs typeface="Courier"/>
            </a:endParaRPr>
          </a:p>
          <a:p>
            <a:pPr marL="0" indent="0">
              <a:buNone/>
            </a:pPr>
            <a:endParaRPr lang="en-US" sz="800" dirty="0">
              <a:solidFill>
                <a:srgbClr val="6B5614"/>
              </a:solidFill>
              <a:latin typeface="Courier"/>
              <a:cs typeface="Courier"/>
            </a:endParaRPr>
          </a:p>
          <a:p>
            <a:pPr marL="0" indent="0">
              <a:buNone/>
            </a:pPr>
            <a:r>
              <a:rPr lang="en-US" sz="1600" dirty="0" smtClean="0">
                <a:solidFill>
                  <a:srgbClr val="984807"/>
                </a:solidFill>
                <a:latin typeface="Courier"/>
                <a:cs typeface="Courier"/>
              </a:rPr>
              <a:t>&gt; </a:t>
            </a:r>
            <a:r>
              <a:rPr lang="en-US" sz="1600" dirty="0">
                <a:solidFill>
                  <a:srgbClr val="984807"/>
                </a:solidFill>
                <a:latin typeface="Courier"/>
                <a:cs typeface="Courier"/>
              </a:rPr>
              <a:t>qsub -A </a:t>
            </a:r>
            <a:r>
              <a:rPr lang="en-US" sz="1600" dirty="0" err="1">
                <a:solidFill>
                  <a:srgbClr val="984807"/>
                </a:solidFill>
                <a:latin typeface="Courier"/>
                <a:cs typeface="Courier"/>
              </a:rPr>
              <a:t>MyProject</a:t>
            </a:r>
            <a:r>
              <a:rPr lang="en-US" sz="1600" dirty="0">
                <a:solidFill>
                  <a:srgbClr val="984807"/>
                </a:solidFill>
                <a:latin typeface="Courier"/>
                <a:cs typeface="Courier"/>
              </a:rPr>
              <a:t> -t 12:00:00 -n 8192 --mode </a:t>
            </a:r>
            <a:r>
              <a:rPr lang="en-US" sz="1600" dirty="0" smtClean="0">
                <a:solidFill>
                  <a:srgbClr val="984807"/>
                </a:solidFill>
                <a:latin typeface="Courier"/>
                <a:cs typeface="Courier"/>
              </a:rPr>
              <a:t>c32 </a:t>
            </a:r>
            <a:r>
              <a:rPr lang="en-US" sz="1600" dirty="0" err="1" smtClean="0">
                <a:solidFill>
                  <a:srgbClr val="984807"/>
                </a:solidFill>
                <a:latin typeface="Courier"/>
                <a:cs typeface="Courier"/>
              </a:rPr>
              <a:t>myprogram</a:t>
            </a:r>
            <a:r>
              <a:rPr lang="en-US" sz="1600" dirty="0" smtClean="0">
                <a:solidFill>
                  <a:srgbClr val="984807"/>
                </a:solidFill>
                <a:latin typeface="Courier"/>
                <a:cs typeface="Courier"/>
              </a:rPr>
              <a:t> \                   </a:t>
            </a:r>
            <a:br>
              <a:rPr lang="en-US" sz="1600" dirty="0" smtClean="0">
                <a:solidFill>
                  <a:srgbClr val="984807"/>
                </a:solidFill>
                <a:latin typeface="Courier"/>
                <a:cs typeface="Courier"/>
              </a:rPr>
            </a:br>
            <a:r>
              <a:rPr lang="en-US" sz="1600" dirty="0" smtClean="0">
                <a:solidFill>
                  <a:srgbClr val="984807"/>
                </a:solidFill>
                <a:latin typeface="Courier"/>
                <a:cs typeface="Courier"/>
              </a:rPr>
              <a:t>          --dependencies 234439</a:t>
            </a:r>
            <a:endParaRPr lang="en-US" sz="1600" dirty="0">
              <a:solidFill>
                <a:srgbClr val="984807"/>
              </a:solidFill>
              <a:latin typeface="Courier"/>
              <a:cs typeface="Courier"/>
            </a:endParaRPr>
          </a:p>
          <a:p>
            <a:pPr marL="0" indent="0">
              <a:buNone/>
            </a:pPr>
            <a:r>
              <a:rPr lang="en-US" sz="1600" dirty="0">
                <a:solidFill>
                  <a:srgbClr val="984807"/>
                </a:solidFill>
                <a:latin typeface="Courier"/>
                <a:cs typeface="Courier"/>
              </a:rPr>
              <a:t>** Project ’</a:t>
            </a:r>
            <a:r>
              <a:rPr lang="en-US" sz="1600" dirty="0" err="1">
                <a:solidFill>
                  <a:srgbClr val="984807"/>
                </a:solidFill>
                <a:latin typeface="Courier"/>
                <a:cs typeface="Courier"/>
              </a:rPr>
              <a:t>MyProject</a:t>
            </a:r>
            <a:r>
              <a:rPr lang="en-US" sz="1600" dirty="0">
                <a:solidFill>
                  <a:srgbClr val="984807"/>
                </a:solidFill>
                <a:latin typeface="Courier"/>
                <a:cs typeface="Courier"/>
              </a:rPr>
              <a:t>'; job rerouted to queue 'prod-capability'</a:t>
            </a:r>
          </a:p>
          <a:p>
            <a:pPr marL="0" indent="0">
              <a:buNone/>
            </a:pPr>
            <a:r>
              <a:rPr lang="en-US" sz="1600" dirty="0" smtClean="0">
                <a:solidFill>
                  <a:srgbClr val="984807"/>
                </a:solidFill>
                <a:latin typeface="Courier"/>
                <a:cs typeface="Courier"/>
              </a:rPr>
              <a:t>234440</a:t>
            </a:r>
          </a:p>
          <a:p>
            <a:pPr marL="0" indent="0">
              <a:buNone/>
            </a:pPr>
            <a:endParaRPr lang="en-US" sz="800" dirty="0" smtClean="0">
              <a:solidFill>
                <a:srgbClr val="984807"/>
              </a:solidFill>
              <a:latin typeface="Courier"/>
              <a:cs typeface="Courier"/>
            </a:endParaRPr>
          </a:p>
          <a:p>
            <a:pPr marL="0" indent="0">
              <a:buNone/>
            </a:pPr>
            <a:endParaRPr lang="en-US" sz="800" dirty="0">
              <a:solidFill>
                <a:srgbClr val="984807"/>
              </a:solidFill>
              <a:latin typeface="Courier"/>
              <a:cs typeface="Courier"/>
            </a:endParaRPr>
          </a:p>
          <a:p>
            <a:pPr marL="0" indent="0">
              <a:buNone/>
            </a:pPr>
            <a:r>
              <a:rPr lang="en-US" sz="1600" dirty="0" smtClean="0">
                <a:solidFill>
                  <a:srgbClr val="984807"/>
                </a:solidFill>
                <a:latin typeface="Courier"/>
                <a:cs typeface="Courier"/>
              </a:rPr>
              <a:t>&gt; </a:t>
            </a:r>
            <a:r>
              <a:rPr lang="en-US" sz="1600" dirty="0" err="1">
                <a:solidFill>
                  <a:srgbClr val="984807"/>
                </a:solidFill>
                <a:latin typeface="Courier"/>
                <a:cs typeface="Courier"/>
              </a:rPr>
              <a:t>qstat</a:t>
            </a:r>
            <a:r>
              <a:rPr lang="en-US" sz="1600" dirty="0">
                <a:solidFill>
                  <a:srgbClr val="984807"/>
                </a:solidFill>
                <a:latin typeface="Courier"/>
                <a:cs typeface="Courier"/>
              </a:rPr>
              <a:t> -u </a:t>
            </a:r>
            <a:r>
              <a:rPr lang="en-US" sz="1600" i="1" dirty="0" err="1" smtClean="0">
                <a:solidFill>
                  <a:srgbClr val="984807"/>
                </a:solidFill>
                <a:latin typeface="Courier"/>
                <a:cs typeface="Courier"/>
              </a:rPr>
              <a:t>myusername</a:t>
            </a:r>
            <a:endParaRPr lang="en-US" sz="1600" i="1" dirty="0">
              <a:solidFill>
                <a:srgbClr val="984807"/>
              </a:solidFill>
              <a:latin typeface="Courier"/>
              <a:cs typeface="Courier"/>
            </a:endParaRPr>
          </a:p>
          <a:p>
            <a:pPr marL="0" indent="0">
              <a:buNone/>
            </a:pPr>
            <a:r>
              <a:rPr lang="en-US" sz="1600" dirty="0" err="1">
                <a:solidFill>
                  <a:srgbClr val="984807"/>
                </a:solidFill>
                <a:latin typeface="Courier"/>
                <a:cs typeface="Courier"/>
              </a:rPr>
              <a:t>JobID</a:t>
            </a:r>
            <a:r>
              <a:rPr lang="en-US" sz="1600" dirty="0">
                <a:solidFill>
                  <a:srgbClr val="984807"/>
                </a:solidFill>
                <a:latin typeface="Courier"/>
                <a:cs typeface="Courier"/>
              </a:rPr>
              <a:t>   User   </a:t>
            </a:r>
            <a:r>
              <a:rPr lang="en-US" sz="1600" dirty="0" err="1">
                <a:solidFill>
                  <a:srgbClr val="984807"/>
                </a:solidFill>
                <a:latin typeface="Courier"/>
                <a:cs typeface="Courier"/>
              </a:rPr>
              <a:t>WallTime</a:t>
            </a:r>
            <a:r>
              <a:rPr lang="en-US" sz="1600" dirty="0">
                <a:solidFill>
                  <a:srgbClr val="984807"/>
                </a:solidFill>
                <a:latin typeface="Courier"/>
                <a:cs typeface="Courier"/>
              </a:rPr>
              <a:t>  Nodes  State     Location</a:t>
            </a:r>
          </a:p>
          <a:p>
            <a:pPr marL="0" indent="0">
              <a:buNone/>
            </a:pPr>
            <a:r>
              <a:rPr lang="en-US" sz="1600" dirty="0">
                <a:solidFill>
                  <a:srgbClr val="984807"/>
                </a:solidFill>
                <a:latin typeface="Courier"/>
                <a:cs typeface="Courier"/>
              </a:rPr>
              <a:t>====================================================</a:t>
            </a:r>
          </a:p>
          <a:p>
            <a:pPr marL="0" indent="0">
              <a:buNone/>
            </a:pPr>
            <a:r>
              <a:rPr lang="en-US" sz="1600" dirty="0">
                <a:solidFill>
                  <a:srgbClr val="984807"/>
                </a:solidFill>
                <a:latin typeface="Courier"/>
                <a:cs typeface="Courier"/>
              </a:rPr>
              <a:t>234439  </a:t>
            </a:r>
            <a:r>
              <a:rPr lang="en-US" sz="1600" i="1" dirty="0" err="1" smtClean="0">
                <a:solidFill>
                  <a:srgbClr val="984807"/>
                </a:solidFill>
                <a:latin typeface="Courier"/>
                <a:cs typeface="Courier"/>
              </a:rPr>
              <a:t>myusername</a:t>
            </a:r>
            <a:r>
              <a:rPr lang="en-US" sz="1600" dirty="0" smtClean="0">
                <a:solidFill>
                  <a:srgbClr val="984807"/>
                </a:solidFill>
                <a:latin typeface="Courier"/>
                <a:cs typeface="Courier"/>
              </a:rPr>
              <a:t> 12</a:t>
            </a:r>
            <a:r>
              <a:rPr lang="en-US" sz="1600" dirty="0">
                <a:solidFill>
                  <a:srgbClr val="984807"/>
                </a:solidFill>
                <a:latin typeface="Courier"/>
                <a:cs typeface="Courier"/>
              </a:rPr>
              <a:t>:00:00  8192   queued    None</a:t>
            </a:r>
          </a:p>
          <a:p>
            <a:pPr marL="0" indent="0">
              <a:buNone/>
            </a:pPr>
            <a:r>
              <a:rPr lang="en-US" sz="1600" dirty="0">
                <a:solidFill>
                  <a:srgbClr val="984807"/>
                </a:solidFill>
                <a:latin typeface="Courier"/>
                <a:cs typeface="Courier"/>
              </a:rPr>
              <a:t>234440  </a:t>
            </a:r>
            <a:r>
              <a:rPr lang="en-US" sz="1600" i="1" dirty="0" err="1" smtClean="0">
                <a:solidFill>
                  <a:srgbClr val="984807"/>
                </a:solidFill>
                <a:latin typeface="Courier"/>
                <a:cs typeface="Courier"/>
              </a:rPr>
              <a:t>myusername</a:t>
            </a:r>
            <a:r>
              <a:rPr lang="en-US" sz="1600" i="1" dirty="0" smtClean="0">
                <a:solidFill>
                  <a:srgbClr val="984807"/>
                </a:solidFill>
                <a:latin typeface="Courier"/>
                <a:cs typeface="Courier"/>
              </a:rPr>
              <a:t> </a:t>
            </a:r>
            <a:r>
              <a:rPr lang="en-US" sz="1600" dirty="0" smtClean="0">
                <a:solidFill>
                  <a:srgbClr val="984807"/>
                </a:solidFill>
                <a:latin typeface="Courier"/>
                <a:cs typeface="Courier"/>
              </a:rPr>
              <a:t>12</a:t>
            </a:r>
            <a:r>
              <a:rPr lang="en-US" sz="1600" dirty="0">
                <a:solidFill>
                  <a:srgbClr val="984807"/>
                </a:solidFill>
                <a:latin typeface="Courier"/>
                <a:cs typeface="Courier"/>
              </a:rPr>
              <a:t>:00:00  8192   </a:t>
            </a:r>
            <a:r>
              <a:rPr lang="en-US" sz="1600" dirty="0" err="1">
                <a:solidFill>
                  <a:srgbClr val="984807"/>
                </a:solidFill>
                <a:latin typeface="Courier"/>
                <a:cs typeface="Courier"/>
              </a:rPr>
              <a:t>dep_hold</a:t>
            </a:r>
            <a:r>
              <a:rPr lang="en-US" sz="1600" dirty="0">
                <a:solidFill>
                  <a:srgbClr val="984807"/>
                </a:solidFill>
                <a:latin typeface="Courier"/>
                <a:cs typeface="Courier"/>
              </a:rPr>
              <a:t>  </a:t>
            </a:r>
            <a:r>
              <a:rPr lang="en-US" sz="1600" dirty="0" smtClean="0">
                <a:solidFill>
                  <a:srgbClr val="984807"/>
                </a:solidFill>
                <a:latin typeface="Courier"/>
                <a:cs typeface="Courier"/>
              </a:rPr>
              <a:t>None</a:t>
            </a:r>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42</a:t>
            </a:fld>
            <a:endParaRPr lang="en-US" dirty="0"/>
          </a:p>
        </p:txBody>
      </p:sp>
      <p:sp>
        <p:nvSpPr>
          <p:cNvPr id="6" name="Rounded Rectangle 5"/>
          <p:cNvSpPr/>
          <p:nvPr/>
        </p:nvSpPr>
        <p:spPr bwMode="auto">
          <a:xfrm>
            <a:off x="2491320" y="2224148"/>
            <a:ext cx="1752600" cy="381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Cobalt Jo</a:t>
            </a:r>
            <a:r>
              <a:rPr kumimoji="0" lang="en-US" sz="1800" dirty="0" smtClean="0">
                <a:solidFill>
                  <a:schemeClr val="tx1"/>
                </a:solidFill>
                <a:latin typeface="Calibri" pitchFamily="34" charset="0"/>
              </a:rPr>
              <a:t>b ID</a:t>
            </a:r>
            <a:endParaRPr kumimoji="0" lang="en-US" sz="1800" b="0" i="0" u="none" strike="noStrike" cap="none" normalizeH="0" baseline="0" dirty="0" smtClean="0">
              <a:ln>
                <a:noFill/>
              </a:ln>
              <a:solidFill>
                <a:schemeClr val="tx1"/>
              </a:solidFill>
              <a:effectLst/>
              <a:latin typeface="Calibri" pitchFamily="34" charset="0"/>
            </a:endParaRPr>
          </a:p>
        </p:txBody>
      </p:sp>
      <p:cxnSp>
        <p:nvCxnSpPr>
          <p:cNvPr id="7" name="Straight Arrow Connector 6"/>
          <p:cNvCxnSpPr>
            <a:stCxn id="6" idx="1"/>
          </p:cNvCxnSpPr>
          <p:nvPr/>
        </p:nvCxnSpPr>
        <p:spPr bwMode="auto">
          <a:xfrm flipH="1" flipV="1">
            <a:off x="1348320" y="2223715"/>
            <a:ext cx="1143000" cy="181841"/>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p:nvPr>
        </p:nvSpPr>
        <p:spPr/>
        <p:txBody>
          <a:bodyPr/>
          <a:lstStyle/>
          <a:p>
            <a:r>
              <a:rPr lang="en-US" dirty="0" smtClean="0"/>
              <a:t>Job dependencies</a:t>
            </a:r>
            <a:endParaRPr lang="en-US" dirty="0"/>
          </a:p>
        </p:txBody>
      </p:sp>
    </p:spTree>
    <p:extLst>
      <p:ext uri="{BB962C8B-B14F-4D97-AF65-F5344CB8AC3E}">
        <p14:creationId xmlns:p14="http://schemas.microsoft.com/office/powerpoint/2010/main" val="333858562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100" y="981781"/>
            <a:ext cx="8382000" cy="5334000"/>
          </a:xfrm>
        </p:spPr>
        <p:txBody>
          <a:bodyPr/>
          <a:lstStyle/>
          <a:p>
            <a:r>
              <a:rPr lang="en-US" dirty="0" smtClean="0">
                <a:latin typeface="Arial"/>
                <a:cs typeface="Arial"/>
              </a:rPr>
              <a:t>Job 24439 fails (ends with error code):</a:t>
            </a:r>
          </a:p>
          <a:p>
            <a:pPr marL="0" indent="0">
              <a:buNone/>
            </a:pPr>
            <a:endParaRPr lang="en-US" sz="800" dirty="0"/>
          </a:p>
          <a:p>
            <a:pPr marL="0" indent="0">
              <a:buNone/>
            </a:pPr>
            <a:r>
              <a:rPr lang="en-US" sz="1600" dirty="0" smtClean="0">
                <a:solidFill>
                  <a:schemeClr val="accent6">
                    <a:lumMod val="50000"/>
                  </a:schemeClr>
                </a:solidFill>
                <a:latin typeface="Courier"/>
                <a:cs typeface="Courier"/>
              </a:rPr>
              <a:t>&gt; </a:t>
            </a:r>
            <a:r>
              <a:rPr lang="en-US" sz="1600" dirty="0" err="1">
                <a:solidFill>
                  <a:schemeClr val="accent6">
                    <a:lumMod val="50000"/>
                  </a:schemeClr>
                </a:solidFill>
                <a:latin typeface="Courier"/>
                <a:cs typeface="Courier"/>
              </a:rPr>
              <a:t>qstat</a:t>
            </a:r>
            <a:r>
              <a:rPr lang="en-US" sz="1600" dirty="0">
                <a:solidFill>
                  <a:schemeClr val="accent6">
                    <a:lumMod val="50000"/>
                  </a:schemeClr>
                </a:solidFill>
                <a:latin typeface="Courier"/>
                <a:cs typeface="Courier"/>
              </a:rPr>
              <a:t> -u </a:t>
            </a:r>
            <a:r>
              <a:rPr lang="en-US" sz="1600" i="1" dirty="0" err="1">
                <a:solidFill>
                  <a:schemeClr val="accent6">
                    <a:lumMod val="50000"/>
                  </a:schemeClr>
                </a:solidFill>
                <a:latin typeface="Courier"/>
                <a:cs typeface="Courier"/>
              </a:rPr>
              <a:t>myusername</a:t>
            </a:r>
            <a:endParaRPr lang="en-US" sz="1600" i="1" dirty="0">
              <a:solidFill>
                <a:schemeClr val="accent6">
                  <a:lumMod val="50000"/>
                </a:schemeClr>
              </a:solidFill>
              <a:latin typeface="Courier"/>
              <a:cs typeface="Courier"/>
            </a:endParaRPr>
          </a:p>
          <a:p>
            <a:pPr marL="0" indent="0">
              <a:buNone/>
            </a:pPr>
            <a:r>
              <a:rPr lang="en-US" sz="1600" dirty="0" err="1">
                <a:solidFill>
                  <a:schemeClr val="accent6">
                    <a:lumMod val="50000"/>
                  </a:schemeClr>
                </a:solidFill>
                <a:latin typeface="Courier"/>
                <a:cs typeface="Courier"/>
              </a:rPr>
              <a:t>JobID</a:t>
            </a:r>
            <a:r>
              <a:rPr lang="en-US" sz="1600" dirty="0">
                <a:solidFill>
                  <a:schemeClr val="accent6">
                    <a:lumMod val="50000"/>
                  </a:schemeClr>
                </a:solidFill>
                <a:latin typeface="Courier"/>
                <a:cs typeface="Courier"/>
              </a:rPr>
              <a:t>   User   </a:t>
            </a:r>
            <a:r>
              <a:rPr lang="en-US" sz="1600" dirty="0" err="1">
                <a:solidFill>
                  <a:schemeClr val="accent6">
                    <a:lumMod val="50000"/>
                  </a:schemeClr>
                </a:solidFill>
                <a:latin typeface="Courier"/>
                <a:cs typeface="Courier"/>
              </a:rPr>
              <a:t>WallTime</a:t>
            </a:r>
            <a:r>
              <a:rPr lang="en-US" sz="1600" dirty="0">
                <a:solidFill>
                  <a:schemeClr val="accent6">
                    <a:lumMod val="50000"/>
                  </a:schemeClr>
                </a:solidFill>
                <a:latin typeface="Courier"/>
                <a:cs typeface="Courier"/>
              </a:rPr>
              <a:t>  Nodes  State     Location</a:t>
            </a:r>
          </a:p>
          <a:p>
            <a:pPr marL="0" indent="0">
              <a:buNone/>
            </a:pPr>
            <a:r>
              <a:rPr lang="en-US" sz="1600" dirty="0">
                <a:solidFill>
                  <a:schemeClr val="accent6">
                    <a:lumMod val="50000"/>
                  </a:schemeClr>
                </a:solidFill>
                <a:latin typeface="Courier"/>
                <a:cs typeface="Courier"/>
              </a:rPr>
              <a:t>====================================================</a:t>
            </a:r>
          </a:p>
          <a:p>
            <a:pPr marL="0" indent="0">
              <a:buNone/>
            </a:pPr>
            <a:r>
              <a:rPr lang="en-US" sz="1600" dirty="0" smtClean="0">
                <a:solidFill>
                  <a:schemeClr val="accent6">
                    <a:lumMod val="50000"/>
                  </a:schemeClr>
                </a:solidFill>
                <a:latin typeface="Courier"/>
                <a:cs typeface="Courier"/>
              </a:rPr>
              <a:t>234440  </a:t>
            </a:r>
            <a:r>
              <a:rPr lang="en-US" sz="1600" i="1" dirty="0" err="1">
                <a:solidFill>
                  <a:schemeClr val="accent6">
                    <a:lumMod val="50000"/>
                  </a:schemeClr>
                </a:solidFill>
                <a:latin typeface="Courier"/>
                <a:cs typeface="Courier"/>
              </a:rPr>
              <a:t>myusername</a:t>
            </a:r>
            <a:r>
              <a:rPr lang="en-US" sz="1600" i="1" dirty="0">
                <a:solidFill>
                  <a:schemeClr val="accent6">
                    <a:lumMod val="50000"/>
                  </a:schemeClr>
                </a:solidFill>
                <a:latin typeface="Courier"/>
                <a:cs typeface="Courier"/>
              </a:rPr>
              <a:t> </a:t>
            </a:r>
            <a:r>
              <a:rPr lang="en-US" sz="1600" dirty="0">
                <a:solidFill>
                  <a:schemeClr val="accent6">
                    <a:lumMod val="50000"/>
                  </a:schemeClr>
                </a:solidFill>
                <a:latin typeface="Courier"/>
                <a:cs typeface="Courier"/>
              </a:rPr>
              <a:t>12:00:00  8192   </a:t>
            </a:r>
            <a:r>
              <a:rPr lang="en-US" sz="1600" dirty="0" err="1" smtClean="0">
                <a:solidFill>
                  <a:schemeClr val="accent6">
                    <a:lumMod val="50000"/>
                  </a:schemeClr>
                </a:solidFill>
                <a:latin typeface="Courier"/>
                <a:cs typeface="Courier"/>
              </a:rPr>
              <a:t>dep_fail</a:t>
            </a:r>
            <a:r>
              <a:rPr lang="en-US" sz="1600" dirty="0" smtClean="0">
                <a:solidFill>
                  <a:schemeClr val="accent6">
                    <a:lumMod val="50000"/>
                  </a:schemeClr>
                </a:solidFill>
                <a:latin typeface="Courier"/>
                <a:cs typeface="Courier"/>
              </a:rPr>
              <a:t>  </a:t>
            </a:r>
            <a:r>
              <a:rPr lang="en-US" sz="1600" dirty="0">
                <a:solidFill>
                  <a:schemeClr val="accent6">
                    <a:lumMod val="50000"/>
                  </a:schemeClr>
                </a:solidFill>
                <a:latin typeface="Courier"/>
                <a:cs typeface="Courier"/>
              </a:rPr>
              <a:t>None</a:t>
            </a:r>
          </a:p>
          <a:p>
            <a:pPr marL="0" indent="0">
              <a:buNone/>
            </a:pPr>
            <a:endParaRPr lang="en-US" sz="1600" dirty="0" smtClean="0">
              <a:latin typeface="Courier"/>
              <a:cs typeface="Courier"/>
            </a:endParaRPr>
          </a:p>
          <a:p>
            <a:endParaRPr lang="en-US" dirty="0" smtClean="0"/>
          </a:p>
          <a:p>
            <a:r>
              <a:rPr lang="en-US" dirty="0" smtClean="0">
                <a:latin typeface="Arial"/>
                <a:cs typeface="Arial"/>
              </a:rPr>
              <a:t>Release 23440 to allow it to run:</a:t>
            </a:r>
            <a:endParaRPr lang="en-US" dirty="0">
              <a:latin typeface="Arial"/>
              <a:cs typeface="Arial"/>
            </a:endParaRPr>
          </a:p>
          <a:p>
            <a:pPr marL="0" indent="0">
              <a:buNone/>
            </a:pPr>
            <a:endParaRPr lang="en-US" sz="800" dirty="0">
              <a:latin typeface="Courier"/>
              <a:cs typeface="Courier"/>
            </a:endParaRPr>
          </a:p>
          <a:p>
            <a:pPr marL="0" indent="0">
              <a:buNone/>
            </a:pPr>
            <a:r>
              <a:rPr lang="en-US" sz="1600" dirty="0" smtClean="0">
                <a:solidFill>
                  <a:srgbClr val="984807"/>
                </a:solidFill>
                <a:latin typeface="Courier"/>
                <a:cs typeface="Courier"/>
              </a:rPr>
              <a:t>&gt; </a:t>
            </a:r>
            <a:r>
              <a:rPr lang="en-US" sz="1600" dirty="0" err="1" smtClean="0">
                <a:solidFill>
                  <a:srgbClr val="984807"/>
                </a:solidFill>
                <a:latin typeface="Courier"/>
                <a:cs typeface="Courier"/>
              </a:rPr>
              <a:t>qrls</a:t>
            </a:r>
            <a:r>
              <a:rPr lang="en-US" sz="1600" dirty="0" smtClean="0">
                <a:solidFill>
                  <a:srgbClr val="984807"/>
                </a:solidFill>
                <a:latin typeface="Courier"/>
                <a:cs typeface="Courier"/>
              </a:rPr>
              <a:t> --dependencies 23440</a:t>
            </a:r>
          </a:p>
          <a:p>
            <a:pPr marL="0" indent="0">
              <a:buNone/>
            </a:pPr>
            <a:r>
              <a:rPr lang="en-US" sz="1600" dirty="0" smtClean="0">
                <a:solidFill>
                  <a:srgbClr val="984807"/>
                </a:solidFill>
                <a:latin typeface="Courier"/>
                <a:cs typeface="Courier"/>
              </a:rPr>
              <a:t/>
            </a:r>
            <a:br>
              <a:rPr lang="en-US" sz="1600" dirty="0" smtClean="0">
                <a:solidFill>
                  <a:srgbClr val="984807"/>
                </a:solidFill>
                <a:latin typeface="Courier"/>
                <a:cs typeface="Courier"/>
              </a:rPr>
            </a:br>
            <a:r>
              <a:rPr lang="en-US" sz="1600" dirty="0" smtClean="0">
                <a:solidFill>
                  <a:srgbClr val="984807"/>
                </a:solidFill>
                <a:latin typeface="Courier"/>
                <a:cs typeface="Courier"/>
              </a:rPr>
              <a:t>&gt; </a:t>
            </a:r>
            <a:r>
              <a:rPr lang="en-US" sz="1600" dirty="0" err="1">
                <a:solidFill>
                  <a:srgbClr val="984807"/>
                </a:solidFill>
                <a:latin typeface="Courier"/>
                <a:cs typeface="Courier"/>
              </a:rPr>
              <a:t>qstat</a:t>
            </a:r>
            <a:r>
              <a:rPr lang="en-US" sz="1600" dirty="0">
                <a:solidFill>
                  <a:srgbClr val="984807"/>
                </a:solidFill>
                <a:latin typeface="Courier"/>
                <a:cs typeface="Courier"/>
              </a:rPr>
              <a:t> -u </a:t>
            </a:r>
            <a:r>
              <a:rPr lang="en-US" sz="1600" i="1" dirty="0" err="1" smtClean="0">
                <a:solidFill>
                  <a:srgbClr val="984807"/>
                </a:solidFill>
                <a:latin typeface="Courier"/>
                <a:cs typeface="Courier"/>
              </a:rPr>
              <a:t>myusername</a:t>
            </a:r>
            <a:endParaRPr lang="en-US" sz="1600" i="1" dirty="0">
              <a:solidFill>
                <a:srgbClr val="984807"/>
              </a:solidFill>
              <a:latin typeface="Courier"/>
              <a:cs typeface="Courier"/>
            </a:endParaRPr>
          </a:p>
          <a:p>
            <a:pPr marL="0" indent="0">
              <a:buNone/>
            </a:pPr>
            <a:r>
              <a:rPr lang="en-US" sz="1600" dirty="0" err="1">
                <a:solidFill>
                  <a:srgbClr val="984807"/>
                </a:solidFill>
                <a:latin typeface="Courier"/>
                <a:cs typeface="Courier"/>
              </a:rPr>
              <a:t>JobID</a:t>
            </a:r>
            <a:r>
              <a:rPr lang="en-US" sz="1600" dirty="0">
                <a:solidFill>
                  <a:srgbClr val="984807"/>
                </a:solidFill>
                <a:latin typeface="Courier"/>
                <a:cs typeface="Courier"/>
              </a:rPr>
              <a:t>   User   </a:t>
            </a:r>
            <a:r>
              <a:rPr lang="en-US" sz="1600" dirty="0" err="1">
                <a:solidFill>
                  <a:srgbClr val="984807"/>
                </a:solidFill>
                <a:latin typeface="Courier"/>
                <a:cs typeface="Courier"/>
              </a:rPr>
              <a:t>WallTime</a:t>
            </a:r>
            <a:r>
              <a:rPr lang="en-US" sz="1600" dirty="0">
                <a:solidFill>
                  <a:srgbClr val="984807"/>
                </a:solidFill>
                <a:latin typeface="Courier"/>
                <a:cs typeface="Courier"/>
              </a:rPr>
              <a:t>  Nodes  State     Location</a:t>
            </a:r>
          </a:p>
          <a:p>
            <a:pPr marL="0" indent="0">
              <a:buNone/>
            </a:pPr>
            <a:r>
              <a:rPr lang="en-US" sz="1600" dirty="0">
                <a:solidFill>
                  <a:srgbClr val="984807"/>
                </a:solidFill>
                <a:latin typeface="Courier"/>
                <a:cs typeface="Courier"/>
              </a:rPr>
              <a:t>====================================================</a:t>
            </a:r>
          </a:p>
          <a:p>
            <a:pPr marL="0" indent="0">
              <a:buNone/>
            </a:pPr>
            <a:r>
              <a:rPr lang="en-US" sz="1600" dirty="0" smtClean="0">
                <a:solidFill>
                  <a:srgbClr val="984807"/>
                </a:solidFill>
                <a:latin typeface="Courier"/>
                <a:cs typeface="Courier"/>
              </a:rPr>
              <a:t>234440  </a:t>
            </a:r>
            <a:r>
              <a:rPr lang="en-US" sz="1600" i="1" dirty="0" err="1" smtClean="0">
                <a:solidFill>
                  <a:srgbClr val="984807"/>
                </a:solidFill>
                <a:latin typeface="Courier"/>
                <a:cs typeface="Courier"/>
              </a:rPr>
              <a:t>myusername</a:t>
            </a:r>
            <a:r>
              <a:rPr lang="en-US" sz="1600" i="1" dirty="0" smtClean="0">
                <a:solidFill>
                  <a:srgbClr val="984807"/>
                </a:solidFill>
                <a:latin typeface="Courier"/>
                <a:cs typeface="Courier"/>
              </a:rPr>
              <a:t> </a:t>
            </a:r>
            <a:r>
              <a:rPr lang="en-US" sz="1600" dirty="0" smtClean="0">
                <a:solidFill>
                  <a:srgbClr val="984807"/>
                </a:solidFill>
                <a:latin typeface="Courier"/>
                <a:cs typeface="Courier"/>
              </a:rPr>
              <a:t>12</a:t>
            </a:r>
            <a:r>
              <a:rPr lang="en-US" sz="1600" dirty="0">
                <a:solidFill>
                  <a:srgbClr val="984807"/>
                </a:solidFill>
                <a:latin typeface="Courier"/>
                <a:cs typeface="Courier"/>
              </a:rPr>
              <a:t>:00:00  8192   </a:t>
            </a:r>
            <a:r>
              <a:rPr lang="en-US" sz="1600" dirty="0" smtClean="0">
                <a:solidFill>
                  <a:srgbClr val="984807"/>
                </a:solidFill>
                <a:latin typeface="Courier"/>
                <a:cs typeface="Courier"/>
              </a:rPr>
              <a:t>queued  None</a:t>
            </a:r>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43</a:t>
            </a:fld>
            <a:endParaRPr lang="en-US" dirty="0"/>
          </a:p>
        </p:txBody>
      </p:sp>
      <p:sp>
        <p:nvSpPr>
          <p:cNvPr id="6" name="Title 5"/>
          <p:cNvSpPr>
            <a:spLocks noGrp="1"/>
          </p:cNvSpPr>
          <p:nvPr>
            <p:ph type="title"/>
          </p:nvPr>
        </p:nvSpPr>
        <p:spPr/>
        <p:txBody>
          <a:bodyPr/>
          <a:lstStyle/>
          <a:p>
            <a:r>
              <a:rPr lang="en-US" dirty="0" smtClean="0"/>
              <a:t>Job dependencies (cont’d)</a:t>
            </a:r>
            <a:endParaRPr lang="en-US" dirty="0"/>
          </a:p>
        </p:txBody>
      </p:sp>
    </p:spTree>
    <p:extLst>
      <p:ext uri="{BB962C8B-B14F-4D97-AF65-F5344CB8AC3E}">
        <p14:creationId xmlns:p14="http://schemas.microsoft.com/office/powerpoint/2010/main" val="14494055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458200" cy="3505200"/>
          </a:xfrm>
        </p:spPr>
        <p:txBody>
          <a:bodyPr/>
          <a:lstStyle/>
          <a:p>
            <a:pPr lvl="1" eaLnBrk="1" hangingPunct="1">
              <a:defRPr/>
            </a:pPr>
            <a:r>
              <a:rPr lang="en-US" sz="2400" dirty="0" smtClean="0">
                <a:latin typeface="Arial"/>
                <a:cs typeface="Arial"/>
              </a:rPr>
              <a:t>Multiple (consecutive) runs in a single job</a:t>
            </a:r>
          </a:p>
          <a:p>
            <a:pPr lvl="1" eaLnBrk="1" hangingPunct="1">
              <a:defRPr/>
            </a:pPr>
            <a:r>
              <a:rPr lang="en-US" sz="2400" dirty="0" smtClean="0">
                <a:latin typeface="Arial"/>
                <a:cs typeface="Arial"/>
              </a:rPr>
              <a:t>Multiple simultaneous runs in a single job</a:t>
            </a:r>
          </a:p>
          <a:p>
            <a:pPr lvl="1" eaLnBrk="1" hangingPunct="1">
              <a:defRPr/>
            </a:pPr>
            <a:r>
              <a:rPr lang="en-US" sz="2400" dirty="0" smtClean="0">
                <a:latin typeface="Arial"/>
                <a:cs typeface="Arial"/>
              </a:rPr>
              <a:t>Combinations of the above</a:t>
            </a:r>
          </a:p>
          <a:p>
            <a:pPr lvl="1" eaLnBrk="1" hangingPunct="1">
              <a:defRPr/>
            </a:pPr>
            <a:r>
              <a:rPr lang="en-US" sz="2400" dirty="0" smtClean="0">
                <a:latin typeface="Arial"/>
                <a:cs typeface="Arial"/>
              </a:rPr>
              <a:t>See: </a:t>
            </a:r>
          </a:p>
          <a:p>
            <a:pPr lvl="2" eaLnBrk="1" hangingPunct="1">
              <a:defRPr/>
            </a:pPr>
            <a:r>
              <a:rPr lang="en-US" sz="2200" dirty="0" smtClean="0">
                <a:latin typeface="Arial"/>
                <a:cs typeface="Arial"/>
                <a:hlinkClick r:id="rId3"/>
              </a:rPr>
              <a:t>http://www.al</a:t>
            </a:r>
            <a:r>
              <a:rPr lang="en-US" sz="2200" dirty="0" smtClean="0">
                <a:solidFill>
                  <a:schemeClr val="accent4"/>
                </a:solidFill>
                <a:latin typeface="Arial"/>
                <a:cs typeface="Arial"/>
                <a:hlinkClick r:id="rId3"/>
              </a:rPr>
              <a:t>cf.anl.gov/user-guides/cobalt-job-control</a:t>
            </a:r>
            <a:r>
              <a:rPr lang="en-US" sz="2200" dirty="0" smtClean="0">
                <a:solidFill>
                  <a:schemeClr val="accent4"/>
                </a:solidFill>
                <a:latin typeface="Arial"/>
                <a:cs typeface="Arial"/>
              </a:rPr>
              <a:t> </a:t>
            </a:r>
          </a:p>
          <a:p>
            <a:pPr lvl="2" eaLnBrk="1" hangingPunct="1">
              <a:defRPr/>
            </a:pPr>
            <a:r>
              <a:rPr lang="en-US" sz="2200" u="sng" dirty="0" smtClean="0">
                <a:latin typeface="Arial"/>
                <a:cs typeface="Arial"/>
                <a:hlinkClick r:id="rId4"/>
              </a:rPr>
              <a:t>http://trac.mcs.anl.gov/projects/cobalt/wiki/BGQUserComputeBlockControl</a:t>
            </a:r>
            <a:endParaRPr lang="en-US" sz="2200" dirty="0" smtClean="0">
              <a:solidFill>
                <a:schemeClr val="accent4"/>
              </a:solidFill>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44</a:t>
            </a:fld>
            <a:endParaRPr lang="en-US"/>
          </a:p>
        </p:txBody>
      </p:sp>
      <p:sp>
        <p:nvSpPr>
          <p:cNvPr id="5" name="Title 4"/>
          <p:cNvSpPr>
            <a:spLocks noGrp="1"/>
          </p:cNvSpPr>
          <p:nvPr>
            <p:ph type="title"/>
          </p:nvPr>
        </p:nvSpPr>
        <p:spPr/>
        <p:txBody>
          <a:bodyPr/>
          <a:lstStyle/>
          <a:p>
            <a:r>
              <a:rPr lang="en-US" dirty="0" smtClean="0"/>
              <a:t>Advanced runs using script </a:t>
            </a:r>
            <a:r>
              <a:rPr lang="en-US" dirty="0"/>
              <a:t>m</a:t>
            </a:r>
            <a:r>
              <a:rPr lang="en-US" dirty="0" smtClean="0"/>
              <a:t>ode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a:t>
            </a:r>
            <a:endParaRPr lang="en-US" dirty="0"/>
          </a:p>
        </p:txBody>
      </p:sp>
      <p:sp>
        <p:nvSpPr>
          <p:cNvPr id="3" name="Content Placeholder 2"/>
          <p:cNvSpPr>
            <a:spLocks noGrp="1"/>
          </p:cNvSpPr>
          <p:nvPr>
            <p:ph idx="1"/>
          </p:nvPr>
        </p:nvSpPr>
        <p:spPr>
          <a:xfrm>
            <a:off x="609600" y="838200"/>
            <a:ext cx="8229600" cy="5197294"/>
          </a:xfrm>
        </p:spPr>
        <p:txBody>
          <a:bodyPr>
            <a:normAutofit fontScale="85000" lnSpcReduction="20000"/>
          </a:bodyPr>
          <a:lstStyle/>
          <a:p>
            <a:pPr>
              <a:lnSpc>
                <a:spcPct val="120000"/>
              </a:lnSpc>
              <a:spcBef>
                <a:spcPts val="200"/>
              </a:spcBef>
              <a:spcAft>
                <a:spcPts val="200"/>
              </a:spcAft>
            </a:pPr>
            <a:r>
              <a:rPr lang="en-US" dirty="0">
                <a:latin typeface="Arial"/>
                <a:cs typeface="Arial"/>
              </a:rPr>
              <a:t>Reservations allow exclusive use of a partition for a specified group of users for a specific period of time</a:t>
            </a:r>
          </a:p>
          <a:p>
            <a:pPr lvl="1">
              <a:lnSpc>
                <a:spcPct val="120000"/>
              </a:lnSpc>
              <a:spcBef>
                <a:spcPts val="200"/>
              </a:spcBef>
              <a:spcAft>
                <a:spcPts val="200"/>
              </a:spcAft>
            </a:pPr>
            <a:r>
              <a:rPr lang="en-US" dirty="0" smtClean="0">
                <a:latin typeface="Arial"/>
                <a:cs typeface="Arial"/>
              </a:rPr>
              <a:t>a </a:t>
            </a:r>
            <a:r>
              <a:rPr lang="en-US" dirty="0">
                <a:latin typeface="Arial"/>
                <a:cs typeface="Arial"/>
              </a:rPr>
              <a:t>reservation </a:t>
            </a:r>
            <a:r>
              <a:rPr lang="en-US" dirty="0" smtClean="0">
                <a:latin typeface="Arial"/>
                <a:cs typeface="Arial"/>
              </a:rPr>
              <a:t>prevents </a:t>
            </a:r>
            <a:r>
              <a:rPr lang="en-US" dirty="0">
                <a:latin typeface="Arial"/>
                <a:cs typeface="Arial"/>
              </a:rPr>
              <a:t>other </a:t>
            </a:r>
            <a:r>
              <a:rPr lang="en-US" dirty="0" smtClean="0">
                <a:latin typeface="Arial"/>
                <a:cs typeface="Arial"/>
              </a:rPr>
              <a:t>users’ </a:t>
            </a:r>
            <a:r>
              <a:rPr lang="en-US" dirty="0">
                <a:latin typeface="Arial"/>
                <a:cs typeface="Arial"/>
              </a:rPr>
              <a:t>jobs from running on that partition</a:t>
            </a:r>
          </a:p>
          <a:p>
            <a:pPr lvl="1">
              <a:lnSpc>
                <a:spcPct val="120000"/>
              </a:lnSpc>
              <a:spcBef>
                <a:spcPts val="200"/>
              </a:spcBef>
              <a:spcAft>
                <a:spcPts val="200"/>
              </a:spcAft>
            </a:pPr>
            <a:r>
              <a:rPr lang="en-US" dirty="0" smtClean="0">
                <a:latin typeface="Arial"/>
                <a:cs typeface="Arial"/>
              </a:rPr>
              <a:t>often </a:t>
            </a:r>
            <a:r>
              <a:rPr lang="en-US" dirty="0">
                <a:latin typeface="Arial"/>
                <a:cs typeface="Arial"/>
              </a:rPr>
              <a:t>used for system maintenance or debugging</a:t>
            </a:r>
          </a:p>
          <a:p>
            <a:pPr lvl="1">
              <a:lnSpc>
                <a:spcPct val="120000"/>
              </a:lnSpc>
              <a:spcBef>
                <a:spcPts val="200"/>
              </a:spcBef>
              <a:spcAft>
                <a:spcPts val="200"/>
              </a:spcAft>
            </a:pPr>
            <a:r>
              <a:rPr lang="en-US" b="1" dirty="0" err="1">
                <a:latin typeface="Arial"/>
                <a:cs typeface="Arial"/>
              </a:rPr>
              <a:t>R.pm</a:t>
            </a:r>
            <a:r>
              <a:rPr lang="en-US" b="1" dirty="0">
                <a:latin typeface="Arial"/>
                <a:cs typeface="Arial"/>
              </a:rPr>
              <a:t> </a:t>
            </a:r>
            <a:r>
              <a:rPr lang="en-US" dirty="0">
                <a:latin typeface="Arial"/>
                <a:cs typeface="Arial"/>
              </a:rPr>
              <a:t>(preventive maintenance), </a:t>
            </a:r>
            <a:r>
              <a:rPr lang="en-US" b="1" dirty="0" err="1">
                <a:latin typeface="Arial"/>
                <a:cs typeface="Arial"/>
              </a:rPr>
              <a:t>R.hw</a:t>
            </a:r>
            <a:r>
              <a:rPr lang="en-US" b="1" dirty="0">
                <a:latin typeface="Arial"/>
                <a:cs typeface="Arial"/>
              </a:rPr>
              <a:t>*</a:t>
            </a:r>
            <a:r>
              <a:rPr lang="en-US" dirty="0">
                <a:latin typeface="Arial"/>
                <a:cs typeface="Arial"/>
              </a:rPr>
              <a:t> or </a:t>
            </a:r>
            <a:r>
              <a:rPr lang="en-US" b="1" dirty="0" err="1">
                <a:latin typeface="Arial"/>
                <a:cs typeface="Arial"/>
              </a:rPr>
              <a:t>R.sw</a:t>
            </a:r>
            <a:r>
              <a:rPr lang="en-US" b="1" dirty="0">
                <a:latin typeface="Arial"/>
                <a:cs typeface="Arial"/>
              </a:rPr>
              <a:t>*</a:t>
            </a:r>
            <a:r>
              <a:rPr lang="en-US" dirty="0">
                <a:latin typeface="Arial"/>
                <a:cs typeface="Arial"/>
              </a:rPr>
              <a:t> (addressing HW or SW issues)</a:t>
            </a:r>
          </a:p>
          <a:p>
            <a:pPr lvl="1">
              <a:lnSpc>
                <a:spcPct val="120000"/>
              </a:lnSpc>
              <a:spcBef>
                <a:spcPts val="200"/>
              </a:spcBef>
              <a:spcAft>
                <a:spcPts val="200"/>
              </a:spcAft>
            </a:pPr>
            <a:r>
              <a:rPr lang="en-US" dirty="0" smtClean="0">
                <a:latin typeface="Arial"/>
                <a:cs typeface="Arial"/>
              </a:rPr>
              <a:t>reservations </a:t>
            </a:r>
            <a:r>
              <a:rPr lang="en-US" dirty="0">
                <a:latin typeface="Arial"/>
                <a:cs typeface="Arial"/>
              </a:rPr>
              <a:t>are sometimes idle, but still block other </a:t>
            </a:r>
            <a:r>
              <a:rPr lang="en-US" dirty="0" smtClean="0">
                <a:latin typeface="Arial"/>
                <a:cs typeface="Arial"/>
              </a:rPr>
              <a:t>users’ </a:t>
            </a:r>
            <a:r>
              <a:rPr lang="en-US" dirty="0">
                <a:latin typeface="Arial"/>
                <a:cs typeface="Arial"/>
              </a:rPr>
              <a:t>jobs from running on a partition</a:t>
            </a:r>
          </a:p>
          <a:p>
            <a:pPr lvl="1">
              <a:lnSpc>
                <a:spcPct val="120000"/>
              </a:lnSpc>
              <a:spcBef>
                <a:spcPts val="200"/>
              </a:spcBef>
              <a:spcAft>
                <a:spcPts val="200"/>
              </a:spcAft>
            </a:pPr>
            <a:r>
              <a:rPr lang="en-US" dirty="0" smtClean="0">
                <a:latin typeface="Arial"/>
                <a:cs typeface="Arial"/>
              </a:rPr>
              <a:t>should </a:t>
            </a:r>
            <a:r>
              <a:rPr lang="en-US" dirty="0">
                <a:latin typeface="Arial"/>
                <a:cs typeface="Arial"/>
              </a:rPr>
              <a:t>be the exception not the rule</a:t>
            </a:r>
          </a:p>
          <a:p>
            <a:pPr>
              <a:lnSpc>
                <a:spcPct val="120000"/>
              </a:lnSpc>
              <a:spcBef>
                <a:spcPts val="200"/>
              </a:spcBef>
              <a:spcAft>
                <a:spcPts val="200"/>
              </a:spcAft>
            </a:pPr>
            <a:endParaRPr lang="en-US" sz="900" dirty="0">
              <a:latin typeface="Arial"/>
              <a:cs typeface="Arial"/>
            </a:endParaRPr>
          </a:p>
          <a:p>
            <a:pPr>
              <a:lnSpc>
                <a:spcPct val="120000"/>
              </a:lnSpc>
              <a:spcBef>
                <a:spcPts val="200"/>
              </a:spcBef>
              <a:spcAft>
                <a:spcPts val="200"/>
              </a:spcAft>
            </a:pPr>
            <a:r>
              <a:rPr lang="en-US" dirty="0">
                <a:latin typeface="Arial"/>
                <a:cs typeface="Arial"/>
              </a:rPr>
              <a:t>Requesting</a:t>
            </a:r>
          </a:p>
          <a:p>
            <a:pPr lvl="1">
              <a:lnSpc>
                <a:spcPct val="120000"/>
              </a:lnSpc>
              <a:spcBef>
                <a:spcPts val="200"/>
              </a:spcBef>
              <a:spcAft>
                <a:spcPts val="200"/>
              </a:spcAft>
            </a:pPr>
            <a:r>
              <a:rPr lang="en-US" dirty="0">
                <a:latin typeface="Arial"/>
                <a:cs typeface="Arial"/>
              </a:rPr>
              <a:t>See: </a:t>
            </a:r>
            <a:r>
              <a:rPr lang="en-US" dirty="0">
                <a:latin typeface="Arial"/>
                <a:cs typeface="Arial"/>
                <a:hlinkClick r:id="rId2"/>
              </a:rPr>
              <a:t>http://www.alcf.anl.gov/user-guides/reservations</a:t>
            </a:r>
            <a:endParaRPr lang="en-US" dirty="0">
              <a:latin typeface="Arial"/>
              <a:cs typeface="Arial"/>
            </a:endParaRPr>
          </a:p>
          <a:p>
            <a:pPr lvl="1">
              <a:lnSpc>
                <a:spcPct val="120000"/>
              </a:lnSpc>
              <a:spcBef>
                <a:spcPts val="200"/>
              </a:spcBef>
              <a:spcAft>
                <a:spcPts val="200"/>
              </a:spcAft>
            </a:pPr>
            <a:r>
              <a:rPr lang="en-US" dirty="0">
                <a:latin typeface="Arial"/>
                <a:cs typeface="Arial"/>
              </a:rPr>
              <a:t>Email reservation requests to </a:t>
            </a:r>
            <a:r>
              <a:rPr lang="en-US" b="1" i="1" dirty="0" err="1">
                <a:latin typeface="Arial"/>
                <a:cs typeface="Arial"/>
              </a:rPr>
              <a:t>support@alcf.anl.gov</a:t>
            </a:r>
            <a:endParaRPr lang="en-US" b="1" i="1" dirty="0">
              <a:latin typeface="Arial"/>
              <a:cs typeface="Arial"/>
            </a:endParaRPr>
          </a:p>
          <a:p>
            <a:pPr lvl="1">
              <a:lnSpc>
                <a:spcPct val="120000"/>
              </a:lnSpc>
              <a:spcBef>
                <a:spcPts val="200"/>
              </a:spcBef>
              <a:spcAft>
                <a:spcPts val="200"/>
              </a:spcAft>
            </a:pPr>
            <a:r>
              <a:rPr lang="en-US" dirty="0">
                <a:latin typeface="Arial"/>
                <a:cs typeface="Arial"/>
              </a:rPr>
              <a:t>View reservations </a:t>
            </a:r>
            <a:r>
              <a:rPr lang="en-US" dirty="0" smtClean="0">
                <a:latin typeface="Arial"/>
                <a:cs typeface="Arial"/>
              </a:rPr>
              <a:t>with </a:t>
            </a:r>
            <a:r>
              <a:rPr lang="en-US" b="1" dirty="0" err="1" smtClean="0">
                <a:solidFill>
                  <a:srgbClr val="984807"/>
                </a:solidFill>
                <a:latin typeface="Arial"/>
                <a:cs typeface="Arial"/>
              </a:rPr>
              <a:t>showres</a:t>
            </a:r>
            <a:endParaRPr lang="en-US" b="1" dirty="0" smtClean="0">
              <a:latin typeface="Arial"/>
              <a:cs typeface="Arial"/>
            </a:endParaRPr>
          </a:p>
          <a:p>
            <a:pPr lvl="1">
              <a:lnSpc>
                <a:spcPct val="120000"/>
              </a:lnSpc>
              <a:spcBef>
                <a:spcPts val="200"/>
              </a:spcBef>
              <a:spcAft>
                <a:spcPts val="200"/>
              </a:spcAft>
            </a:pPr>
            <a:r>
              <a:rPr lang="en-US" dirty="0">
                <a:latin typeface="Arial"/>
                <a:cs typeface="Arial"/>
              </a:rPr>
              <a:t>Release reservations with</a:t>
            </a:r>
            <a:r>
              <a:rPr lang="en-US" dirty="0" smtClean="0">
                <a:latin typeface="Arial"/>
                <a:cs typeface="Arial"/>
              </a:rPr>
              <a:t> </a:t>
            </a:r>
            <a:r>
              <a:rPr lang="en-US" b="1" dirty="0" err="1" smtClean="0">
                <a:solidFill>
                  <a:srgbClr val="984807"/>
                </a:solidFill>
                <a:latin typeface="Arial"/>
                <a:cs typeface="Arial"/>
              </a:rPr>
              <a:t>userres</a:t>
            </a:r>
            <a:endParaRPr lang="en-US" b="1" dirty="0" smtClean="0">
              <a:latin typeface="Arial"/>
              <a:cs typeface="Arial"/>
            </a:endParaRPr>
          </a:p>
          <a:p>
            <a:pPr lvl="1">
              <a:lnSpc>
                <a:spcPct val="120000"/>
              </a:lnSpc>
              <a:spcBef>
                <a:spcPts val="200"/>
              </a:spcBef>
              <a:spcAft>
                <a:spcPts val="200"/>
              </a:spcAft>
            </a:pPr>
            <a:endParaRPr lang="en-US" sz="900" dirty="0">
              <a:latin typeface="Arial"/>
              <a:cs typeface="Arial"/>
            </a:endParaRPr>
          </a:p>
          <a:p>
            <a:pPr>
              <a:lnSpc>
                <a:spcPct val="120000"/>
              </a:lnSpc>
              <a:spcBef>
                <a:spcPts val="200"/>
              </a:spcBef>
              <a:spcAft>
                <a:spcPts val="200"/>
              </a:spcAft>
            </a:pPr>
            <a:r>
              <a:rPr lang="en-US" dirty="0">
                <a:latin typeface="Arial"/>
                <a:cs typeface="Arial"/>
              </a:rPr>
              <a:t>When working with others in a reservation, these qsub options are useful:</a:t>
            </a:r>
            <a:endParaRPr lang="en-US" dirty="0" smtClean="0">
              <a:latin typeface="Arial"/>
              <a:cs typeface="Arial"/>
            </a:endParaRPr>
          </a:p>
          <a:p>
            <a:pPr lvl="1">
              <a:lnSpc>
                <a:spcPct val="120000"/>
              </a:lnSpc>
              <a:spcBef>
                <a:spcPts val="200"/>
              </a:spcBef>
              <a:spcAft>
                <a:spcPts val="200"/>
              </a:spcAft>
            </a:pPr>
            <a:r>
              <a:rPr lang="en-US" dirty="0" smtClean="0">
                <a:solidFill>
                  <a:srgbClr val="984807"/>
                </a:solidFill>
                <a:latin typeface="Arial"/>
                <a:cs typeface="Arial"/>
              </a:rPr>
              <a:t>--</a:t>
            </a:r>
            <a:r>
              <a:rPr lang="en-US" dirty="0" err="1" smtClean="0">
                <a:solidFill>
                  <a:srgbClr val="984807"/>
                </a:solidFill>
                <a:latin typeface="Arial"/>
                <a:cs typeface="Arial"/>
              </a:rPr>
              <a:t>run_users</a:t>
            </a:r>
            <a:r>
              <a:rPr lang="en-US" dirty="0" smtClean="0">
                <a:solidFill>
                  <a:srgbClr val="984807"/>
                </a:solidFill>
                <a:latin typeface="Arial"/>
                <a:cs typeface="Arial"/>
              </a:rPr>
              <a:t> &lt;user1&gt;:&lt;user2&gt;:…</a:t>
            </a:r>
            <a:r>
              <a:rPr lang="en-US" b="1" dirty="0" smtClean="0">
                <a:latin typeface="Arial"/>
                <a:cs typeface="Arial"/>
              </a:rPr>
              <a:t> 	</a:t>
            </a:r>
            <a:r>
              <a:rPr lang="en-US" dirty="0" smtClean="0">
                <a:latin typeface="Arial"/>
                <a:cs typeface="Arial"/>
              </a:rPr>
              <a:t>All </a:t>
            </a:r>
            <a:r>
              <a:rPr lang="en-US" dirty="0">
                <a:latin typeface="Arial"/>
                <a:cs typeface="Arial"/>
              </a:rPr>
              <a:t>users in this list can control this job</a:t>
            </a:r>
            <a:endParaRPr lang="en-US" dirty="0" smtClean="0">
              <a:latin typeface="Arial"/>
              <a:cs typeface="Arial"/>
            </a:endParaRPr>
          </a:p>
          <a:p>
            <a:pPr lvl="1">
              <a:lnSpc>
                <a:spcPct val="120000"/>
              </a:lnSpc>
              <a:spcBef>
                <a:spcPts val="200"/>
              </a:spcBef>
              <a:spcAft>
                <a:spcPts val="200"/>
              </a:spcAft>
            </a:pPr>
            <a:r>
              <a:rPr lang="en-US" dirty="0" smtClean="0">
                <a:solidFill>
                  <a:srgbClr val="984807"/>
                </a:solidFill>
                <a:latin typeface="Arial"/>
                <a:cs typeface="Arial"/>
              </a:rPr>
              <a:t>--</a:t>
            </a:r>
            <a:r>
              <a:rPr lang="en-US" dirty="0" err="1" smtClean="0">
                <a:solidFill>
                  <a:srgbClr val="984807"/>
                </a:solidFill>
                <a:latin typeface="Arial"/>
                <a:cs typeface="Arial"/>
              </a:rPr>
              <a:t>run_project</a:t>
            </a:r>
            <a:r>
              <a:rPr lang="en-US" dirty="0" smtClean="0">
                <a:solidFill>
                  <a:srgbClr val="984807"/>
                </a:solidFill>
                <a:latin typeface="Arial"/>
                <a:cs typeface="Arial"/>
              </a:rPr>
              <a:t> &lt;</a:t>
            </a:r>
            <a:r>
              <a:rPr lang="en-US" dirty="0" err="1" smtClean="0">
                <a:solidFill>
                  <a:srgbClr val="984807"/>
                </a:solidFill>
                <a:latin typeface="Arial"/>
                <a:cs typeface="Arial"/>
              </a:rPr>
              <a:t>projectname</a:t>
            </a:r>
            <a:r>
              <a:rPr lang="en-US" dirty="0" smtClean="0">
                <a:solidFill>
                  <a:srgbClr val="984807"/>
                </a:solidFill>
                <a:latin typeface="Arial"/>
                <a:cs typeface="Arial"/>
              </a:rPr>
              <a:t>&gt;	</a:t>
            </a:r>
            <a:r>
              <a:rPr lang="en-US" b="1" dirty="0" smtClean="0">
                <a:latin typeface="Arial"/>
                <a:cs typeface="Arial"/>
              </a:rPr>
              <a:t> 	</a:t>
            </a:r>
            <a:r>
              <a:rPr lang="en-US" dirty="0" smtClean="0">
                <a:latin typeface="Arial"/>
                <a:cs typeface="Arial"/>
              </a:rPr>
              <a:t>All </a:t>
            </a:r>
            <a:r>
              <a:rPr lang="en-US" dirty="0">
                <a:latin typeface="Arial"/>
                <a:cs typeface="Arial"/>
              </a:rPr>
              <a:t>users in this project can control this </a:t>
            </a:r>
            <a:r>
              <a:rPr lang="en-US" dirty="0" smtClean="0">
                <a:latin typeface="Arial"/>
                <a:cs typeface="Arial"/>
              </a:rPr>
              <a:t>job</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45</a:t>
            </a:fld>
            <a:endParaRPr lang="en-US"/>
          </a:p>
        </p:txBody>
      </p:sp>
    </p:spTree>
    <p:extLst>
      <p:ext uri="{BB962C8B-B14F-4D97-AF65-F5344CB8AC3E}">
        <p14:creationId xmlns:p14="http://schemas.microsoft.com/office/powerpoint/2010/main" val="98290890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795866"/>
          </a:xfrm>
        </p:spPr>
        <p:txBody>
          <a:bodyPr>
            <a:normAutofit/>
          </a:bodyPr>
          <a:lstStyle/>
          <a:p>
            <a:pPr algn="ctr"/>
            <a:r>
              <a:rPr lang="en-US" sz="4000" b="1" dirty="0" smtClean="0"/>
              <a:t>Questions?</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46</a:t>
            </a:fld>
            <a:endParaRPr lang="en-US"/>
          </a:p>
        </p:txBody>
      </p:sp>
    </p:spTree>
    <p:extLst>
      <p:ext uri="{BB962C8B-B14F-4D97-AF65-F5344CB8AC3E}">
        <p14:creationId xmlns:p14="http://schemas.microsoft.com/office/powerpoint/2010/main" val="41833367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990600"/>
          </a:xfrm>
        </p:spPr>
        <p:txBody>
          <a:bodyPr/>
          <a:lstStyle/>
          <a:p>
            <a:pPr algn="ctr"/>
            <a:r>
              <a:rPr lang="en-US" sz="4800" b="1" dirty="0" smtClean="0"/>
              <a:t>Part II</a:t>
            </a:r>
            <a:endParaRPr lang="en-US" sz="4800" b="1" dirty="0"/>
          </a:p>
        </p:txBody>
      </p:sp>
      <p:sp>
        <p:nvSpPr>
          <p:cNvPr id="3" name="Slide Number Placeholder 2"/>
          <p:cNvSpPr>
            <a:spLocks noGrp="1"/>
          </p:cNvSpPr>
          <p:nvPr>
            <p:ph type="sldNum" sz="quarter" idx="12"/>
          </p:nvPr>
        </p:nvSpPr>
        <p:spPr/>
        <p:txBody>
          <a:bodyPr/>
          <a:lstStyle/>
          <a:p>
            <a:pPr>
              <a:defRPr/>
            </a:pPr>
            <a:fld id="{96ED0B3F-E53D-1149-8822-3703C490A628}" type="slidenum">
              <a:rPr lang="en-US" smtClean="0"/>
              <a:pPr>
                <a:defRPr/>
              </a:pPr>
              <a:t>47</a:t>
            </a:fld>
            <a:endParaRPr lang="en-US"/>
          </a:p>
        </p:txBody>
      </p:sp>
    </p:spTree>
    <p:extLst>
      <p:ext uri="{BB962C8B-B14F-4D97-AF65-F5344CB8AC3E}">
        <p14:creationId xmlns:p14="http://schemas.microsoft.com/office/powerpoint/2010/main" val="335830260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fontScale="90000"/>
          </a:bodyPr>
          <a:lstStyle/>
          <a:p>
            <a:pPr algn="ctr"/>
            <a:r>
              <a:rPr lang="en-US" sz="4000" b="1" dirty="0" smtClean="0"/>
              <a:t>Section:</a:t>
            </a:r>
            <a:br>
              <a:rPr lang="en-US" sz="4000" b="1" dirty="0" smtClean="0"/>
            </a:br>
            <a:r>
              <a:rPr lang="en-US" sz="4000" b="1" dirty="0"/>
              <a:t/>
            </a:r>
            <a:br>
              <a:rPr lang="en-US" sz="4000" b="1" dirty="0"/>
            </a:br>
            <a:r>
              <a:rPr lang="en-US" sz="4000" b="1" dirty="0" smtClean="0"/>
              <a:t>After your job is submitted</a:t>
            </a:r>
            <a:r>
              <a:rPr lang="en-US" sz="4000" b="1" dirty="0"/>
              <a:t/>
            </a:r>
            <a:br>
              <a:rPr lang="en-US" sz="4000" b="1" dirty="0"/>
            </a:b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48</a:t>
            </a:fld>
            <a:endParaRPr lang="en-US"/>
          </a:p>
        </p:txBody>
      </p:sp>
    </p:spTree>
    <p:extLst>
      <p:ext uri="{BB962C8B-B14F-4D97-AF65-F5344CB8AC3E}">
        <p14:creationId xmlns:p14="http://schemas.microsoft.com/office/powerpoint/2010/main" val="16121271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p:txBody>
          <a:bodyPr/>
          <a:lstStyle/>
          <a:p>
            <a:pPr>
              <a:defRPr/>
            </a:pPr>
            <a:fld id="{96ED0B3F-E53D-1149-8822-3703C490A628}" type="slidenum">
              <a:rPr lang="en-US" smtClean="0"/>
              <a:pPr>
                <a:defRPr/>
              </a:pPr>
              <a:t>49</a:t>
            </a:fld>
            <a:endParaRPr lang="en-US" dirty="0"/>
          </a:p>
        </p:txBody>
      </p:sp>
      <p:sp>
        <p:nvSpPr>
          <p:cNvPr id="2" name="Title 1"/>
          <p:cNvSpPr>
            <a:spLocks noGrp="1"/>
          </p:cNvSpPr>
          <p:nvPr>
            <p:ph type="title"/>
          </p:nvPr>
        </p:nvSpPr>
        <p:spPr/>
        <p:txBody>
          <a:bodyPr/>
          <a:lstStyle/>
          <a:p>
            <a:r>
              <a:rPr lang="en-US" dirty="0" err="1"/>
              <a:t>qstat</a:t>
            </a:r>
            <a:r>
              <a:rPr lang="en-US" dirty="0"/>
              <a:t>: </a:t>
            </a:r>
            <a:r>
              <a:rPr lang="en-US" dirty="0" smtClean="0"/>
              <a:t>show status </a:t>
            </a:r>
            <a:r>
              <a:rPr lang="en-US" dirty="0"/>
              <a:t>of a </a:t>
            </a:r>
            <a:r>
              <a:rPr lang="en-US" dirty="0" smtClean="0"/>
              <a:t>batch job</a:t>
            </a:r>
            <a:r>
              <a:rPr lang="en-US" dirty="0"/>
              <a:t>(s)</a:t>
            </a:r>
          </a:p>
        </p:txBody>
      </p:sp>
      <p:sp>
        <p:nvSpPr>
          <p:cNvPr id="4" name="Content Placeholder 3"/>
          <p:cNvSpPr>
            <a:spLocks noGrp="1"/>
          </p:cNvSpPr>
          <p:nvPr>
            <p:ph idx="1"/>
          </p:nvPr>
        </p:nvSpPr>
        <p:spPr/>
        <p:txBody>
          <a:bodyPr>
            <a:normAutofit fontScale="92500" lnSpcReduction="10000"/>
          </a:bodyPr>
          <a:lstStyle/>
          <a:p>
            <a:pPr>
              <a:lnSpc>
                <a:spcPct val="120000"/>
              </a:lnSpc>
              <a:spcBef>
                <a:spcPts val="200"/>
              </a:spcBef>
              <a:spcAft>
                <a:spcPts val="200"/>
              </a:spcAft>
            </a:pPr>
            <a:r>
              <a:rPr lang="en-US" b="1" dirty="0" smtClean="0">
                <a:solidFill>
                  <a:srgbClr val="000000"/>
                </a:solidFill>
                <a:latin typeface="Arial"/>
                <a:cs typeface="Arial"/>
              </a:rPr>
              <a:t> </a:t>
            </a:r>
            <a:r>
              <a:rPr lang="en-US" b="1" dirty="0" err="1" smtClean="0">
                <a:solidFill>
                  <a:srgbClr val="984807"/>
                </a:solidFill>
                <a:latin typeface="Arial"/>
                <a:cs typeface="Arial"/>
              </a:rPr>
              <a:t>qstat</a:t>
            </a:r>
            <a:r>
              <a:rPr lang="en-US" dirty="0" smtClean="0">
                <a:solidFill>
                  <a:srgbClr val="0071BC"/>
                </a:solidFill>
                <a:latin typeface="Arial"/>
                <a:ea typeface="ＭＳ Ｐゴシック" pitchFamily="-1" charset="-128"/>
                <a:cs typeface="Arial"/>
              </a:rPr>
              <a:t>                     </a:t>
            </a:r>
            <a:r>
              <a:rPr lang="en-US" dirty="0">
                <a:latin typeface="Arial"/>
                <a:ea typeface="ＭＳ Ｐゴシック" pitchFamily="-1" charset="-128"/>
                <a:cs typeface="Arial"/>
              </a:rPr>
              <a:t># list all jobs</a:t>
            </a:r>
          </a:p>
          <a:p>
            <a:pPr marL="0" indent="0">
              <a:lnSpc>
                <a:spcPct val="120000"/>
              </a:lnSpc>
              <a:spcBef>
                <a:spcPts val="200"/>
              </a:spcBef>
              <a:spcAft>
                <a:spcPts val="200"/>
              </a:spcAft>
              <a:buNone/>
            </a:pPr>
            <a:r>
              <a:rPr lang="fr-FR" sz="1000" dirty="0">
                <a:solidFill>
                  <a:srgbClr val="131313"/>
                </a:solidFill>
                <a:latin typeface="Arial"/>
                <a:cs typeface="Arial"/>
              </a:rPr>
              <a:t>     </a:t>
            </a:r>
            <a:r>
              <a:rPr lang="fr-FR" sz="1200" dirty="0">
                <a:solidFill>
                  <a:srgbClr val="131313"/>
                </a:solidFill>
                <a:latin typeface="Arial"/>
                <a:cs typeface="Arial"/>
              </a:rPr>
              <a:t>    </a:t>
            </a:r>
            <a:r>
              <a:rPr lang="fr-FR" sz="1200" dirty="0" err="1">
                <a:solidFill>
                  <a:srgbClr val="131313"/>
                </a:solidFill>
                <a:latin typeface="Arial"/>
                <a:cs typeface="Arial"/>
              </a:rPr>
              <a:t>JobID</a:t>
            </a:r>
            <a:r>
              <a:rPr lang="fr-FR" sz="1200" dirty="0">
                <a:solidFill>
                  <a:srgbClr val="131313"/>
                </a:solidFill>
                <a:latin typeface="Arial"/>
                <a:cs typeface="Arial"/>
              </a:rPr>
              <a:t>   User     </a:t>
            </a:r>
            <a:r>
              <a:rPr lang="fr-FR" sz="1200" dirty="0" err="1">
                <a:solidFill>
                  <a:srgbClr val="131313"/>
                </a:solidFill>
                <a:latin typeface="Arial"/>
                <a:cs typeface="Arial"/>
              </a:rPr>
              <a:t>WallTime</a:t>
            </a:r>
            <a:r>
              <a:rPr lang="fr-FR" sz="1200" dirty="0">
                <a:solidFill>
                  <a:srgbClr val="131313"/>
                </a:solidFill>
                <a:latin typeface="Arial"/>
                <a:cs typeface="Arial"/>
              </a:rPr>
              <a:t>  </a:t>
            </a:r>
            <a:r>
              <a:rPr lang="fr-FR" sz="1200" dirty="0" err="1">
                <a:solidFill>
                  <a:srgbClr val="131313"/>
                </a:solidFill>
                <a:latin typeface="Arial"/>
                <a:cs typeface="Arial"/>
              </a:rPr>
              <a:t>Nodes</a:t>
            </a:r>
            <a:r>
              <a:rPr lang="fr-FR" sz="1200" dirty="0">
                <a:solidFill>
                  <a:srgbClr val="131313"/>
                </a:solidFill>
                <a:latin typeface="Arial"/>
                <a:cs typeface="Arial"/>
              </a:rPr>
              <a:t>  State     Location  </a:t>
            </a:r>
          </a:p>
          <a:p>
            <a:pPr marL="0" indent="0">
              <a:lnSpc>
                <a:spcPct val="120000"/>
              </a:lnSpc>
              <a:spcBef>
                <a:spcPts val="200"/>
              </a:spcBef>
              <a:spcAft>
                <a:spcPts val="200"/>
              </a:spcAft>
              <a:buNone/>
            </a:pPr>
            <a:r>
              <a:rPr lang="fr-FR" sz="1200" dirty="0">
                <a:solidFill>
                  <a:srgbClr val="131313"/>
                </a:solidFill>
                <a:latin typeface="Arial"/>
                <a:cs typeface="Arial"/>
              </a:rPr>
              <a:t>        ======================================================</a:t>
            </a:r>
          </a:p>
          <a:p>
            <a:pPr marL="0" indent="0">
              <a:lnSpc>
                <a:spcPct val="120000"/>
              </a:lnSpc>
              <a:spcBef>
                <a:spcPts val="200"/>
              </a:spcBef>
              <a:spcAft>
                <a:spcPts val="200"/>
              </a:spcAft>
              <a:buNone/>
            </a:pPr>
            <a:r>
              <a:rPr lang="fr-FR" sz="1200" dirty="0">
                <a:solidFill>
                  <a:srgbClr val="131313"/>
                </a:solidFill>
                <a:latin typeface="Arial"/>
                <a:cs typeface="Arial"/>
              </a:rPr>
              <a:t>        301295  </a:t>
            </a:r>
            <a:r>
              <a:rPr lang="fr-FR" sz="1200" dirty="0" err="1">
                <a:solidFill>
                  <a:srgbClr val="131313"/>
                </a:solidFill>
                <a:latin typeface="Arial"/>
                <a:cs typeface="Arial"/>
              </a:rPr>
              <a:t>smith</a:t>
            </a:r>
            <a:r>
              <a:rPr lang="fr-FR" sz="1200" dirty="0">
                <a:solidFill>
                  <a:srgbClr val="131313"/>
                </a:solidFill>
                <a:latin typeface="Arial"/>
                <a:cs typeface="Arial"/>
              </a:rPr>
              <a:t>   00:10:00   16         </a:t>
            </a:r>
            <a:r>
              <a:rPr lang="fr-FR" sz="1200" dirty="0" err="1">
                <a:solidFill>
                  <a:srgbClr val="131313"/>
                </a:solidFill>
                <a:latin typeface="Arial"/>
                <a:cs typeface="Arial"/>
              </a:rPr>
              <a:t>queued</a:t>
            </a:r>
            <a:r>
              <a:rPr lang="fr-FR" sz="1200" dirty="0">
                <a:solidFill>
                  <a:srgbClr val="131313"/>
                </a:solidFill>
                <a:latin typeface="Arial"/>
                <a:cs typeface="Arial"/>
              </a:rPr>
              <a:t>  None </a:t>
            </a:r>
            <a:endParaRPr lang="en-US" sz="1200" dirty="0">
              <a:solidFill>
                <a:srgbClr val="131313"/>
              </a:solidFill>
              <a:latin typeface="Arial"/>
              <a:cs typeface="Arial"/>
            </a:endParaRPr>
          </a:p>
          <a:p>
            <a:pPr>
              <a:lnSpc>
                <a:spcPct val="120000"/>
              </a:lnSpc>
              <a:spcBef>
                <a:spcPts val="200"/>
              </a:spcBef>
              <a:spcAft>
                <a:spcPts val="200"/>
              </a:spcAft>
            </a:pPr>
            <a:r>
              <a:rPr lang="en-US" dirty="0">
                <a:solidFill>
                  <a:srgbClr val="131313"/>
                </a:solidFill>
                <a:latin typeface="Arial"/>
                <a:cs typeface="Arial"/>
              </a:rPr>
              <a:t>About jobs</a:t>
            </a:r>
          </a:p>
          <a:p>
            <a:pPr lvl="1">
              <a:lnSpc>
                <a:spcPct val="120000"/>
              </a:lnSpc>
              <a:spcBef>
                <a:spcPts val="200"/>
              </a:spcBef>
              <a:spcAft>
                <a:spcPts val="200"/>
              </a:spcAft>
            </a:pPr>
            <a:r>
              <a:rPr lang="en-US" dirty="0" err="1">
                <a:solidFill>
                  <a:srgbClr val="131313"/>
                </a:solidFill>
                <a:latin typeface="Arial"/>
                <a:cs typeface="Arial"/>
              </a:rPr>
              <a:t>JobID</a:t>
            </a:r>
            <a:r>
              <a:rPr lang="en-US" dirty="0">
                <a:solidFill>
                  <a:srgbClr val="131313"/>
                </a:solidFill>
                <a:latin typeface="Arial"/>
                <a:cs typeface="Arial"/>
              </a:rPr>
              <a:t> is needed to kill the job or alter the job parameters</a:t>
            </a:r>
          </a:p>
          <a:p>
            <a:pPr lvl="1">
              <a:lnSpc>
                <a:spcPct val="120000"/>
              </a:lnSpc>
              <a:spcBef>
                <a:spcPts val="200"/>
              </a:spcBef>
              <a:spcAft>
                <a:spcPts val="200"/>
              </a:spcAft>
            </a:pPr>
            <a:r>
              <a:rPr lang="en-US" dirty="0">
                <a:solidFill>
                  <a:srgbClr val="131313"/>
                </a:solidFill>
                <a:latin typeface="Arial"/>
                <a:cs typeface="Arial"/>
              </a:rPr>
              <a:t>Common states: queued, running, </a:t>
            </a:r>
            <a:r>
              <a:rPr lang="en-US" dirty="0" err="1">
                <a:solidFill>
                  <a:srgbClr val="131313"/>
                </a:solidFill>
                <a:latin typeface="Arial"/>
                <a:cs typeface="Arial"/>
              </a:rPr>
              <a:t>user_hold</a:t>
            </a:r>
            <a:r>
              <a:rPr lang="en-US" dirty="0">
                <a:solidFill>
                  <a:srgbClr val="131313"/>
                </a:solidFill>
                <a:latin typeface="Arial"/>
                <a:cs typeface="Arial"/>
              </a:rPr>
              <a:t>, </a:t>
            </a:r>
            <a:r>
              <a:rPr lang="en-US" dirty="0" err="1">
                <a:solidFill>
                  <a:srgbClr val="131313"/>
                </a:solidFill>
                <a:latin typeface="Arial"/>
                <a:cs typeface="Arial"/>
              </a:rPr>
              <a:t>maxrun_hold</a:t>
            </a:r>
            <a:r>
              <a:rPr lang="en-US" dirty="0">
                <a:solidFill>
                  <a:srgbClr val="131313"/>
                </a:solidFill>
                <a:latin typeface="Arial"/>
                <a:cs typeface="Arial"/>
              </a:rPr>
              <a:t>,</a:t>
            </a:r>
            <a:br>
              <a:rPr lang="en-US" dirty="0">
                <a:solidFill>
                  <a:srgbClr val="131313"/>
                </a:solidFill>
                <a:latin typeface="Arial"/>
                <a:cs typeface="Arial"/>
              </a:rPr>
            </a:br>
            <a:r>
              <a:rPr lang="en-US" dirty="0">
                <a:solidFill>
                  <a:srgbClr val="131313"/>
                </a:solidFill>
                <a:latin typeface="Arial"/>
                <a:cs typeface="Arial"/>
              </a:rPr>
              <a:t> </a:t>
            </a:r>
            <a:r>
              <a:rPr lang="en-US" dirty="0" err="1">
                <a:solidFill>
                  <a:srgbClr val="131313"/>
                </a:solidFill>
                <a:latin typeface="Arial"/>
                <a:cs typeface="Arial"/>
              </a:rPr>
              <a:t>dep_hold</a:t>
            </a:r>
            <a:r>
              <a:rPr lang="en-US" dirty="0">
                <a:solidFill>
                  <a:srgbClr val="131313"/>
                </a:solidFill>
                <a:latin typeface="Arial"/>
                <a:cs typeface="Arial"/>
              </a:rPr>
              <a:t>, </a:t>
            </a:r>
            <a:r>
              <a:rPr lang="en-US" dirty="0" err="1">
                <a:solidFill>
                  <a:srgbClr val="131313"/>
                </a:solidFill>
                <a:latin typeface="Arial"/>
                <a:cs typeface="Arial"/>
              </a:rPr>
              <a:t>dep_fail</a:t>
            </a:r>
            <a:endParaRPr lang="en-US" dirty="0" smtClean="0">
              <a:solidFill>
                <a:srgbClr val="131313"/>
              </a:solidFill>
              <a:latin typeface="Arial"/>
              <a:cs typeface="Arial"/>
            </a:endParaRPr>
          </a:p>
          <a:p>
            <a:pPr>
              <a:lnSpc>
                <a:spcPct val="120000"/>
              </a:lnSpc>
              <a:spcBef>
                <a:spcPts val="200"/>
              </a:spcBef>
              <a:spcAft>
                <a:spcPts val="200"/>
              </a:spcAft>
            </a:pPr>
            <a:r>
              <a:rPr lang="en-US" b="1" dirty="0" smtClean="0">
                <a:solidFill>
                  <a:srgbClr val="000000"/>
                </a:solidFill>
                <a:latin typeface="Arial"/>
                <a:cs typeface="Arial"/>
              </a:rPr>
              <a:t> </a:t>
            </a:r>
            <a:r>
              <a:rPr lang="en-US" b="1" dirty="0" err="1" smtClean="0">
                <a:solidFill>
                  <a:srgbClr val="984807"/>
                </a:solidFill>
                <a:latin typeface="Arial"/>
                <a:cs typeface="Arial"/>
              </a:rPr>
              <a:t>qstat</a:t>
            </a:r>
            <a:r>
              <a:rPr lang="en-US" b="1" dirty="0" smtClean="0">
                <a:solidFill>
                  <a:srgbClr val="984807"/>
                </a:solidFill>
                <a:latin typeface="Arial"/>
                <a:cs typeface="Arial"/>
              </a:rPr>
              <a:t> -</a:t>
            </a:r>
            <a:r>
              <a:rPr lang="en-US" b="1" dirty="0" err="1" smtClean="0">
                <a:solidFill>
                  <a:srgbClr val="984807"/>
                </a:solidFill>
                <a:latin typeface="Arial"/>
                <a:cs typeface="Arial"/>
              </a:rPr>
              <a:t>f</a:t>
            </a:r>
            <a:r>
              <a:rPr lang="en-US" b="1" dirty="0" smtClean="0">
                <a:solidFill>
                  <a:srgbClr val="984807"/>
                </a:solidFill>
                <a:latin typeface="Arial"/>
                <a:cs typeface="Arial"/>
              </a:rPr>
              <a:t> &lt;</a:t>
            </a:r>
            <a:r>
              <a:rPr lang="en-US" b="1" dirty="0" err="1" smtClean="0">
                <a:solidFill>
                  <a:srgbClr val="984807"/>
                </a:solidFill>
                <a:latin typeface="Arial"/>
                <a:cs typeface="Arial"/>
              </a:rPr>
              <a:t>jobid</a:t>
            </a:r>
            <a:r>
              <a:rPr lang="en-US" b="1" dirty="0" smtClean="0">
                <a:solidFill>
                  <a:srgbClr val="984807"/>
                </a:solidFill>
                <a:latin typeface="Arial"/>
                <a:cs typeface="Arial"/>
              </a:rPr>
              <a:t>&gt; </a:t>
            </a:r>
            <a:r>
              <a:rPr lang="en-US" b="1" dirty="0" smtClean="0">
                <a:solidFill>
                  <a:srgbClr val="0071BC"/>
                </a:solidFill>
                <a:latin typeface="Arial"/>
                <a:ea typeface="ＭＳ Ｐゴシック" pitchFamily="-1" charset="-128"/>
                <a:cs typeface="Arial"/>
              </a:rPr>
              <a:t>             </a:t>
            </a:r>
            <a:r>
              <a:rPr lang="en-US" dirty="0">
                <a:latin typeface="Arial"/>
                <a:cs typeface="Arial"/>
              </a:rPr>
              <a:t># show more job details</a:t>
            </a:r>
            <a:endParaRPr lang="en-US" dirty="0" smtClean="0">
              <a:solidFill>
                <a:schemeClr val="tx2">
                  <a:lumMod val="60000"/>
                  <a:lumOff val="40000"/>
                </a:schemeClr>
              </a:solidFill>
              <a:latin typeface="Arial"/>
              <a:cs typeface="Arial"/>
            </a:endParaRPr>
          </a:p>
          <a:p>
            <a:pPr>
              <a:lnSpc>
                <a:spcPct val="120000"/>
              </a:lnSpc>
              <a:spcBef>
                <a:spcPts val="200"/>
              </a:spcBef>
              <a:spcAft>
                <a:spcPts val="200"/>
              </a:spcAft>
            </a:pPr>
            <a:r>
              <a:rPr lang="en-US" b="1" dirty="0" smtClean="0">
                <a:solidFill>
                  <a:srgbClr val="000000"/>
                </a:solidFill>
                <a:latin typeface="Arial"/>
                <a:cs typeface="Arial"/>
              </a:rPr>
              <a:t> </a:t>
            </a:r>
            <a:r>
              <a:rPr lang="en-US" b="1" dirty="0" err="1" smtClean="0">
                <a:solidFill>
                  <a:srgbClr val="984807"/>
                </a:solidFill>
                <a:latin typeface="Arial"/>
                <a:cs typeface="Arial"/>
              </a:rPr>
              <a:t>qstat</a:t>
            </a:r>
            <a:r>
              <a:rPr lang="en-US" b="1" dirty="0" smtClean="0">
                <a:solidFill>
                  <a:srgbClr val="984807"/>
                </a:solidFill>
                <a:latin typeface="Arial"/>
                <a:cs typeface="Arial"/>
              </a:rPr>
              <a:t> -fl &lt;</a:t>
            </a:r>
            <a:r>
              <a:rPr lang="en-US" b="1" dirty="0" err="1" smtClean="0">
                <a:solidFill>
                  <a:srgbClr val="984807"/>
                </a:solidFill>
                <a:latin typeface="Arial"/>
                <a:cs typeface="Arial"/>
              </a:rPr>
              <a:t>jobid</a:t>
            </a:r>
            <a:r>
              <a:rPr lang="en-US" b="1" dirty="0" smtClean="0">
                <a:solidFill>
                  <a:srgbClr val="984807"/>
                </a:solidFill>
                <a:latin typeface="Arial"/>
                <a:cs typeface="Arial"/>
              </a:rPr>
              <a:t>&gt;</a:t>
            </a:r>
            <a:r>
              <a:rPr lang="en-US" b="1" dirty="0" smtClean="0">
                <a:solidFill>
                  <a:srgbClr val="0071BC"/>
                </a:solidFill>
                <a:latin typeface="Arial"/>
                <a:ea typeface="ＭＳ Ｐゴシック" pitchFamily="-1" charset="-128"/>
                <a:cs typeface="Arial"/>
              </a:rPr>
              <a:t>             </a:t>
            </a:r>
            <a:r>
              <a:rPr lang="en-US" dirty="0">
                <a:latin typeface="Arial"/>
                <a:ea typeface="ＭＳ Ｐゴシック" pitchFamily="-1" charset="-128"/>
                <a:cs typeface="Arial"/>
              </a:rPr>
              <a:t># show all job details</a:t>
            </a:r>
            <a:endParaRPr lang="en-US" dirty="0" smtClean="0">
              <a:latin typeface="Arial"/>
              <a:ea typeface="ＭＳ Ｐゴシック" pitchFamily="-1" charset="-128"/>
              <a:cs typeface="Arial"/>
            </a:endParaRPr>
          </a:p>
          <a:p>
            <a:pPr>
              <a:lnSpc>
                <a:spcPct val="120000"/>
              </a:lnSpc>
              <a:spcBef>
                <a:spcPts val="200"/>
              </a:spcBef>
              <a:spcAft>
                <a:spcPts val="200"/>
              </a:spcAft>
            </a:pPr>
            <a:r>
              <a:rPr lang="en-US" b="1" dirty="0" smtClean="0">
                <a:solidFill>
                  <a:srgbClr val="000000"/>
                </a:solidFill>
                <a:latin typeface="Arial"/>
                <a:cs typeface="Arial"/>
              </a:rPr>
              <a:t> </a:t>
            </a:r>
            <a:r>
              <a:rPr lang="en-US" b="1" dirty="0" err="1" smtClean="0">
                <a:solidFill>
                  <a:srgbClr val="984807"/>
                </a:solidFill>
                <a:latin typeface="Arial"/>
                <a:cs typeface="Arial"/>
              </a:rPr>
              <a:t>qstat</a:t>
            </a:r>
            <a:r>
              <a:rPr lang="en-US" b="1" dirty="0" smtClean="0">
                <a:solidFill>
                  <a:srgbClr val="984807"/>
                </a:solidFill>
                <a:latin typeface="Arial"/>
                <a:cs typeface="Arial"/>
              </a:rPr>
              <a:t> -</a:t>
            </a:r>
            <a:r>
              <a:rPr lang="en-US" b="1" dirty="0" err="1" smtClean="0">
                <a:solidFill>
                  <a:srgbClr val="984807"/>
                </a:solidFill>
                <a:latin typeface="Arial"/>
                <a:cs typeface="Arial"/>
              </a:rPr>
              <a:t>u</a:t>
            </a:r>
            <a:r>
              <a:rPr lang="en-US" b="1" dirty="0" smtClean="0">
                <a:solidFill>
                  <a:srgbClr val="984807"/>
                </a:solidFill>
                <a:latin typeface="Arial"/>
                <a:cs typeface="Arial"/>
              </a:rPr>
              <a:t> &lt;username&gt;</a:t>
            </a:r>
            <a:r>
              <a:rPr lang="en-US" dirty="0" smtClean="0">
                <a:solidFill>
                  <a:srgbClr val="0071BC"/>
                </a:solidFill>
                <a:latin typeface="Arial"/>
                <a:ea typeface="ＭＳ Ｐゴシック" pitchFamily="-1" charset="-128"/>
                <a:cs typeface="Arial"/>
              </a:rPr>
              <a:t>     </a:t>
            </a:r>
            <a:r>
              <a:rPr lang="en-US" dirty="0">
                <a:latin typeface="Arial"/>
                <a:ea typeface="ＭＳ Ｐゴシック" pitchFamily="-1" charset="-128"/>
                <a:cs typeface="Arial"/>
              </a:rPr>
              <a:t># show all jobs from &lt;username&gt;</a:t>
            </a:r>
            <a:endParaRPr lang="en-US" dirty="0" smtClean="0">
              <a:solidFill>
                <a:srgbClr val="0071BC"/>
              </a:solidFill>
              <a:latin typeface="Arial"/>
              <a:ea typeface="ＭＳ Ｐゴシック" pitchFamily="-1" charset="-128"/>
              <a:cs typeface="Arial"/>
            </a:endParaRPr>
          </a:p>
          <a:p>
            <a:pPr>
              <a:lnSpc>
                <a:spcPct val="120000"/>
              </a:lnSpc>
              <a:spcBef>
                <a:spcPts val="200"/>
              </a:spcBef>
              <a:spcAft>
                <a:spcPts val="200"/>
              </a:spcAft>
            </a:pPr>
            <a:r>
              <a:rPr lang="en-US" b="1" dirty="0" smtClean="0">
                <a:solidFill>
                  <a:srgbClr val="000000"/>
                </a:solidFill>
                <a:latin typeface="Arial"/>
                <a:cs typeface="Arial"/>
              </a:rPr>
              <a:t> </a:t>
            </a:r>
            <a:r>
              <a:rPr lang="en-US" b="1" dirty="0" err="1" smtClean="0">
                <a:solidFill>
                  <a:srgbClr val="984807"/>
                </a:solidFill>
                <a:latin typeface="Arial"/>
                <a:cs typeface="Arial"/>
              </a:rPr>
              <a:t>qstat</a:t>
            </a:r>
            <a:r>
              <a:rPr lang="en-US" b="1" dirty="0" smtClean="0">
                <a:solidFill>
                  <a:srgbClr val="984807"/>
                </a:solidFill>
                <a:latin typeface="Arial"/>
                <a:cs typeface="Arial"/>
              </a:rPr>
              <a:t> -Q</a:t>
            </a:r>
            <a:r>
              <a:rPr lang="en-US" dirty="0" smtClean="0">
                <a:solidFill>
                  <a:srgbClr val="008000"/>
                </a:solidFill>
                <a:latin typeface="Arial"/>
                <a:ea typeface="ＭＳ Ｐゴシック" pitchFamily="-1" charset="-128"/>
                <a:cs typeface="Arial"/>
              </a:rPr>
              <a:t> </a:t>
            </a:r>
            <a:endParaRPr lang="en-US" dirty="0">
              <a:solidFill>
                <a:srgbClr val="008000"/>
              </a:solidFill>
              <a:latin typeface="Arial"/>
              <a:ea typeface="ＭＳ Ｐゴシック" pitchFamily="-1" charset="-128"/>
              <a:cs typeface="Arial"/>
            </a:endParaRPr>
          </a:p>
          <a:p>
            <a:pPr lvl="1">
              <a:lnSpc>
                <a:spcPct val="120000"/>
              </a:lnSpc>
              <a:spcBef>
                <a:spcPts val="200"/>
              </a:spcBef>
              <a:spcAft>
                <a:spcPts val="200"/>
              </a:spcAft>
            </a:pPr>
            <a:r>
              <a:rPr lang="en-US" dirty="0">
                <a:solidFill>
                  <a:srgbClr val="000000"/>
                </a:solidFill>
                <a:latin typeface="Arial"/>
                <a:ea typeface="ＭＳ Ｐゴシック" pitchFamily="-1" charset="-128"/>
                <a:cs typeface="Arial"/>
              </a:rPr>
              <a:t>Instead of jobs, this shows information about the queues</a:t>
            </a:r>
          </a:p>
          <a:p>
            <a:pPr lvl="1">
              <a:lnSpc>
                <a:spcPct val="120000"/>
              </a:lnSpc>
              <a:spcBef>
                <a:spcPts val="200"/>
              </a:spcBef>
              <a:spcAft>
                <a:spcPts val="200"/>
              </a:spcAft>
            </a:pPr>
            <a:r>
              <a:rPr lang="en-US" dirty="0">
                <a:solidFill>
                  <a:srgbClr val="131313"/>
                </a:solidFill>
                <a:latin typeface="Arial"/>
                <a:cs typeface="Arial"/>
              </a:rPr>
              <a:t>Will show all available queues and their limits</a:t>
            </a:r>
          </a:p>
          <a:p>
            <a:pPr lvl="1">
              <a:lnSpc>
                <a:spcPct val="120000"/>
              </a:lnSpc>
              <a:spcBef>
                <a:spcPts val="200"/>
              </a:spcBef>
              <a:spcAft>
                <a:spcPts val="200"/>
              </a:spcAft>
            </a:pPr>
            <a:r>
              <a:rPr lang="en-US" dirty="0">
                <a:solidFill>
                  <a:srgbClr val="131313"/>
                </a:solidFill>
                <a:latin typeface="Arial"/>
                <a:cs typeface="Arial"/>
              </a:rPr>
              <a:t>Includes special </a:t>
            </a:r>
            <a:r>
              <a:rPr lang="en-US" dirty="0" smtClean="0">
                <a:solidFill>
                  <a:srgbClr val="131313"/>
                </a:solidFill>
                <a:latin typeface="Arial"/>
                <a:cs typeface="Arial"/>
              </a:rPr>
              <a:t>queues used </a:t>
            </a:r>
            <a:r>
              <a:rPr lang="en-US" dirty="0">
                <a:solidFill>
                  <a:srgbClr val="131313"/>
                </a:solidFill>
                <a:latin typeface="Arial"/>
                <a:cs typeface="Arial"/>
              </a:rPr>
              <a:t>to handle reservations</a:t>
            </a:r>
          </a:p>
          <a:p>
            <a:pPr>
              <a:lnSpc>
                <a:spcPct val="120000"/>
              </a:lnSpc>
              <a:spcBef>
                <a:spcPts val="200"/>
              </a:spcBef>
              <a:spcAft>
                <a:spcPts val="200"/>
              </a:spcAft>
            </a:pPr>
            <a:endParaRPr lang="en-US" sz="1600" dirty="0">
              <a:latin typeface="Arial" pitchFamily="-1" charset="0"/>
              <a:ea typeface="ＭＳ Ｐゴシック" pitchFamily="-1" charset="-128"/>
              <a:cs typeface="ＭＳ Ｐゴシック" pitchFamily="-1" charset="-128"/>
            </a:endParaRPr>
          </a:p>
          <a:p>
            <a:pPr lvl="1">
              <a:lnSpc>
                <a:spcPct val="120000"/>
              </a:lnSpc>
              <a:spcBef>
                <a:spcPts val="200"/>
              </a:spcBef>
              <a:spcAft>
                <a:spcPts val="200"/>
              </a:spcAft>
            </a:pPr>
            <a:endParaRPr lang="en-US" dirty="0">
              <a:solidFill>
                <a:srgbClr val="131313"/>
              </a:solidFill>
              <a:latin typeface="Arial" pitchFamily="-1" charset="0"/>
            </a:endParaRPr>
          </a:p>
          <a:p>
            <a:endParaRPr lang="en-US" dirty="0"/>
          </a:p>
        </p:txBody>
      </p:sp>
    </p:spTree>
    <p:extLst>
      <p:ext uri="{BB962C8B-B14F-4D97-AF65-F5344CB8AC3E}">
        <p14:creationId xmlns:p14="http://schemas.microsoft.com/office/powerpoint/2010/main" val="81913643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fontScale="90000"/>
          </a:bodyPr>
          <a:lstStyle/>
          <a:p>
            <a:pPr algn="ctr"/>
            <a:r>
              <a:rPr lang="en-US" sz="4000" b="1" dirty="0" smtClean="0"/>
              <a:t>Section:</a:t>
            </a:r>
            <a:br>
              <a:rPr lang="en-US" sz="4000" b="1" dirty="0" smtClean="0"/>
            </a:br>
            <a:r>
              <a:rPr lang="en-US" sz="4000" b="1" dirty="0"/>
              <a:t/>
            </a:r>
            <a:br>
              <a:rPr lang="en-US" sz="4000" b="1" dirty="0"/>
            </a:br>
            <a:r>
              <a:rPr lang="en-US" sz="4000" b="1" dirty="0"/>
              <a:t>Blue Gene/Q </a:t>
            </a:r>
            <a:r>
              <a:rPr lang="en-US" sz="4000" b="1" dirty="0" smtClean="0"/>
              <a:t>hardware overview</a:t>
            </a:r>
            <a:r>
              <a:rPr lang="en-US" sz="4000" b="1" dirty="0"/>
              <a:t/>
            </a:r>
            <a:br>
              <a:rPr lang="en-US" sz="4000" b="1" dirty="0"/>
            </a:br>
            <a:r>
              <a:rPr lang="en-US" sz="4000" b="1" dirty="0"/>
              <a:t/>
            </a:r>
            <a:br>
              <a:rPr lang="en-US" sz="4000" b="1" dirty="0"/>
            </a:b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5</a:t>
            </a:fld>
            <a:endParaRPr lang="en-US"/>
          </a:p>
        </p:txBody>
      </p:sp>
    </p:spTree>
    <p:extLst>
      <p:ext uri="{BB962C8B-B14F-4D97-AF65-F5344CB8AC3E}">
        <p14:creationId xmlns:p14="http://schemas.microsoft.com/office/powerpoint/2010/main" val="314056398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Machine </a:t>
            </a:r>
            <a:r>
              <a:rPr lang="en-US" dirty="0" smtClean="0"/>
              <a:t>status web page</a:t>
            </a:r>
            <a:r>
              <a:rPr lang="en-US" dirty="0"/>
              <a:t/>
            </a:r>
            <a:br>
              <a:rPr lang="en-US" dirty="0"/>
            </a:br>
            <a:r>
              <a:rPr lang="en-US" dirty="0"/>
              <a:t/>
            </a:r>
            <a:br>
              <a:rPr lang="en-US" dirty="0"/>
            </a:br>
            <a:endParaRPr lang="en-US" dirty="0"/>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50</a:t>
            </a:fld>
            <a:endParaRPr lang="en-US"/>
          </a:p>
        </p:txBody>
      </p:sp>
      <p:sp>
        <p:nvSpPr>
          <p:cNvPr id="7" name="Rectangle 6"/>
          <p:cNvSpPr/>
          <p:nvPr/>
        </p:nvSpPr>
        <p:spPr>
          <a:xfrm>
            <a:off x="304800" y="5867400"/>
            <a:ext cx="8534400" cy="369332"/>
          </a:xfrm>
          <a:prstGeom prst="rect">
            <a:avLst/>
          </a:prstGeom>
        </p:spPr>
        <p:txBody>
          <a:bodyPr wrap="square">
            <a:spAutoFit/>
          </a:bodyPr>
          <a:lstStyle/>
          <a:p>
            <a:r>
              <a:rPr lang="en-US" sz="1800" dirty="0" smtClean="0">
                <a:latin typeface="Arial"/>
                <a:cs typeface="Arial"/>
                <a:hlinkClick r:id="rId3"/>
              </a:rPr>
              <a:t>http://status.alcf.anl.gov/mira/activity</a:t>
            </a:r>
            <a:r>
              <a:rPr lang="en-US" sz="1800" dirty="0" smtClean="0">
                <a:latin typeface="Arial"/>
                <a:cs typeface="Arial"/>
              </a:rPr>
              <a:t> (beta, a.k.a. The </a:t>
            </a:r>
            <a:r>
              <a:rPr lang="en-US" sz="1800" dirty="0" err="1" smtClean="0">
                <a:latin typeface="Arial"/>
                <a:cs typeface="Arial"/>
              </a:rPr>
              <a:t>Gronkulator</a:t>
            </a:r>
            <a:r>
              <a:rPr lang="en-US" sz="1800" dirty="0" smtClean="0">
                <a:latin typeface="Arial"/>
                <a:cs typeface="Arial"/>
              </a:rPr>
              <a:t>) </a:t>
            </a:r>
            <a:endParaRPr lang="en-US" sz="1800" dirty="0">
              <a:latin typeface="Arial"/>
              <a:cs typeface="Arial"/>
            </a:endParaRPr>
          </a:p>
        </p:txBody>
      </p:sp>
      <p:pic>
        <p:nvPicPr>
          <p:cNvPr id="6" name="Picture 5" descr="Screen Shot 2013-12-18 at 1.20.37 PM.png"/>
          <p:cNvPicPr>
            <a:picLocks noChangeAspect="1"/>
          </p:cNvPicPr>
          <p:nvPr/>
        </p:nvPicPr>
        <p:blipFill>
          <a:blip r:embed="rId4"/>
          <a:stretch>
            <a:fillRect/>
          </a:stretch>
        </p:blipFill>
        <p:spPr>
          <a:xfrm>
            <a:off x="762000" y="838200"/>
            <a:ext cx="7424190" cy="4892748"/>
          </a:xfrm>
          <a:prstGeom prst="rect">
            <a:avLst/>
          </a:prstGeom>
        </p:spPr>
      </p:pic>
      <p:sp>
        <p:nvSpPr>
          <p:cNvPr id="9" name="TextBox 8"/>
          <p:cNvSpPr txBox="1"/>
          <p:nvPr/>
        </p:nvSpPr>
        <p:spPr>
          <a:xfrm>
            <a:off x="152400" y="2514600"/>
            <a:ext cx="1552428" cy="338554"/>
          </a:xfrm>
          <a:prstGeom prst="rect">
            <a:avLst/>
          </a:prstGeom>
          <a:noFill/>
        </p:spPr>
        <p:txBody>
          <a:bodyPr wrap="none" rtlCol="0">
            <a:spAutoFit/>
          </a:bodyPr>
          <a:lstStyle/>
          <a:p>
            <a:r>
              <a:rPr lang="en-US" sz="1600" b="1" dirty="0" smtClean="0">
                <a:solidFill>
                  <a:srgbClr val="800000"/>
                </a:solidFill>
                <a:latin typeface="Arial"/>
                <a:cs typeface="Arial"/>
              </a:rPr>
              <a:t>Running Jobs</a:t>
            </a:r>
            <a:endParaRPr lang="en-US" sz="1600" b="1" dirty="0">
              <a:solidFill>
                <a:srgbClr val="800000"/>
              </a:solidFill>
              <a:latin typeface="Arial"/>
              <a:cs typeface="Arial"/>
            </a:endParaRPr>
          </a:p>
        </p:txBody>
      </p:sp>
      <p:cxnSp>
        <p:nvCxnSpPr>
          <p:cNvPr id="11" name="Straight Arrow Connector 10"/>
          <p:cNvCxnSpPr/>
          <p:nvPr/>
        </p:nvCxnSpPr>
        <p:spPr bwMode="auto">
          <a:xfrm rot="16200000" flipH="1">
            <a:off x="1104900" y="3695700"/>
            <a:ext cx="609600" cy="228600"/>
          </a:xfrm>
          <a:prstGeom prst="straightConnector1">
            <a:avLst/>
          </a:prstGeom>
          <a:noFill/>
          <a:ln w="28575" cap="flat" cmpd="sng" algn="ctr">
            <a:solidFill>
              <a:srgbClr val="800000"/>
            </a:solidFill>
            <a:prstDash val="solid"/>
            <a:round/>
            <a:headEnd type="none" w="med" len="med"/>
            <a:tailEnd type="triangle"/>
          </a:ln>
          <a:effectLst/>
        </p:spPr>
      </p:cxnSp>
      <p:sp>
        <p:nvSpPr>
          <p:cNvPr id="13" name="TextBox 12"/>
          <p:cNvSpPr txBox="1"/>
          <p:nvPr/>
        </p:nvSpPr>
        <p:spPr>
          <a:xfrm>
            <a:off x="338815" y="2819400"/>
            <a:ext cx="1484401" cy="338554"/>
          </a:xfrm>
          <a:prstGeom prst="rect">
            <a:avLst/>
          </a:prstGeom>
          <a:noFill/>
        </p:spPr>
        <p:txBody>
          <a:bodyPr wrap="none" rtlCol="0">
            <a:spAutoFit/>
          </a:bodyPr>
          <a:lstStyle/>
          <a:p>
            <a:r>
              <a:rPr lang="en-US" sz="1600" b="1" dirty="0" smtClean="0">
                <a:solidFill>
                  <a:srgbClr val="800000"/>
                </a:solidFill>
                <a:latin typeface="Arial"/>
                <a:cs typeface="Arial"/>
              </a:rPr>
              <a:t>Queued Jobs</a:t>
            </a:r>
            <a:endParaRPr lang="en-US" sz="1600" b="1" dirty="0">
              <a:solidFill>
                <a:srgbClr val="800000"/>
              </a:solidFill>
              <a:latin typeface="Arial"/>
              <a:cs typeface="Arial"/>
            </a:endParaRPr>
          </a:p>
        </p:txBody>
      </p:sp>
      <p:sp>
        <p:nvSpPr>
          <p:cNvPr id="14" name="TextBox 13"/>
          <p:cNvSpPr txBox="1"/>
          <p:nvPr/>
        </p:nvSpPr>
        <p:spPr>
          <a:xfrm>
            <a:off x="538912" y="3124200"/>
            <a:ext cx="1473380" cy="338554"/>
          </a:xfrm>
          <a:prstGeom prst="rect">
            <a:avLst/>
          </a:prstGeom>
          <a:noFill/>
        </p:spPr>
        <p:txBody>
          <a:bodyPr wrap="none" rtlCol="0">
            <a:spAutoFit/>
          </a:bodyPr>
          <a:lstStyle/>
          <a:p>
            <a:r>
              <a:rPr lang="en-US" sz="1600" b="1" dirty="0" smtClean="0">
                <a:solidFill>
                  <a:srgbClr val="800000"/>
                </a:solidFill>
                <a:latin typeface="Arial"/>
                <a:cs typeface="Arial"/>
              </a:rPr>
              <a:t>Reservations</a:t>
            </a:r>
            <a:endParaRPr lang="en-US" sz="1600" b="1" dirty="0">
              <a:solidFill>
                <a:srgbClr val="800000"/>
              </a:solidFill>
              <a:latin typeface="Arial"/>
              <a:cs typeface="Arial"/>
            </a:endParaRPr>
          </a:p>
        </p:txBody>
      </p:sp>
      <p:cxnSp>
        <p:nvCxnSpPr>
          <p:cNvPr id="16" name="Straight Arrow Connector 15"/>
          <p:cNvCxnSpPr/>
          <p:nvPr/>
        </p:nvCxnSpPr>
        <p:spPr bwMode="auto">
          <a:xfrm>
            <a:off x="1295400" y="3505200"/>
            <a:ext cx="838200" cy="609600"/>
          </a:xfrm>
          <a:prstGeom prst="straightConnector1">
            <a:avLst/>
          </a:prstGeom>
          <a:noFill/>
          <a:ln w="28575" cap="flat" cmpd="sng" algn="ctr">
            <a:solidFill>
              <a:srgbClr val="800000"/>
            </a:solidFill>
            <a:prstDash val="solid"/>
            <a:round/>
            <a:headEnd type="none" w="med" len="med"/>
            <a:tailEnd type="triangle"/>
          </a:ln>
          <a:effectLst/>
        </p:spPr>
      </p:cxnSp>
      <p:cxnSp>
        <p:nvCxnSpPr>
          <p:cNvPr id="18" name="Straight Arrow Connector 17"/>
          <p:cNvCxnSpPr/>
          <p:nvPr/>
        </p:nvCxnSpPr>
        <p:spPr bwMode="auto">
          <a:xfrm>
            <a:off x="1295400" y="3505200"/>
            <a:ext cx="1600200" cy="609600"/>
          </a:xfrm>
          <a:prstGeom prst="straightConnector1">
            <a:avLst/>
          </a:prstGeom>
          <a:noFill/>
          <a:ln w="28575" cap="flat" cmpd="sng" algn="ctr">
            <a:solidFill>
              <a:srgbClr val="800000"/>
            </a:solidFill>
            <a:prstDash val="solid"/>
            <a:round/>
            <a:headEnd type="none" w="med" len="med"/>
            <a:tailEnd type="triangle"/>
          </a:ln>
          <a:effectLst/>
        </p:spPr>
      </p:cxnSp>
      <p:cxnSp>
        <p:nvCxnSpPr>
          <p:cNvPr id="24" name="Straight Arrow Connector 23"/>
          <p:cNvCxnSpPr/>
          <p:nvPr/>
        </p:nvCxnSpPr>
        <p:spPr bwMode="auto">
          <a:xfrm rot="5400000">
            <a:off x="5372100" y="1230416"/>
            <a:ext cx="381000" cy="304800"/>
          </a:xfrm>
          <a:prstGeom prst="straightConnector1">
            <a:avLst/>
          </a:prstGeom>
          <a:noFill/>
          <a:ln w="28575" cap="flat" cmpd="sng" algn="ctr">
            <a:solidFill>
              <a:srgbClr val="00DA00"/>
            </a:solidFill>
            <a:prstDash val="solid"/>
            <a:round/>
            <a:headEnd type="none" w="med" len="med"/>
            <a:tailEnd type="triangle"/>
          </a:ln>
          <a:effectLst/>
        </p:spPr>
      </p:cxnSp>
      <p:sp>
        <p:nvSpPr>
          <p:cNvPr id="25" name="TextBox 24"/>
          <p:cNvSpPr txBox="1"/>
          <p:nvPr/>
        </p:nvSpPr>
        <p:spPr>
          <a:xfrm>
            <a:off x="5125320" y="853762"/>
            <a:ext cx="1302360" cy="338554"/>
          </a:xfrm>
          <a:prstGeom prst="rect">
            <a:avLst/>
          </a:prstGeom>
          <a:noFill/>
        </p:spPr>
        <p:txBody>
          <a:bodyPr wrap="none" rtlCol="0">
            <a:spAutoFit/>
          </a:bodyPr>
          <a:lstStyle/>
          <a:p>
            <a:r>
              <a:rPr lang="en-US" sz="1600" b="1" dirty="0" smtClean="0">
                <a:solidFill>
                  <a:srgbClr val="00DA00"/>
                </a:solidFill>
                <a:latin typeface="Arial"/>
                <a:cs typeface="Arial"/>
              </a:rPr>
              <a:t>4096 nodes</a:t>
            </a:r>
            <a:endParaRPr lang="en-US" sz="1600" b="1" dirty="0">
              <a:solidFill>
                <a:srgbClr val="00DA00"/>
              </a:solidFill>
              <a:latin typeface="Arial"/>
              <a:cs typeface="Arial"/>
            </a:endParaRPr>
          </a:p>
        </p:txBody>
      </p:sp>
      <p:cxnSp>
        <p:nvCxnSpPr>
          <p:cNvPr id="26" name="Straight Arrow Connector 25"/>
          <p:cNvCxnSpPr/>
          <p:nvPr/>
        </p:nvCxnSpPr>
        <p:spPr bwMode="auto">
          <a:xfrm>
            <a:off x="5715000" y="1192316"/>
            <a:ext cx="914400" cy="381000"/>
          </a:xfrm>
          <a:prstGeom prst="straightConnector1">
            <a:avLst/>
          </a:prstGeom>
          <a:noFill/>
          <a:ln w="28575" cap="flat" cmpd="sng" algn="ctr">
            <a:solidFill>
              <a:srgbClr val="00DA00"/>
            </a:solidFill>
            <a:prstDash val="solid"/>
            <a:round/>
            <a:headEnd type="none" w="med" len="med"/>
            <a:tailEnd type="triangle"/>
          </a:ln>
          <a:effectLst/>
        </p:spPr>
      </p:cxnSp>
      <p:sp>
        <p:nvSpPr>
          <p:cNvPr id="31" name="TextBox 30"/>
          <p:cNvSpPr txBox="1"/>
          <p:nvPr/>
        </p:nvSpPr>
        <p:spPr>
          <a:xfrm>
            <a:off x="7915620" y="1740271"/>
            <a:ext cx="1302360" cy="338554"/>
          </a:xfrm>
          <a:prstGeom prst="rect">
            <a:avLst/>
          </a:prstGeom>
          <a:noFill/>
        </p:spPr>
        <p:txBody>
          <a:bodyPr wrap="none" rtlCol="0">
            <a:spAutoFit/>
          </a:bodyPr>
          <a:lstStyle/>
          <a:p>
            <a:r>
              <a:rPr lang="en-US" sz="1600" b="1" dirty="0" smtClean="0">
                <a:solidFill>
                  <a:schemeClr val="accent4">
                    <a:lumMod val="75000"/>
                  </a:schemeClr>
                </a:solidFill>
                <a:latin typeface="Arial"/>
                <a:cs typeface="Arial"/>
              </a:rPr>
              <a:t>2048 nodes</a:t>
            </a:r>
            <a:endParaRPr lang="en-US" sz="1600" b="1" dirty="0">
              <a:solidFill>
                <a:schemeClr val="accent4">
                  <a:lumMod val="75000"/>
                </a:schemeClr>
              </a:solidFill>
              <a:latin typeface="Arial"/>
              <a:cs typeface="Arial"/>
            </a:endParaRPr>
          </a:p>
        </p:txBody>
      </p:sp>
      <p:cxnSp>
        <p:nvCxnSpPr>
          <p:cNvPr id="32" name="Straight Arrow Connector 31"/>
          <p:cNvCxnSpPr/>
          <p:nvPr/>
        </p:nvCxnSpPr>
        <p:spPr bwMode="auto">
          <a:xfrm rot="10800000">
            <a:off x="7848600" y="2133600"/>
            <a:ext cx="457200" cy="1588"/>
          </a:xfrm>
          <a:prstGeom prst="straightConnector1">
            <a:avLst/>
          </a:prstGeom>
          <a:noFill/>
          <a:ln w="28575" cap="flat" cmpd="sng" algn="ctr">
            <a:solidFill>
              <a:schemeClr val="accent4">
                <a:lumMod val="75000"/>
              </a:schemeClr>
            </a:solidFill>
            <a:prstDash val="solid"/>
            <a:round/>
            <a:headEnd type="none" w="med" len="med"/>
            <a:tailEnd type="triangle"/>
          </a:ln>
          <a:effectLst/>
        </p:spPr>
      </p:cxnSp>
      <p:sp>
        <p:nvSpPr>
          <p:cNvPr id="34" name="TextBox 33"/>
          <p:cNvSpPr txBox="1"/>
          <p:nvPr/>
        </p:nvSpPr>
        <p:spPr>
          <a:xfrm>
            <a:off x="7866300" y="3455884"/>
            <a:ext cx="1302360" cy="338554"/>
          </a:xfrm>
          <a:prstGeom prst="rect">
            <a:avLst/>
          </a:prstGeom>
          <a:noFill/>
        </p:spPr>
        <p:txBody>
          <a:bodyPr wrap="none" rtlCol="0">
            <a:spAutoFit/>
          </a:bodyPr>
          <a:lstStyle/>
          <a:p>
            <a:r>
              <a:rPr lang="en-US" sz="1600" b="1" dirty="0" smtClean="0">
                <a:solidFill>
                  <a:srgbClr val="FF0000"/>
                </a:solidFill>
                <a:latin typeface="Arial"/>
                <a:cs typeface="Arial"/>
              </a:rPr>
              <a:t>8192 nodes</a:t>
            </a:r>
            <a:endParaRPr lang="en-US" sz="1600" b="1" dirty="0">
              <a:solidFill>
                <a:srgbClr val="FF0000"/>
              </a:solidFill>
              <a:latin typeface="Arial"/>
              <a:cs typeface="Arial"/>
            </a:endParaRPr>
          </a:p>
        </p:txBody>
      </p:sp>
      <p:cxnSp>
        <p:nvCxnSpPr>
          <p:cNvPr id="35" name="Straight Arrow Connector 34"/>
          <p:cNvCxnSpPr/>
          <p:nvPr/>
        </p:nvCxnSpPr>
        <p:spPr bwMode="auto">
          <a:xfrm rot="10800000">
            <a:off x="7809391" y="3824555"/>
            <a:ext cx="457200" cy="1588"/>
          </a:xfrm>
          <a:prstGeom prst="straightConnector1">
            <a:avLst/>
          </a:prstGeom>
          <a:no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703943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a:t>
            </a:r>
            <a:r>
              <a:rPr lang="en-US" dirty="0" smtClean="0"/>
              <a:t>status web page (cont’d)</a:t>
            </a:r>
            <a:endParaRPr lang="en-US" dirty="0"/>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51</a:t>
            </a:fld>
            <a:endParaRPr lang="en-US"/>
          </a:p>
        </p:txBody>
      </p:sp>
      <p:sp>
        <p:nvSpPr>
          <p:cNvPr id="7" name="Rectangle 6"/>
          <p:cNvSpPr/>
          <p:nvPr/>
        </p:nvSpPr>
        <p:spPr>
          <a:xfrm>
            <a:off x="152400" y="3124200"/>
            <a:ext cx="8534400" cy="369332"/>
          </a:xfrm>
          <a:prstGeom prst="rect">
            <a:avLst/>
          </a:prstGeom>
        </p:spPr>
        <p:txBody>
          <a:bodyPr wrap="square">
            <a:spAutoFit/>
          </a:bodyPr>
          <a:lstStyle/>
          <a:p>
            <a:r>
              <a:rPr lang="en-US" sz="1800" dirty="0" smtClean="0">
                <a:latin typeface="Arial"/>
                <a:cs typeface="Arial"/>
                <a:hlinkClick r:id="rId3"/>
              </a:rPr>
              <a:t>http://status.alcf.anl.gov/cetus/activity</a:t>
            </a:r>
            <a:endParaRPr lang="en-US" sz="1800" dirty="0">
              <a:latin typeface="Arial"/>
              <a:cs typeface="Arial"/>
            </a:endParaRPr>
          </a:p>
        </p:txBody>
      </p:sp>
      <p:pic>
        <p:nvPicPr>
          <p:cNvPr id="8" name="Picture 7" descr="Screen Shot 2013-12-18 at 5.08.48 PM.png"/>
          <p:cNvPicPr>
            <a:picLocks noChangeAspect="1"/>
          </p:cNvPicPr>
          <p:nvPr/>
        </p:nvPicPr>
        <p:blipFill>
          <a:blip r:embed="rId4"/>
          <a:stretch>
            <a:fillRect/>
          </a:stretch>
        </p:blipFill>
        <p:spPr>
          <a:xfrm>
            <a:off x="152400" y="878655"/>
            <a:ext cx="8832574" cy="2257213"/>
          </a:xfrm>
          <a:prstGeom prst="rect">
            <a:avLst/>
          </a:prstGeom>
        </p:spPr>
      </p:pic>
      <p:pic>
        <p:nvPicPr>
          <p:cNvPr id="9" name="Picture 8" descr="Screen Shot 2013-12-18 at 5.09.49 PM.png"/>
          <p:cNvPicPr>
            <a:picLocks noChangeAspect="1"/>
          </p:cNvPicPr>
          <p:nvPr/>
        </p:nvPicPr>
        <p:blipFill>
          <a:blip r:embed="rId5"/>
          <a:stretch>
            <a:fillRect/>
          </a:stretch>
        </p:blipFill>
        <p:spPr>
          <a:xfrm>
            <a:off x="152399" y="3642254"/>
            <a:ext cx="8839201" cy="2225146"/>
          </a:xfrm>
          <a:prstGeom prst="rect">
            <a:avLst/>
          </a:prstGeom>
        </p:spPr>
      </p:pic>
      <p:sp>
        <p:nvSpPr>
          <p:cNvPr id="10" name="Rectangle 9"/>
          <p:cNvSpPr/>
          <p:nvPr/>
        </p:nvSpPr>
        <p:spPr>
          <a:xfrm>
            <a:off x="152400" y="5802868"/>
            <a:ext cx="8534400" cy="369332"/>
          </a:xfrm>
          <a:prstGeom prst="rect">
            <a:avLst/>
          </a:prstGeom>
        </p:spPr>
        <p:txBody>
          <a:bodyPr wrap="square">
            <a:spAutoFit/>
          </a:bodyPr>
          <a:lstStyle/>
          <a:p>
            <a:r>
              <a:rPr lang="en-US" sz="1800" dirty="0" smtClean="0">
                <a:latin typeface="Arial"/>
                <a:cs typeface="Arial"/>
                <a:hlinkClick r:id="rId3"/>
              </a:rPr>
              <a:t>http://status.alcf.anl.gov/vesta/activity</a:t>
            </a:r>
            <a:endParaRPr lang="en-US" sz="1800" dirty="0">
              <a:latin typeface="Arial"/>
              <a:cs typeface="Arial"/>
            </a:endParaRPr>
          </a:p>
        </p:txBody>
      </p:sp>
    </p:spTree>
    <p:extLst>
      <p:ext uri="{BB962C8B-B14F-4D97-AF65-F5344CB8AC3E}">
        <p14:creationId xmlns:p14="http://schemas.microsoft.com/office/powerpoint/2010/main" val="151302055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a:t>
            </a:r>
            <a:r>
              <a:rPr lang="en-US" dirty="0" smtClean="0"/>
              <a:t>status web page (cont’d)</a:t>
            </a:r>
            <a:endParaRPr lang="en-US" dirty="0"/>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52</a:t>
            </a:fld>
            <a:endParaRPr lang="en-US"/>
          </a:p>
        </p:txBody>
      </p:sp>
      <p:sp>
        <p:nvSpPr>
          <p:cNvPr id="7" name="Rectangle 6"/>
          <p:cNvSpPr/>
          <p:nvPr/>
        </p:nvSpPr>
        <p:spPr>
          <a:xfrm>
            <a:off x="304800" y="4191000"/>
            <a:ext cx="8534400" cy="369332"/>
          </a:xfrm>
          <a:prstGeom prst="rect">
            <a:avLst/>
          </a:prstGeom>
        </p:spPr>
        <p:txBody>
          <a:bodyPr wrap="square">
            <a:spAutoFit/>
          </a:bodyPr>
          <a:lstStyle/>
          <a:p>
            <a:r>
              <a:rPr lang="en-US" sz="1800" dirty="0" smtClean="0">
                <a:latin typeface="Arial"/>
                <a:cs typeface="Arial"/>
                <a:hlinkClick r:id="rId3"/>
              </a:rPr>
              <a:t>http://status.alcf.anl.gov/tukey/activity</a:t>
            </a:r>
            <a:endParaRPr lang="en-US" sz="1800" dirty="0">
              <a:latin typeface="Arial"/>
              <a:cs typeface="Arial"/>
            </a:endParaRPr>
          </a:p>
        </p:txBody>
      </p:sp>
      <p:pic>
        <p:nvPicPr>
          <p:cNvPr id="11" name="Picture 10" descr="Screen Shot 2013-05-22 at 5.59.46 PM.png"/>
          <p:cNvPicPr>
            <a:picLocks noChangeAspect="1"/>
          </p:cNvPicPr>
          <p:nvPr/>
        </p:nvPicPr>
        <p:blipFill>
          <a:blip r:embed="rId4"/>
          <a:stretch>
            <a:fillRect/>
          </a:stretch>
        </p:blipFill>
        <p:spPr>
          <a:xfrm>
            <a:off x="163586" y="1606550"/>
            <a:ext cx="8857504" cy="2355850"/>
          </a:xfrm>
          <a:prstGeom prst="rect">
            <a:avLst/>
          </a:prstGeom>
        </p:spPr>
      </p:pic>
    </p:spTree>
    <p:extLst>
      <p:ext uri="{BB962C8B-B14F-4D97-AF65-F5344CB8AC3E}">
        <p14:creationId xmlns:p14="http://schemas.microsoft.com/office/powerpoint/2010/main" val="151302055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Cobalt files for a job</a:t>
            </a:r>
            <a:endParaRPr lang="en-US" dirty="0"/>
          </a:p>
        </p:txBody>
      </p:sp>
      <p:sp>
        <p:nvSpPr>
          <p:cNvPr id="4" name="Content Placeholder 3"/>
          <p:cNvSpPr>
            <a:spLocks noGrp="1"/>
          </p:cNvSpPr>
          <p:nvPr>
            <p:ph idx="1"/>
          </p:nvPr>
        </p:nvSpPr>
        <p:spPr/>
        <p:txBody>
          <a:bodyPr>
            <a:normAutofit/>
          </a:bodyPr>
          <a:lstStyle/>
          <a:p>
            <a:r>
              <a:rPr lang="en-US" dirty="0">
                <a:latin typeface="Arial"/>
                <a:cs typeface="Arial"/>
              </a:rPr>
              <a:t>Cobalt will create 3 files per job, the </a:t>
            </a:r>
            <a:r>
              <a:rPr lang="en-US" dirty="0" err="1">
                <a:latin typeface="Arial"/>
                <a:cs typeface="Arial"/>
              </a:rPr>
              <a:t>basename</a:t>
            </a:r>
            <a:r>
              <a:rPr lang="en-US" dirty="0" smtClean="0">
                <a:latin typeface="Arial"/>
                <a:cs typeface="Arial"/>
              </a:rPr>
              <a:t> </a:t>
            </a:r>
            <a:r>
              <a:rPr lang="en-US" b="1" dirty="0" smtClean="0">
                <a:solidFill>
                  <a:srgbClr val="000000"/>
                </a:solidFill>
                <a:latin typeface="Arial"/>
                <a:cs typeface="Arial"/>
              </a:rPr>
              <a:t> </a:t>
            </a:r>
            <a:r>
              <a:rPr lang="en-US" dirty="0" smtClean="0">
                <a:solidFill>
                  <a:srgbClr val="984807"/>
                </a:solidFill>
                <a:latin typeface="Arial"/>
                <a:cs typeface="Arial"/>
              </a:rPr>
              <a:t>&lt;prefix&gt;</a:t>
            </a:r>
            <a:r>
              <a:rPr lang="en-US" dirty="0" smtClean="0">
                <a:latin typeface="Arial"/>
                <a:cs typeface="Arial"/>
              </a:rPr>
              <a:t> </a:t>
            </a:r>
            <a:r>
              <a:rPr lang="en-US" dirty="0">
                <a:latin typeface="Arial"/>
                <a:cs typeface="Arial"/>
              </a:rPr>
              <a:t>defaults to the </a:t>
            </a:r>
            <a:r>
              <a:rPr lang="en-US" dirty="0" err="1">
                <a:latin typeface="Arial"/>
                <a:cs typeface="Arial"/>
              </a:rPr>
              <a:t>jobid</a:t>
            </a:r>
            <a:r>
              <a:rPr lang="en-US" dirty="0">
                <a:latin typeface="Arial"/>
                <a:cs typeface="Arial"/>
              </a:rPr>
              <a:t>, but can be set with “qsub -O </a:t>
            </a:r>
            <a:r>
              <a:rPr lang="en-US" dirty="0" err="1">
                <a:latin typeface="Arial"/>
                <a:cs typeface="Arial"/>
              </a:rPr>
              <a:t>myprefix</a:t>
            </a:r>
            <a:r>
              <a:rPr lang="en-US" dirty="0" smtClean="0">
                <a:latin typeface="Arial"/>
                <a:cs typeface="Arial"/>
              </a:rPr>
              <a:t>”</a:t>
            </a:r>
            <a:endParaRPr lang="en-US" dirty="0">
              <a:latin typeface="Arial"/>
              <a:cs typeface="Arial"/>
            </a:endParaRPr>
          </a:p>
          <a:p>
            <a:endParaRPr lang="en-US" dirty="0">
              <a:latin typeface="Arial"/>
              <a:cs typeface="Arial"/>
            </a:endParaRPr>
          </a:p>
          <a:p>
            <a:r>
              <a:rPr lang="en-US" dirty="0">
                <a:latin typeface="Arial"/>
                <a:cs typeface="Arial"/>
              </a:rPr>
              <a:t>Cobalt log file:</a:t>
            </a:r>
            <a:r>
              <a:rPr lang="en-US" dirty="0" smtClean="0">
                <a:latin typeface="Arial"/>
                <a:cs typeface="Arial"/>
              </a:rPr>
              <a:t> </a:t>
            </a:r>
            <a:r>
              <a:rPr lang="en-US" b="1" dirty="0" smtClean="0">
                <a:solidFill>
                  <a:srgbClr val="984807"/>
                </a:solidFill>
                <a:latin typeface="Arial"/>
                <a:cs typeface="Arial"/>
              </a:rPr>
              <a:t>&lt;prefix&gt;.</a:t>
            </a:r>
            <a:r>
              <a:rPr lang="en-US" b="1" dirty="0" err="1" smtClean="0">
                <a:solidFill>
                  <a:srgbClr val="984807"/>
                </a:solidFill>
                <a:latin typeface="Arial"/>
                <a:cs typeface="Arial"/>
              </a:rPr>
              <a:t>cobaltlog</a:t>
            </a:r>
            <a:endParaRPr lang="en-US" b="1" dirty="0" smtClean="0">
              <a:solidFill>
                <a:schemeClr val="tx2">
                  <a:lumMod val="60000"/>
                  <a:lumOff val="40000"/>
                </a:schemeClr>
              </a:solidFill>
              <a:latin typeface="Arial"/>
              <a:cs typeface="Arial"/>
            </a:endParaRPr>
          </a:p>
          <a:p>
            <a:pPr lvl="1"/>
            <a:r>
              <a:rPr lang="en-US" dirty="0">
                <a:latin typeface="Arial"/>
                <a:cs typeface="Arial"/>
              </a:rPr>
              <a:t>first file created by Cobalt after a job is submitted</a:t>
            </a:r>
          </a:p>
          <a:p>
            <a:pPr lvl="1"/>
            <a:r>
              <a:rPr lang="en-US" dirty="0">
                <a:latin typeface="Arial"/>
                <a:cs typeface="Arial"/>
              </a:rPr>
              <a:t>contains submission information from qsub command, </a:t>
            </a:r>
            <a:r>
              <a:rPr lang="en-US" dirty="0" err="1">
                <a:latin typeface="Arial"/>
                <a:cs typeface="Arial"/>
              </a:rPr>
              <a:t>runjob</a:t>
            </a:r>
            <a:r>
              <a:rPr lang="en-US" dirty="0">
                <a:latin typeface="Arial"/>
                <a:cs typeface="Arial"/>
              </a:rPr>
              <a:t>, and environment variables</a:t>
            </a:r>
          </a:p>
          <a:p>
            <a:endParaRPr lang="en-US" dirty="0">
              <a:latin typeface="Arial"/>
              <a:cs typeface="Arial"/>
            </a:endParaRPr>
          </a:p>
          <a:p>
            <a:r>
              <a:rPr lang="en-US" dirty="0">
                <a:latin typeface="Arial"/>
                <a:cs typeface="Arial"/>
              </a:rPr>
              <a:t>Job stderr file:</a:t>
            </a:r>
            <a:r>
              <a:rPr lang="en-US" dirty="0" smtClean="0">
                <a:latin typeface="Arial"/>
                <a:cs typeface="Arial"/>
              </a:rPr>
              <a:t> </a:t>
            </a:r>
            <a:r>
              <a:rPr lang="en-US" b="1" dirty="0" smtClean="0">
                <a:solidFill>
                  <a:srgbClr val="984807"/>
                </a:solidFill>
                <a:latin typeface="Arial"/>
                <a:cs typeface="Arial"/>
              </a:rPr>
              <a:t>&lt;prefix&gt;.error</a:t>
            </a:r>
            <a:endParaRPr lang="en-US" b="1" dirty="0" smtClean="0">
              <a:solidFill>
                <a:schemeClr val="tx2">
                  <a:lumMod val="60000"/>
                  <a:lumOff val="40000"/>
                </a:schemeClr>
              </a:solidFill>
              <a:latin typeface="Arial"/>
              <a:cs typeface="Arial"/>
            </a:endParaRPr>
          </a:p>
          <a:p>
            <a:pPr lvl="1"/>
            <a:r>
              <a:rPr lang="en-US" dirty="0">
                <a:latin typeface="Arial"/>
                <a:cs typeface="Arial"/>
              </a:rPr>
              <a:t>created at the start of a job</a:t>
            </a:r>
          </a:p>
          <a:p>
            <a:pPr lvl="1"/>
            <a:r>
              <a:rPr lang="en-US" dirty="0">
                <a:latin typeface="Arial"/>
                <a:cs typeface="Arial"/>
              </a:rPr>
              <a:t>contains job startup information and any content sent to standard error while the user program is running</a:t>
            </a:r>
          </a:p>
          <a:p>
            <a:endParaRPr lang="en-US" dirty="0">
              <a:latin typeface="Arial"/>
              <a:cs typeface="Arial"/>
            </a:endParaRPr>
          </a:p>
          <a:p>
            <a:r>
              <a:rPr lang="en-US" dirty="0">
                <a:latin typeface="Arial"/>
                <a:cs typeface="Arial"/>
              </a:rPr>
              <a:t>Job stdout file:</a:t>
            </a:r>
            <a:r>
              <a:rPr lang="en-US" dirty="0" smtClean="0">
                <a:latin typeface="Arial"/>
                <a:cs typeface="Arial"/>
              </a:rPr>
              <a:t> </a:t>
            </a:r>
            <a:r>
              <a:rPr lang="en-US" b="1" dirty="0" smtClean="0">
                <a:solidFill>
                  <a:srgbClr val="984807"/>
                </a:solidFill>
                <a:latin typeface="Arial"/>
                <a:cs typeface="Arial"/>
              </a:rPr>
              <a:t>&lt;prefix&gt;.output</a:t>
            </a:r>
            <a:endParaRPr lang="en-US" b="1" dirty="0" smtClean="0">
              <a:solidFill>
                <a:schemeClr val="tx2">
                  <a:lumMod val="60000"/>
                  <a:lumOff val="40000"/>
                </a:schemeClr>
              </a:solidFill>
              <a:latin typeface="Arial"/>
              <a:cs typeface="Arial"/>
            </a:endParaRPr>
          </a:p>
          <a:p>
            <a:pPr lvl="1"/>
            <a:r>
              <a:rPr lang="en-US" dirty="0">
                <a:latin typeface="Arial"/>
                <a:cs typeface="Arial"/>
              </a:rPr>
              <a:t>contains any content sent to standard output by user program</a:t>
            </a:r>
          </a:p>
          <a:p>
            <a:endParaRPr lang="en-US" dirty="0"/>
          </a:p>
        </p:txBody>
      </p:sp>
      <p:sp>
        <p:nvSpPr>
          <p:cNvPr id="3" name="Slide Number Placeholder 2"/>
          <p:cNvSpPr>
            <a:spLocks noGrp="1"/>
          </p:cNvSpPr>
          <p:nvPr>
            <p:ph type="sldNum" sz="quarter" idx="12"/>
          </p:nvPr>
        </p:nvSpPr>
        <p:spPr/>
        <p:txBody>
          <a:bodyPr/>
          <a:lstStyle/>
          <a:p>
            <a:pPr>
              <a:defRPr/>
            </a:pPr>
            <a:fld id="{44469824-6285-254F-A7F2-5EBE25DBD316}" type="slidenum">
              <a:rPr lang="en-US" smtClean="0"/>
              <a:pPr>
                <a:defRPr/>
              </a:pPr>
              <a:t>53</a:t>
            </a:fld>
            <a:endParaRPr lang="en-US"/>
          </a:p>
        </p:txBody>
      </p:sp>
    </p:spTree>
    <p:extLst>
      <p:ext uri="{BB962C8B-B14F-4D97-AF65-F5344CB8AC3E}">
        <p14:creationId xmlns:p14="http://schemas.microsoft.com/office/powerpoint/2010/main" val="14828915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qdel</a:t>
            </a:r>
            <a:r>
              <a:rPr lang="en-US" dirty="0" smtClean="0"/>
              <a:t>: kill a job</a:t>
            </a:r>
            <a:endParaRPr lang="en-US" dirty="0"/>
          </a:p>
        </p:txBody>
      </p:sp>
      <p:sp>
        <p:nvSpPr>
          <p:cNvPr id="3" name="Content Placeholder 2"/>
          <p:cNvSpPr>
            <a:spLocks noGrp="1"/>
          </p:cNvSpPr>
          <p:nvPr>
            <p:ph idx="1"/>
          </p:nvPr>
        </p:nvSpPr>
        <p:spPr/>
        <p:txBody>
          <a:bodyPr/>
          <a:lstStyle/>
          <a:p>
            <a:r>
              <a:rPr lang="en-US" b="1" dirty="0" smtClean="0">
                <a:solidFill>
                  <a:srgbClr val="000000"/>
                </a:solidFill>
                <a:latin typeface="Arial"/>
                <a:cs typeface="Arial"/>
              </a:rPr>
              <a:t> </a:t>
            </a:r>
            <a:r>
              <a:rPr lang="en-US" b="1" dirty="0" err="1" smtClean="0">
                <a:solidFill>
                  <a:srgbClr val="984807"/>
                </a:solidFill>
                <a:latin typeface="Arial"/>
                <a:cs typeface="Arial"/>
              </a:rPr>
              <a:t>qdel</a:t>
            </a:r>
            <a:r>
              <a:rPr lang="en-US" b="1" dirty="0" smtClean="0">
                <a:solidFill>
                  <a:srgbClr val="984807"/>
                </a:solidFill>
                <a:latin typeface="Arial"/>
                <a:cs typeface="Arial"/>
              </a:rPr>
              <a:t> &lt;jobid1&gt; &lt;jobid2&gt;</a:t>
            </a:r>
            <a:r>
              <a:rPr lang="en-US" b="1" dirty="0" smtClean="0">
                <a:solidFill>
                  <a:schemeClr val="tx2">
                    <a:lumMod val="60000"/>
                    <a:lumOff val="40000"/>
                  </a:schemeClr>
                </a:solidFill>
                <a:latin typeface="Arial"/>
                <a:cs typeface="Arial"/>
              </a:rPr>
              <a:t> </a:t>
            </a:r>
            <a:endParaRPr lang="en-US" b="1" dirty="0">
              <a:solidFill>
                <a:schemeClr val="tx2">
                  <a:lumMod val="60000"/>
                  <a:lumOff val="40000"/>
                </a:schemeClr>
              </a:solidFill>
              <a:latin typeface="Arial"/>
              <a:cs typeface="Arial"/>
            </a:endParaRPr>
          </a:p>
          <a:p>
            <a:pPr lvl="1"/>
            <a:r>
              <a:rPr lang="en-US" dirty="0">
                <a:latin typeface="Arial"/>
                <a:cs typeface="Arial"/>
              </a:rPr>
              <a:t>delete the job from a </a:t>
            </a:r>
            <a:r>
              <a:rPr lang="en-US" dirty="0" smtClean="0">
                <a:latin typeface="Arial"/>
                <a:cs typeface="Arial"/>
              </a:rPr>
              <a:t>queue</a:t>
            </a:r>
            <a:endParaRPr lang="en-US" dirty="0">
              <a:latin typeface="Arial"/>
              <a:cs typeface="Arial"/>
            </a:endParaRPr>
          </a:p>
          <a:p>
            <a:pPr lvl="1"/>
            <a:r>
              <a:rPr lang="en-US" dirty="0">
                <a:latin typeface="Arial"/>
                <a:cs typeface="Arial"/>
              </a:rPr>
              <a:t>terminated a running job</a:t>
            </a:r>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54</a:t>
            </a:fld>
            <a:endParaRPr lang="en-US"/>
          </a:p>
        </p:txBody>
      </p:sp>
    </p:spTree>
    <p:extLst>
      <p:ext uri="{BB962C8B-B14F-4D97-AF65-F5344CB8AC3E}">
        <p14:creationId xmlns:p14="http://schemas.microsoft.com/office/powerpoint/2010/main" val="275673191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t>qalter</a:t>
            </a:r>
            <a:r>
              <a:rPr lang="en-US" dirty="0"/>
              <a:t>, </a:t>
            </a:r>
            <a:r>
              <a:rPr lang="en-US" dirty="0" err="1"/>
              <a:t>qmove</a:t>
            </a:r>
            <a:r>
              <a:rPr lang="en-US" dirty="0"/>
              <a:t>: </a:t>
            </a:r>
            <a:r>
              <a:rPr lang="en-US" dirty="0" smtClean="0"/>
              <a:t>alter parameters </a:t>
            </a:r>
            <a:r>
              <a:rPr lang="en-US" dirty="0"/>
              <a:t>of a Job</a:t>
            </a:r>
            <a:br>
              <a:rPr lang="en-US" dirty="0"/>
            </a:br>
            <a:r>
              <a:rPr lang="en-US" dirty="0"/>
              <a:t/>
            </a:r>
            <a:br>
              <a:rPr lang="en-US" dirty="0"/>
            </a:br>
            <a:endParaRPr lang="en-US" dirty="0"/>
          </a:p>
        </p:txBody>
      </p:sp>
      <p:sp>
        <p:nvSpPr>
          <p:cNvPr id="78851" name="Rectangle 3"/>
          <p:cNvSpPr>
            <a:spLocks noGrp="1" noChangeArrowheads="1"/>
          </p:cNvSpPr>
          <p:nvPr>
            <p:ph idx="1"/>
          </p:nvPr>
        </p:nvSpPr>
        <p:spPr/>
        <p:txBody>
          <a:bodyPr>
            <a:normAutofit/>
          </a:bodyPr>
          <a:lstStyle/>
          <a:p>
            <a:pPr eaLnBrk="1" hangingPunct="1">
              <a:lnSpc>
                <a:spcPct val="120000"/>
              </a:lnSpc>
              <a:spcBef>
                <a:spcPts val="200"/>
              </a:spcBef>
              <a:spcAft>
                <a:spcPts val="200"/>
              </a:spcAft>
            </a:pPr>
            <a:r>
              <a:rPr lang="en-US" sz="2000" dirty="0">
                <a:solidFill>
                  <a:srgbClr val="131313"/>
                </a:solidFill>
                <a:latin typeface="Arial"/>
                <a:ea typeface="ＭＳ Ｐゴシック" pitchFamily="-1" charset="-128"/>
                <a:cs typeface="Arial"/>
              </a:rPr>
              <a:t>Allows to alter the parameters of </a:t>
            </a:r>
            <a:r>
              <a:rPr lang="en-US" sz="2000" dirty="0" smtClean="0">
                <a:solidFill>
                  <a:srgbClr val="131313"/>
                </a:solidFill>
                <a:latin typeface="Arial"/>
                <a:ea typeface="ＭＳ Ｐゴシック" pitchFamily="-1" charset="-128"/>
                <a:cs typeface="Arial"/>
              </a:rPr>
              <a:t>queued jobs without resubmitting</a:t>
            </a:r>
          </a:p>
          <a:p>
            <a:pPr lvl="1" eaLnBrk="1" hangingPunct="1">
              <a:lnSpc>
                <a:spcPct val="120000"/>
              </a:lnSpc>
              <a:spcBef>
                <a:spcPts val="200"/>
              </a:spcBef>
              <a:spcAft>
                <a:spcPts val="200"/>
              </a:spcAft>
            </a:pPr>
            <a:r>
              <a:rPr lang="en-US" sz="2000" dirty="0" smtClean="0">
                <a:solidFill>
                  <a:srgbClr val="131313"/>
                </a:solidFill>
                <a:latin typeface="Arial"/>
                <a:ea typeface="ＭＳ Ｐゴシック" pitchFamily="-1" charset="-128"/>
                <a:cs typeface="Arial"/>
              </a:rPr>
              <a:t>Most parameters may only be changed before the run starts</a:t>
            </a:r>
          </a:p>
          <a:p>
            <a:pPr lvl="1" eaLnBrk="1" hangingPunct="1">
              <a:lnSpc>
                <a:spcPct val="120000"/>
              </a:lnSpc>
              <a:spcBef>
                <a:spcPts val="200"/>
              </a:spcBef>
              <a:spcAft>
                <a:spcPts val="200"/>
              </a:spcAft>
            </a:pPr>
            <a:endParaRPr lang="en-US" sz="1000" dirty="0">
              <a:solidFill>
                <a:srgbClr val="131313"/>
              </a:solidFill>
              <a:latin typeface="Arial"/>
              <a:ea typeface="ＭＳ Ｐゴシック" pitchFamily="-1" charset="-128"/>
              <a:cs typeface="Arial"/>
            </a:endParaRPr>
          </a:p>
          <a:p>
            <a:pPr>
              <a:lnSpc>
                <a:spcPct val="120000"/>
              </a:lnSpc>
              <a:spcBef>
                <a:spcPts val="200"/>
              </a:spcBef>
              <a:spcAft>
                <a:spcPts val="200"/>
              </a:spcAft>
            </a:pPr>
            <a:r>
              <a:rPr lang="en-US" sz="2000" dirty="0" smtClean="0">
                <a:solidFill>
                  <a:srgbClr val="131313"/>
                </a:solidFill>
                <a:latin typeface="Arial"/>
                <a:ea typeface="ＭＳ Ｐゴシック" pitchFamily="-1" charset="-128"/>
                <a:cs typeface="Arial"/>
              </a:rPr>
              <a:t>Usage</a:t>
            </a:r>
            <a:r>
              <a:rPr lang="en-US" sz="2000" dirty="0">
                <a:solidFill>
                  <a:srgbClr val="131313"/>
                </a:solidFill>
                <a:latin typeface="Arial"/>
                <a:ea typeface="ＭＳ Ｐゴシック" pitchFamily="-1" charset="-128"/>
                <a:cs typeface="Arial"/>
              </a:rPr>
              <a:t>:</a:t>
            </a:r>
            <a:r>
              <a:rPr lang="en-US" sz="2000" dirty="0" smtClean="0">
                <a:solidFill>
                  <a:srgbClr val="131313"/>
                </a:solidFill>
                <a:latin typeface="Arial"/>
                <a:ea typeface="ＭＳ Ｐゴシック" pitchFamily="-1" charset="-128"/>
                <a:cs typeface="Arial"/>
              </a:rPr>
              <a:t> </a:t>
            </a:r>
            <a:r>
              <a:rPr lang="en-US" b="1" dirty="0" err="1" smtClean="0">
                <a:solidFill>
                  <a:srgbClr val="984807"/>
                </a:solidFill>
                <a:latin typeface="Arial"/>
                <a:cs typeface="Arial"/>
              </a:rPr>
              <a:t>qalter</a:t>
            </a:r>
            <a:r>
              <a:rPr lang="en-US" b="1" dirty="0" smtClean="0">
                <a:solidFill>
                  <a:srgbClr val="984807"/>
                </a:solidFill>
                <a:latin typeface="Arial"/>
                <a:cs typeface="Arial"/>
              </a:rPr>
              <a:t> </a:t>
            </a:r>
            <a:r>
              <a:rPr lang="en-US" sz="2000" dirty="0" smtClean="0">
                <a:solidFill>
                  <a:srgbClr val="000000"/>
                </a:solidFill>
                <a:latin typeface="Arial"/>
                <a:ea typeface="ＭＳ Ｐゴシック" pitchFamily="-1" charset="-128"/>
                <a:cs typeface="Arial"/>
              </a:rPr>
              <a:t>[options] </a:t>
            </a:r>
            <a:r>
              <a:rPr lang="en-US" sz="2000" dirty="0">
                <a:solidFill>
                  <a:srgbClr val="000000"/>
                </a:solidFill>
                <a:latin typeface="Arial"/>
                <a:ea typeface="ＭＳ Ｐゴシック" pitchFamily="-1" charset="-128"/>
                <a:cs typeface="Arial"/>
              </a:rPr>
              <a:t>&lt;jobid1&gt; &lt;jobid2</a:t>
            </a:r>
            <a:r>
              <a:rPr lang="en-US" sz="2000" dirty="0" smtClean="0">
                <a:solidFill>
                  <a:srgbClr val="000000"/>
                </a:solidFill>
                <a:latin typeface="Arial"/>
                <a:ea typeface="ＭＳ Ｐゴシック" pitchFamily="-1" charset="-128"/>
                <a:cs typeface="Arial"/>
              </a:rPr>
              <a:t>&gt; </a:t>
            </a:r>
            <a:r>
              <a:rPr lang="en-US" sz="2000" dirty="0" smtClean="0">
                <a:solidFill>
                  <a:srgbClr val="131313"/>
                </a:solidFill>
                <a:latin typeface="Arial"/>
                <a:ea typeface="ＭＳ Ｐゴシック" pitchFamily="-1" charset="-128"/>
                <a:cs typeface="Arial"/>
              </a:rPr>
              <a:t>…</a:t>
            </a:r>
          </a:p>
          <a:p>
            <a:pPr eaLnBrk="1" hangingPunct="1">
              <a:lnSpc>
                <a:spcPct val="120000"/>
              </a:lnSpc>
              <a:spcBef>
                <a:spcPts val="200"/>
              </a:spcBef>
              <a:spcAft>
                <a:spcPts val="200"/>
              </a:spcAft>
            </a:pPr>
            <a:endParaRPr lang="en-US" sz="1000" dirty="0" smtClean="0">
              <a:solidFill>
                <a:srgbClr val="131313"/>
              </a:solidFill>
              <a:latin typeface="Arial"/>
              <a:ea typeface="ＭＳ Ｐゴシック" pitchFamily="-1" charset="-128"/>
              <a:cs typeface="Arial"/>
            </a:endParaRPr>
          </a:p>
          <a:p>
            <a:pPr>
              <a:lnSpc>
                <a:spcPct val="120000"/>
              </a:lnSpc>
              <a:spcBef>
                <a:spcPts val="200"/>
              </a:spcBef>
              <a:spcAft>
                <a:spcPts val="200"/>
              </a:spcAft>
            </a:pPr>
            <a:r>
              <a:rPr lang="en-US" sz="2000" dirty="0" smtClean="0">
                <a:solidFill>
                  <a:srgbClr val="131313"/>
                </a:solidFill>
                <a:latin typeface="Arial"/>
                <a:ea typeface="ＭＳ Ｐゴシック" pitchFamily="-1" charset="-128"/>
                <a:cs typeface="Arial"/>
              </a:rPr>
              <a:t>Example:</a:t>
            </a:r>
            <a:br>
              <a:rPr lang="en-US" sz="2000" dirty="0" smtClean="0">
                <a:solidFill>
                  <a:srgbClr val="131313"/>
                </a:solidFill>
                <a:latin typeface="Arial"/>
                <a:ea typeface="ＭＳ Ｐゴシック" pitchFamily="-1" charset="-128"/>
                <a:cs typeface="Arial"/>
              </a:rPr>
            </a:br>
            <a:r>
              <a:rPr lang="en-US" sz="2000" dirty="0" smtClean="0">
                <a:solidFill>
                  <a:srgbClr val="131313"/>
                </a:solidFill>
                <a:latin typeface="Arial"/>
                <a:ea typeface="ＭＳ Ｐゴシック" pitchFamily="-1" charset="-128"/>
                <a:cs typeface="Arial"/>
              </a:rPr>
              <a:t>&gt; </a:t>
            </a:r>
            <a:r>
              <a:rPr lang="en-US" b="1" dirty="0" err="1" smtClean="0">
                <a:solidFill>
                  <a:srgbClr val="984807"/>
                </a:solidFill>
                <a:latin typeface="Arial"/>
                <a:cs typeface="Arial"/>
              </a:rPr>
              <a:t>qalter</a:t>
            </a:r>
            <a:r>
              <a:rPr lang="en-US" b="1" dirty="0" smtClean="0">
                <a:solidFill>
                  <a:srgbClr val="984807"/>
                </a:solidFill>
                <a:latin typeface="Arial"/>
                <a:cs typeface="Arial"/>
              </a:rPr>
              <a:t> </a:t>
            </a:r>
            <a:r>
              <a:rPr lang="en-US" sz="2000" dirty="0" smtClean="0">
                <a:solidFill>
                  <a:srgbClr val="131313"/>
                </a:solidFill>
                <a:latin typeface="Arial"/>
                <a:ea typeface="ＭＳ Ｐゴシック" pitchFamily="-1" charset="-128"/>
                <a:cs typeface="Arial"/>
              </a:rPr>
              <a:t>-t 60 123 124 125</a:t>
            </a:r>
            <a:br>
              <a:rPr lang="en-US" sz="2000" dirty="0" smtClean="0">
                <a:solidFill>
                  <a:srgbClr val="131313"/>
                </a:solidFill>
                <a:latin typeface="Arial"/>
                <a:ea typeface="ＭＳ Ｐゴシック" pitchFamily="-1" charset="-128"/>
                <a:cs typeface="Arial"/>
              </a:rPr>
            </a:br>
            <a:r>
              <a:rPr lang="en-US" sz="2000" dirty="0" smtClean="0">
                <a:solidFill>
                  <a:srgbClr val="131313"/>
                </a:solidFill>
                <a:latin typeface="Arial"/>
                <a:ea typeface="ＭＳ Ｐゴシック" pitchFamily="-1" charset="-128"/>
                <a:cs typeface="Arial"/>
              </a:rPr>
              <a:t>(changes wall time of jobs 123, 124 and 125 to 60 minutes)</a:t>
            </a:r>
          </a:p>
          <a:p>
            <a:pPr eaLnBrk="1" hangingPunct="1">
              <a:lnSpc>
                <a:spcPct val="120000"/>
              </a:lnSpc>
              <a:spcBef>
                <a:spcPts val="200"/>
              </a:spcBef>
              <a:spcAft>
                <a:spcPts val="200"/>
              </a:spcAft>
            </a:pPr>
            <a:endParaRPr lang="en-US" sz="1000" dirty="0" smtClean="0">
              <a:solidFill>
                <a:srgbClr val="131313"/>
              </a:solidFill>
              <a:latin typeface="Arial"/>
              <a:ea typeface="ＭＳ Ｐゴシック" pitchFamily="-1" charset="-128"/>
              <a:cs typeface="Arial"/>
            </a:endParaRPr>
          </a:p>
          <a:p>
            <a:pPr>
              <a:lnSpc>
                <a:spcPct val="120000"/>
              </a:lnSpc>
              <a:spcBef>
                <a:spcPts val="200"/>
              </a:spcBef>
              <a:spcAft>
                <a:spcPts val="200"/>
              </a:spcAft>
            </a:pPr>
            <a:r>
              <a:rPr lang="en-US" sz="2000" dirty="0" smtClean="0">
                <a:solidFill>
                  <a:srgbClr val="131313"/>
                </a:solidFill>
                <a:latin typeface="Arial"/>
                <a:ea typeface="ＭＳ Ｐゴシック" pitchFamily="-1" charset="-128"/>
                <a:cs typeface="Arial"/>
              </a:rPr>
              <a:t>Type ‘</a:t>
            </a:r>
            <a:r>
              <a:rPr lang="en-US" b="1" dirty="0" err="1" smtClean="0">
                <a:solidFill>
                  <a:srgbClr val="984807"/>
                </a:solidFill>
                <a:latin typeface="Arial"/>
                <a:cs typeface="Arial"/>
              </a:rPr>
              <a:t>qalter</a:t>
            </a:r>
            <a:r>
              <a:rPr lang="en-US" b="1" dirty="0" smtClean="0">
                <a:solidFill>
                  <a:srgbClr val="984807"/>
                </a:solidFill>
                <a:latin typeface="Arial"/>
                <a:cs typeface="Arial"/>
              </a:rPr>
              <a:t> -help</a:t>
            </a:r>
            <a:r>
              <a:rPr lang="en-US" sz="2000" dirty="0" smtClean="0">
                <a:solidFill>
                  <a:schemeClr val="tx1"/>
                </a:solidFill>
                <a:latin typeface="Arial"/>
                <a:ea typeface="ＭＳ Ｐゴシック" pitchFamily="-1" charset="-128"/>
                <a:cs typeface="Arial"/>
              </a:rPr>
              <a:t>’ to </a:t>
            </a:r>
            <a:r>
              <a:rPr lang="en-US" sz="2000" dirty="0">
                <a:solidFill>
                  <a:schemeClr val="tx1"/>
                </a:solidFill>
                <a:latin typeface="Arial"/>
                <a:ea typeface="ＭＳ Ｐゴシック" pitchFamily="-1" charset="-128"/>
                <a:cs typeface="Arial"/>
              </a:rPr>
              <a:t>see </a:t>
            </a:r>
            <a:r>
              <a:rPr lang="en-US" sz="2000" dirty="0" smtClean="0">
                <a:solidFill>
                  <a:schemeClr val="tx1"/>
                </a:solidFill>
                <a:latin typeface="Arial"/>
                <a:ea typeface="ＭＳ Ｐゴシック" pitchFamily="-1" charset="-128"/>
                <a:cs typeface="Arial"/>
              </a:rPr>
              <a:t>full list of options</a:t>
            </a:r>
          </a:p>
          <a:p>
            <a:pPr eaLnBrk="1" hangingPunct="1">
              <a:lnSpc>
                <a:spcPct val="120000"/>
              </a:lnSpc>
              <a:spcBef>
                <a:spcPts val="200"/>
              </a:spcBef>
              <a:spcAft>
                <a:spcPts val="200"/>
              </a:spcAft>
            </a:pPr>
            <a:endParaRPr lang="en-US" sz="1200" dirty="0">
              <a:solidFill>
                <a:schemeClr val="tx1"/>
              </a:solidFill>
              <a:latin typeface="Arial"/>
              <a:ea typeface="ＭＳ Ｐゴシック" pitchFamily="-1" charset="-128"/>
              <a:cs typeface="Arial"/>
            </a:endParaRPr>
          </a:p>
          <a:p>
            <a:pPr eaLnBrk="1" hangingPunct="1">
              <a:lnSpc>
                <a:spcPct val="120000"/>
              </a:lnSpc>
              <a:spcBef>
                <a:spcPts val="200"/>
              </a:spcBef>
              <a:spcAft>
                <a:spcPts val="200"/>
              </a:spcAft>
            </a:pPr>
            <a:r>
              <a:rPr lang="en-US" sz="2000" dirty="0" err="1" smtClean="0">
                <a:latin typeface="Arial"/>
                <a:ea typeface="ＭＳ Ｐゴシック" pitchFamily="-1" charset="-128"/>
                <a:cs typeface="Arial"/>
              </a:rPr>
              <a:t>qalter</a:t>
            </a:r>
            <a:r>
              <a:rPr lang="en-US" sz="2000" dirty="0" smtClean="0">
                <a:latin typeface="Arial"/>
                <a:ea typeface="ＭＳ Ｐゴシック" pitchFamily="-1" charset="-128"/>
                <a:cs typeface="Arial"/>
              </a:rPr>
              <a:t> cannot change the queue; use </a:t>
            </a:r>
            <a:r>
              <a:rPr lang="en-US" sz="2000" b="1" dirty="0" err="1">
                <a:solidFill>
                  <a:srgbClr val="000000"/>
                </a:solidFill>
                <a:latin typeface="Arial"/>
                <a:ea typeface="ＭＳ Ｐゴシック" pitchFamily="-1" charset="-128"/>
                <a:cs typeface="Arial"/>
              </a:rPr>
              <a:t>qmove</a:t>
            </a:r>
            <a:r>
              <a:rPr lang="en-US" sz="2000" b="1" dirty="0">
                <a:solidFill>
                  <a:srgbClr val="000000"/>
                </a:solidFill>
                <a:latin typeface="Arial"/>
                <a:ea typeface="ＭＳ Ｐゴシック" pitchFamily="-1" charset="-128"/>
                <a:cs typeface="Arial"/>
              </a:rPr>
              <a:t> </a:t>
            </a:r>
            <a:r>
              <a:rPr lang="en-US" sz="2000" dirty="0" smtClean="0">
                <a:latin typeface="Arial"/>
                <a:ea typeface="ＭＳ Ｐゴシック" pitchFamily="-1" charset="-128"/>
                <a:cs typeface="Arial"/>
              </a:rPr>
              <a:t>instead:</a:t>
            </a:r>
          </a:p>
          <a:p>
            <a:pPr lvl="1">
              <a:lnSpc>
                <a:spcPct val="120000"/>
              </a:lnSpc>
              <a:spcBef>
                <a:spcPts val="200"/>
              </a:spcBef>
              <a:spcAft>
                <a:spcPts val="200"/>
              </a:spcAft>
              <a:buNone/>
            </a:pPr>
            <a:r>
              <a:rPr lang="en-US" sz="2000" dirty="0" smtClean="0">
                <a:solidFill>
                  <a:schemeClr val="tx1"/>
                </a:solidFill>
                <a:latin typeface="Arial"/>
                <a:ea typeface="ＭＳ Ｐゴシック" pitchFamily="-1" charset="-128"/>
                <a:cs typeface="Arial"/>
              </a:rPr>
              <a:t>&gt; </a:t>
            </a:r>
            <a:r>
              <a:rPr lang="en-US" sz="2000" b="1" dirty="0" err="1" smtClean="0">
                <a:solidFill>
                  <a:srgbClr val="984807"/>
                </a:solidFill>
                <a:latin typeface="Arial"/>
                <a:cs typeface="Arial"/>
              </a:rPr>
              <a:t>qmove</a:t>
            </a:r>
            <a:r>
              <a:rPr lang="en-US" sz="2000" b="1" dirty="0" smtClean="0">
                <a:solidFill>
                  <a:srgbClr val="984807"/>
                </a:solidFill>
                <a:latin typeface="Arial"/>
                <a:cs typeface="Arial"/>
              </a:rPr>
              <a:t> </a:t>
            </a:r>
            <a:r>
              <a:rPr lang="en-US" sz="2000" dirty="0" smtClean="0">
                <a:latin typeface="Arial"/>
                <a:ea typeface="ＭＳ Ｐゴシック" pitchFamily="-1" charset="-128"/>
                <a:cs typeface="Arial"/>
              </a:rPr>
              <a:t>&lt;</a:t>
            </a:r>
            <a:r>
              <a:rPr lang="en-US" sz="2000" dirty="0" err="1" smtClean="0">
                <a:latin typeface="Arial"/>
                <a:ea typeface="ＭＳ Ｐゴシック" pitchFamily="-1" charset="-128"/>
                <a:cs typeface="Arial"/>
              </a:rPr>
              <a:t>destination_queue</a:t>
            </a:r>
            <a:r>
              <a:rPr lang="en-US" sz="2000" dirty="0" smtClean="0">
                <a:latin typeface="Arial"/>
                <a:ea typeface="ＭＳ Ｐゴシック" pitchFamily="-1" charset="-128"/>
                <a:cs typeface="Arial"/>
              </a:rPr>
              <a:t>&gt; &lt;</a:t>
            </a:r>
            <a:r>
              <a:rPr lang="en-US" sz="2000" dirty="0" err="1" smtClean="0">
                <a:latin typeface="Arial"/>
                <a:ea typeface="ＭＳ Ｐゴシック" pitchFamily="-1" charset="-128"/>
                <a:cs typeface="Arial"/>
              </a:rPr>
              <a:t>jobid</a:t>
            </a:r>
            <a:r>
              <a:rPr lang="en-US" sz="2000" dirty="0" smtClean="0">
                <a:latin typeface="Arial"/>
                <a:ea typeface="ＭＳ Ｐゴシック" pitchFamily="-1" charset="-128"/>
                <a:cs typeface="Arial"/>
              </a:rPr>
              <a:t>&gt;</a:t>
            </a:r>
            <a:endParaRPr lang="en-US" sz="2000" dirty="0">
              <a:latin typeface="Arial"/>
              <a:ea typeface="ＭＳ Ｐゴシック" pitchFamily="-1" charset="-128"/>
              <a:cs typeface="Arial"/>
            </a:endParaRPr>
          </a:p>
        </p:txBody>
      </p:sp>
      <p:sp>
        <p:nvSpPr>
          <p:cNvPr id="8" name="Slide Number Placeholder 1"/>
          <p:cNvSpPr>
            <a:spLocks noGrp="1"/>
          </p:cNvSpPr>
          <p:nvPr>
            <p:ph type="sldNum" sz="quarter" idx="12"/>
          </p:nvPr>
        </p:nvSpPr>
        <p:spPr/>
        <p:txBody>
          <a:bodyPr/>
          <a:lstStyle/>
          <a:p>
            <a:pPr>
              <a:defRPr/>
            </a:pPr>
            <a:fld id="{96ED0B3F-E53D-1149-8822-3703C490A628}" type="slidenum">
              <a:rPr lang="en-US" smtClean="0"/>
              <a:pPr>
                <a:defRPr/>
              </a:pPr>
              <a:t>55</a:t>
            </a:fld>
            <a:endParaRPr lang="en-US" dirty="0"/>
          </a:p>
        </p:txBody>
      </p:sp>
    </p:spTree>
    <p:extLst>
      <p:ext uri="{BB962C8B-B14F-4D97-AF65-F5344CB8AC3E}">
        <p14:creationId xmlns:p14="http://schemas.microsoft.com/office/powerpoint/2010/main" val="31552218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a:t>
            </a:r>
            <a:r>
              <a:rPr lang="en-US" dirty="0" err="1" smtClean="0"/>
              <a:t>hold</a:t>
            </a:r>
            <a:r>
              <a:rPr lang="en-US" dirty="0" smtClean="0"/>
              <a:t>, </a:t>
            </a:r>
            <a:r>
              <a:rPr lang="en-US" dirty="0" err="1" smtClean="0"/>
              <a:t>qrls</a:t>
            </a:r>
            <a:r>
              <a:rPr lang="en-US" dirty="0" smtClean="0"/>
              <a:t>: holding and releasing</a:t>
            </a:r>
            <a:endParaRPr lang="en-US" dirty="0"/>
          </a:p>
        </p:txBody>
      </p:sp>
      <p:sp>
        <p:nvSpPr>
          <p:cNvPr id="3" name="Content Placeholder 2"/>
          <p:cNvSpPr>
            <a:spLocks noGrp="1"/>
          </p:cNvSpPr>
          <p:nvPr>
            <p:ph idx="1"/>
          </p:nvPr>
        </p:nvSpPr>
        <p:spPr/>
        <p:txBody>
          <a:bodyPr>
            <a:normAutofit/>
          </a:bodyPr>
          <a:lstStyle/>
          <a:p>
            <a:r>
              <a:rPr lang="en-US" b="1" dirty="0" smtClean="0">
                <a:solidFill>
                  <a:srgbClr val="000000"/>
                </a:solidFill>
                <a:latin typeface="Arial"/>
                <a:cs typeface="Arial"/>
              </a:rPr>
              <a:t> </a:t>
            </a:r>
            <a:r>
              <a:rPr lang="en-US" b="1" dirty="0" err="1" smtClean="0">
                <a:solidFill>
                  <a:srgbClr val="984807"/>
                </a:solidFill>
                <a:latin typeface="Arial"/>
                <a:cs typeface="Arial"/>
              </a:rPr>
              <a:t>qhold</a:t>
            </a:r>
            <a:r>
              <a:rPr lang="en-US" b="1" dirty="0" smtClean="0">
                <a:solidFill>
                  <a:srgbClr val="984807"/>
                </a:solidFill>
                <a:latin typeface="Arial"/>
                <a:cs typeface="Arial"/>
              </a:rPr>
              <a:t>     </a:t>
            </a:r>
            <a:r>
              <a:rPr lang="en-US" dirty="0" smtClean="0">
                <a:latin typeface="Arial"/>
                <a:cs typeface="Arial"/>
              </a:rPr>
              <a:t>- </a:t>
            </a:r>
            <a:r>
              <a:rPr lang="en-US" dirty="0">
                <a:latin typeface="Arial"/>
                <a:cs typeface="Arial"/>
              </a:rPr>
              <a:t>Hold a submitted job (will not run until </a:t>
            </a:r>
            <a:r>
              <a:rPr lang="en-US" dirty="0" smtClean="0">
                <a:latin typeface="Arial"/>
                <a:cs typeface="Arial"/>
              </a:rPr>
              <a:t>released)</a:t>
            </a:r>
            <a:br>
              <a:rPr lang="en-US" dirty="0" smtClean="0">
                <a:latin typeface="Arial"/>
                <a:cs typeface="Arial"/>
              </a:rPr>
            </a:br>
            <a:r>
              <a:rPr lang="en-US" sz="800" dirty="0" smtClean="0">
                <a:latin typeface="Arial"/>
                <a:cs typeface="Arial"/>
              </a:rPr>
              <a:t/>
            </a:r>
            <a:br>
              <a:rPr lang="en-US" sz="800" dirty="0" smtClean="0">
                <a:latin typeface="Arial"/>
                <a:cs typeface="Arial"/>
              </a:rPr>
            </a:br>
            <a:r>
              <a:rPr lang="en-US" dirty="0" smtClean="0">
                <a:latin typeface="Arial"/>
                <a:cs typeface="Arial"/>
              </a:rPr>
              <a:t>			</a:t>
            </a:r>
            <a:r>
              <a:rPr lang="en-US" dirty="0" err="1" smtClean="0">
                <a:solidFill>
                  <a:srgbClr val="984807"/>
                </a:solidFill>
                <a:latin typeface="Arial"/>
                <a:cs typeface="Arial"/>
              </a:rPr>
              <a:t>qhold</a:t>
            </a:r>
            <a:r>
              <a:rPr lang="en-US" dirty="0" smtClean="0">
                <a:solidFill>
                  <a:srgbClr val="984807"/>
                </a:solidFill>
                <a:latin typeface="Arial"/>
                <a:cs typeface="Arial"/>
              </a:rPr>
              <a:t> &lt;jobid1&gt; &lt;jobid2&gt;</a:t>
            </a:r>
            <a:r>
              <a:rPr lang="en-US" dirty="0" smtClean="0">
                <a:latin typeface="Arial"/>
                <a:cs typeface="Arial"/>
              </a:rPr>
              <a:t/>
            </a:r>
            <a:br>
              <a:rPr lang="en-US" dirty="0" smtClean="0">
                <a:latin typeface="Arial"/>
                <a:cs typeface="Arial"/>
              </a:rPr>
            </a:br>
            <a:endParaRPr lang="en-US" sz="800" dirty="0">
              <a:latin typeface="Arial"/>
              <a:cs typeface="Arial"/>
            </a:endParaRPr>
          </a:p>
          <a:p>
            <a:r>
              <a:rPr lang="en-US" dirty="0">
                <a:latin typeface="Arial"/>
                <a:cs typeface="Arial"/>
              </a:rPr>
              <a:t>To submit directly into the hold state, use</a:t>
            </a:r>
            <a:r>
              <a:rPr lang="en-US" dirty="0" smtClean="0">
                <a:latin typeface="Arial"/>
                <a:cs typeface="Arial"/>
              </a:rPr>
              <a:t> </a:t>
            </a:r>
            <a:r>
              <a:rPr lang="en-US" dirty="0" smtClean="0">
                <a:solidFill>
                  <a:srgbClr val="984807"/>
                </a:solidFill>
                <a:latin typeface="Arial"/>
                <a:cs typeface="Arial"/>
              </a:rPr>
              <a:t>qsub –h</a:t>
            </a:r>
            <a:endParaRPr lang="en-US" dirty="0">
              <a:solidFill>
                <a:srgbClr val="558ED5"/>
              </a:solidFill>
              <a:latin typeface="Arial"/>
              <a:cs typeface="Arial"/>
            </a:endParaRPr>
          </a:p>
          <a:p>
            <a:r>
              <a:rPr lang="en-US" b="1" dirty="0" err="1" smtClean="0">
                <a:solidFill>
                  <a:srgbClr val="984807"/>
                </a:solidFill>
                <a:latin typeface="Arial"/>
                <a:cs typeface="Arial"/>
              </a:rPr>
              <a:t>qrls</a:t>
            </a:r>
            <a:r>
              <a:rPr lang="en-US" dirty="0" smtClean="0">
                <a:latin typeface="Arial"/>
                <a:cs typeface="Arial"/>
              </a:rPr>
              <a:t>		- Release </a:t>
            </a:r>
            <a:r>
              <a:rPr lang="en-US" dirty="0">
                <a:latin typeface="Arial"/>
                <a:cs typeface="Arial"/>
              </a:rPr>
              <a:t>a held job (in the </a:t>
            </a:r>
            <a:r>
              <a:rPr lang="en-US" i="1" dirty="0" err="1">
                <a:latin typeface="Arial"/>
                <a:cs typeface="Arial"/>
              </a:rPr>
              <a:t>user_hold</a:t>
            </a:r>
            <a:r>
              <a:rPr lang="en-US" dirty="0">
                <a:latin typeface="Arial"/>
                <a:cs typeface="Arial"/>
              </a:rPr>
              <a:t> state</a:t>
            </a:r>
            <a:r>
              <a:rPr lang="en-US" dirty="0" smtClean="0">
                <a:latin typeface="Arial"/>
                <a:cs typeface="Arial"/>
              </a:rPr>
              <a:t>)</a:t>
            </a:r>
            <a:br>
              <a:rPr lang="en-US" dirty="0" smtClean="0">
                <a:latin typeface="Arial"/>
                <a:cs typeface="Arial"/>
              </a:rPr>
            </a:br>
            <a:r>
              <a:rPr lang="en-US" sz="800" dirty="0" smtClean="0">
                <a:latin typeface="Arial"/>
                <a:cs typeface="Arial"/>
              </a:rPr>
              <a:t/>
            </a:r>
            <a:br>
              <a:rPr lang="en-US" sz="800" dirty="0" smtClean="0">
                <a:latin typeface="Arial"/>
                <a:cs typeface="Arial"/>
              </a:rPr>
            </a:br>
            <a:r>
              <a:rPr lang="en-US" dirty="0" smtClean="0">
                <a:latin typeface="Arial"/>
                <a:cs typeface="Arial"/>
              </a:rPr>
              <a:t>			</a:t>
            </a:r>
            <a:r>
              <a:rPr lang="en-US" dirty="0" err="1" smtClean="0">
                <a:solidFill>
                  <a:srgbClr val="984807"/>
                </a:solidFill>
                <a:latin typeface="Arial"/>
                <a:cs typeface="Arial"/>
              </a:rPr>
              <a:t>qrls</a:t>
            </a:r>
            <a:r>
              <a:rPr lang="en-US" dirty="0" smtClean="0">
                <a:solidFill>
                  <a:srgbClr val="984807"/>
                </a:solidFill>
                <a:latin typeface="Arial"/>
                <a:cs typeface="Arial"/>
              </a:rPr>
              <a:t> &lt;jobid1&gt; &lt;jobid2&gt;</a:t>
            </a:r>
            <a:r>
              <a:rPr lang="en-US" dirty="0" smtClean="0">
                <a:latin typeface="Arial"/>
                <a:cs typeface="Arial"/>
              </a:rPr>
              <a:t/>
            </a:r>
            <a:br>
              <a:rPr lang="en-US" dirty="0" smtClean="0">
                <a:latin typeface="Arial"/>
                <a:cs typeface="Arial"/>
              </a:rPr>
            </a:br>
            <a:endParaRPr lang="en-US" sz="800" dirty="0">
              <a:latin typeface="Arial"/>
              <a:cs typeface="Arial"/>
            </a:endParaRPr>
          </a:p>
          <a:p>
            <a:r>
              <a:rPr lang="en-US" dirty="0" smtClean="0">
                <a:latin typeface="Arial"/>
                <a:cs typeface="Arial"/>
              </a:rPr>
              <a:t>Jobs </a:t>
            </a:r>
            <a:r>
              <a:rPr lang="en-US" dirty="0">
                <a:latin typeface="Arial"/>
                <a:cs typeface="Arial"/>
              </a:rPr>
              <a:t>in the </a:t>
            </a:r>
            <a:r>
              <a:rPr lang="en-US" dirty="0" err="1">
                <a:latin typeface="Arial"/>
                <a:cs typeface="Arial"/>
              </a:rPr>
              <a:t>dep_hold</a:t>
            </a:r>
            <a:r>
              <a:rPr lang="en-US" dirty="0">
                <a:latin typeface="Arial"/>
                <a:cs typeface="Arial"/>
              </a:rPr>
              <a:t> state </a:t>
            </a:r>
            <a:r>
              <a:rPr lang="en-US" dirty="0" smtClean="0">
                <a:latin typeface="Arial"/>
                <a:cs typeface="Arial"/>
              </a:rPr>
              <a:t>released </a:t>
            </a:r>
            <a:r>
              <a:rPr lang="en-US" dirty="0">
                <a:latin typeface="Arial"/>
                <a:cs typeface="Arial"/>
              </a:rPr>
              <a:t>by removing the </a:t>
            </a:r>
            <a:r>
              <a:rPr lang="en-US" dirty="0" smtClean="0">
                <a:latin typeface="Arial"/>
                <a:cs typeface="Arial"/>
              </a:rPr>
              <a:t>dependency</a:t>
            </a:r>
            <a:br>
              <a:rPr lang="en-US" dirty="0" smtClean="0">
                <a:latin typeface="Arial"/>
                <a:cs typeface="Arial"/>
              </a:rPr>
            </a:br>
            <a:r>
              <a:rPr lang="en-US" sz="800" dirty="0" smtClean="0">
                <a:latin typeface="Arial"/>
                <a:cs typeface="Arial"/>
              </a:rPr>
              <a:t/>
            </a:r>
            <a:br>
              <a:rPr lang="en-US" sz="800" dirty="0" smtClean="0">
                <a:latin typeface="Arial"/>
                <a:cs typeface="Arial"/>
              </a:rPr>
            </a:br>
            <a:r>
              <a:rPr lang="en-US" dirty="0" smtClean="0">
                <a:latin typeface="Arial"/>
                <a:cs typeface="Arial"/>
              </a:rPr>
              <a:t>			</a:t>
            </a:r>
            <a:r>
              <a:rPr lang="en-US" dirty="0" err="1" smtClean="0">
                <a:solidFill>
                  <a:srgbClr val="984807"/>
                </a:solidFill>
                <a:latin typeface="Arial"/>
                <a:cs typeface="Arial"/>
              </a:rPr>
              <a:t>qrls</a:t>
            </a:r>
            <a:r>
              <a:rPr lang="en-US" dirty="0" smtClean="0">
                <a:solidFill>
                  <a:srgbClr val="984807"/>
                </a:solidFill>
                <a:latin typeface="Arial"/>
                <a:cs typeface="Arial"/>
              </a:rPr>
              <a:t> --dependencies &lt;</a:t>
            </a:r>
            <a:r>
              <a:rPr lang="en-US" dirty="0" err="1" smtClean="0">
                <a:solidFill>
                  <a:srgbClr val="984807"/>
                </a:solidFill>
                <a:latin typeface="Arial"/>
                <a:cs typeface="Arial"/>
              </a:rPr>
              <a:t>jobid</a:t>
            </a:r>
            <a:r>
              <a:rPr lang="en-US" dirty="0" smtClean="0">
                <a:solidFill>
                  <a:srgbClr val="984807"/>
                </a:solidFill>
                <a:latin typeface="Arial"/>
                <a:cs typeface="Arial"/>
              </a:rPr>
              <a:t>&gt;</a:t>
            </a:r>
            <a:r>
              <a:rPr lang="en-US" dirty="0" smtClean="0">
                <a:latin typeface="Arial"/>
                <a:cs typeface="Arial"/>
              </a:rPr>
              <a:t/>
            </a:r>
            <a:br>
              <a:rPr lang="en-US" dirty="0" smtClean="0">
                <a:latin typeface="Arial"/>
                <a:cs typeface="Arial"/>
              </a:rPr>
            </a:br>
            <a:r>
              <a:rPr lang="en-US" dirty="0" smtClean="0">
                <a:latin typeface="Arial"/>
                <a:cs typeface="Arial"/>
              </a:rPr>
              <a:t>	or</a:t>
            </a:r>
            <a:r>
              <a:rPr lang="en-US" dirty="0">
                <a:latin typeface="Arial"/>
                <a:cs typeface="Arial"/>
              </a:rPr>
              <a:t>	   </a:t>
            </a:r>
            <a:r>
              <a:rPr lang="en-US" dirty="0" smtClean="0">
                <a:latin typeface="Arial"/>
                <a:cs typeface="Arial"/>
              </a:rPr>
              <a:t>	</a:t>
            </a:r>
            <a:r>
              <a:rPr lang="en-US" dirty="0" err="1" smtClean="0">
                <a:solidFill>
                  <a:srgbClr val="984807"/>
                </a:solidFill>
                <a:latin typeface="Arial"/>
                <a:cs typeface="Arial"/>
              </a:rPr>
              <a:t>qalter</a:t>
            </a:r>
            <a:r>
              <a:rPr lang="en-US" dirty="0" smtClean="0">
                <a:solidFill>
                  <a:srgbClr val="984807"/>
                </a:solidFill>
                <a:latin typeface="Arial"/>
                <a:cs typeface="Arial"/>
              </a:rPr>
              <a:t> –dependencies none &lt;</a:t>
            </a:r>
            <a:r>
              <a:rPr lang="en-US" dirty="0" err="1" smtClean="0">
                <a:solidFill>
                  <a:srgbClr val="984807"/>
                </a:solidFill>
                <a:latin typeface="Arial"/>
                <a:cs typeface="Arial"/>
              </a:rPr>
              <a:t>jobid</a:t>
            </a:r>
            <a:r>
              <a:rPr lang="en-US" dirty="0" smtClean="0">
                <a:solidFill>
                  <a:srgbClr val="984807"/>
                </a:solidFill>
                <a:latin typeface="Arial"/>
                <a:cs typeface="Arial"/>
              </a:rPr>
              <a:t>&gt;</a:t>
            </a:r>
            <a:r>
              <a:rPr lang="en-US" dirty="0" smtClean="0">
                <a:latin typeface="Arial"/>
                <a:cs typeface="Arial"/>
              </a:rPr>
              <a:t/>
            </a:r>
            <a:br>
              <a:rPr lang="en-US" dirty="0" smtClean="0">
                <a:latin typeface="Arial"/>
                <a:cs typeface="Arial"/>
              </a:rPr>
            </a:br>
            <a:endParaRPr lang="en-US" sz="800" dirty="0">
              <a:latin typeface="Arial"/>
              <a:cs typeface="Arial"/>
            </a:endParaRPr>
          </a:p>
          <a:p>
            <a:r>
              <a:rPr lang="en-US" dirty="0">
                <a:latin typeface="Arial"/>
                <a:cs typeface="Arial"/>
              </a:rPr>
              <a:t>Jobs in the </a:t>
            </a:r>
            <a:r>
              <a:rPr lang="en-US" i="1" dirty="0" err="1">
                <a:latin typeface="Arial"/>
                <a:cs typeface="Arial"/>
              </a:rPr>
              <a:t>admin_hold</a:t>
            </a:r>
            <a:r>
              <a:rPr lang="en-US" dirty="0">
                <a:latin typeface="Arial"/>
                <a:cs typeface="Arial"/>
              </a:rPr>
              <a:t> state may only be released by a system administrator</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56</a:t>
            </a:fld>
            <a:endParaRPr lang="en-US"/>
          </a:p>
        </p:txBody>
      </p:sp>
    </p:spTree>
    <p:extLst>
      <p:ext uri="{BB962C8B-B14F-4D97-AF65-F5344CB8AC3E}">
        <p14:creationId xmlns:p14="http://schemas.microsoft.com/office/powerpoint/2010/main" val="340342101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Possibilities why a job is not </a:t>
            </a:r>
            <a:r>
              <a:rPr lang="en-US" dirty="0"/>
              <a:t>r</a:t>
            </a:r>
            <a:r>
              <a:rPr lang="en-US" dirty="0" smtClean="0"/>
              <a:t>unning </a:t>
            </a:r>
            <a:r>
              <a:rPr lang="en-US" dirty="0"/>
              <a:t>y</a:t>
            </a:r>
            <a:r>
              <a:rPr lang="en-US" dirty="0" smtClean="0"/>
              <a:t>et</a:t>
            </a:r>
            <a:endParaRPr lang="en-US" dirty="0"/>
          </a:p>
        </p:txBody>
      </p:sp>
      <p:sp>
        <p:nvSpPr>
          <p:cNvPr id="3" name="Content Placeholder 2"/>
          <p:cNvSpPr>
            <a:spLocks noGrp="1"/>
          </p:cNvSpPr>
          <p:nvPr>
            <p:ph idx="1"/>
          </p:nvPr>
        </p:nvSpPr>
        <p:spPr>
          <a:xfrm>
            <a:off x="457200" y="973667"/>
            <a:ext cx="8534400" cy="5197294"/>
          </a:xfrm>
        </p:spPr>
        <p:txBody>
          <a:bodyPr>
            <a:normAutofit/>
          </a:bodyPr>
          <a:lstStyle/>
          <a:p>
            <a:pPr>
              <a:lnSpc>
                <a:spcPct val="130000"/>
              </a:lnSpc>
              <a:spcBef>
                <a:spcPts val="200"/>
              </a:spcBef>
              <a:spcAft>
                <a:spcPts val="200"/>
              </a:spcAft>
            </a:pPr>
            <a:r>
              <a:rPr lang="en-US" dirty="0">
                <a:latin typeface="Arial"/>
                <a:cs typeface="Arial"/>
              </a:rPr>
              <a:t>There is a reservation, which interferes with your job </a:t>
            </a:r>
            <a:endParaRPr lang="en-US" dirty="0" smtClean="0">
              <a:latin typeface="Arial"/>
              <a:cs typeface="Arial"/>
            </a:endParaRPr>
          </a:p>
          <a:p>
            <a:pPr lvl="1">
              <a:lnSpc>
                <a:spcPct val="130000"/>
              </a:lnSpc>
              <a:spcBef>
                <a:spcPts val="200"/>
              </a:spcBef>
              <a:spcAft>
                <a:spcPts val="200"/>
              </a:spcAft>
            </a:pPr>
            <a:r>
              <a:rPr lang="en-US" b="1" dirty="0" smtClean="0">
                <a:solidFill>
                  <a:srgbClr val="000000"/>
                </a:solidFill>
                <a:latin typeface="Arial"/>
                <a:cs typeface="Arial"/>
              </a:rPr>
              <a:t> </a:t>
            </a:r>
            <a:r>
              <a:rPr lang="en-US" b="1" dirty="0" err="1" smtClean="0">
                <a:solidFill>
                  <a:srgbClr val="984807"/>
                </a:solidFill>
                <a:latin typeface="Arial"/>
                <a:cs typeface="Arial"/>
              </a:rPr>
              <a:t>showres</a:t>
            </a:r>
            <a:r>
              <a:rPr lang="en-US" b="1" dirty="0" smtClean="0">
                <a:solidFill>
                  <a:srgbClr val="984807"/>
                </a:solidFill>
                <a:latin typeface="Arial"/>
                <a:cs typeface="Arial"/>
              </a:rPr>
              <a:t> </a:t>
            </a:r>
            <a:r>
              <a:rPr lang="en-US" dirty="0" smtClean="0">
                <a:latin typeface="Arial"/>
                <a:cs typeface="Arial"/>
              </a:rPr>
              <a:t>shows </a:t>
            </a:r>
            <a:r>
              <a:rPr lang="en-US" dirty="0">
                <a:latin typeface="Arial"/>
                <a:cs typeface="Arial"/>
              </a:rPr>
              <a:t>all reservations currently in </a:t>
            </a:r>
            <a:r>
              <a:rPr lang="en-US" dirty="0" smtClean="0">
                <a:latin typeface="Arial"/>
                <a:cs typeface="Arial"/>
              </a:rPr>
              <a:t>place</a:t>
            </a:r>
          </a:p>
          <a:p>
            <a:pPr>
              <a:lnSpc>
                <a:spcPct val="130000"/>
              </a:lnSpc>
              <a:spcBef>
                <a:spcPts val="200"/>
              </a:spcBef>
              <a:spcAft>
                <a:spcPts val="200"/>
              </a:spcAft>
            </a:pPr>
            <a:r>
              <a:rPr lang="en-US" dirty="0" smtClean="0">
                <a:latin typeface="Arial"/>
                <a:cs typeface="Arial"/>
              </a:rPr>
              <a:t>There </a:t>
            </a:r>
            <a:r>
              <a:rPr lang="en-US" dirty="0">
                <a:latin typeface="Arial"/>
                <a:cs typeface="Arial"/>
              </a:rPr>
              <a:t>are no available partitions for the requested </a:t>
            </a:r>
            <a:r>
              <a:rPr lang="en-US" dirty="0" smtClean="0">
                <a:latin typeface="Arial"/>
                <a:cs typeface="Arial"/>
              </a:rPr>
              <a:t>queue</a:t>
            </a:r>
          </a:p>
          <a:p>
            <a:pPr lvl="1">
              <a:lnSpc>
                <a:spcPct val="130000"/>
              </a:lnSpc>
              <a:spcBef>
                <a:spcPts val="200"/>
              </a:spcBef>
              <a:spcAft>
                <a:spcPts val="200"/>
              </a:spcAft>
            </a:pPr>
            <a:r>
              <a:rPr lang="en-US" b="1" dirty="0" smtClean="0">
                <a:solidFill>
                  <a:srgbClr val="000000"/>
                </a:solidFill>
                <a:latin typeface="Arial"/>
                <a:cs typeface="Arial"/>
              </a:rPr>
              <a:t> </a:t>
            </a:r>
            <a:r>
              <a:rPr lang="en-US" b="1" dirty="0" err="1" smtClean="0">
                <a:solidFill>
                  <a:srgbClr val="984807"/>
                </a:solidFill>
                <a:latin typeface="Arial"/>
                <a:cs typeface="Arial"/>
              </a:rPr>
              <a:t>partlist</a:t>
            </a:r>
            <a:r>
              <a:rPr lang="en-US" dirty="0" smtClean="0">
                <a:solidFill>
                  <a:srgbClr val="558ED5"/>
                </a:solidFill>
                <a:latin typeface="Arial"/>
                <a:cs typeface="Arial"/>
              </a:rPr>
              <a:t> </a:t>
            </a:r>
            <a:r>
              <a:rPr lang="en-US" dirty="0">
                <a:latin typeface="Arial"/>
                <a:cs typeface="Arial"/>
              </a:rPr>
              <a:t>shows all partitions marked as </a:t>
            </a:r>
            <a:r>
              <a:rPr lang="en-US" dirty="0" smtClean="0">
                <a:latin typeface="Arial"/>
                <a:cs typeface="Arial"/>
              </a:rPr>
              <a:t>functional</a:t>
            </a:r>
          </a:p>
          <a:p>
            <a:pPr lvl="1">
              <a:lnSpc>
                <a:spcPct val="130000"/>
              </a:lnSpc>
              <a:spcBef>
                <a:spcPts val="200"/>
              </a:spcBef>
              <a:spcAft>
                <a:spcPts val="200"/>
              </a:spcAft>
            </a:pPr>
            <a:r>
              <a:rPr lang="en-US" b="1" dirty="0" smtClean="0">
                <a:solidFill>
                  <a:srgbClr val="000000"/>
                </a:solidFill>
                <a:latin typeface="Arial"/>
                <a:cs typeface="Arial"/>
              </a:rPr>
              <a:t> </a:t>
            </a:r>
            <a:r>
              <a:rPr lang="en-US" b="1" dirty="0" err="1" smtClean="0">
                <a:solidFill>
                  <a:srgbClr val="984807"/>
                </a:solidFill>
                <a:latin typeface="Arial"/>
                <a:cs typeface="Arial"/>
              </a:rPr>
              <a:t>partlist</a:t>
            </a:r>
            <a:r>
              <a:rPr lang="en-US" dirty="0" smtClean="0">
                <a:solidFill>
                  <a:srgbClr val="558ED5"/>
                </a:solidFill>
                <a:latin typeface="Arial"/>
                <a:cs typeface="Arial"/>
              </a:rPr>
              <a:t> </a:t>
            </a:r>
            <a:r>
              <a:rPr lang="en-US" dirty="0" smtClean="0">
                <a:latin typeface="Arial"/>
                <a:cs typeface="Arial"/>
              </a:rPr>
              <a:t>shows </a:t>
            </a:r>
            <a:r>
              <a:rPr lang="en-US" dirty="0">
                <a:latin typeface="Arial"/>
                <a:cs typeface="Arial"/>
              </a:rPr>
              <a:t>the assignment of each partition to a </a:t>
            </a:r>
            <a:r>
              <a:rPr lang="en-US" dirty="0" smtClean="0">
                <a:latin typeface="Arial"/>
                <a:cs typeface="Arial"/>
              </a:rPr>
              <a:t>queue</a:t>
            </a:r>
            <a:endParaRPr lang="en-US" dirty="0">
              <a:latin typeface="Arial"/>
              <a:cs typeface="Arial"/>
            </a:endParaRPr>
          </a:p>
          <a:p>
            <a:pPr>
              <a:buNone/>
            </a:pPr>
            <a:endParaRPr lang="en-US" sz="1400" dirty="0" smtClean="0">
              <a:latin typeface="Andale Mono" pitchFamily="-1" charset="0"/>
              <a:ea typeface="Andale Mono" pitchFamily="-1" charset="0"/>
              <a:cs typeface="Andale Mono" pitchFamily="-1" charset="0"/>
            </a:endParaRPr>
          </a:p>
          <a:p>
            <a:pPr>
              <a:buNone/>
            </a:pPr>
            <a:r>
              <a:rPr lang="en-US" sz="1300" dirty="0" smtClean="0">
                <a:latin typeface="Courier"/>
                <a:ea typeface="Andale Mono" pitchFamily="-1" charset="0"/>
                <a:cs typeface="Courier"/>
              </a:rPr>
              <a:t>	Name                    </a:t>
            </a:r>
            <a:r>
              <a:rPr lang="en-US" sz="1300" dirty="0">
                <a:latin typeface="Courier"/>
                <a:ea typeface="Andale Mono" pitchFamily="-1" charset="0"/>
                <a:cs typeface="Courier"/>
              </a:rPr>
              <a:t>Queue                State                          //</a:t>
            </a:r>
            <a:endParaRPr lang="en-US" sz="1300" dirty="0" smtClean="0">
              <a:latin typeface="Courier"/>
              <a:ea typeface="Andale Mono" pitchFamily="-1" charset="0"/>
              <a:cs typeface="Courier"/>
            </a:endParaRPr>
          </a:p>
          <a:p>
            <a:pPr>
              <a:buNone/>
            </a:pPr>
            <a:r>
              <a:rPr lang="en-US" sz="1300" dirty="0" smtClean="0">
                <a:latin typeface="Courier"/>
                <a:ea typeface="Andale Mono" pitchFamily="-1" charset="0"/>
                <a:cs typeface="Courier"/>
              </a:rPr>
              <a:t>	=</a:t>
            </a:r>
            <a:r>
              <a:rPr lang="en-US" sz="1300" dirty="0">
                <a:latin typeface="Courier"/>
                <a:ea typeface="Andale Mono" pitchFamily="-1" charset="0"/>
                <a:cs typeface="Courier"/>
              </a:rPr>
              <a:t>===========================================================================//</a:t>
            </a:r>
            <a:endParaRPr lang="en-US" sz="1300" dirty="0" smtClean="0">
              <a:latin typeface="Courier"/>
              <a:ea typeface="Andale Mono" pitchFamily="-1" charset="0"/>
              <a:cs typeface="Courier"/>
            </a:endParaRPr>
          </a:p>
          <a:p>
            <a:pPr>
              <a:buNone/>
            </a:pPr>
            <a:r>
              <a:rPr lang="en-US" sz="1300" dirty="0" smtClean="0">
                <a:latin typeface="Courier"/>
                <a:ea typeface="Andale Mono" pitchFamily="-1" charset="0"/>
                <a:cs typeface="Courier"/>
              </a:rPr>
              <a:t>	…                                                                           </a:t>
            </a:r>
            <a:r>
              <a:rPr lang="en-US" sz="1300" dirty="0">
                <a:latin typeface="Courier"/>
                <a:ea typeface="Andale Mono" pitchFamily="-1" charset="0"/>
                <a:cs typeface="Courier"/>
              </a:rPr>
              <a:t>//</a:t>
            </a:r>
            <a:endParaRPr lang="en-US" sz="1300" dirty="0" smtClean="0">
              <a:latin typeface="Courier"/>
              <a:ea typeface="Andale Mono" pitchFamily="-1" charset="0"/>
              <a:cs typeface="Courier"/>
            </a:endParaRPr>
          </a:p>
          <a:p>
            <a:pPr>
              <a:buNone/>
            </a:pPr>
            <a:r>
              <a:rPr lang="en-US" sz="1300" dirty="0" smtClean="0">
                <a:latin typeface="Courier"/>
                <a:ea typeface="Andale Mono" pitchFamily="-1" charset="0"/>
                <a:cs typeface="Courier"/>
              </a:rPr>
              <a:t>	MIR</a:t>
            </a:r>
            <a:r>
              <a:rPr lang="en-US" sz="1300" dirty="0">
                <a:latin typeface="Courier"/>
                <a:ea typeface="Andale Mono" pitchFamily="-1" charset="0"/>
                <a:cs typeface="Courier"/>
              </a:rPr>
              <a:t>-04800-37B71-1-1024  prod-</a:t>
            </a:r>
            <a:r>
              <a:rPr lang="en-US" sz="1300" dirty="0" err="1">
                <a:latin typeface="Courier"/>
                <a:ea typeface="Andale Mono" pitchFamily="-1" charset="0"/>
                <a:cs typeface="Courier"/>
              </a:rPr>
              <a:t>short:backfill</a:t>
            </a:r>
            <a:r>
              <a:rPr lang="en-US" sz="1300" dirty="0">
                <a:latin typeface="Courier"/>
                <a:ea typeface="Andale Mono" pitchFamily="-1" charset="0"/>
                <a:cs typeface="Courier"/>
              </a:rPr>
              <a:t>  busy                           //</a:t>
            </a:r>
            <a:endParaRPr lang="en-US" sz="1300" dirty="0" smtClean="0">
              <a:latin typeface="Courier"/>
              <a:ea typeface="Andale Mono" pitchFamily="-1" charset="0"/>
              <a:cs typeface="Courier"/>
            </a:endParaRPr>
          </a:p>
          <a:p>
            <a:pPr>
              <a:buNone/>
            </a:pPr>
            <a:r>
              <a:rPr lang="en-US" sz="1300" dirty="0" smtClean="0">
                <a:latin typeface="Courier"/>
                <a:ea typeface="Andale Mono" pitchFamily="-1" charset="0"/>
                <a:cs typeface="Courier"/>
              </a:rPr>
              <a:t>	MIR</a:t>
            </a:r>
            <a:r>
              <a:rPr lang="en-US" sz="1300" dirty="0">
                <a:latin typeface="Courier"/>
                <a:ea typeface="Andale Mono" pitchFamily="-1" charset="0"/>
                <a:cs typeface="Courier"/>
              </a:rPr>
              <a:t>-04880-37BF1-1-1024  prod-</a:t>
            </a:r>
            <a:r>
              <a:rPr lang="en-US" sz="1300" dirty="0" err="1">
                <a:latin typeface="Courier"/>
                <a:ea typeface="Andale Mono" pitchFamily="-1" charset="0"/>
                <a:cs typeface="Courier"/>
              </a:rPr>
              <a:t>short:backfill</a:t>
            </a:r>
            <a:r>
              <a:rPr lang="en-US" sz="1300" dirty="0">
                <a:latin typeface="Courier"/>
                <a:ea typeface="Andale Mono" pitchFamily="-1" charset="0"/>
                <a:cs typeface="Courier"/>
              </a:rPr>
              <a:t>  blocked (MIR-048C0-37BF1-512)  //</a:t>
            </a:r>
            <a:endParaRPr lang="en-US" sz="1300" dirty="0" smtClean="0">
              <a:latin typeface="Courier"/>
              <a:ea typeface="Andale Mono" pitchFamily="-1" charset="0"/>
              <a:cs typeface="Courier"/>
            </a:endParaRPr>
          </a:p>
          <a:p>
            <a:pPr>
              <a:buNone/>
            </a:pPr>
            <a:r>
              <a:rPr lang="en-US" sz="1300" dirty="0" smtClean="0">
                <a:latin typeface="Courier"/>
                <a:ea typeface="Andale Mono" pitchFamily="-1" charset="0"/>
                <a:cs typeface="Courier"/>
              </a:rPr>
              <a:t>	MIR</a:t>
            </a:r>
            <a:r>
              <a:rPr lang="en-US" sz="1300" dirty="0">
                <a:latin typeface="Courier"/>
                <a:ea typeface="Andale Mono" pitchFamily="-1" charset="0"/>
                <a:cs typeface="Courier"/>
              </a:rPr>
              <a:t>-04C00-37F71-1-1024  prod-</a:t>
            </a:r>
            <a:r>
              <a:rPr lang="en-US" sz="1300" dirty="0" err="1">
                <a:latin typeface="Courier"/>
                <a:ea typeface="Andale Mono" pitchFamily="-1" charset="0"/>
                <a:cs typeface="Courier"/>
              </a:rPr>
              <a:t>short:backfill</a:t>
            </a:r>
            <a:r>
              <a:rPr lang="en-US" sz="1300" dirty="0">
                <a:latin typeface="Courier"/>
                <a:ea typeface="Andale Mono" pitchFamily="-1" charset="0"/>
                <a:cs typeface="Courier"/>
              </a:rPr>
              <a:t>  blocked (MIR-04C00-37F31-512)  //</a:t>
            </a:r>
            <a:endParaRPr lang="en-US" sz="1300" dirty="0" smtClean="0">
              <a:latin typeface="Courier"/>
              <a:ea typeface="Andale Mono" pitchFamily="-1" charset="0"/>
              <a:cs typeface="Courier"/>
            </a:endParaRPr>
          </a:p>
          <a:p>
            <a:pPr>
              <a:buNone/>
            </a:pPr>
            <a:r>
              <a:rPr lang="en-US" sz="1300" dirty="0" smtClean="0">
                <a:latin typeface="Courier"/>
                <a:ea typeface="Andale Mono" pitchFamily="-1" charset="0"/>
                <a:cs typeface="Courier"/>
              </a:rPr>
              <a:t>	MIR</a:t>
            </a:r>
            <a:r>
              <a:rPr lang="en-US" sz="1300" dirty="0">
                <a:latin typeface="Courier"/>
                <a:ea typeface="Andale Mono" pitchFamily="-1" charset="0"/>
                <a:cs typeface="Courier"/>
              </a:rPr>
              <a:t>-04C80-37FF1-1-1024  prod-</a:t>
            </a:r>
            <a:r>
              <a:rPr lang="en-US" sz="1300" dirty="0" err="1">
                <a:latin typeface="Courier"/>
                <a:ea typeface="Andale Mono" pitchFamily="-1" charset="0"/>
                <a:cs typeface="Courier"/>
              </a:rPr>
              <a:t>short:backfill</a:t>
            </a:r>
            <a:r>
              <a:rPr lang="en-US" sz="1300" dirty="0">
                <a:latin typeface="Courier"/>
                <a:ea typeface="Andale Mono" pitchFamily="-1" charset="0"/>
                <a:cs typeface="Courier"/>
              </a:rPr>
              <a:t>  idle                           //</a:t>
            </a:r>
            <a:endParaRPr lang="en-US" sz="1300" dirty="0" smtClean="0">
              <a:latin typeface="Courier"/>
              <a:ea typeface="Andale Mono" pitchFamily="-1" charset="0"/>
              <a:cs typeface="Courier"/>
            </a:endParaRPr>
          </a:p>
          <a:p>
            <a:pPr>
              <a:buNone/>
            </a:pPr>
            <a:r>
              <a:rPr lang="en-US" sz="1300" dirty="0" smtClean="0">
                <a:latin typeface="Courier"/>
                <a:ea typeface="Andale Mono" pitchFamily="-1" charset="0"/>
                <a:cs typeface="Courier"/>
              </a:rPr>
              <a:t>	…                                                                           </a:t>
            </a:r>
            <a:r>
              <a:rPr lang="en-US" sz="1400" dirty="0">
                <a:latin typeface="Andale Mono" pitchFamily="-1" charset="0"/>
                <a:ea typeface="Andale Mono" pitchFamily="-1" charset="0"/>
                <a:cs typeface="Andale Mono" pitchFamily="-1" charset="0"/>
              </a:rPr>
              <a:t>//</a:t>
            </a:r>
          </a:p>
          <a:p>
            <a:pPr marL="0" indent="0">
              <a:buNone/>
            </a:pPr>
            <a:endParaRPr lang="en-US" sz="1000" dirty="0" smtClean="0"/>
          </a:p>
          <a:p>
            <a:pPr>
              <a:lnSpc>
                <a:spcPct val="120000"/>
              </a:lnSpc>
              <a:spcBef>
                <a:spcPts val="200"/>
              </a:spcBef>
              <a:spcAft>
                <a:spcPts val="500"/>
              </a:spcAft>
            </a:pPr>
            <a:r>
              <a:rPr lang="en-US" dirty="0" smtClean="0">
                <a:solidFill>
                  <a:srgbClr val="131313"/>
                </a:solidFill>
                <a:latin typeface="Arial"/>
                <a:ea typeface="ＭＳ Ｐゴシック" pitchFamily="-1" charset="-128"/>
                <a:cs typeface="Arial"/>
              </a:rPr>
              <a:t>Job </a:t>
            </a:r>
            <a:r>
              <a:rPr lang="en-US" dirty="0">
                <a:solidFill>
                  <a:srgbClr val="131313"/>
                </a:solidFill>
                <a:latin typeface="Arial"/>
                <a:ea typeface="ＭＳ Ｐゴシック" pitchFamily="-1" charset="-128"/>
                <a:cs typeface="Arial"/>
              </a:rPr>
              <a:t>submitted to a queue </a:t>
            </a:r>
            <a:r>
              <a:rPr lang="en-US" dirty="0">
                <a:solidFill>
                  <a:srgbClr val="131313"/>
                </a:solidFill>
                <a:latin typeface="Arial"/>
                <a:cs typeface="Arial"/>
              </a:rPr>
              <a:t>which is restricted to run at this </a:t>
            </a:r>
            <a:r>
              <a:rPr lang="en-US" dirty="0" smtClean="0">
                <a:solidFill>
                  <a:srgbClr val="131313"/>
                </a:solidFill>
                <a:latin typeface="Arial"/>
                <a:cs typeface="Arial"/>
              </a:rPr>
              <a:t>time</a:t>
            </a:r>
            <a:endParaRPr lang="en-US" dirty="0">
              <a:solidFill>
                <a:srgbClr val="131313"/>
              </a:solidFill>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57</a:t>
            </a:fld>
            <a:endParaRPr lang="en-US"/>
          </a:p>
        </p:txBody>
      </p:sp>
    </p:spTree>
    <p:extLst>
      <p:ext uri="{BB962C8B-B14F-4D97-AF65-F5344CB8AC3E}">
        <p14:creationId xmlns:p14="http://schemas.microsoft.com/office/powerpoint/2010/main" val="241814954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for queue throughput</a:t>
            </a:r>
            <a:endParaRPr lang="en-US" dirty="0"/>
          </a:p>
        </p:txBody>
      </p:sp>
      <p:sp>
        <p:nvSpPr>
          <p:cNvPr id="3" name="Content Placeholder 2"/>
          <p:cNvSpPr>
            <a:spLocks noGrp="1"/>
          </p:cNvSpPr>
          <p:nvPr>
            <p:ph idx="1"/>
          </p:nvPr>
        </p:nvSpPr>
        <p:spPr>
          <a:xfrm>
            <a:off x="304800" y="973666"/>
            <a:ext cx="8686800" cy="5427133"/>
          </a:xfrm>
        </p:spPr>
        <p:txBody>
          <a:bodyPr>
            <a:normAutofit fontScale="85000" lnSpcReduction="20000"/>
          </a:bodyPr>
          <a:lstStyle/>
          <a:p>
            <a:pPr>
              <a:lnSpc>
                <a:spcPct val="130000"/>
              </a:lnSpc>
              <a:spcBef>
                <a:spcPts val="200"/>
              </a:spcBef>
              <a:spcAft>
                <a:spcPts val="200"/>
              </a:spcAft>
            </a:pPr>
            <a:r>
              <a:rPr lang="en-US" sz="1882" dirty="0">
                <a:latin typeface="Arial"/>
                <a:cs typeface="Arial"/>
              </a:rPr>
              <a:t>Small (≤ 4K) , long (6h &lt; time &lt; 12h) jobs submitted to prod will be redirected to prod-long, which is restricted to row 0.</a:t>
            </a:r>
          </a:p>
          <a:p>
            <a:pPr>
              <a:lnSpc>
                <a:spcPct val="130000"/>
              </a:lnSpc>
              <a:spcBef>
                <a:spcPts val="200"/>
              </a:spcBef>
              <a:spcAft>
                <a:spcPts val="200"/>
              </a:spcAft>
            </a:pPr>
            <a:r>
              <a:rPr lang="en-US" sz="1882" dirty="0">
                <a:latin typeface="Arial"/>
                <a:cs typeface="Arial"/>
              </a:rPr>
              <a:t>Consider instead: </a:t>
            </a:r>
            <a:endParaRPr lang="en-US" sz="1882" dirty="0" smtClean="0">
              <a:latin typeface="Arial"/>
              <a:cs typeface="Arial"/>
            </a:endParaRPr>
          </a:p>
          <a:p>
            <a:pPr lvl="1">
              <a:lnSpc>
                <a:spcPct val="130000"/>
              </a:lnSpc>
              <a:spcBef>
                <a:spcPts val="200"/>
              </a:spcBef>
              <a:spcAft>
                <a:spcPts val="200"/>
              </a:spcAft>
            </a:pPr>
            <a:r>
              <a:rPr lang="en-US" sz="1600" dirty="0" smtClean="0">
                <a:latin typeface="Arial"/>
                <a:cs typeface="Arial"/>
              </a:rPr>
              <a:t> Small </a:t>
            </a:r>
            <a:r>
              <a:rPr lang="en-US" sz="1600" dirty="0">
                <a:latin typeface="Arial"/>
                <a:cs typeface="Arial"/>
              </a:rPr>
              <a:t>(≤ 4K) , short (≥ 6h)  jobs in prod queue will be redirected to prod-short, which can run anywhere.</a:t>
            </a:r>
            <a:endParaRPr lang="en-US" sz="1600" dirty="0" smtClean="0">
              <a:latin typeface="Arial"/>
              <a:cs typeface="Arial"/>
            </a:endParaRPr>
          </a:p>
          <a:p>
            <a:pPr lvl="1">
              <a:lnSpc>
                <a:spcPct val="130000"/>
              </a:lnSpc>
              <a:spcBef>
                <a:spcPts val="200"/>
              </a:spcBef>
              <a:spcAft>
                <a:spcPts val="200"/>
              </a:spcAft>
            </a:pPr>
            <a:r>
              <a:rPr lang="en-US" sz="1600" dirty="0" smtClean="0">
                <a:latin typeface="Arial"/>
                <a:cs typeface="Arial"/>
              </a:rPr>
              <a:t> Large </a:t>
            </a:r>
            <a:r>
              <a:rPr lang="en-US" sz="1600" dirty="0">
                <a:latin typeface="Arial"/>
                <a:cs typeface="Arial"/>
              </a:rPr>
              <a:t>(&gt; 4K) jobs in prod queue will be redirected to prod-capability, which can run anywhere.</a:t>
            </a:r>
          </a:p>
          <a:p>
            <a:pPr>
              <a:lnSpc>
                <a:spcPct val="130000"/>
              </a:lnSpc>
              <a:spcBef>
                <a:spcPts val="200"/>
              </a:spcBef>
              <a:spcAft>
                <a:spcPts val="200"/>
              </a:spcAft>
            </a:pPr>
            <a:r>
              <a:rPr lang="en-US" sz="1882" dirty="0">
                <a:latin typeface="Arial"/>
                <a:cs typeface="Arial"/>
              </a:rPr>
              <a:t>Shotgun </a:t>
            </a:r>
            <a:r>
              <a:rPr lang="en-US" sz="1882" dirty="0" smtClean="0">
                <a:latin typeface="Arial"/>
                <a:cs typeface="Arial"/>
              </a:rPr>
              <a:t>approach: </a:t>
            </a:r>
          </a:p>
          <a:p>
            <a:pPr lvl="1">
              <a:lnSpc>
                <a:spcPct val="130000"/>
              </a:lnSpc>
              <a:spcBef>
                <a:spcPts val="200"/>
              </a:spcBef>
              <a:spcAft>
                <a:spcPts val="200"/>
              </a:spcAft>
            </a:pPr>
            <a:r>
              <a:rPr lang="en-US" sz="1600" dirty="0" smtClean="0">
                <a:latin typeface="Arial"/>
                <a:cs typeface="Arial"/>
              </a:rPr>
              <a:t> If </a:t>
            </a:r>
            <a:r>
              <a:rPr lang="en-US" sz="1600" dirty="0">
                <a:latin typeface="Arial"/>
                <a:cs typeface="Arial"/>
              </a:rPr>
              <a:t>your code is amenable, submit a mix of job sizes and lengths.</a:t>
            </a:r>
          </a:p>
          <a:p>
            <a:pPr>
              <a:lnSpc>
                <a:spcPct val="130000"/>
              </a:lnSpc>
              <a:spcBef>
                <a:spcPts val="200"/>
              </a:spcBef>
              <a:spcAft>
                <a:spcPts val="200"/>
              </a:spcAft>
            </a:pPr>
            <a:r>
              <a:rPr lang="en-US" sz="1882" dirty="0">
                <a:latin typeface="Arial"/>
                <a:cs typeface="Arial"/>
              </a:rPr>
              <a:t>Check for drain </a:t>
            </a:r>
            <a:r>
              <a:rPr lang="en-US" sz="1882" dirty="0" smtClean="0">
                <a:latin typeface="Arial"/>
                <a:cs typeface="Arial"/>
              </a:rPr>
              <a:t>windows:</a:t>
            </a:r>
          </a:p>
          <a:p>
            <a:pPr lvl="1">
              <a:lnSpc>
                <a:spcPct val="130000"/>
              </a:lnSpc>
              <a:spcBef>
                <a:spcPts val="200"/>
              </a:spcBef>
              <a:spcAft>
                <a:spcPts val="200"/>
              </a:spcAft>
            </a:pPr>
            <a:r>
              <a:rPr lang="en-US" sz="1600" dirty="0" smtClean="0">
                <a:latin typeface="Arial"/>
                <a:cs typeface="Arial"/>
              </a:rPr>
              <a:t> </a:t>
            </a:r>
            <a:r>
              <a:rPr lang="en-US" sz="1647" dirty="0" err="1" smtClean="0">
                <a:solidFill>
                  <a:srgbClr val="984807"/>
                </a:solidFill>
                <a:latin typeface="Arial"/>
                <a:cs typeface="Arial"/>
              </a:rPr>
              <a:t>partlist</a:t>
            </a:r>
            <a:r>
              <a:rPr lang="en-US" sz="1647" dirty="0" smtClean="0">
                <a:solidFill>
                  <a:srgbClr val="984807"/>
                </a:solidFill>
                <a:latin typeface="Arial"/>
                <a:cs typeface="Arial"/>
              </a:rPr>
              <a:t> | </a:t>
            </a:r>
            <a:r>
              <a:rPr lang="en-US" sz="1647" dirty="0" err="1" smtClean="0">
                <a:solidFill>
                  <a:srgbClr val="984807"/>
                </a:solidFill>
                <a:latin typeface="Arial"/>
                <a:cs typeface="Arial"/>
              </a:rPr>
              <a:t>grep</a:t>
            </a:r>
            <a:r>
              <a:rPr lang="en-US" sz="1647" dirty="0" smtClean="0">
                <a:solidFill>
                  <a:srgbClr val="984807"/>
                </a:solidFill>
                <a:latin typeface="Arial"/>
                <a:cs typeface="Arial"/>
              </a:rPr>
              <a:t> idle</a:t>
            </a:r>
            <a:endParaRPr lang="en-US" sz="1600" dirty="0" smtClean="0">
              <a:latin typeface="Arial"/>
              <a:cs typeface="Arial"/>
            </a:endParaRPr>
          </a:p>
          <a:p>
            <a:pPr lvl="1">
              <a:lnSpc>
                <a:spcPct val="130000"/>
              </a:lnSpc>
              <a:spcBef>
                <a:spcPts val="200"/>
              </a:spcBef>
              <a:spcAft>
                <a:spcPts val="200"/>
              </a:spcAft>
            </a:pPr>
            <a:r>
              <a:rPr lang="en-US" sz="1600" dirty="0" smtClean="0">
                <a:latin typeface="Arial"/>
                <a:cs typeface="Arial"/>
              </a:rPr>
              <a:t> full </a:t>
            </a:r>
            <a:r>
              <a:rPr lang="en-US" sz="1600" dirty="0" err="1" smtClean="0">
                <a:solidFill>
                  <a:srgbClr val="984807"/>
                </a:solidFill>
                <a:latin typeface="Arial"/>
                <a:cs typeface="Arial"/>
              </a:rPr>
              <a:t>partlist</a:t>
            </a:r>
            <a:r>
              <a:rPr lang="en-US" sz="1600" dirty="0" smtClean="0">
                <a:solidFill>
                  <a:srgbClr val="984807"/>
                </a:solidFill>
                <a:latin typeface="Arial"/>
                <a:cs typeface="Arial"/>
              </a:rPr>
              <a:t> </a:t>
            </a:r>
            <a:r>
              <a:rPr lang="en-US" sz="1600" dirty="0" smtClean="0">
                <a:latin typeface="Arial"/>
                <a:cs typeface="Arial"/>
              </a:rPr>
              <a:t>output:</a:t>
            </a:r>
          </a:p>
          <a:p>
            <a:pPr lvl="1">
              <a:lnSpc>
                <a:spcPct val="130000"/>
              </a:lnSpc>
              <a:spcBef>
                <a:spcPts val="200"/>
              </a:spcBef>
              <a:spcAft>
                <a:spcPts val="200"/>
              </a:spcAft>
              <a:buNone/>
            </a:pPr>
            <a:endParaRPr lang="en-US" sz="706" dirty="0" smtClean="0">
              <a:latin typeface="Arial"/>
              <a:cs typeface="Arial"/>
            </a:endParaRPr>
          </a:p>
          <a:p>
            <a:pPr>
              <a:buNone/>
            </a:pPr>
            <a:r>
              <a:rPr lang="de-DE" sz="1294" dirty="0" smtClean="0">
                <a:latin typeface="Courier"/>
                <a:ea typeface="Andale Mono" pitchFamily="-1" charset="0"/>
                <a:cs typeface="Courier"/>
              </a:rPr>
              <a:t>	Name                    </a:t>
            </a:r>
            <a:r>
              <a:rPr lang="de-DE" sz="1294" dirty="0">
                <a:latin typeface="Courier"/>
                <a:ea typeface="Andale Mono" pitchFamily="-1" charset="0"/>
                <a:cs typeface="Courier"/>
              </a:rPr>
              <a:t>Queue                State                          </a:t>
            </a:r>
            <a:r>
              <a:rPr lang="de-DE" sz="1294" dirty="0" err="1">
                <a:latin typeface="Courier"/>
                <a:ea typeface="Andale Mono" pitchFamily="-1" charset="0"/>
                <a:cs typeface="Courier"/>
              </a:rPr>
              <a:t>Backfill</a:t>
            </a:r>
            <a:r>
              <a:rPr lang="de-DE" sz="1294" dirty="0">
                <a:latin typeface="Courier"/>
                <a:ea typeface="Andale Mono" pitchFamily="-1" charset="0"/>
                <a:cs typeface="Courier"/>
              </a:rPr>
              <a:t>  </a:t>
            </a:r>
            <a:r>
              <a:rPr lang="de-DE" sz="1294" dirty="0" err="1">
                <a:latin typeface="Courier"/>
                <a:ea typeface="Andale Mono" pitchFamily="-1" charset="0"/>
                <a:cs typeface="Courier"/>
              </a:rPr>
              <a:t>Geometry</a:t>
            </a:r>
            <a:r>
              <a:rPr lang="de-DE" sz="1294" dirty="0">
                <a:latin typeface="Courier"/>
                <a:ea typeface="Andale Mono" pitchFamily="-1" charset="0"/>
                <a:cs typeface="Courier"/>
              </a:rPr>
              <a:t>    </a:t>
            </a:r>
            <a:endParaRPr lang="de-DE" sz="1294" dirty="0" smtClean="0">
              <a:latin typeface="Courier"/>
              <a:ea typeface="Andale Mono" pitchFamily="-1" charset="0"/>
              <a:cs typeface="Courier"/>
            </a:endParaRPr>
          </a:p>
          <a:p>
            <a:pPr>
              <a:buNone/>
            </a:pPr>
            <a:r>
              <a:rPr lang="de-DE" sz="1294" dirty="0" smtClean="0">
                <a:latin typeface="Courier"/>
                <a:ea typeface="Andale Mono" pitchFamily="-1" charset="0"/>
                <a:cs typeface="Courier"/>
              </a:rPr>
              <a:t>	=</a:t>
            </a:r>
            <a:r>
              <a:rPr lang="de-DE" sz="1294" dirty="0">
                <a:latin typeface="Courier"/>
                <a:ea typeface="Andale Mono" pitchFamily="-1" charset="0"/>
                <a:cs typeface="Courier"/>
              </a:rPr>
              <a:t>==============================================================================================</a:t>
            </a:r>
            <a:endParaRPr lang="de-DE" sz="1294" dirty="0" smtClean="0">
              <a:latin typeface="Courier"/>
              <a:ea typeface="Andale Mono" pitchFamily="-1" charset="0"/>
              <a:cs typeface="Courier"/>
            </a:endParaRPr>
          </a:p>
          <a:p>
            <a:pPr>
              <a:buNone/>
            </a:pPr>
            <a:r>
              <a:rPr lang="en-US" sz="1294" dirty="0" smtClean="0">
                <a:latin typeface="Courier"/>
                <a:ea typeface="Andale Mono" pitchFamily="-1" charset="0"/>
                <a:cs typeface="Courier"/>
              </a:rPr>
              <a:t>	…</a:t>
            </a:r>
          </a:p>
          <a:p>
            <a:pPr>
              <a:buNone/>
            </a:pPr>
            <a:r>
              <a:rPr lang="en-US" sz="1294" dirty="0" smtClean="0">
                <a:latin typeface="Courier"/>
                <a:ea typeface="Andale Mono" pitchFamily="-1" charset="0"/>
                <a:cs typeface="Courier"/>
              </a:rPr>
              <a:t>	MIR</a:t>
            </a:r>
            <a:r>
              <a:rPr lang="en-US" sz="1294" dirty="0">
                <a:latin typeface="Courier"/>
                <a:ea typeface="Andale Mono" pitchFamily="-1" charset="0"/>
                <a:cs typeface="Courier"/>
              </a:rPr>
              <a:t>-04800-37B71-1-1024  prod-</a:t>
            </a:r>
            <a:r>
              <a:rPr lang="en-US" sz="1294" dirty="0" err="1">
                <a:latin typeface="Courier"/>
                <a:ea typeface="Andale Mono" pitchFamily="-1" charset="0"/>
                <a:cs typeface="Courier"/>
              </a:rPr>
              <a:t>short:backfill</a:t>
            </a:r>
            <a:r>
              <a:rPr lang="en-US" sz="1294" dirty="0">
                <a:latin typeface="Courier"/>
                <a:ea typeface="Andale Mono" pitchFamily="-1" charset="0"/>
                <a:cs typeface="Courier"/>
              </a:rPr>
              <a:t>  busy                           -         4x4x4x8x2</a:t>
            </a:r>
            <a:endParaRPr lang="en-US" sz="1294" dirty="0" smtClean="0">
              <a:latin typeface="Courier"/>
              <a:ea typeface="Andale Mono" pitchFamily="-1" charset="0"/>
              <a:cs typeface="Courier"/>
            </a:endParaRPr>
          </a:p>
          <a:p>
            <a:pPr>
              <a:buNone/>
            </a:pPr>
            <a:r>
              <a:rPr lang="en-US" sz="1294" dirty="0" smtClean="0">
                <a:latin typeface="Courier"/>
                <a:ea typeface="Andale Mono" pitchFamily="-1" charset="0"/>
                <a:cs typeface="Courier"/>
              </a:rPr>
              <a:t>	MIR</a:t>
            </a:r>
            <a:r>
              <a:rPr lang="en-US" sz="1294" dirty="0">
                <a:latin typeface="Courier"/>
                <a:ea typeface="Andale Mono" pitchFamily="-1" charset="0"/>
                <a:cs typeface="Courier"/>
              </a:rPr>
              <a:t>-04880-37BF1-1-1024  prod-</a:t>
            </a:r>
            <a:r>
              <a:rPr lang="en-US" sz="1294" dirty="0" err="1">
                <a:latin typeface="Courier"/>
                <a:ea typeface="Andale Mono" pitchFamily="-1" charset="0"/>
                <a:cs typeface="Courier"/>
              </a:rPr>
              <a:t>short:backfill</a:t>
            </a:r>
            <a:r>
              <a:rPr lang="en-US" sz="1294" dirty="0">
                <a:latin typeface="Courier"/>
                <a:ea typeface="Andale Mono" pitchFamily="-1" charset="0"/>
                <a:cs typeface="Courier"/>
              </a:rPr>
              <a:t>  blocked (MIR-048C0-37BF1-512)  -         4x4x4x8x2</a:t>
            </a:r>
            <a:endParaRPr lang="en-US" sz="1294" dirty="0" smtClean="0">
              <a:latin typeface="Courier"/>
              <a:ea typeface="Andale Mono" pitchFamily="-1" charset="0"/>
              <a:cs typeface="Courier"/>
            </a:endParaRPr>
          </a:p>
          <a:p>
            <a:pPr>
              <a:buNone/>
            </a:pPr>
            <a:r>
              <a:rPr lang="en-US" sz="1294" dirty="0" smtClean="0">
                <a:latin typeface="Courier"/>
                <a:ea typeface="Andale Mono" pitchFamily="-1" charset="0"/>
                <a:cs typeface="Courier"/>
              </a:rPr>
              <a:t>	MIR</a:t>
            </a:r>
            <a:r>
              <a:rPr lang="en-US" sz="1294" dirty="0">
                <a:latin typeface="Courier"/>
                <a:ea typeface="Andale Mono" pitchFamily="-1" charset="0"/>
                <a:cs typeface="Courier"/>
              </a:rPr>
              <a:t>-04C00-37F71-1-1024  prod-</a:t>
            </a:r>
            <a:r>
              <a:rPr lang="en-US" sz="1294" dirty="0" err="1">
                <a:latin typeface="Courier"/>
                <a:ea typeface="Andale Mono" pitchFamily="-1" charset="0"/>
                <a:cs typeface="Courier"/>
              </a:rPr>
              <a:t>short:backfill</a:t>
            </a:r>
            <a:r>
              <a:rPr lang="en-US" sz="1294" dirty="0">
                <a:latin typeface="Courier"/>
                <a:ea typeface="Andale Mono" pitchFamily="-1" charset="0"/>
                <a:cs typeface="Courier"/>
              </a:rPr>
              <a:t>  blocked (MIR-04C00-37F31-512)  -         4x4x4x8x2</a:t>
            </a:r>
            <a:endParaRPr lang="en-US" sz="1294" dirty="0" smtClean="0">
              <a:latin typeface="Courier"/>
              <a:ea typeface="Andale Mono" pitchFamily="-1" charset="0"/>
              <a:cs typeface="Courier"/>
            </a:endParaRPr>
          </a:p>
          <a:p>
            <a:pPr>
              <a:buNone/>
            </a:pPr>
            <a:r>
              <a:rPr lang="en-US" sz="1294" dirty="0" smtClean="0">
                <a:latin typeface="Courier"/>
                <a:ea typeface="Andale Mono" pitchFamily="-1" charset="0"/>
                <a:cs typeface="Courier"/>
              </a:rPr>
              <a:t>	MIR</a:t>
            </a:r>
            <a:r>
              <a:rPr lang="en-US" sz="1294" dirty="0">
                <a:latin typeface="Courier"/>
                <a:ea typeface="Andale Mono" pitchFamily="-1" charset="0"/>
                <a:cs typeface="Courier"/>
              </a:rPr>
              <a:t>-04C80-37FF1-1-1024  prod-</a:t>
            </a:r>
            <a:r>
              <a:rPr lang="en-US" sz="1294" dirty="0" err="1">
                <a:latin typeface="Courier"/>
                <a:ea typeface="Andale Mono" pitchFamily="-1" charset="0"/>
                <a:cs typeface="Courier"/>
              </a:rPr>
              <a:t>short:backfill</a:t>
            </a:r>
            <a:r>
              <a:rPr lang="en-US" sz="1294" dirty="0">
                <a:latin typeface="Courier"/>
                <a:ea typeface="Andale Mono" pitchFamily="-1" charset="0"/>
                <a:cs typeface="Courier"/>
              </a:rPr>
              <a:t>  idle                           0:49      4x4x4x8x2</a:t>
            </a:r>
            <a:endParaRPr lang="en-US" sz="1294" dirty="0" smtClean="0">
              <a:latin typeface="Courier"/>
              <a:ea typeface="Andale Mono" pitchFamily="-1" charset="0"/>
              <a:cs typeface="Courier"/>
            </a:endParaRPr>
          </a:p>
          <a:p>
            <a:pPr>
              <a:buNone/>
            </a:pPr>
            <a:r>
              <a:rPr lang="en-US" sz="1294" dirty="0" smtClean="0">
                <a:latin typeface="Courier"/>
                <a:ea typeface="Andale Mono" pitchFamily="-1" charset="0"/>
                <a:cs typeface="Courier"/>
              </a:rPr>
              <a:t>	…</a:t>
            </a:r>
          </a:p>
          <a:p>
            <a:pPr>
              <a:buNone/>
            </a:pPr>
            <a:endParaRPr lang="en-US" sz="1200" dirty="0" smtClean="0">
              <a:latin typeface="Andale Mono" pitchFamily="-1" charset="0"/>
              <a:ea typeface="Andale Mono" pitchFamily="-1" charset="0"/>
              <a:cs typeface="Andale Mono" pitchFamily="-1" charset="0"/>
            </a:endParaRPr>
          </a:p>
          <a:p>
            <a:pPr algn="ctr">
              <a:buNone/>
            </a:pPr>
            <a:r>
              <a:rPr lang="en-US" sz="1600" dirty="0">
                <a:latin typeface="Arial"/>
                <a:cs typeface="Arial"/>
              </a:rPr>
              <a:t>In this case, a job submitted for 1024 nodes can run immediately if its time is &lt; 49 minutes </a:t>
            </a:r>
          </a:p>
          <a:p>
            <a:pPr algn="ctr">
              <a:buNone/>
            </a:pPr>
            <a:r>
              <a:rPr lang="en-US" sz="1600" dirty="0">
                <a:latin typeface="Arial"/>
                <a:cs typeface="Arial"/>
              </a:rPr>
              <a:t>(might need to be a few minutes shorter to allow for scheduling delay)</a:t>
            </a:r>
            <a:endParaRPr lang="en-US" sz="1600" dirty="0">
              <a:solidFill>
                <a:srgbClr val="0000FF"/>
              </a:solidFill>
              <a:latin typeface="Arial"/>
              <a:cs typeface="Arial"/>
            </a:endParaRPr>
          </a:p>
          <a:p>
            <a:pPr>
              <a:buNone/>
            </a:pPr>
            <a:endParaRPr lang="en-US" sz="1200"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58</a:t>
            </a:fld>
            <a:endParaRPr lang="en-US"/>
          </a:p>
        </p:txBody>
      </p:sp>
    </p:spTree>
    <p:extLst>
      <p:ext uri="{BB962C8B-B14F-4D97-AF65-F5344CB8AC3E}">
        <p14:creationId xmlns:p14="http://schemas.microsoft.com/office/powerpoint/2010/main" val="313976883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795866"/>
          </a:xfrm>
        </p:spPr>
        <p:txBody>
          <a:bodyPr>
            <a:normAutofit/>
          </a:bodyPr>
          <a:lstStyle/>
          <a:p>
            <a:pPr algn="ctr"/>
            <a:r>
              <a:rPr lang="en-US" sz="4000" b="1" dirty="0" smtClean="0"/>
              <a:t>Questions?</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59</a:t>
            </a:fld>
            <a:endParaRPr lang="en-US"/>
          </a:p>
        </p:txBody>
      </p:sp>
    </p:spTree>
    <p:extLst>
      <p:ext uri="{BB962C8B-B14F-4D97-AF65-F5344CB8AC3E}">
        <p14:creationId xmlns:p14="http://schemas.microsoft.com/office/powerpoint/2010/main" val="1745839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ALCF resources</a:t>
            </a:r>
            <a:endParaRPr lang="en-US" dirty="0"/>
          </a:p>
        </p:txBody>
      </p:sp>
      <p:sp>
        <p:nvSpPr>
          <p:cNvPr id="6" name="Content Placeholder 5"/>
          <p:cNvSpPr>
            <a:spLocks noGrp="1"/>
          </p:cNvSpPr>
          <p:nvPr>
            <p:ph sz="half" idx="1"/>
          </p:nvPr>
        </p:nvSpPr>
        <p:spPr>
          <a:xfrm>
            <a:off x="152400" y="838200"/>
            <a:ext cx="4953000" cy="5486400"/>
          </a:xfrm>
        </p:spPr>
        <p:txBody>
          <a:bodyPr>
            <a:noAutofit/>
          </a:bodyPr>
          <a:lstStyle/>
          <a:p>
            <a:r>
              <a:rPr lang="en-US" sz="1800" b="1" dirty="0">
                <a:latin typeface="Arial"/>
                <a:cs typeface="Arial"/>
              </a:rPr>
              <a:t>Mira </a:t>
            </a:r>
            <a:r>
              <a:rPr lang="en-US" sz="1800" dirty="0">
                <a:latin typeface="Arial"/>
                <a:cs typeface="Arial"/>
              </a:rPr>
              <a:t>(Production) – IBM </a:t>
            </a:r>
            <a:r>
              <a:rPr lang="en-US" sz="1800" dirty="0" smtClean="0">
                <a:latin typeface="Arial"/>
                <a:cs typeface="Arial"/>
              </a:rPr>
              <a:t>Blue Gene/</a:t>
            </a:r>
            <a:r>
              <a:rPr lang="en-US" sz="1800" dirty="0">
                <a:latin typeface="Arial"/>
                <a:cs typeface="Arial"/>
              </a:rPr>
              <a:t>Q </a:t>
            </a:r>
            <a:endParaRPr lang="en-US" sz="1800" dirty="0" smtClean="0">
              <a:latin typeface="Arial"/>
              <a:cs typeface="Arial"/>
            </a:endParaRPr>
          </a:p>
          <a:p>
            <a:pPr lvl="1"/>
            <a:r>
              <a:rPr lang="en-US" sz="1600" dirty="0">
                <a:latin typeface="Arial"/>
                <a:cs typeface="Arial"/>
              </a:rPr>
              <a:t>49,152 nodes / 786,432 cores</a:t>
            </a:r>
          </a:p>
          <a:p>
            <a:pPr lvl="1"/>
            <a:r>
              <a:rPr lang="en-US" sz="1600" dirty="0" smtClean="0">
                <a:latin typeface="Arial"/>
                <a:cs typeface="Arial"/>
              </a:rPr>
              <a:t>768 </a:t>
            </a:r>
            <a:r>
              <a:rPr lang="en-US" sz="1600" dirty="0">
                <a:latin typeface="Arial"/>
                <a:cs typeface="Arial"/>
              </a:rPr>
              <a:t>TB of memory</a:t>
            </a:r>
          </a:p>
          <a:p>
            <a:pPr lvl="1"/>
            <a:r>
              <a:rPr lang="en-US" sz="1600" dirty="0">
                <a:latin typeface="Arial"/>
                <a:cs typeface="Arial"/>
              </a:rPr>
              <a:t>Peak flop rate: 10 PF</a:t>
            </a:r>
          </a:p>
          <a:p>
            <a:pPr lvl="1"/>
            <a:r>
              <a:rPr lang="en-US" sz="1600" dirty="0" err="1">
                <a:latin typeface="Arial"/>
                <a:cs typeface="Arial"/>
              </a:rPr>
              <a:t>Linpack</a:t>
            </a:r>
            <a:r>
              <a:rPr lang="en-US" sz="1600" dirty="0">
                <a:latin typeface="Arial"/>
                <a:cs typeface="Arial"/>
              </a:rPr>
              <a:t> flop rate: 8.1 </a:t>
            </a:r>
            <a:r>
              <a:rPr lang="en-US" sz="1600" dirty="0" smtClean="0">
                <a:latin typeface="Arial"/>
                <a:cs typeface="Arial"/>
              </a:rPr>
              <a:t>PF</a:t>
            </a:r>
          </a:p>
          <a:p>
            <a:pPr lvl="1">
              <a:buNone/>
            </a:pPr>
            <a:endParaRPr lang="en-US" sz="500" dirty="0" smtClean="0">
              <a:latin typeface="Arial"/>
              <a:cs typeface="Arial"/>
            </a:endParaRPr>
          </a:p>
          <a:p>
            <a:r>
              <a:rPr lang="en-US" sz="1800" b="1" dirty="0">
                <a:latin typeface="Arial"/>
                <a:cs typeface="Arial"/>
              </a:rPr>
              <a:t>Cetus </a:t>
            </a:r>
            <a:r>
              <a:rPr lang="en-US" sz="1800" dirty="0">
                <a:latin typeface="Arial"/>
                <a:cs typeface="Arial"/>
              </a:rPr>
              <a:t>(Test &amp; </a:t>
            </a:r>
            <a:r>
              <a:rPr lang="en-US" sz="1800" dirty="0" err="1">
                <a:latin typeface="Arial"/>
                <a:cs typeface="Arial"/>
              </a:rPr>
              <a:t>Devel</a:t>
            </a:r>
            <a:r>
              <a:rPr lang="en-US" sz="1800" dirty="0">
                <a:latin typeface="Arial"/>
                <a:cs typeface="Arial"/>
              </a:rPr>
              <a:t>.) – IBM </a:t>
            </a:r>
            <a:r>
              <a:rPr lang="en-US" sz="1800" dirty="0" smtClean="0">
                <a:latin typeface="Arial"/>
                <a:cs typeface="Arial"/>
              </a:rPr>
              <a:t>Blue Gene/</a:t>
            </a:r>
            <a:r>
              <a:rPr lang="en-US" sz="1800" dirty="0">
                <a:latin typeface="Arial"/>
                <a:cs typeface="Arial"/>
              </a:rPr>
              <a:t>Q </a:t>
            </a:r>
            <a:endParaRPr lang="en-US" sz="1800" dirty="0" smtClean="0">
              <a:latin typeface="Arial"/>
              <a:cs typeface="Arial"/>
            </a:endParaRPr>
          </a:p>
          <a:p>
            <a:pPr lvl="1"/>
            <a:r>
              <a:rPr lang="en-US" sz="1600" dirty="0">
                <a:latin typeface="Arial"/>
                <a:cs typeface="Arial"/>
              </a:rPr>
              <a:t>1,024 nodes / 16,384 cores</a:t>
            </a:r>
          </a:p>
          <a:p>
            <a:pPr lvl="1"/>
            <a:r>
              <a:rPr lang="en-US" sz="1600" dirty="0" smtClean="0">
                <a:latin typeface="Arial"/>
                <a:cs typeface="Arial"/>
              </a:rPr>
              <a:t>16 </a:t>
            </a:r>
            <a:r>
              <a:rPr lang="en-US" sz="1600" dirty="0">
                <a:latin typeface="Arial"/>
                <a:cs typeface="Arial"/>
              </a:rPr>
              <a:t>TB of memory</a:t>
            </a:r>
          </a:p>
          <a:p>
            <a:pPr lvl="1"/>
            <a:r>
              <a:rPr lang="en-US" sz="1600" dirty="0">
                <a:latin typeface="Arial"/>
                <a:cs typeface="Arial"/>
              </a:rPr>
              <a:t>210 TF peak flop </a:t>
            </a:r>
            <a:r>
              <a:rPr lang="en-US" sz="1600" dirty="0" smtClean="0">
                <a:latin typeface="Arial"/>
                <a:cs typeface="Arial"/>
              </a:rPr>
              <a:t>rate</a:t>
            </a:r>
          </a:p>
          <a:p>
            <a:pPr lvl="1">
              <a:buNone/>
            </a:pPr>
            <a:endParaRPr lang="en-US" sz="500" dirty="0" smtClean="0">
              <a:latin typeface="Arial"/>
              <a:cs typeface="Arial"/>
            </a:endParaRPr>
          </a:p>
          <a:p>
            <a:r>
              <a:rPr lang="en-US" sz="1800" b="1" dirty="0">
                <a:latin typeface="Arial"/>
                <a:cs typeface="Arial"/>
              </a:rPr>
              <a:t>Vesta </a:t>
            </a:r>
            <a:r>
              <a:rPr lang="en-US" sz="1800" dirty="0">
                <a:latin typeface="Arial"/>
                <a:cs typeface="Arial"/>
              </a:rPr>
              <a:t>(Test &amp; </a:t>
            </a:r>
            <a:r>
              <a:rPr lang="en-US" sz="1800" dirty="0" err="1">
                <a:latin typeface="Arial"/>
                <a:cs typeface="Arial"/>
              </a:rPr>
              <a:t>Devel</a:t>
            </a:r>
            <a:r>
              <a:rPr lang="en-US" sz="1800" dirty="0">
                <a:latin typeface="Arial"/>
                <a:cs typeface="Arial"/>
              </a:rPr>
              <a:t>.) – IBM </a:t>
            </a:r>
            <a:r>
              <a:rPr lang="en-US" sz="1800" dirty="0" smtClean="0">
                <a:latin typeface="Arial"/>
                <a:cs typeface="Arial"/>
              </a:rPr>
              <a:t>Blue Gene/</a:t>
            </a:r>
            <a:r>
              <a:rPr lang="en-US" sz="1800" dirty="0">
                <a:latin typeface="Arial"/>
                <a:cs typeface="Arial"/>
              </a:rPr>
              <a:t>Q </a:t>
            </a:r>
            <a:endParaRPr lang="en-US" sz="1800" dirty="0" smtClean="0">
              <a:latin typeface="Arial"/>
              <a:cs typeface="Arial"/>
            </a:endParaRPr>
          </a:p>
          <a:p>
            <a:pPr lvl="1"/>
            <a:r>
              <a:rPr lang="en-US" sz="1600" dirty="0">
                <a:latin typeface="Arial"/>
                <a:cs typeface="Arial"/>
              </a:rPr>
              <a:t>2,048 nodes / 32,768 cores</a:t>
            </a:r>
          </a:p>
          <a:p>
            <a:pPr lvl="1"/>
            <a:r>
              <a:rPr lang="en-US" sz="1600" dirty="0" smtClean="0">
                <a:latin typeface="Arial"/>
                <a:cs typeface="Arial"/>
              </a:rPr>
              <a:t>32 </a:t>
            </a:r>
            <a:r>
              <a:rPr lang="en-US" sz="1600" dirty="0">
                <a:latin typeface="Arial"/>
                <a:cs typeface="Arial"/>
              </a:rPr>
              <a:t>TB of memory</a:t>
            </a:r>
          </a:p>
          <a:p>
            <a:pPr lvl="1"/>
            <a:r>
              <a:rPr lang="en-US" sz="1600" dirty="0">
                <a:latin typeface="Arial"/>
                <a:cs typeface="Arial"/>
              </a:rPr>
              <a:t>419 TF peak flop </a:t>
            </a:r>
            <a:r>
              <a:rPr lang="en-US" sz="1600" dirty="0" smtClean="0">
                <a:latin typeface="Arial"/>
                <a:cs typeface="Arial"/>
              </a:rPr>
              <a:t>rate</a:t>
            </a:r>
          </a:p>
          <a:p>
            <a:pPr lvl="1">
              <a:buNone/>
            </a:pPr>
            <a:endParaRPr lang="en-US" sz="500" dirty="0" smtClean="0">
              <a:latin typeface="Arial"/>
              <a:cs typeface="Arial"/>
            </a:endParaRPr>
          </a:p>
          <a:p>
            <a:pPr lvl="0"/>
            <a:r>
              <a:rPr lang="en-US" sz="1800" b="1" dirty="0" err="1">
                <a:latin typeface="Arial"/>
                <a:cs typeface="Arial"/>
              </a:rPr>
              <a:t>Tukey</a:t>
            </a:r>
            <a:r>
              <a:rPr lang="en-US" sz="1800" b="1" dirty="0">
                <a:latin typeface="Arial"/>
                <a:cs typeface="Arial"/>
              </a:rPr>
              <a:t> </a:t>
            </a:r>
            <a:r>
              <a:rPr lang="en-US" sz="1800" dirty="0">
                <a:latin typeface="Arial"/>
                <a:cs typeface="Arial"/>
              </a:rPr>
              <a:t>(Visualization) – </a:t>
            </a:r>
            <a:r>
              <a:rPr lang="en-US" sz="1800" dirty="0" smtClean="0">
                <a:latin typeface="Arial"/>
                <a:cs typeface="Arial"/>
              </a:rPr>
              <a:t>NVIDIA</a:t>
            </a:r>
            <a:endParaRPr lang="en-US" sz="1800" dirty="0">
              <a:latin typeface="Arial"/>
              <a:cs typeface="Arial"/>
            </a:endParaRPr>
          </a:p>
          <a:p>
            <a:pPr lvl="1"/>
            <a:r>
              <a:rPr lang="en-US" sz="1600" dirty="0">
                <a:latin typeface="Arial"/>
                <a:cs typeface="Arial"/>
              </a:rPr>
              <a:t>96 nodes / 1536 x86 cores / 192 M2070 GPUs</a:t>
            </a:r>
          </a:p>
          <a:p>
            <a:pPr lvl="1"/>
            <a:r>
              <a:rPr lang="en-US" sz="1600" dirty="0">
                <a:latin typeface="Arial"/>
                <a:cs typeface="Arial"/>
              </a:rPr>
              <a:t>6.1 TB x86 </a:t>
            </a:r>
            <a:r>
              <a:rPr lang="en-US" sz="1600" dirty="0" smtClean="0">
                <a:latin typeface="Arial"/>
                <a:cs typeface="Arial"/>
              </a:rPr>
              <a:t>memory </a:t>
            </a:r>
            <a:r>
              <a:rPr lang="en-US" sz="1600" dirty="0">
                <a:latin typeface="Arial"/>
                <a:cs typeface="Arial"/>
              </a:rPr>
              <a:t>/ 1.1 TB GPU memory</a:t>
            </a:r>
          </a:p>
          <a:p>
            <a:pPr lvl="1"/>
            <a:r>
              <a:rPr lang="en-US" sz="1600" dirty="0" smtClean="0">
                <a:latin typeface="Arial"/>
                <a:cs typeface="Arial"/>
              </a:rPr>
              <a:t>220 TF peak </a:t>
            </a:r>
            <a:r>
              <a:rPr lang="en-US" sz="1600" dirty="0">
                <a:latin typeface="Arial"/>
                <a:cs typeface="Arial"/>
              </a:rPr>
              <a:t>flop </a:t>
            </a:r>
            <a:r>
              <a:rPr lang="en-US" sz="1600" dirty="0" smtClean="0">
                <a:latin typeface="Arial"/>
                <a:cs typeface="Arial"/>
              </a:rPr>
              <a:t>rate</a:t>
            </a:r>
            <a:endParaRPr lang="en-US" sz="1600" dirty="0">
              <a:latin typeface="Arial"/>
              <a:cs typeface="Arial"/>
            </a:endParaRPr>
          </a:p>
        </p:txBody>
      </p:sp>
      <p:sp>
        <p:nvSpPr>
          <p:cNvPr id="4" name="Slide Number Placeholder 3"/>
          <p:cNvSpPr>
            <a:spLocks noGrp="1"/>
          </p:cNvSpPr>
          <p:nvPr>
            <p:ph type="sldNum" sz="quarter" idx="12"/>
          </p:nvPr>
        </p:nvSpPr>
        <p:spPr>
          <a:xfrm>
            <a:off x="8229600" y="6330373"/>
            <a:ext cx="567772" cy="365125"/>
          </a:xfrm>
        </p:spPr>
        <p:txBody>
          <a:bodyPr/>
          <a:lstStyle/>
          <a:p>
            <a:pPr>
              <a:defRPr/>
            </a:pPr>
            <a:fld id="{96ED0B3F-E53D-1149-8822-3703C490A628}" type="slidenum">
              <a:rPr lang="en-US" smtClean="0"/>
              <a:pPr>
                <a:defRPr/>
              </a:pPr>
              <a:t>6</a:t>
            </a:fld>
            <a:endParaRPr lang="en-US"/>
          </a:p>
        </p:txBody>
      </p:sp>
      <p:sp>
        <p:nvSpPr>
          <p:cNvPr id="11" name="Content Placeholder 5"/>
          <p:cNvSpPr>
            <a:spLocks noGrp="1"/>
          </p:cNvSpPr>
          <p:nvPr>
            <p:ph sz="half" idx="1"/>
          </p:nvPr>
        </p:nvSpPr>
        <p:spPr>
          <a:xfrm>
            <a:off x="5132232" y="4146280"/>
            <a:ext cx="3886200" cy="1981200"/>
          </a:xfrm>
        </p:spPr>
        <p:txBody>
          <a:bodyPr>
            <a:noAutofit/>
          </a:bodyPr>
          <a:lstStyle/>
          <a:p>
            <a:r>
              <a:rPr lang="en-US" sz="1800" b="1" dirty="0" smtClean="0">
                <a:latin typeface="Arial"/>
                <a:cs typeface="Arial"/>
              </a:rPr>
              <a:t>Storage</a:t>
            </a:r>
            <a:endParaRPr lang="en-US" sz="1800" b="1" dirty="0">
              <a:latin typeface="Arial"/>
              <a:cs typeface="Arial"/>
            </a:endParaRPr>
          </a:p>
          <a:p>
            <a:pPr lvl="1"/>
            <a:r>
              <a:rPr lang="en-US" sz="1600" dirty="0" smtClean="0">
                <a:latin typeface="Arial"/>
                <a:cs typeface="Arial"/>
              </a:rPr>
              <a:t>Scratch: 28.8 PB raw capacity, 		240 GB/s </a:t>
            </a:r>
            <a:r>
              <a:rPr lang="en-US" sz="1600" dirty="0" err="1" smtClean="0">
                <a:latin typeface="Arial"/>
                <a:cs typeface="Arial"/>
              </a:rPr>
              <a:t>bw</a:t>
            </a:r>
            <a:r>
              <a:rPr lang="en-US" sz="1600" dirty="0" smtClean="0">
                <a:latin typeface="Arial"/>
                <a:cs typeface="Arial"/>
              </a:rPr>
              <a:t> (GPFS)</a:t>
            </a:r>
          </a:p>
          <a:p>
            <a:pPr lvl="1"/>
            <a:r>
              <a:rPr lang="en-US" sz="1600" dirty="0" smtClean="0">
                <a:latin typeface="Arial"/>
                <a:cs typeface="Arial"/>
              </a:rPr>
              <a:t>Home: 1.8 PB raw capacity, </a:t>
            </a:r>
          </a:p>
          <a:p>
            <a:pPr lvl="1">
              <a:buNone/>
            </a:pPr>
            <a:r>
              <a:rPr lang="en-US" sz="1600" dirty="0" smtClean="0">
                <a:latin typeface="Arial"/>
                <a:cs typeface="Arial"/>
              </a:rPr>
              <a:t>		      45 GB/s </a:t>
            </a:r>
            <a:r>
              <a:rPr lang="en-US" sz="1600" dirty="0" err="1" smtClean="0">
                <a:latin typeface="Arial"/>
                <a:cs typeface="Arial"/>
              </a:rPr>
              <a:t>bw</a:t>
            </a:r>
            <a:r>
              <a:rPr lang="en-US" sz="1600" dirty="0" smtClean="0">
                <a:latin typeface="Arial"/>
                <a:cs typeface="Arial"/>
              </a:rPr>
              <a:t> (GPFS)</a:t>
            </a:r>
          </a:p>
          <a:p>
            <a:pPr lvl="1"/>
            <a:r>
              <a:rPr lang="en-US" sz="1600" dirty="0" smtClean="0">
                <a:latin typeface="Arial"/>
                <a:cs typeface="Arial"/>
              </a:rPr>
              <a:t>Storage upgrade planned in 2015</a:t>
            </a:r>
            <a:endParaRPr lang="en-US" sz="1600" dirty="0">
              <a:latin typeface="Arial"/>
              <a:cs typeface="Arial"/>
            </a:endParaRPr>
          </a:p>
        </p:txBody>
      </p:sp>
      <p:pic>
        <p:nvPicPr>
          <p:cNvPr id="12" name="Picture 11" descr="mi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968064"/>
            <a:ext cx="4235721" cy="2819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423220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fontScale="90000"/>
          </a:bodyPr>
          <a:lstStyle/>
          <a:p>
            <a:pPr algn="ctr"/>
            <a:r>
              <a:rPr lang="en-US" sz="4000" b="1" dirty="0" smtClean="0"/>
              <a:t>Section:</a:t>
            </a:r>
            <a:br>
              <a:rPr lang="en-US" sz="4000" b="1" dirty="0" smtClean="0"/>
            </a:br>
            <a:r>
              <a:rPr lang="en-US" sz="4000" b="1" dirty="0"/>
              <a:t/>
            </a:r>
            <a:br>
              <a:rPr lang="en-US" sz="4000" b="1" dirty="0"/>
            </a:br>
            <a:r>
              <a:rPr lang="en-US" sz="4000" b="1" dirty="0" smtClean="0"/>
              <a:t>Potential problems</a:t>
            </a:r>
            <a:r>
              <a:rPr lang="en-US" sz="4000" b="1" dirty="0"/>
              <a:t/>
            </a:r>
            <a:br>
              <a:rPr lang="en-US" sz="4000" b="1" dirty="0"/>
            </a:br>
            <a:r>
              <a:rPr lang="en-US" sz="4000" b="1" dirty="0"/>
              <a:t/>
            </a:r>
            <a:br>
              <a:rPr lang="en-US" sz="4000" b="1" dirty="0"/>
            </a:b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60</a:t>
            </a:fld>
            <a:endParaRPr lang="en-US"/>
          </a:p>
        </p:txBody>
      </p:sp>
    </p:spTree>
    <p:extLst>
      <p:ext uri="{BB962C8B-B14F-4D97-AF65-F5344CB8AC3E}">
        <p14:creationId xmlns:p14="http://schemas.microsoft.com/office/powerpoint/2010/main" val="89998928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When things go wrong</a:t>
            </a:r>
            <a:r>
              <a:rPr lang="en-US" dirty="0" smtClean="0"/>
              <a:t>… logging </a:t>
            </a:r>
            <a:r>
              <a:rPr lang="en-US" dirty="0"/>
              <a:t>in</a:t>
            </a:r>
            <a:br>
              <a:rPr lang="en-US" dirty="0"/>
            </a:br>
            <a:r>
              <a:rPr lang="en-US" dirty="0"/>
              <a:t/>
            </a:r>
            <a:br>
              <a:rPr lang="en-US" dirty="0"/>
            </a:br>
            <a:endParaRPr lang="en-US" dirty="0"/>
          </a:p>
        </p:txBody>
      </p:sp>
      <p:sp>
        <p:nvSpPr>
          <p:cNvPr id="138243" name="Rectangle 3"/>
          <p:cNvSpPr>
            <a:spLocks noGrp="1" noChangeArrowheads="1"/>
          </p:cNvSpPr>
          <p:nvPr>
            <p:ph idx="1"/>
          </p:nvPr>
        </p:nvSpPr>
        <p:spPr>
          <a:xfrm>
            <a:off x="457200" y="973666"/>
            <a:ext cx="8077200" cy="5579534"/>
          </a:xfrm>
        </p:spPr>
        <p:txBody>
          <a:bodyPr>
            <a:normAutofit fontScale="92500" lnSpcReduction="20000"/>
          </a:bodyPr>
          <a:lstStyle/>
          <a:p>
            <a:pPr marL="169863" indent="-228600">
              <a:lnSpc>
                <a:spcPct val="110000"/>
              </a:lnSpc>
              <a:spcBef>
                <a:spcPts val="200"/>
              </a:spcBef>
              <a:spcAft>
                <a:spcPts val="200"/>
              </a:spcAft>
            </a:pPr>
            <a:r>
              <a:rPr lang="en-US" dirty="0" smtClean="0">
                <a:latin typeface="Arial"/>
                <a:ea typeface="ＭＳ Ｐゴシック" pitchFamily="-1" charset="-128"/>
                <a:cs typeface="Arial"/>
              </a:rPr>
              <a:t>Check to make sure it’s not maintenance:</a:t>
            </a:r>
          </a:p>
          <a:p>
            <a:pPr marL="569913" lvl="1" indent="-228600" eaLnBrk="1" hangingPunct="1">
              <a:lnSpc>
                <a:spcPct val="110000"/>
              </a:lnSpc>
              <a:spcBef>
                <a:spcPts val="200"/>
              </a:spcBef>
              <a:spcAft>
                <a:spcPts val="200"/>
              </a:spcAft>
            </a:pPr>
            <a:r>
              <a:rPr lang="en-US" sz="1730" dirty="0" smtClean="0">
                <a:latin typeface="Arial"/>
                <a:cs typeface="Arial"/>
              </a:rPr>
              <a:t>Login nodes on Blue Gene/Q and data analytics systems are often closed off during maintenance to allow for activities that would impact users</a:t>
            </a:r>
          </a:p>
          <a:p>
            <a:pPr marL="569913" lvl="1" indent="-228600" eaLnBrk="1" hangingPunct="1">
              <a:lnSpc>
                <a:spcPct val="110000"/>
              </a:lnSpc>
              <a:spcBef>
                <a:spcPts val="200"/>
              </a:spcBef>
              <a:spcAft>
                <a:spcPts val="200"/>
              </a:spcAft>
            </a:pPr>
            <a:r>
              <a:rPr lang="en-US" sz="1730" dirty="0" smtClean="0">
                <a:latin typeface="Arial"/>
                <a:cs typeface="Arial"/>
              </a:rPr>
              <a:t>Look for reminders in the weekly maintenance announcement and the pre-login banner message</a:t>
            </a:r>
          </a:p>
          <a:p>
            <a:pPr marL="569913" lvl="1" indent="-228600" eaLnBrk="1" hangingPunct="1">
              <a:lnSpc>
                <a:spcPct val="110000"/>
              </a:lnSpc>
              <a:spcBef>
                <a:spcPts val="200"/>
              </a:spcBef>
              <a:spcAft>
                <a:spcPts val="200"/>
              </a:spcAft>
            </a:pPr>
            <a:r>
              <a:rPr lang="en-US" sz="1730" dirty="0" smtClean="0">
                <a:latin typeface="Arial"/>
                <a:cs typeface="Arial"/>
              </a:rPr>
              <a:t>An all-clear email will be sent out at the close of maintenance</a:t>
            </a:r>
          </a:p>
          <a:p>
            <a:pPr marL="569913" lvl="1" indent="-228600" eaLnBrk="1" hangingPunct="1">
              <a:lnSpc>
                <a:spcPct val="110000"/>
              </a:lnSpc>
              <a:spcBef>
                <a:spcPts val="200"/>
              </a:spcBef>
              <a:spcAft>
                <a:spcPts val="200"/>
              </a:spcAft>
              <a:buNone/>
            </a:pPr>
            <a:endParaRPr lang="en-US" sz="1000" dirty="0" smtClean="0">
              <a:latin typeface="Arial"/>
              <a:cs typeface="Arial"/>
            </a:endParaRPr>
          </a:p>
          <a:p>
            <a:pPr marL="336550" indent="-228600" eaLnBrk="1" hangingPunct="1">
              <a:lnSpc>
                <a:spcPct val="110000"/>
              </a:lnSpc>
              <a:spcBef>
                <a:spcPts val="200"/>
              </a:spcBef>
              <a:spcAft>
                <a:spcPts val="200"/>
              </a:spcAft>
            </a:pPr>
            <a:r>
              <a:rPr lang="en-US" sz="2054" dirty="0" smtClean="0">
                <a:latin typeface="Arial"/>
                <a:cs typeface="Arial"/>
              </a:rPr>
              <a:t>Remember </a:t>
            </a:r>
            <a:r>
              <a:rPr lang="en-US" sz="2054" dirty="0">
                <a:latin typeface="Arial"/>
                <a:cs typeface="Arial"/>
              </a:rPr>
              <a:t>that </a:t>
            </a:r>
            <a:r>
              <a:rPr lang="en-US" sz="2054" dirty="0" err="1" smtClean="0">
                <a:latin typeface="Arial"/>
                <a:cs typeface="Arial"/>
              </a:rPr>
              <a:t>CRYPTOCard</a:t>
            </a:r>
            <a:r>
              <a:rPr lang="en-US" sz="2054" dirty="0" smtClean="0">
                <a:latin typeface="Arial"/>
                <a:cs typeface="Arial"/>
              </a:rPr>
              <a:t> passwords:</a:t>
            </a:r>
          </a:p>
          <a:p>
            <a:pPr marL="796926" lvl="1" eaLnBrk="1" hangingPunct="1">
              <a:lnSpc>
                <a:spcPct val="110000"/>
              </a:lnSpc>
              <a:spcBef>
                <a:spcPts val="200"/>
              </a:spcBef>
              <a:spcAft>
                <a:spcPts val="200"/>
              </a:spcAft>
            </a:pPr>
            <a:r>
              <a:rPr lang="en-US" sz="1730" dirty="0">
                <a:latin typeface="Arial"/>
                <a:ea typeface="ＭＳ Ｐゴシック" pitchFamily="-1" charset="-128"/>
                <a:cs typeface="Arial"/>
              </a:rPr>
              <a:t>Require a pin at the start</a:t>
            </a:r>
          </a:p>
          <a:p>
            <a:pPr marL="796926" lvl="1" eaLnBrk="1" hangingPunct="1">
              <a:lnSpc>
                <a:spcPct val="110000"/>
              </a:lnSpc>
              <a:spcBef>
                <a:spcPts val="200"/>
              </a:spcBef>
              <a:spcAft>
                <a:spcPts val="200"/>
              </a:spcAft>
            </a:pPr>
            <a:r>
              <a:rPr lang="en-US" sz="1730" dirty="0" smtClean="0">
                <a:latin typeface="Arial"/>
                <a:ea typeface="ＭＳ Ｐゴシック" pitchFamily="-1" charset="-128"/>
                <a:cs typeface="Arial"/>
              </a:rPr>
              <a:t>Are </a:t>
            </a:r>
            <a:r>
              <a:rPr lang="en-US" sz="1730" dirty="0">
                <a:latin typeface="Arial"/>
                <a:ea typeface="ＭＳ Ｐゴシック" pitchFamily="-1" charset="-128"/>
                <a:cs typeface="Arial"/>
              </a:rPr>
              <a:t>all all hexadecimal characters (0-9, A-F</a:t>
            </a:r>
            <a:r>
              <a:rPr lang="en-US" sz="1730" dirty="0" smtClean="0">
                <a:latin typeface="Arial"/>
                <a:ea typeface="ＭＳ Ｐゴシック" pitchFamily="-1" charset="-128"/>
                <a:cs typeface="Arial"/>
              </a:rPr>
              <a:t>). Letters are all </a:t>
            </a:r>
            <a:r>
              <a:rPr lang="en-US" sz="1730" b="1" dirty="0" smtClean="0">
                <a:latin typeface="Arial"/>
                <a:ea typeface="ＭＳ Ｐゴシック" pitchFamily="-1" charset="-128"/>
                <a:cs typeface="Arial"/>
              </a:rPr>
              <a:t>UPPER CASE</a:t>
            </a:r>
            <a:r>
              <a:rPr lang="en-US" sz="1730" dirty="0" smtClean="0">
                <a:latin typeface="Arial"/>
                <a:ea typeface="ＭＳ Ｐゴシック" pitchFamily="-1" charset="-128"/>
                <a:cs typeface="Arial"/>
              </a:rPr>
              <a:t>.</a:t>
            </a:r>
          </a:p>
          <a:p>
            <a:pPr marL="796926" lvl="1" eaLnBrk="1" hangingPunct="1">
              <a:lnSpc>
                <a:spcPct val="110000"/>
              </a:lnSpc>
              <a:spcBef>
                <a:spcPts val="200"/>
              </a:spcBef>
              <a:spcAft>
                <a:spcPts val="200"/>
              </a:spcAft>
              <a:buNone/>
            </a:pPr>
            <a:endParaRPr lang="en-US" sz="1000" dirty="0" smtClean="0">
              <a:latin typeface="Arial"/>
              <a:ea typeface="ＭＳ Ｐゴシック" pitchFamily="-1" charset="-128"/>
              <a:cs typeface="Arial"/>
            </a:endParaRPr>
          </a:p>
          <a:p>
            <a:pPr marL="336550" indent="-228600" eaLnBrk="1" hangingPunct="1">
              <a:lnSpc>
                <a:spcPct val="110000"/>
              </a:lnSpc>
              <a:spcBef>
                <a:spcPts val="200"/>
              </a:spcBef>
              <a:spcAft>
                <a:spcPts val="200"/>
              </a:spcAft>
            </a:pPr>
            <a:r>
              <a:rPr lang="en-US" sz="2054" dirty="0" smtClean="0">
                <a:latin typeface="Arial"/>
                <a:cs typeface="Arial"/>
              </a:rPr>
              <a:t>On failed login, try in this order:</a:t>
            </a:r>
          </a:p>
          <a:p>
            <a:pPr marL="569913" lvl="1" indent="-228600" eaLnBrk="1" hangingPunct="1">
              <a:lnSpc>
                <a:spcPct val="110000"/>
              </a:lnSpc>
              <a:spcBef>
                <a:spcPts val="200"/>
              </a:spcBef>
              <a:spcAft>
                <a:spcPts val="200"/>
              </a:spcAft>
            </a:pPr>
            <a:r>
              <a:rPr lang="en-US" sz="1730" dirty="0" smtClean="0">
                <a:latin typeface="Arial"/>
                <a:cs typeface="Arial"/>
              </a:rPr>
              <a:t>Try typing PIN + password again (without generating new password)</a:t>
            </a:r>
          </a:p>
          <a:p>
            <a:pPr marL="569913" lvl="1" indent="-228600" eaLnBrk="1" hangingPunct="1">
              <a:lnSpc>
                <a:spcPct val="110000"/>
              </a:lnSpc>
              <a:spcBef>
                <a:spcPts val="200"/>
              </a:spcBef>
              <a:spcAft>
                <a:spcPts val="200"/>
              </a:spcAft>
            </a:pPr>
            <a:r>
              <a:rPr lang="en-US" sz="1730" dirty="0" smtClean="0">
                <a:latin typeface="Arial"/>
                <a:cs typeface="Arial"/>
              </a:rPr>
              <a:t>Try a different ALCF host to rule out login node issues (e.g., maintenance)</a:t>
            </a:r>
          </a:p>
          <a:p>
            <a:pPr marL="569913" lvl="1" indent="-228600" eaLnBrk="1" hangingPunct="1">
              <a:lnSpc>
                <a:spcPct val="110000"/>
              </a:lnSpc>
              <a:spcBef>
                <a:spcPts val="200"/>
              </a:spcBef>
              <a:spcAft>
                <a:spcPts val="200"/>
              </a:spcAft>
            </a:pPr>
            <a:r>
              <a:rPr lang="en-US" sz="1730" dirty="0" smtClean="0">
                <a:latin typeface="Arial"/>
                <a:cs typeface="Arial"/>
              </a:rPr>
              <a:t>Push </a:t>
            </a:r>
            <a:r>
              <a:rPr lang="en-US" sz="1730" dirty="0" err="1" smtClean="0">
                <a:latin typeface="Arial"/>
                <a:cs typeface="Arial"/>
              </a:rPr>
              <a:t>CRYPTOCard</a:t>
            </a:r>
            <a:r>
              <a:rPr lang="en-US" sz="1730" dirty="0" smtClean="0">
                <a:latin typeface="Arial"/>
                <a:cs typeface="Arial"/>
              </a:rPr>
              <a:t> button to generate new password and try that</a:t>
            </a:r>
            <a:endParaRPr lang="en-US" sz="1730" dirty="0">
              <a:latin typeface="Arial"/>
              <a:cs typeface="Arial"/>
            </a:endParaRPr>
          </a:p>
          <a:p>
            <a:pPr marL="569913" lvl="1" indent="-228600" eaLnBrk="1" hangingPunct="1">
              <a:lnSpc>
                <a:spcPct val="110000"/>
              </a:lnSpc>
              <a:spcBef>
                <a:spcPts val="200"/>
              </a:spcBef>
              <a:spcAft>
                <a:spcPts val="200"/>
              </a:spcAft>
            </a:pPr>
            <a:r>
              <a:rPr lang="en-US" sz="1730" dirty="0">
                <a:latin typeface="Arial"/>
                <a:cs typeface="Arial"/>
              </a:rPr>
              <a:t>W</a:t>
            </a:r>
            <a:r>
              <a:rPr lang="en-US" sz="1730" dirty="0" smtClean="0">
                <a:latin typeface="Arial"/>
                <a:cs typeface="Arial"/>
              </a:rPr>
              <a:t>alk </a:t>
            </a:r>
            <a:r>
              <a:rPr lang="en-US" sz="1730" dirty="0">
                <a:latin typeface="Arial"/>
                <a:cs typeface="Arial"/>
              </a:rPr>
              <a:t>through the unlock and </a:t>
            </a:r>
            <a:r>
              <a:rPr lang="en-US" sz="1730" dirty="0" err="1">
                <a:latin typeface="Arial"/>
                <a:cs typeface="Arial"/>
              </a:rPr>
              <a:t>resync</a:t>
            </a:r>
            <a:r>
              <a:rPr lang="en-US" sz="1730" dirty="0">
                <a:latin typeface="Arial"/>
                <a:cs typeface="Arial"/>
              </a:rPr>
              <a:t> steps at:</a:t>
            </a:r>
            <a:r>
              <a:rPr lang="en-US" sz="1730" dirty="0" smtClean="0">
                <a:latin typeface="Arial"/>
                <a:cs typeface="Arial"/>
              </a:rPr>
              <a:t> </a:t>
            </a:r>
            <a:r>
              <a:rPr lang="en-US" sz="1500" dirty="0" smtClean="0">
                <a:latin typeface="Arial"/>
                <a:cs typeface="Arial"/>
                <a:hlinkClick r:id="rId3"/>
              </a:rPr>
              <a:t>http://www.alcf.anl.gov/user-guides/using-cryptocards#troubleshooting-your-cryptocard</a:t>
            </a:r>
            <a:endParaRPr lang="en-US" sz="1500" dirty="0" smtClean="0">
              <a:latin typeface="Arial"/>
              <a:cs typeface="Arial"/>
            </a:endParaRPr>
          </a:p>
          <a:p>
            <a:pPr marL="569913" lvl="1" indent="-228600" eaLnBrk="1" hangingPunct="1">
              <a:lnSpc>
                <a:spcPct val="110000"/>
              </a:lnSpc>
              <a:spcBef>
                <a:spcPts val="200"/>
              </a:spcBef>
              <a:spcAft>
                <a:spcPts val="200"/>
              </a:spcAft>
            </a:pPr>
            <a:r>
              <a:rPr lang="en-US" sz="1730" dirty="0" smtClean="0">
                <a:latin typeface="Arial"/>
                <a:cs typeface="Arial"/>
              </a:rPr>
              <a:t>Still can’t login?</a:t>
            </a:r>
            <a:r>
              <a:rPr lang="en-US" sz="1730" dirty="0" smtClean="0">
                <a:latin typeface="Arial"/>
                <a:ea typeface="ＭＳ Ｐゴシック" pitchFamily="-1" charset="-128"/>
                <a:cs typeface="Arial"/>
              </a:rPr>
              <a:t> </a:t>
            </a:r>
          </a:p>
          <a:p>
            <a:pPr marL="742950" lvl="2" indent="-228600">
              <a:lnSpc>
                <a:spcPct val="110000"/>
              </a:lnSpc>
              <a:spcBef>
                <a:spcPts val="200"/>
              </a:spcBef>
              <a:spcAft>
                <a:spcPts val="200"/>
              </a:spcAft>
            </a:pPr>
            <a:r>
              <a:rPr lang="en-US" sz="1514" dirty="0" smtClean="0">
                <a:latin typeface="Arial"/>
                <a:ea typeface="ＭＳ Ｐゴシック" pitchFamily="-1" charset="-128"/>
                <a:cs typeface="Arial"/>
              </a:rPr>
              <a:t>Connect </a:t>
            </a:r>
            <a:r>
              <a:rPr lang="en-US" sz="1514" dirty="0">
                <a:latin typeface="Arial"/>
                <a:ea typeface="ＭＳ Ｐゴシック" pitchFamily="-1" charset="-128"/>
                <a:cs typeface="Arial"/>
              </a:rPr>
              <a:t>with </a:t>
            </a:r>
            <a:r>
              <a:rPr lang="en-US" sz="1514" b="1" dirty="0" err="1">
                <a:latin typeface="Arial"/>
                <a:ea typeface="ＭＳ Ｐゴシック" pitchFamily="-1" charset="-128"/>
                <a:cs typeface="Arial"/>
              </a:rPr>
              <a:t>ssh</a:t>
            </a:r>
            <a:r>
              <a:rPr lang="en-US" sz="1514" b="1" dirty="0">
                <a:latin typeface="Arial"/>
                <a:ea typeface="ＭＳ Ｐゴシック" pitchFamily="-1" charset="-128"/>
                <a:cs typeface="Arial"/>
              </a:rPr>
              <a:t> -</a:t>
            </a:r>
            <a:r>
              <a:rPr lang="en-US" sz="1514" b="1" dirty="0" err="1">
                <a:latin typeface="Arial"/>
                <a:ea typeface="ＭＳ Ｐゴシック" pitchFamily="-1" charset="-128"/>
                <a:cs typeface="Arial"/>
              </a:rPr>
              <a:t>vvv</a:t>
            </a:r>
            <a:r>
              <a:rPr lang="en-US" sz="1514" b="1" dirty="0">
                <a:latin typeface="Arial"/>
                <a:ea typeface="ＭＳ Ｐゴシック" pitchFamily="-1" charset="-128"/>
                <a:cs typeface="Arial"/>
              </a:rPr>
              <a:t> </a:t>
            </a:r>
            <a:r>
              <a:rPr lang="en-US" sz="1514" dirty="0">
                <a:latin typeface="Arial"/>
                <a:ea typeface="ＭＳ Ｐゴシック" pitchFamily="-1" charset="-128"/>
                <a:cs typeface="Arial"/>
              </a:rPr>
              <a:t>and record the output, your IP address, hostname, and the time that you attempted to connect.  </a:t>
            </a:r>
          </a:p>
          <a:p>
            <a:pPr marL="742950" lvl="2" indent="-228600">
              <a:lnSpc>
                <a:spcPct val="110000"/>
              </a:lnSpc>
              <a:spcBef>
                <a:spcPts val="200"/>
              </a:spcBef>
              <a:spcAft>
                <a:spcPts val="200"/>
              </a:spcAft>
            </a:pPr>
            <a:r>
              <a:rPr lang="en-US" sz="1514" dirty="0">
                <a:latin typeface="Arial"/>
                <a:ea typeface="ＭＳ Ｐゴシック" pitchFamily="-1" charset="-128"/>
                <a:cs typeface="Arial"/>
              </a:rPr>
              <a:t>Send this information in your e-mail to </a:t>
            </a:r>
            <a:r>
              <a:rPr lang="en-US" sz="1514" dirty="0">
                <a:latin typeface="Arial"/>
                <a:ea typeface="ＭＳ Ｐゴシック" pitchFamily="-1" charset="-128"/>
                <a:cs typeface="Arial"/>
                <a:hlinkClick r:id="rId4"/>
              </a:rPr>
              <a:t>support@alcf.anl.gov</a:t>
            </a:r>
            <a:r>
              <a:rPr lang="en-US" sz="1514" dirty="0">
                <a:latin typeface="Arial"/>
                <a:ea typeface="ＭＳ Ｐゴシック" pitchFamily="-1" charset="-128"/>
                <a:cs typeface="Arial"/>
              </a:rPr>
              <a:t> </a:t>
            </a:r>
            <a:endParaRPr lang="en-US" sz="1514" b="1" dirty="0">
              <a:latin typeface="Arial"/>
              <a:ea typeface="ＭＳ Ｐゴシック" pitchFamily="-1" charset="-128"/>
              <a:cs typeface="Arial"/>
            </a:endParaRPr>
          </a:p>
          <a:p>
            <a:pPr marL="569913" lvl="1" indent="-228600" eaLnBrk="1" hangingPunct="1">
              <a:lnSpc>
                <a:spcPct val="90000"/>
              </a:lnSpc>
            </a:pPr>
            <a:endParaRPr lang="en-US" sz="1700" i="1" dirty="0" smtClean="0">
              <a:ea typeface="ＭＳ Ｐゴシック" pitchFamily="-1" charset="-128"/>
              <a:cs typeface="ＭＳ Ｐゴシック" pitchFamily="-1" charset="-128"/>
            </a:endParaRPr>
          </a:p>
        </p:txBody>
      </p:sp>
      <p:sp>
        <p:nvSpPr>
          <p:cNvPr id="7" name="Slide Number Placeholder 1"/>
          <p:cNvSpPr>
            <a:spLocks noGrp="1"/>
          </p:cNvSpPr>
          <p:nvPr>
            <p:ph type="sldNum" sz="quarter" idx="12"/>
          </p:nvPr>
        </p:nvSpPr>
        <p:spPr/>
        <p:txBody>
          <a:bodyPr/>
          <a:lstStyle/>
          <a:p>
            <a:pPr>
              <a:defRPr/>
            </a:pPr>
            <a:fld id="{96ED0B3F-E53D-1149-8822-3703C490A628}" type="slidenum">
              <a:rPr lang="en-US" smtClean="0"/>
              <a:pPr>
                <a:defRPr/>
              </a:pPr>
              <a:t>61</a:t>
            </a:fld>
            <a:endParaRPr lang="en-US" dirty="0"/>
          </a:p>
        </p:txBody>
      </p:sp>
    </p:spTree>
    <p:extLst>
      <p:ext uri="{BB962C8B-B14F-4D97-AF65-F5344CB8AC3E}">
        <p14:creationId xmlns:p14="http://schemas.microsoft.com/office/powerpoint/2010/main" val="312317597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a:t>
            </a:r>
            <a:r>
              <a:rPr lang="en-US" dirty="0" smtClean="0"/>
              <a:t>… running</a:t>
            </a:r>
            <a:endParaRPr lang="en-US" dirty="0"/>
          </a:p>
        </p:txBody>
      </p:sp>
      <p:sp>
        <p:nvSpPr>
          <p:cNvPr id="3" name="Content Placeholder 2"/>
          <p:cNvSpPr>
            <a:spLocks noGrp="1"/>
          </p:cNvSpPr>
          <p:nvPr>
            <p:ph idx="1"/>
          </p:nvPr>
        </p:nvSpPr>
        <p:spPr>
          <a:xfrm>
            <a:off x="457200" y="1127306"/>
            <a:ext cx="8229600" cy="5197294"/>
          </a:xfrm>
        </p:spPr>
        <p:txBody>
          <a:bodyPr/>
          <a:lstStyle/>
          <a:p>
            <a:pPr marL="169863" indent="-228600"/>
            <a:r>
              <a:rPr lang="en-US" dirty="0">
                <a:latin typeface="Arial"/>
                <a:ea typeface="ＭＳ Ｐゴシック" pitchFamily="-1" charset="-128"/>
                <a:cs typeface="Arial"/>
              </a:rPr>
              <a:t>Cobalt jobs, by default, produce three files (*.</a:t>
            </a:r>
            <a:r>
              <a:rPr lang="en-US" dirty="0" err="1">
                <a:latin typeface="Arial"/>
                <a:ea typeface="ＭＳ Ｐゴシック" pitchFamily="-1" charset="-128"/>
                <a:cs typeface="Arial"/>
              </a:rPr>
              <a:t>cobaltlog</a:t>
            </a:r>
            <a:r>
              <a:rPr lang="en-US" dirty="0">
                <a:latin typeface="Arial"/>
                <a:ea typeface="ＭＳ Ｐゴシック" pitchFamily="-1" charset="-128"/>
                <a:cs typeface="Arial"/>
              </a:rPr>
              <a:t>, *.error, *.output)</a:t>
            </a:r>
          </a:p>
          <a:p>
            <a:pPr marL="169863" indent="-228600"/>
            <a:endParaRPr lang="en-US" sz="1200" dirty="0">
              <a:latin typeface="Arial"/>
              <a:ea typeface="ＭＳ Ｐゴシック" pitchFamily="-1" charset="-128"/>
              <a:cs typeface="Arial"/>
            </a:endParaRPr>
          </a:p>
          <a:p>
            <a:pPr marL="169863" indent="-228600"/>
            <a:r>
              <a:rPr lang="en-US" dirty="0">
                <a:latin typeface="Arial"/>
                <a:ea typeface="ＭＳ Ｐゴシック" pitchFamily="-1" charset="-128"/>
                <a:cs typeface="Arial"/>
              </a:rPr>
              <a:t>Only *.</a:t>
            </a:r>
            <a:r>
              <a:rPr lang="en-US" dirty="0" err="1">
                <a:latin typeface="Arial"/>
                <a:ea typeface="ＭＳ Ｐゴシック" pitchFamily="-1" charset="-128"/>
                <a:cs typeface="Arial"/>
              </a:rPr>
              <a:t>cobaltlog</a:t>
            </a:r>
            <a:r>
              <a:rPr lang="en-US" dirty="0">
                <a:latin typeface="Arial"/>
                <a:ea typeface="ＭＳ Ｐゴシック" pitchFamily="-1" charset="-128"/>
                <a:cs typeface="Arial"/>
              </a:rPr>
              <a:t> is generated at submit time, the others at runtime</a:t>
            </a:r>
          </a:p>
          <a:p>
            <a:pPr marL="169863" indent="-228600"/>
            <a:endParaRPr lang="en-US" sz="1200" dirty="0">
              <a:latin typeface="Arial"/>
              <a:ea typeface="ＭＳ Ｐゴシック" pitchFamily="-1" charset="-128"/>
              <a:cs typeface="Arial"/>
            </a:endParaRPr>
          </a:p>
          <a:p>
            <a:pPr marL="169863" indent="-228600"/>
            <a:r>
              <a:rPr lang="en-US" dirty="0">
                <a:latin typeface="Arial"/>
                <a:ea typeface="ＭＳ Ｐゴシック" pitchFamily="-1" charset="-128"/>
                <a:cs typeface="Arial"/>
              </a:rPr>
              <a:t>Boot status (successful or not) written to *.</a:t>
            </a:r>
            <a:r>
              <a:rPr lang="en-US" dirty="0" err="1">
                <a:latin typeface="Arial"/>
                <a:ea typeface="ＭＳ Ｐゴシック" pitchFamily="-1" charset="-128"/>
                <a:cs typeface="Arial"/>
              </a:rPr>
              <a:t>cobaltlog</a:t>
            </a:r>
            <a:endParaRPr lang="en-US" dirty="0">
              <a:latin typeface="Arial"/>
              <a:ea typeface="ＭＳ Ｐゴシック" pitchFamily="-1" charset="-128"/>
              <a:cs typeface="Arial"/>
            </a:endParaRPr>
          </a:p>
          <a:p>
            <a:pPr marL="169863" indent="-228600"/>
            <a:endParaRPr lang="en-US" sz="1200" dirty="0">
              <a:latin typeface="Arial"/>
              <a:ea typeface="ＭＳ Ｐゴシック" pitchFamily="-1" charset="-128"/>
              <a:cs typeface="Arial"/>
            </a:endParaRPr>
          </a:p>
          <a:p>
            <a:pPr marL="169863" indent="-228600"/>
            <a:r>
              <a:rPr lang="en-US" dirty="0">
                <a:latin typeface="Arial"/>
                <a:ea typeface="ＭＳ Ｐゴシック" pitchFamily="-1" charset="-128"/>
                <a:cs typeface="Arial"/>
              </a:rPr>
              <a:t>After booting, the *.error file will have a non-zero size:</a:t>
            </a:r>
          </a:p>
          <a:p>
            <a:pPr marL="569913" lvl="1" indent="-228600"/>
            <a:r>
              <a:rPr lang="en-US" i="1" dirty="0">
                <a:latin typeface="Arial"/>
                <a:cs typeface="Arial"/>
              </a:rPr>
              <a:t>Note: If your script job redirects the stderr of cobalt-</a:t>
            </a:r>
            <a:r>
              <a:rPr lang="en-US" i="1" dirty="0" err="1">
                <a:latin typeface="Arial"/>
                <a:cs typeface="Arial"/>
              </a:rPr>
              <a:t>mpirun</a:t>
            </a:r>
            <a:r>
              <a:rPr lang="en-US" i="1" dirty="0">
                <a:latin typeface="Arial"/>
                <a:cs typeface="Arial"/>
              </a:rPr>
              <a:t>, it will not end up in the job’s .error file</a:t>
            </a:r>
          </a:p>
          <a:p>
            <a:pPr marL="569913" lvl="1" indent="-228600"/>
            <a:endParaRPr lang="en-US" sz="1200" i="1" dirty="0">
              <a:latin typeface="Arial"/>
              <a:cs typeface="Arial"/>
            </a:endParaRPr>
          </a:p>
          <a:p>
            <a:pPr marL="169863" indent="-228600"/>
            <a:r>
              <a:rPr lang="en-US" dirty="0">
                <a:latin typeface="Arial"/>
                <a:ea typeface="ＭＳ Ｐゴシック" pitchFamily="-1" charset="-128"/>
                <a:cs typeface="Arial"/>
              </a:rPr>
              <a:t>If you think there is an issue, it’s best to save all three files:</a:t>
            </a:r>
          </a:p>
          <a:p>
            <a:pPr marL="403226" lvl="1" indent="-228600"/>
            <a:r>
              <a:rPr lang="en-US" dirty="0">
                <a:latin typeface="Arial"/>
                <a:ea typeface="ＭＳ Ｐゴシック" pitchFamily="-1" charset="-128"/>
                <a:cs typeface="Arial"/>
              </a:rPr>
              <a:t>Send the </a:t>
            </a:r>
            <a:r>
              <a:rPr lang="en-US" dirty="0" err="1">
                <a:latin typeface="Arial"/>
                <a:ea typeface="ＭＳ Ｐゴシック" pitchFamily="-1" charset="-128"/>
                <a:cs typeface="Arial"/>
              </a:rPr>
              <a:t>jobid</a:t>
            </a:r>
            <a:r>
              <a:rPr lang="en-US" dirty="0">
                <a:latin typeface="Arial"/>
                <a:ea typeface="ＭＳ Ｐゴシック" pitchFamily="-1" charset="-128"/>
                <a:cs typeface="Arial"/>
              </a:rPr>
              <a:t>, machine name and a copy of the files to </a:t>
            </a:r>
            <a:r>
              <a:rPr lang="en-US" dirty="0">
                <a:latin typeface="Arial"/>
                <a:ea typeface="ＭＳ Ｐゴシック" pitchFamily="-1" charset="-128"/>
                <a:cs typeface="Arial"/>
                <a:hlinkClick r:id="rId2"/>
              </a:rPr>
              <a:t>support@alcf.anl.gov</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62</a:t>
            </a:fld>
            <a:endParaRPr lang="en-US"/>
          </a:p>
        </p:txBody>
      </p:sp>
    </p:spTree>
    <p:extLst>
      <p:ext uri="{BB962C8B-B14F-4D97-AF65-F5344CB8AC3E}">
        <p14:creationId xmlns:p14="http://schemas.microsoft.com/office/powerpoint/2010/main" val="377407235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a:t>
            </a:r>
            <a:r>
              <a:rPr lang="en-US" dirty="0" smtClean="0"/>
              <a:t>… running</a:t>
            </a:r>
            <a:endParaRPr lang="en-US" dirty="0"/>
          </a:p>
        </p:txBody>
      </p:sp>
      <p:sp>
        <p:nvSpPr>
          <p:cNvPr id="3" name="Content Placeholder 2"/>
          <p:cNvSpPr>
            <a:spLocks noGrp="1"/>
          </p:cNvSpPr>
          <p:nvPr>
            <p:ph idx="1"/>
          </p:nvPr>
        </p:nvSpPr>
        <p:spPr>
          <a:xfrm>
            <a:off x="457200" y="1127306"/>
            <a:ext cx="8229600" cy="5197294"/>
          </a:xfrm>
        </p:spPr>
        <p:txBody>
          <a:bodyPr>
            <a:normAutofit fontScale="92500" lnSpcReduction="20000"/>
          </a:bodyPr>
          <a:lstStyle/>
          <a:p>
            <a:pPr marL="169863" indent="-228600">
              <a:lnSpc>
                <a:spcPct val="110000"/>
              </a:lnSpc>
            </a:pPr>
            <a:r>
              <a:rPr lang="en-US" b="1" dirty="0" smtClean="0">
                <a:latin typeface="Arial"/>
                <a:ea typeface="ＭＳ Ｐゴシック" pitchFamily="-1" charset="-128"/>
                <a:cs typeface="Arial"/>
              </a:rPr>
              <a:t>RAS </a:t>
            </a:r>
            <a:r>
              <a:rPr lang="en-US" dirty="0">
                <a:latin typeface="Arial"/>
                <a:ea typeface="ＭＳ Ｐゴシック" pitchFamily="-1" charset="-128"/>
                <a:cs typeface="Arial"/>
              </a:rPr>
              <a:t>events </a:t>
            </a:r>
            <a:r>
              <a:rPr lang="en-US" dirty="0" smtClean="0">
                <a:latin typeface="Arial"/>
                <a:ea typeface="ＭＳ Ｐゴシック" pitchFamily="-1" charset="-128"/>
                <a:cs typeface="Arial"/>
              </a:rPr>
              <a:t>appearing </a:t>
            </a:r>
            <a:r>
              <a:rPr lang="en-US" dirty="0">
                <a:latin typeface="Arial"/>
                <a:ea typeface="ＭＳ Ｐゴシック" pitchFamily="-1" charset="-128"/>
                <a:cs typeface="Arial"/>
              </a:rPr>
              <a:t>in your .error file </a:t>
            </a:r>
            <a:r>
              <a:rPr lang="en-US" dirty="0" smtClean="0">
                <a:latin typeface="Arial"/>
                <a:ea typeface="ＭＳ Ｐゴシック" pitchFamily="-1" charset="-128"/>
                <a:cs typeface="Arial"/>
              </a:rPr>
              <a:t>not </a:t>
            </a:r>
            <a:r>
              <a:rPr lang="en-US" dirty="0">
                <a:latin typeface="Arial"/>
                <a:ea typeface="ＭＳ Ｐゴシック" pitchFamily="-1" charset="-128"/>
                <a:cs typeface="Arial"/>
              </a:rPr>
              <a:t>always </a:t>
            </a:r>
            <a:r>
              <a:rPr lang="en-US" dirty="0" smtClean="0">
                <a:latin typeface="Arial"/>
                <a:ea typeface="ＭＳ Ｐゴシック" pitchFamily="-1" charset="-128"/>
                <a:cs typeface="Arial"/>
              </a:rPr>
              <a:t>a sign </a:t>
            </a:r>
            <a:r>
              <a:rPr lang="en-US" dirty="0">
                <a:latin typeface="Arial"/>
                <a:ea typeface="ＭＳ Ｐゴシック" pitchFamily="-1" charset="-128"/>
                <a:cs typeface="Arial"/>
              </a:rPr>
              <a:t>of trouble:</a:t>
            </a:r>
          </a:p>
          <a:p>
            <a:pPr marL="169863" indent="-228600">
              <a:lnSpc>
                <a:spcPct val="110000"/>
              </a:lnSpc>
            </a:pPr>
            <a:endParaRPr lang="en-US" sz="500" dirty="0">
              <a:latin typeface="Arial"/>
              <a:ea typeface="ＭＳ Ｐゴシック" pitchFamily="-1" charset="-128"/>
              <a:cs typeface="Arial"/>
            </a:endParaRPr>
          </a:p>
          <a:p>
            <a:pPr marL="403226" lvl="1" indent="-228600">
              <a:lnSpc>
                <a:spcPct val="110000"/>
              </a:lnSpc>
            </a:pPr>
            <a:r>
              <a:rPr lang="en-US" dirty="0">
                <a:latin typeface="Arial"/>
                <a:ea typeface="ＭＳ Ｐゴシック" pitchFamily="-1" charset="-128"/>
                <a:cs typeface="Arial"/>
              </a:rPr>
              <a:t>RAS stands for Reliability, Availability, and Serviceability </a:t>
            </a:r>
            <a:endParaRPr lang="en-US" dirty="0" smtClean="0">
              <a:latin typeface="Arial"/>
              <a:ea typeface="ＭＳ Ｐゴシック" pitchFamily="-1" charset="-128"/>
              <a:cs typeface="Arial"/>
            </a:endParaRPr>
          </a:p>
          <a:p>
            <a:pPr marL="403226" lvl="1" indent="-228600">
              <a:lnSpc>
                <a:spcPct val="110000"/>
              </a:lnSpc>
            </a:pPr>
            <a:endParaRPr lang="en-US" sz="1297" dirty="0" smtClean="0">
              <a:latin typeface="Arial"/>
              <a:ea typeface="ＭＳ Ｐゴシック" pitchFamily="-1" charset="-128"/>
              <a:cs typeface="Arial"/>
            </a:endParaRPr>
          </a:p>
          <a:p>
            <a:pPr marL="169863" indent="-228600">
              <a:lnSpc>
                <a:spcPct val="110000"/>
              </a:lnSpc>
            </a:pPr>
            <a:r>
              <a:rPr lang="en-US" dirty="0">
                <a:latin typeface="Arial"/>
                <a:ea typeface="ＭＳ Ｐゴシック" pitchFamily="-1" charset="-128"/>
                <a:cs typeface="Arial"/>
              </a:rPr>
              <a:t>Few are </a:t>
            </a:r>
            <a:r>
              <a:rPr lang="en-US" dirty="0" smtClean="0">
                <a:latin typeface="Arial"/>
                <a:ea typeface="ＭＳ Ｐゴシック" pitchFamily="-1" charset="-128"/>
                <a:cs typeface="Arial"/>
              </a:rPr>
              <a:t>signs </a:t>
            </a:r>
            <a:r>
              <a:rPr lang="en-US" dirty="0">
                <a:latin typeface="Arial"/>
                <a:ea typeface="ＭＳ Ｐゴシック" pitchFamily="-1" charset="-128"/>
                <a:cs typeface="Arial"/>
              </a:rPr>
              <a:t>of a serious issue, most are system noise:</a:t>
            </a:r>
          </a:p>
          <a:p>
            <a:pPr marL="169863" indent="-228600">
              <a:lnSpc>
                <a:spcPct val="110000"/>
              </a:lnSpc>
              <a:buNone/>
            </a:pPr>
            <a:endParaRPr lang="en-US" sz="500" dirty="0">
              <a:latin typeface="Arial"/>
              <a:ea typeface="ＭＳ Ｐゴシック" pitchFamily="-1" charset="-128"/>
              <a:cs typeface="Arial"/>
            </a:endParaRPr>
          </a:p>
          <a:p>
            <a:pPr marL="569913" lvl="1" indent="-228600">
              <a:lnSpc>
                <a:spcPct val="110000"/>
              </a:lnSpc>
            </a:pPr>
            <a:r>
              <a:rPr lang="en-US" dirty="0">
                <a:latin typeface="Arial"/>
                <a:cs typeface="Arial"/>
              </a:rPr>
              <a:t>Messages have a severity associated with them:</a:t>
            </a:r>
          </a:p>
          <a:p>
            <a:pPr marL="969963" lvl="2">
              <a:lnSpc>
                <a:spcPct val="110000"/>
              </a:lnSpc>
            </a:pPr>
            <a:r>
              <a:rPr lang="en-US" dirty="0">
                <a:latin typeface="Arial"/>
                <a:ea typeface="ＭＳ Ｐゴシック" pitchFamily="-1" charset="-128"/>
                <a:cs typeface="Arial"/>
              </a:rPr>
              <a:t>INFO</a:t>
            </a:r>
          </a:p>
          <a:p>
            <a:pPr marL="969963" lvl="2">
              <a:lnSpc>
                <a:spcPct val="110000"/>
              </a:lnSpc>
            </a:pPr>
            <a:r>
              <a:rPr lang="en-US" dirty="0">
                <a:latin typeface="Arial"/>
                <a:ea typeface="ＭＳ Ｐゴシック" pitchFamily="-1" charset="-128"/>
                <a:cs typeface="Arial"/>
              </a:rPr>
              <a:t>WARN</a:t>
            </a:r>
          </a:p>
          <a:p>
            <a:pPr marL="969963" lvl="2">
              <a:lnSpc>
                <a:spcPct val="110000"/>
              </a:lnSpc>
            </a:pPr>
            <a:r>
              <a:rPr lang="en-US" dirty="0">
                <a:latin typeface="Arial"/>
                <a:ea typeface="ＭＳ Ｐゴシック" pitchFamily="-1" charset="-128"/>
                <a:cs typeface="Arial"/>
              </a:rPr>
              <a:t>ERROR</a:t>
            </a:r>
          </a:p>
          <a:p>
            <a:pPr marL="969963" lvl="2">
              <a:lnSpc>
                <a:spcPct val="110000"/>
              </a:lnSpc>
            </a:pPr>
            <a:r>
              <a:rPr lang="en-US" dirty="0" smtClean="0">
                <a:latin typeface="Arial"/>
                <a:ea typeface="ＭＳ Ｐゴシック" pitchFamily="-1" charset="-128"/>
                <a:cs typeface="Arial"/>
              </a:rPr>
              <a:t>FATAL</a:t>
            </a:r>
          </a:p>
          <a:p>
            <a:pPr marL="969963" lvl="2">
              <a:lnSpc>
                <a:spcPct val="110000"/>
              </a:lnSpc>
            </a:pPr>
            <a:endParaRPr lang="en-US" sz="1100" dirty="0">
              <a:latin typeface="Arial"/>
              <a:ea typeface="ＭＳ Ｐゴシック" pitchFamily="-1" charset="-128"/>
              <a:cs typeface="Arial"/>
            </a:endParaRPr>
          </a:p>
          <a:p>
            <a:pPr marL="569913" lvl="1" indent="-228600">
              <a:lnSpc>
                <a:spcPct val="110000"/>
              </a:lnSpc>
            </a:pPr>
            <a:r>
              <a:rPr lang="en-US" dirty="0">
                <a:latin typeface="Arial"/>
                <a:cs typeface="Arial"/>
              </a:rPr>
              <a:t>Only </a:t>
            </a:r>
            <a:r>
              <a:rPr lang="en-US" b="1" dirty="0">
                <a:solidFill>
                  <a:srgbClr val="FF0000"/>
                </a:solidFill>
                <a:latin typeface="Arial"/>
                <a:cs typeface="Arial"/>
              </a:rPr>
              <a:t>FATAL</a:t>
            </a:r>
            <a:r>
              <a:rPr lang="en-US" dirty="0">
                <a:latin typeface="Arial"/>
                <a:cs typeface="Arial"/>
              </a:rPr>
              <a:t> RAS events will </a:t>
            </a:r>
            <a:r>
              <a:rPr lang="en-US" dirty="0" smtClean="0">
                <a:latin typeface="Arial"/>
                <a:cs typeface="Arial"/>
              </a:rPr>
              <a:t>terminate your </a:t>
            </a:r>
            <a:r>
              <a:rPr lang="en-US" dirty="0">
                <a:latin typeface="Arial"/>
                <a:cs typeface="Arial"/>
              </a:rPr>
              <a:t>application</a:t>
            </a:r>
          </a:p>
          <a:p>
            <a:pPr marL="569913" lvl="1" indent="-228600">
              <a:lnSpc>
                <a:spcPct val="110000"/>
              </a:lnSpc>
            </a:pPr>
            <a:r>
              <a:rPr lang="en-US" b="1" dirty="0">
                <a:solidFill>
                  <a:srgbClr val="FF0000"/>
                </a:solidFill>
                <a:latin typeface="Arial"/>
                <a:cs typeface="Arial"/>
              </a:rPr>
              <a:t>ERROR</a:t>
            </a:r>
            <a:r>
              <a:rPr lang="en-US" b="1" dirty="0">
                <a:latin typeface="Arial"/>
                <a:cs typeface="Arial"/>
              </a:rPr>
              <a:t> may degrade performance but </a:t>
            </a:r>
            <a:r>
              <a:rPr lang="en-US" b="1" dirty="0" smtClean="0">
                <a:latin typeface="Arial"/>
                <a:cs typeface="Arial"/>
              </a:rPr>
              <a:t>will </a:t>
            </a:r>
            <a:r>
              <a:rPr lang="en-US" b="1" dirty="0">
                <a:latin typeface="Arial"/>
                <a:cs typeface="Arial"/>
              </a:rPr>
              <a:t>NOT kill your job</a:t>
            </a:r>
            <a:r>
              <a:rPr lang="en-US" b="1" i="1" dirty="0">
                <a:latin typeface="Arial"/>
                <a:cs typeface="Arial"/>
              </a:rPr>
              <a:t>.</a:t>
            </a:r>
          </a:p>
          <a:p>
            <a:pPr marL="569913" lvl="1" indent="-228600">
              <a:lnSpc>
                <a:spcPct val="110000"/>
              </a:lnSpc>
            </a:pPr>
            <a:r>
              <a:rPr lang="en-US" dirty="0">
                <a:latin typeface="Arial"/>
                <a:cs typeface="Arial"/>
              </a:rPr>
              <a:t>Still worth watching as they may </a:t>
            </a:r>
            <a:r>
              <a:rPr lang="en-US" dirty="0" smtClean="0">
                <a:latin typeface="Arial"/>
                <a:cs typeface="Arial"/>
              </a:rPr>
              <a:t>indicate an application </a:t>
            </a:r>
            <a:r>
              <a:rPr lang="en-US" dirty="0">
                <a:latin typeface="Arial"/>
                <a:cs typeface="Arial"/>
              </a:rPr>
              <a:t>performance issue  </a:t>
            </a:r>
          </a:p>
          <a:p>
            <a:pPr marL="569913" lvl="1" indent="-228600">
              <a:lnSpc>
                <a:spcPct val="110000"/>
              </a:lnSpc>
              <a:buNone/>
            </a:pPr>
            <a:r>
              <a:rPr lang="en-US" dirty="0">
                <a:latin typeface="Arial"/>
                <a:cs typeface="Arial"/>
              </a:rPr>
              <a:t> </a:t>
            </a:r>
          </a:p>
          <a:p>
            <a:pPr marL="169863" indent="-228600">
              <a:lnSpc>
                <a:spcPct val="110000"/>
              </a:lnSpc>
            </a:pPr>
            <a:r>
              <a:rPr lang="en-US" dirty="0">
                <a:latin typeface="Arial"/>
                <a:ea typeface="ＭＳ Ｐゴシック" pitchFamily="-1" charset="-128"/>
                <a:cs typeface="Arial"/>
              </a:rPr>
              <a:t>If you run exits abnormally, the system will list the last RAS event encountered in the run. </a:t>
            </a:r>
            <a:r>
              <a:rPr lang="en-US" b="1" dirty="0">
                <a:latin typeface="Arial"/>
                <a:ea typeface="ＭＳ Ｐゴシック" pitchFamily="-1" charset="-128"/>
                <a:cs typeface="Arial"/>
              </a:rPr>
              <a:t>This RAS event did not necessarily cause the run to die.</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63</a:t>
            </a:fld>
            <a:endParaRPr lang="en-US"/>
          </a:p>
        </p:txBody>
      </p:sp>
    </p:spTree>
    <p:extLst>
      <p:ext uri="{BB962C8B-B14F-4D97-AF65-F5344CB8AC3E}">
        <p14:creationId xmlns:p14="http://schemas.microsoft.com/office/powerpoint/2010/main" val="392439677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p:cNvSpPr>
            <a:spLocks noGrp="1"/>
          </p:cNvSpPr>
          <p:nvPr>
            <p:ph idx="1"/>
          </p:nvPr>
        </p:nvSpPr>
        <p:spPr>
          <a:xfrm>
            <a:off x="457200" y="943838"/>
            <a:ext cx="8534400" cy="6218962"/>
          </a:xfrm>
        </p:spPr>
        <p:txBody>
          <a:bodyPr/>
          <a:lstStyle/>
          <a:p>
            <a:pPr eaLnBrk="1" hangingPunct="1"/>
            <a:r>
              <a:rPr lang="en-US" sz="1700" dirty="0">
                <a:latin typeface="Arial"/>
                <a:ea typeface="ＭＳ Ｐゴシック" pitchFamily="-1" charset="-128"/>
                <a:cs typeface="Arial"/>
              </a:rPr>
              <a:t>Jobs experiencing fatal errors will </a:t>
            </a:r>
            <a:r>
              <a:rPr lang="en-US" sz="1700" dirty="0" smtClean="0">
                <a:latin typeface="Arial"/>
                <a:ea typeface="ＭＳ Ｐゴシック" pitchFamily="-1" charset="-128"/>
                <a:cs typeface="Arial"/>
              </a:rPr>
              <a:t>generally </a:t>
            </a:r>
            <a:r>
              <a:rPr lang="en-US" sz="1700" dirty="0">
                <a:latin typeface="Arial"/>
                <a:ea typeface="ＭＳ Ｐゴシック" pitchFamily="-1" charset="-128"/>
                <a:cs typeface="Arial"/>
              </a:rPr>
              <a:t>produce a core file for each </a:t>
            </a:r>
            <a:r>
              <a:rPr lang="en-US" sz="1700" dirty="0" smtClean="0">
                <a:latin typeface="Arial"/>
                <a:ea typeface="ＭＳ Ｐゴシック" pitchFamily="-1" charset="-128"/>
                <a:cs typeface="Arial"/>
              </a:rPr>
              <a:t>process</a:t>
            </a:r>
          </a:p>
          <a:p>
            <a:pPr eaLnBrk="1" hangingPunct="1">
              <a:buNone/>
            </a:pPr>
            <a:endParaRPr lang="en-US" sz="500" dirty="0" smtClean="0">
              <a:latin typeface="Arial"/>
              <a:ea typeface="ＭＳ Ｐゴシック" pitchFamily="-1" charset="-128"/>
              <a:cs typeface="Arial"/>
            </a:endParaRPr>
          </a:p>
          <a:p>
            <a:pPr eaLnBrk="1" hangingPunct="1"/>
            <a:r>
              <a:rPr lang="en-US" sz="1700" dirty="0">
                <a:latin typeface="Arial"/>
                <a:ea typeface="ＭＳ Ｐゴシック" pitchFamily="-1" charset="-128"/>
                <a:cs typeface="Arial"/>
              </a:rPr>
              <a:t>Examining core files:</a:t>
            </a:r>
          </a:p>
          <a:p>
            <a:pPr lvl="1"/>
            <a:r>
              <a:rPr lang="en-US" sz="1700" dirty="0">
                <a:latin typeface="Arial"/>
                <a:ea typeface="ＭＳ Ｐゴシック" pitchFamily="-1" charset="-128"/>
                <a:cs typeface="Arial"/>
              </a:rPr>
              <a:t>Core files are in text format, readable with the</a:t>
            </a:r>
            <a:r>
              <a:rPr lang="en-US" sz="1700" dirty="0" smtClean="0">
                <a:latin typeface="Arial"/>
                <a:ea typeface="ＭＳ Ｐゴシック" pitchFamily="-1" charset="-128"/>
                <a:cs typeface="Arial"/>
              </a:rPr>
              <a:t> ‘</a:t>
            </a:r>
            <a:r>
              <a:rPr lang="en-US" sz="1600" dirty="0" smtClean="0">
                <a:solidFill>
                  <a:srgbClr val="984807"/>
                </a:solidFill>
                <a:latin typeface="Arial"/>
                <a:cs typeface="Arial"/>
              </a:rPr>
              <a:t>more</a:t>
            </a:r>
            <a:r>
              <a:rPr lang="en-US" sz="1600" dirty="0" smtClean="0">
                <a:solidFill>
                  <a:srgbClr val="000000"/>
                </a:solidFill>
                <a:latin typeface="Arial"/>
                <a:cs typeface="Arial"/>
              </a:rPr>
              <a:t>’</a:t>
            </a:r>
            <a:r>
              <a:rPr lang="en-US" altLang="ja-JP" sz="1700" dirty="0" smtClean="0">
                <a:latin typeface="Arial"/>
                <a:ea typeface="ＭＳ Ｐゴシック" pitchFamily="-1" charset="-128"/>
                <a:cs typeface="Arial"/>
              </a:rPr>
              <a:t> </a:t>
            </a:r>
            <a:r>
              <a:rPr lang="en-US" altLang="ja-JP" sz="1700" dirty="0">
                <a:latin typeface="Arial"/>
                <a:ea typeface="ＭＳ Ｐゴシック" pitchFamily="-1" charset="-128"/>
                <a:cs typeface="Arial"/>
              </a:rPr>
              <a:t>command</a:t>
            </a:r>
            <a:endParaRPr lang="en-US" altLang="ja-JP" sz="1700" dirty="0" smtClean="0">
              <a:latin typeface="Arial"/>
              <a:ea typeface="ＭＳ Ｐゴシック" pitchFamily="-1" charset="-128"/>
              <a:cs typeface="Arial"/>
            </a:endParaRPr>
          </a:p>
          <a:p>
            <a:pPr lvl="1"/>
            <a:r>
              <a:rPr lang="en-US" sz="1600" b="1" dirty="0" smtClean="0">
                <a:solidFill>
                  <a:srgbClr val="000000"/>
                </a:solidFill>
                <a:latin typeface="Arial"/>
                <a:cs typeface="Arial"/>
              </a:rPr>
              <a:t> </a:t>
            </a:r>
            <a:r>
              <a:rPr lang="en-US" sz="1600" b="1" dirty="0" err="1" smtClean="0">
                <a:solidFill>
                  <a:srgbClr val="984807"/>
                </a:solidFill>
                <a:latin typeface="Arial"/>
                <a:cs typeface="Arial"/>
              </a:rPr>
              <a:t>bgq_stack</a:t>
            </a:r>
            <a:r>
              <a:rPr lang="en-US" sz="1700" b="1" dirty="0" smtClean="0">
                <a:solidFill>
                  <a:srgbClr val="0071BC"/>
                </a:solidFill>
                <a:latin typeface="Arial"/>
                <a:cs typeface="Arial"/>
              </a:rPr>
              <a:t> </a:t>
            </a:r>
            <a:r>
              <a:rPr lang="en-US" sz="1700" dirty="0" smtClean="0">
                <a:latin typeface="Arial"/>
                <a:ea typeface="ＭＳ Ｐゴシック" pitchFamily="-1" charset="-128"/>
                <a:cs typeface="Arial"/>
              </a:rPr>
              <a:t>command </a:t>
            </a:r>
            <a:r>
              <a:rPr lang="en-US" sz="1700" dirty="0">
                <a:latin typeface="Arial"/>
                <a:ea typeface="ＭＳ Ｐゴシック" pitchFamily="-1" charset="-128"/>
                <a:cs typeface="Arial"/>
              </a:rPr>
              <a:t>provides call stack trace from a core file:</a:t>
            </a:r>
          </a:p>
          <a:p>
            <a:pPr lvl="2"/>
            <a:r>
              <a:rPr lang="en-US" sz="1700" dirty="0">
                <a:latin typeface="Arial"/>
                <a:ea typeface="Consolas" pitchFamily="-1" charset="0"/>
                <a:cs typeface="Arial"/>
              </a:rPr>
              <a:t>Ex:</a:t>
            </a:r>
            <a:r>
              <a:rPr lang="en-US" sz="1700" dirty="0" smtClean="0">
                <a:latin typeface="Arial"/>
                <a:ea typeface="Consolas" pitchFamily="-1" charset="0"/>
                <a:cs typeface="Arial"/>
              </a:rPr>
              <a:t> </a:t>
            </a:r>
            <a:r>
              <a:rPr lang="en-US" sz="1700" dirty="0" err="1" smtClean="0">
                <a:solidFill>
                  <a:srgbClr val="984807"/>
                </a:solidFill>
                <a:latin typeface="Arial"/>
                <a:cs typeface="Arial"/>
              </a:rPr>
              <a:t>bgq_stack</a:t>
            </a:r>
            <a:r>
              <a:rPr lang="en-US" sz="1700" dirty="0" smtClean="0">
                <a:solidFill>
                  <a:srgbClr val="984807"/>
                </a:solidFill>
                <a:latin typeface="Arial"/>
                <a:cs typeface="Arial"/>
              </a:rPr>
              <a:t> &lt;</a:t>
            </a:r>
            <a:r>
              <a:rPr lang="en-US" sz="1700" dirty="0" err="1" smtClean="0">
                <a:solidFill>
                  <a:srgbClr val="984807"/>
                </a:solidFill>
                <a:latin typeface="Arial"/>
                <a:cs typeface="Arial"/>
              </a:rPr>
              <a:t>corefile</a:t>
            </a:r>
            <a:r>
              <a:rPr lang="en-US" sz="1700" dirty="0" smtClean="0">
                <a:solidFill>
                  <a:srgbClr val="984807"/>
                </a:solidFill>
                <a:latin typeface="Arial"/>
                <a:cs typeface="Arial"/>
              </a:rPr>
              <a:t>&gt;</a:t>
            </a:r>
            <a:endParaRPr lang="en-US" sz="1700" dirty="0" smtClean="0">
              <a:latin typeface="Arial"/>
              <a:ea typeface="Consolas" pitchFamily="-1" charset="0"/>
              <a:cs typeface="Arial"/>
            </a:endParaRPr>
          </a:p>
          <a:p>
            <a:pPr lvl="2" eaLnBrk="1" hangingPunct="1"/>
            <a:r>
              <a:rPr lang="en-US" sz="1700" dirty="0">
                <a:latin typeface="Arial"/>
                <a:ea typeface="Consolas" pitchFamily="-1" charset="0"/>
                <a:cs typeface="Arial"/>
              </a:rPr>
              <a:t>Command line </a:t>
            </a:r>
            <a:r>
              <a:rPr lang="en-US" sz="1700" dirty="0" smtClean="0">
                <a:latin typeface="Arial"/>
                <a:ea typeface="Consolas" pitchFamily="-1" charset="0"/>
                <a:cs typeface="Arial"/>
              </a:rPr>
              <a:t>interface (CLI)</a:t>
            </a:r>
          </a:p>
          <a:p>
            <a:pPr lvl="2" eaLnBrk="1" hangingPunct="1"/>
            <a:r>
              <a:rPr lang="en-US" sz="1700" dirty="0">
                <a:latin typeface="Arial"/>
                <a:ea typeface="Consolas" pitchFamily="-1" charset="0"/>
                <a:cs typeface="Arial"/>
              </a:rPr>
              <a:t>Can only examine one core file at a </a:t>
            </a:r>
            <a:r>
              <a:rPr lang="en-US" sz="1700" dirty="0" smtClean="0">
                <a:latin typeface="Arial"/>
                <a:ea typeface="Consolas" pitchFamily="-1" charset="0"/>
                <a:cs typeface="Arial"/>
              </a:rPr>
              <a:t>time</a:t>
            </a:r>
          </a:p>
          <a:p>
            <a:pPr lvl="2" eaLnBrk="1" hangingPunct="1">
              <a:buNone/>
            </a:pPr>
            <a:endParaRPr lang="en-US" sz="2200" dirty="0" smtClean="0">
              <a:latin typeface="Arial"/>
              <a:ea typeface="Consolas" pitchFamily="-1" charset="0"/>
              <a:cs typeface="Arial"/>
            </a:endParaRPr>
          </a:p>
          <a:p>
            <a:pPr lvl="1"/>
            <a:r>
              <a:rPr lang="en-US" sz="1600" b="1" dirty="0" smtClean="0">
                <a:solidFill>
                  <a:srgbClr val="000000"/>
                </a:solidFill>
                <a:latin typeface="Arial"/>
                <a:cs typeface="Arial"/>
              </a:rPr>
              <a:t> </a:t>
            </a:r>
            <a:r>
              <a:rPr lang="en-US" sz="1600" b="1" dirty="0" err="1" smtClean="0">
                <a:solidFill>
                  <a:srgbClr val="984807"/>
                </a:solidFill>
                <a:latin typeface="Arial"/>
                <a:cs typeface="Arial"/>
              </a:rPr>
              <a:t>coreprocessor.pl</a:t>
            </a:r>
            <a:r>
              <a:rPr lang="en-US" sz="1700" dirty="0" smtClean="0">
                <a:latin typeface="Arial"/>
                <a:ea typeface="ＭＳ Ｐゴシック" pitchFamily="-1" charset="-128"/>
                <a:cs typeface="Arial"/>
              </a:rPr>
              <a:t> </a:t>
            </a:r>
            <a:r>
              <a:rPr lang="en-US" sz="1700" dirty="0">
                <a:latin typeface="Arial"/>
                <a:ea typeface="ＭＳ Ｐゴシック" pitchFamily="-1" charset="-128"/>
                <a:cs typeface="Arial"/>
              </a:rPr>
              <a:t>command provides call stack trace from multiple </a:t>
            </a:r>
            <a:r>
              <a:rPr lang="en-US" sz="1700" dirty="0" smtClean="0">
                <a:latin typeface="Arial"/>
                <a:ea typeface="ＭＳ Ｐゴシック" pitchFamily="-1" charset="-128"/>
                <a:cs typeface="Arial"/>
              </a:rPr>
              <a:t>cores:</a:t>
            </a:r>
          </a:p>
          <a:p>
            <a:pPr lvl="2"/>
            <a:r>
              <a:rPr lang="en-US" sz="1700" dirty="0">
                <a:latin typeface="Arial"/>
                <a:ea typeface="ＭＳ Ｐゴシック" pitchFamily="-1" charset="-128"/>
                <a:cs typeface="Arial"/>
              </a:rPr>
              <a:t>Ex:</a:t>
            </a:r>
            <a:r>
              <a:rPr lang="en-US" sz="1700" dirty="0" smtClean="0">
                <a:latin typeface="Arial"/>
                <a:ea typeface="ＭＳ Ｐゴシック" pitchFamily="-1" charset="-128"/>
                <a:cs typeface="Arial"/>
              </a:rPr>
              <a:t> </a:t>
            </a:r>
            <a:r>
              <a:rPr lang="en-US" sz="1700" dirty="0" err="1" smtClean="0">
                <a:solidFill>
                  <a:srgbClr val="984807"/>
                </a:solidFill>
                <a:latin typeface="Arial"/>
                <a:cs typeface="Arial"/>
              </a:rPr>
              <a:t>coreprocessor.pl</a:t>
            </a:r>
            <a:r>
              <a:rPr lang="en-US" sz="1700" dirty="0" smtClean="0">
                <a:solidFill>
                  <a:srgbClr val="984807"/>
                </a:solidFill>
                <a:latin typeface="Arial"/>
                <a:cs typeface="Arial"/>
              </a:rPr>
              <a:t> -</a:t>
            </a:r>
            <a:r>
              <a:rPr lang="en-US" sz="1700" dirty="0" err="1" smtClean="0">
                <a:solidFill>
                  <a:srgbClr val="984807"/>
                </a:solidFill>
                <a:latin typeface="Arial"/>
                <a:cs typeface="Arial"/>
              </a:rPr>
              <a:t>c</a:t>
            </a:r>
            <a:r>
              <a:rPr lang="en-US" sz="1700" dirty="0" smtClean="0">
                <a:solidFill>
                  <a:srgbClr val="984807"/>
                </a:solidFill>
                <a:latin typeface="Arial"/>
                <a:cs typeface="Arial"/>
              </a:rPr>
              <a:t>=&lt;</a:t>
            </a:r>
            <a:r>
              <a:rPr lang="en-US" sz="1700" dirty="0" err="1" smtClean="0">
                <a:solidFill>
                  <a:srgbClr val="984807"/>
                </a:solidFill>
                <a:latin typeface="Arial"/>
                <a:cs typeface="Arial"/>
              </a:rPr>
              <a:t>directory_with_core_files</a:t>
            </a:r>
            <a:r>
              <a:rPr lang="en-US" sz="1700" dirty="0" smtClean="0">
                <a:solidFill>
                  <a:srgbClr val="984807"/>
                </a:solidFill>
                <a:latin typeface="Arial"/>
                <a:cs typeface="Arial"/>
              </a:rPr>
              <a:t>&gt; -</a:t>
            </a:r>
            <a:r>
              <a:rPr lang="en-US" sz="1700" dirty="0" err="1" smtClean="0">
                <a:solidFill>
                  <a:srgbClr val="984807"/>
                </a:solidFill>
                <a:latin typeface="Arial"/>
                <a:cs typeface="Arial"/>
              </a:rPr>
              <a:t>b</a:t>
            </a:r>
            <a:r>
              <a:rPr lang="en-US" sz="1700" dirty="0" smtClean="0">
                <a:solidFill>
                  <a:srgbClr val="984807"/>
                </a:solidFill>
                <a:latin typeface="Arial"/>
                <a:cs typeface="Arial"/>
              </a:rPr>
              <a:t>=</a:t>
            </a:r>
            <a:r>
              <a:rPr lang="en-US" sz="1700" dirty="0" err="1" smtClean="0">
                <a:solidFill>
                  <a:srgbClr val="984807"/>
                </a:solidFill>
                <a:latin typeface="Arial"/>
                <a:cs typeface="Arial"/>
              </a:rPr>
              <a:t>a.out</a:t>
            </a:r>
            <a:endParaRPr lang="en-US" sz="1700" dirty="0" smtClean="0">
              <a:latin typeface="Arial"/>
              <a:ea typeface="Consolas" pitchFamily="-1" charset="0"/>
              <a:cs typeface="Arial"/>
            </a:endParaRPr>
          </a:p>
          <a:p>
            <a:pPr lvl="2" eaLnBrk="1" hangingPunct="1"/>
            <a:r>
              <a:rPr lang="en-US" sz="1700" dirty="0" smtClean="0">
                <a:latin typeface="Arial"/>
                <a:ea typeface="Consolas" pitchFamily="-1" charset="0"/>
                <a:cs typeface="Arial"/>
              </a:rPr>
              <a:t>CLI and GUI. GUI </a:t>
            </a:r>
            <a:r>
              <a:rPr lang="en-US" sz="1700" dirty="0">
                <a:latin typeface="Arial"/>
                <a:ea typeface="Consolas" pitchFamily="-1" charset="0"/>
                <a:cs typeface="Arial"/>
              </a:rPr>
              <a:t>interface requires X11 forwarding (</a:t>
            </a:r>
            <a:r>
              <a:rPr lang="en-US" sz="1700" dirty="0" err="1">
                <a:latin typeface="Arial"/>
                <a:ea typeface="Consolas" pitchFamily="-1" charset="0"/>
                <a:cs typeface="Arial"/>
              </a:rPr>
              <a:t>ssh</a:t>
            </a:r>
            <a:r>
              <a:rPr lang="en-US" sz="1700" dirty="0" smtClean="0">
                <a:latin typeface="Arial"/>
                <a:ea typeface="Consolas" pitchFamily="-1" charset="0"/>
                <a:cs typeface="Arial"/>
              </a:rPr>
              <a:t> -X </a:t>
            </a:r>
            <a:r>
              <a:rPr lang="en-US" sz="1700" dirty="0" err="1" smtClean="0">
                <a:latin typeface="Arial"/>
                <a:ea typeface="Consolas" pitchFamily="-1" charset="0"/>
                <a:cs typeface="Arial"/>
              </a:rPr>
              <a:t>mira.alcf.anl.gov</a:t>
            </a:r>
            <a:r>
              <a:rPr lang="en-US" sz="1700" dirty="0">
                <a:latin typeface="Arial"/>
                <a:ea typeface="Consolas" pitchFamily="-1" charset="0"/>
                <a:cs typeface="Arial"/>
              </a:rPr>
              <a:t>)</a:t>
            </a:r>
          </a:p>
          <a:p>
            <a:pPr lvl="2" eaLnBrk="1" hangingPunct="1"/>
            <a:r>
              <a:rPr lang="en-US" sz="1700" dirty="0">
                <a:latin typeface="Arial"/>
                <a:ea typeface="Consolas" pitchFamily="-1" charset="0"/>
                <a:cs typeface="Arial"/>
              </a:rPr>
              <a:t>Provides information from multiple core </a:t>
            </a:r>
            <a:r>
              <a:rPr lang="en-US" sz="1700" dirty="0" smtClean="0">
                <a:latin typeface="Arial"/>
                <a:ea typeface="Consolas" pitchFamily="-1" charset="0"/>
                <a:cs typeface="Arial"/>
              </a:rPr>
              <a:t>files</a:t>
            </a:r>
          </a:p>
          <a:p>
            <a:pPr lvl="2" eaLnBrk="1" hangingPunct="1"/>
            <a:endParaRPr lang="en-US" sz="2200" dirty="0" smtClean="0">
              <a:latin typeface="Arial"/>
              <a:ea typeface="Consolas" pitchFamily="-1" charset="0"/>
              <a:cs typeface="Arial"/>
            </a:endParaRPr>
          </a:p>
          <a:p>
            <a:pPr eaLnBrk="1" hangingPunct="1"/>
            <a:r>
              <a:rPr lang="en-US" sz="1700" dirty="0">
                <a:latin typeface="Arial"/>
                <a:ea typeface="ＭＳ Ｐゴシック" pitchFamily="-1" charset="-128"/>
                <a:cs typeface="Arial"/>
              </a:rPr>
              <a:t>Environment variables control core dump behavior:</a:t>
            </a:r>
          </a:p>
          <a:p>
            <a:pPr lvl="1" eaLnBrk="1" hangingPunct="1"/>
            <a:r>
              <a:rPr lang="en-US" sz="1700" dirty="0" smtClean="0">
                <a:latin typeface="Courier"/>
                <a:cs typeface="Courier"/>
              </a:rPr>
              <a:t>BG_COREDUMPONEXIT=1   </a:t>
            </a:r>
            <a:r>
              <a:rPr lang="en-US" sz="1700" dirty="0" smtClean="0">
                <a:latin typeface="Arial"/>
                <a:cs typeface="Arial"/>
              </a:rPr>
              <a:t>: creates a core dump when the application exits</a:t>
            </a:r>
            <a:endParaRPr lang="en-US" sz="1700" dirty="0">
              <a:latin typeface="Arial"/>
              <a:cs typeface="Arial"/>
            </a:endParaRPr>
          </a:p>
          <a:p>
            <a:pPr lvl="1" eaLnBrk="1" hangingPunct="1"/>
            <a:r>
              <a:rPr lang="en-US" sz="1700" dirty="0" smtClean="0">
                <a:latin typeface="Courier"/>
                <a:cs typeface="Courier"/>
              </a:rPr>
              <a:t>BG_COREDUMPDISABLED=1 </a:t>
            </a:r>
            <a:r>
              <a:rPr lang="en-US" sz="1700" dirty="0" smtClean="0">
                <a:latin typeface="Arial"/>
                <a:cs typeface="Arial"/>
              </a:rPr>
              <a:t>: disables creation of any core files</a:t>
            </a:r>
            <a:endParaRPr lang="en-US" sz="1700" dirty="0">
              <a:latin typeface="Arial"/>
              <a:ea typeface="ＭＳ Ｐゴシック" pitchFamily="-1" charset="-128"/>
              <a:cs typeface="Arial"/>
            </a:endParaRPr>
          </a:p>
        </p:txBody>
      </p:sp>
      <p:sp>
        <p:nvSpPr>
          <p:cNvPr id="7" name="Slide Number Placeholder 1"/>
          <p:cNvSpPr>
            <a:spLocks noGrp="1"/>
          </p:cNvSpPr>
          <p:nvPr>
            <p:ph type="sldNum" sz="quarter" idx="12"/>
          </p:nvPr>
        </p:nvSpPr>
        <p:spPr/>
        <p:txBody>
          <a:bodyPr/>
          <a:lstStyle/>
          <a:p>
            <a:pPr>
              <a:defRPr/>
            </a:pPr>
            <a:fld id="{96ED0B3F-E53D-1149-8822-3703C490A628}" type="slidenum">
              <a:rPr lang="en-US" smtClean="0"/>
              <a:pPr>
                <a:defRPr/>
              </a:pPr>
              <a:t>64</a:t>
            </a:fld>
            <a:endParaRPr lang="en-US" dirty="0"/>
          </a:p>
        </p:txBody>
      </p:sp>
      <p:sp>
        <p:nvSpPr>
          <p:cNvPr id="8" name="Rectangle 7"/>
          <p:cNvSpPr/>
          <p:nvPr/>
        </p:nvSpPr>
        <p:spPr>
          <a:xfrm>
            <a:off x="838200" y="3229838"/>
            <a:ext cx="7315200" cy="338554"/>
          </a:xfrm>
          <a:prstGeom prst="rect">
            <a:avLst/>
          </a:prstGeom>
        </p:spPr>
        <p:txBody>
          <a:bodyPr wrap="square">
            <a:spAutoFit/>
          </a:bodyPr>
          <a:lstStyle/>
          <a:p>
            <a:r>
              <a:rPr lang="en-US" sz="1600" dirty="0" smtClean="0">
                <a:latin typeface="Arial"/>
                <a:cs typeface="Arial"/>
                <a:hlinkClick r:id="rId3"/>
              </a:rPr>
              <a:t>http://www.alcf.anl.gov/user-guides/bgqstack</a:t>
            </a:r>
            <a:r>
              <a:rPr lang="en-US" sz="1600" dirty="0" smtClean="0">
                <a:latin typeface="Arial"/>
                <a:cs typeface="Arial"/>
              </a:rPr>
              <a:t> </a:t>
            </a:r>
            <a:endParaRPr lang="en-US" sz="1600" dirty="0">
              <a:latin typeface="Arial"/>
              <a:cs typeface="Arial"/>
            </a:endParaRPr>
          </a:p>
        </p:txBody>
      </p:sp>
      <p:sp>
        <p:nvSpPr>
          <p:cNvPr id="9" name="Rectangle 8"/>
          <p:cNvSpPr/>
          <p:nvPr/>
        </p:nvSpPr>
        <p:spPr>
          <a:xfrm>
            <a:off x="1080392" y="4906238"/>
            <a:ext cx="7315200" cy="338554"/>
          </a:xfrm>
          <a:prstGeom prst="rect">
            <a:avLst/>
          </a:prstGeom>
        </p:spPr>
        <p:txBody>
          <a:bodyPr wrap="square">
            <a:spAutoFit/>
          </a:bodyPr>
          <a:lstStyle/>
          <a:p>
            <a:r>
              <a:rPr lang="en-US" sz="1600" dirty="0" smtClean="0">
                <a:latin typeface="Arial"/>
                <a:cs typeface="Arial"/>
                <a:hlinkClick r:id="rId4"/>
              </a:rPr>
              <a:t>http://www.alcf.anl.gov/user-guides/coreprocessor</a:t>
            </a:r>
            <a:r>
              <a:rPr lang="en-US" sz="1600" dirty="0" smtClean="0">
                <a:latin typeface="Arial"/>
                <a:cs typeface="Arial"/>
              </a:rPr>
              <a:t> </a:t>
            </a:r>
            <a:endParaRPr lang="en-US" sz="1600" dirty="0">
              <a:latin typeface="Arial"/>
              <a:cs typeface="Arial"/>
            </a:endParaRPr>
          </a:p>
        </p:txBody>
      </p:sp>
      <p:sp>
        <p:nvSpPr>
          <p:cNvPr id="2" name="Title 1"/>
          <p:cNvSpPr>
            <a:spLocks noGrp="1"/>
          </p:cNvSpPr>
          <p:nvPr>
            <p:ph type="title"/>
          </p:nvPr>
        </p:nvSpPr>
        <p:spPr>
          <a:xfrm>
            <a:off x="457200" y="160867"/>
            <a:ext cx="8229600" cy="601133"/>
          </a:xfrm>
        </p:spPr>
        <p:txBody>
          <a:bodyPr/>
          <a:lstStyle/>
          <a:p>
            <a:r>
              <a:rPr lang="en-US" dirty="0" smtClean="0"/>
              <a:t>Core files</a:t>
            </a:r>
            <a:endParaRPr lang="en-US" dirty="0"/>
          </a:p>
        </p:txBody>
      </p:sp>
    </p:spTree>
    <p:extLst>
      <p:ext uri="{BB962C8B-B14F-4D97-AF65-F5344CB8AC3E}">
        <p14:creationId xmlns:p14="http://schemas.microsoft.com/office/powerpoint/2010/main" val="29065644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a:t>
            </a:r>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65</a:t>
            </a:fld>
            <a:endParaRPr lang="en-US"/>
          </a:p>
        </p:txBody>
      </p:sp>
      <p:sp>
        <p:nvSpPr>
          <p:cNvPr id="7" name="Content Placeholder 3"/>
          <p:cNvSpPr>
            <a:spLocks noGrp="1"/>
          </p:cNvSpPr>
          <p:nvPr>
            <p:ph idx="1"/>
          </p:nvPr>
        </p:nvSpPr>
        <p:spPr>
          <a:xfrm>
            <a:off x="128819" y="869747"/>
            <a:ext cx="8839200" cy="5794888"/>
          </a:xfrm>
        </p:spPr>
        <p:txBody>
          <a:bodyPr>
            <a:normAutofit/>
          </a:bodyPr>
          <a:lstStyle/>
          <a:p>
            <a:pPr marL="569913" lvl="1" indent="-228600" eaLnBrk="1" hangingPunct="1">
              <a:lnSpc>
                <a:spcPct val="90000"/>
              </a:lnSpc>
              <a:buFontTx/>
              <a:buNone/>
            </a:pPr>
            <a:r>
              <a:rPr lang="en-US" sz="2000" b="1" dirty="0" smtClean="0">
                <a:latin typeface="Arial"/>
                <a:cs typeface="Arial"/>
              </a:rPr>
              <a:t>Online resources (24/7):</a:t>
            </a:r>
          </a:p>
          <a:p>
            <a:pPr marL="569913" lvl="1" indent="-228600" eaLnBrk="1" hangingPunct="1">
              <a:lnSpc>
                <a:spcPct val="90000"/>
              </a:lnSpc>
              <a:buFontTx/>
              <a:buNone/>
            </a:pPr>
            <a:endParaRPr lang="en-US" sz="500" b="1" dirty="0" smtClean="0">
              <a:latin typeface="Arial"/>
              <a:cs typeface="Arial"/>
            </a:endParaRPr>
          </a:p>
          <a:p>
            <a:pPr marL="742950" lvl="2" indent="-228600" eaLnBrk="1" hangingPunct="1">
              <a:lnSpc>
                <a:spcPct val="90000"/>
              </a:lnSpc>
            </a:pPr>
            <a:r>
              <a:rPr lang="en-US" sz="1800" dirty="0" smtClean="0">
                <a:latin typeface="Arial"/>
                <a:cs typeface="Arial"/>
              </a:rPr>
              <a:t>ALCF web pages:  </a:t>
            </a:r>
          </a:p>
          <a:p>
            <a:pPr marL="1711325" lvl="3" eaLnBrk="1" hangingPunct="1">
              <a:lnSpc>
                <a:spcPct val="90000"/>
              </a:lnSpc>
            </a:pPr>
            <a:r>
              <a:rPr lang="en-US" sz="1800" dirty="0" smtClean="0">
                <a:solidFill>
                  <a:schemeClr val="tx1"/>
                </a:solidFill>
                <a:latin typeface="Arial"/>
                <a:cs typeface="Arial"/>
                <a:hlinkClick r:id="rId2"/>
              </a:rPr>
              <a:t>http://www.alcf.anl.gov</a:t>
            </a:r>
            <a:r>
              <a:rPr lang="en-US" sz="1800" dirty="0" smtClean="0">
                <a:solidFill>
                  <a:schemeClr val="tx1"/>
                </a:solidFill>
                <a:latin typeface="Arial"/>
                <a:cs typeface="Arial"/>
              </a:rPr>
              <a:t> </a:t>
            </a:r>
          </a:p>
          <a:p>
            <a:pPr marL="1711325" lvl="3" eaLnBrk="1" hangingPunct="1">
              <a:lnSpc>
                <a:spcPct val="90000"/>
              </a:lnSpc>
            </a:pPr>
            <a:r>
              <a:rPr lang="en-US" sz="1800" dirty="0" smtClean="0">
                <a:solidFill>
                  <a:schemeClr val="tx1"/>
                </a:solidFill>
                <a:latin typeface="Arial"/>
                <a:cs typeface="Arial"/>
                <a:hlinkClick r:id="rId3"/>
              </a:rPr>
              <a:t>http://www.alcf.anl.gov/user-guides</a:t>
            </a:r>
            <a:r>
              <a:rPr lang="en-US" sz="1800" dirty="0" smtClean="0">
                <a:solidFill>
                  <a:schemeClr val="tx1"/>
                </a:solidFill>
                <a:latin typeface="Arial"/>
                <a:cs typeface="Arial"/>
              </a:rPr>
              <a:t> </a:t>
            </a:r>
          </a:p>
          <a:p>
            <a:pPr marL="1711325" lvl="3" eaLnBrk="1" hangingPunct="1">
              <a:lnSpc>
                <a:spcPct val="90000"/>
              </a:lnSpc>
            </a:pPr>
            <a:r>
              <a:rPr lang="en-US" sz="1800" dirty="0" smtClean="0">
                <a:solidFill>
                  <a:schemeClr val="tx1"/>
                </a:solidFill>
                <a:latin typeface="Arial"/>
                <a:cs typeface="Arial"/>
                <a:hlinkClick r:id="rId4"/>
              </a:rPr>
              <a:t>https://accounts.alcf.anl.gov</a:t>
            </a:r>
            <a:r>
              <a:rPr lang="en-US" sz="1800" dirty="0" smtClean="0">
                <a:solidFill>
                  <a:schemeClr val="tx1"/>
                </a:solidFill>
                <a:latin typeface="Arial"/>
                <a:cs typeface="Arial"/>
              </a:rPr>
              <a:t>  </a:t>
            </a:r>
          </a:p>
          <a:p>
            <a:pPr marL="1711325" lvl="3" eaLnBrk="1" hangingPunct="1">
              <a:lnSpc>
                <a:spcPct val="90000"/>
              </a:lnSpc>
              <a:buNone/>
            </a:pPr>
            <a:endParaRPr lang="en-US" sz="1000" dirty="0" smtClean="0">
              <a:solidFill>
                <a:schemeClr val="tx1"/>
              </a:solidFill>
              <a:latin typeface="Arial"/>
              <a:cs typeface="Arial"/>
            </a:endParaRPr>
          </a:p>
          <a:p>
            <a:pPr marL="742950" lvl="2" indent="-228600" eaLnBrk="1" hangingPunct="1">
              <a:lnSpc>
                <a:spcPct val="90000"/>
              </a:lnSpc>
            </a:pPr>
            <a:r>
              <a:rPr lang="en-US" sz="1800" dirty="0" smtClean="0">
                <a:latin typeface="Arial"/>
                <a:cs typeface="Arial"/>
              </a:rPr>
              <a:t>Mira/</a:t>
            </a:r>
            <a:r>
              <a:rPr lang="en-US" sz="1800" dirty="0" err="1" smtClean="0">
                <a:latin typeface="Arial"/>
                <a:cs typeface="Arial"/>
              </a:rPr>
              <a:t>Cetus</a:t>
            </a:r>
            <a:r>
              <a:rPr lang="en-US" sz="1800" dirty="0" smtClean="0">
                <a:latin typeface="Arial"/>
                <a:cs typeface="Arial"/>
              </a:rPr>
              <a:t>/</a:t>
            </a:r>
            <a:r>
              <a:rPr lang="en-US" sz="1800" dirty="0" err="1" smtClean="0">
                <a:latin typeface="Arial"/>
                <a:cs typeface="Arial"/>
              </a:rPr>
              <a:t>Vesta</a:t>
            </a:r>
            <a:r>
              <a:rPr lang="en-US" sz="1800" dirty="0" smtClean="0">
                <a:latin typeface="Arial"/>
                <a:cs typeface="Arial"/>
              </a:rPr>
              <a:t>/</a:t>
            </a:r>
            <a:r>
              <a:rPr lang="en-US" sz="1800" dirty="0" err="1" smtClean="0">
                <a:latin typeface="Arial"/>
                <a:cs typeface="Arial"/>
              </a:rPr>
              <a:t>Tukey</a:t>
            </a:r>
            <a:r>
              <a:rPr lang="en-US" sz="1800" dirty="0" smtClean="0">
                <a:latin typeface="Arial"/>
                <a:cs typeface="Arial"/>
              </a:rPr>
              <a:t> status (a.k.a. The Gronkulator): </a:t>
            </a:r>
          </a:p>
          <a:p>
            <a:pPr marL="1711325" lvl="3" eaLnBrk="1" hangingPunct="1">
              <a:lnSpc>
                <a:spcPct val="90000"/>
              </a:lnSpc>
            </a:pPr>
            <a:r>
              <a:rPr lang="en-US" sz="1800" dirty="0" smtClean="0">
                <a:solidFill>
                  <a:schemeClr val="tx1"/>
                </a:solidFill>
                <a:latin typeface="Arial"/>
                <a:cs typeface="Arial"/>
                <a:hlinkClick r:id="rId5"/>
              </a:rPr>
              <a:t>http://status.alcf.anl.gov/{mira,cetus,vesta,tukey}/activity</a:t>
            </a:r>
            <a:r>
              <a:rPr lang="en-US" sz="1800" dirty="0" smtClean="0">
                <a:solidFill>
                  <a:schemeClr val="tx1"/>
                </a:solidFill>
                <a:latin typeface="Arial"/>
                <a:cs typeface="Arial"/>
              </a:rPr>
              <a:t> </a:t>
            </a:r>
            <a:r>
              <a:rPr lang="en-US" sz="1800" dirty="0" smtClean="0">
                <a:latin typeface="Arial"/>
                <a:cs typeface="Arial"/>
              </a:rPr>
              <a:t>	</a:t>
            </a:r>
          </a:p>
          <a:p>
            <a:pPr marL="569913" lvl="1" indent="-228600" eaLnBrk="1" hangingPunct="1">
              <a:lnSpc>
                <a:spcPct val="90000"/>
              </a:lnSpc>
              <a:buFontTx/>
              <a:buNone/>
            </a:pPr>
            <a:endParaRPr lang="en-US" sz="1000" b="1" dirty="0" smtClean="0">
              <a:latin typeface="Arial"/>
              <a:cs typeface="Arial"/>
            </a:endParaRPr>
          </a:p>
          <a:p>
            <a:pPr marL="569913" lvl="1" indent="-228600" eaLnBrk="1" hangingPunct="1">
              <a:lnSpc>
                <a:spcPct val="90000"/>
              </a:lnSpc>
              <a:buFontTx/>
              <a:buNone/>
            </a:pPr>
            <a:r>
              <a:rPr lang="en-US" sz="2000" b="1" dirty="0" smtClean="0">
                <a:latin typeface="Arial"/>
                <a:cs typeface="Arial"/>
              </a:rPr>
              <a:t>Contact us:</a:t>
            </a:r>
          </a:p>
          <a:p>
            <a:pPr marL="569913" lvl="1" indent="-228600" eaLnBrk="1" hangingPunct="1">
              <a:lnSpc>
                <a:spcPct val="90000"/>
              </a:lnSpc>
              <a:buFontTx/>
              <a:buNone/>
            </a:pPr>
            <a:endParaRPr lang="en-US" sz="500" b="1" dirty="0" smtClean="0">
              <a:latin typeface="Arial"/>
              <a:cs typeface="Arial"/>
            </a:endParaRPr>
          </a:p>
          <a:p>
            <a:pPr marL="569913" lvl="1" indent="-228600" eaLnBrk="1" hangingPunct="1">
              <a:lnSpc>
                <a:spcPct val="90000"/>
              </a:lnSpc>
              <a:buNone/>
            </a:pPr>
            <a:r>
              <a:rPr lang="en-US" sz="2000" dirty="0" smtClean="0">
                <a:latin typeface="Arial"/>
                <a:cs typeface="Arial"/>
              </a:rPr>
              <a:t>              </a:t>
            </a:r>
            <a:r>
              <a:rPr lang="en-US" dirty="0" smtClean="0">
                <a:latin typeface="Arial"/>
                <a:cs typeface="Arial"/>
              </a:rPr>
              <a:t>e-mail: </a:t>
            </a:r>
            <a:r>
              <a:rPr lang="en-US" b="1" dirty="0" smtClean="0">
                <a:latin typeface="Arial"/>
                <a:cs typeface="Arial"/>
                <a:hlinkClick r:id="rId6"/>
              </a:rPr>
              <a:t>support@alcf.anl.gov</a:t>
            </a:r>
            <a:endParaRPr lang="en-US" dirty="0" smtClean="0">
              <a:latin typeface="Arial"/>
              <a:cs typeface="Arial"/>
            </a:endParaRPr>
          </a:p>
          <a:p>
            <a:pPr marL="569913" lvl="1" indent="-228600" eaLnBrk="1" hangingPunct="1">
              <a:lnSpc>
                <a:spcPct val="90000"/>
              </a:lnSpc>
              <a:buNone/>
            </a:pPr>
            <a:endParaRPr lang="en-US" sz="600" dirty="0" smtClean="0">
              <a:latin typeface="Arial"/>
              <a:cs typeface="Arial"/>
            </a:endParaRPr>
          </a:p>
          <a:p>
            <a:pPr marL="569913" lvl="1" indent="-228600" eaLnBrk="1" hangingPunct="1">
              <a:lnSpc>
                <a:spcPct val="90000"/>
              </a:lnSpc>
              <a:buNone/>
            </a:pPr>
            <a:r>
              <a:rPr lang="en-US" sz="2000" dirty="0" smtClean="0">
                <a:latin typeface="Arial"/>
                <a:cs typeface="Arial"/>
              </a:rPr>
              <a:t>              </a:t>
            </a:r>
            <a:r>
              <a:rPr lang="en-US" dirty="0" smtClean="0">
                <a:latin typeface="Arial"/>
                <a:cs typeface="Arial"/>
              </a:rPr>
              <a:t>ALCF Help Desk:</a:t>
            </a:r>
          </a:p>
          <a:p>
            <a:pPr marL="569913" lvl="1" indent="-228600" eaLnBrk="1" hangingPunct="1">
              <a:lnSpc>
                <a:spcPct val="90000"/>
              </a:lnSpc>
              <a:buNone/>
            </a:pPr>
            <a:endParaRPr lang="en-US" sz="1000" dirty="0" smtClean="0">
              <a:latin typeface="Arial"/>
              <a:cs typeface="Arial"/>
            </a:endParaRPr>
          </a:p>
          <a:p>
            <a:pPr marL="569913" lvl="1" indent="-228600" eaLnBrk="1" hangingPunct="1">
              <a:lnSpc>
                <a:spcPct val="90000"/>
              </a:lnSpc>
              <a:buNone/>
            </a:pPr>
            <a:r>
              <a:rPr lang="en-US" sz="1800" dirty="0" smtClean="0">
                <a:latin typeface="Arial"/>
                <a:cs typeface="Arial"/>
              </a:rPr>
              <a:t>               Your Catalyst</a:t>
            </a:r>
          </a:p>
          <a:p>
            <a:pPr marL="569913" lvl="1" indent="-228600" eaLnBrk="1" hangingPunct="1">
              <a:lnSpc>
                <a:spcPct val="90000"/>
              </a:lnSpc>
              <a:buNone/>
            </a:pPr>
            <a:endParaRPr lang="en-US" sz="600" dirty="0" smtClean="0">
              <a:latin typeface="Arial"/>
              <a:cs typeface="Arial"/>
            </a:endParaRPr>
          </a:p>
          <a:p>
            <a:pPr marL="569913" lvl="1" indent="-228600" eaLnBrk="1" hangingPunct="1">
              <a:lnSpc>
                <a:spcPct val="90000"/>
              </a:lnSpc>
              <a:buFontTx/>
              <a:buNone/>
            </a:pPr>
            <a:endParaRPr lang="en-US" sz="1000" b="1" dirty="0" smtClean="0">
              <a:latin typeface="Arial"/>
              <a:cs typeface="Arial"/>
            </a:endParaRPr>
          </a:p>
          <a:p>
            <a:pPr marL="569913" lvl="1" indent="-228600" eaLnBrk="1" hangingPunct="1">
              <a:lnSpc>
                <a:spcPct val="90000"/>
              </a:lnSpc>
              <a:buFontTx/>
              <a:buNone/>
            </a:pPr>
            <a:r>
              <a:rPr lang="en-US" sz="2000" b="1" dirty="0" smtClean="0">
                <a:latin typeface="Arial"/>
                <a:cs typeface="Arial"/>
              </a:rPr>
              <a:t>News from ALCF:</a:t>
            </a:r>
          </a:p>
          <a:p>
            <a:pPr marL="569913" lvl="1" indent="-228600" eaLnBrk="1" hangingPunct="1">
              <a:lnSpc>
                <a:spcPct val="90000"/>
              </a:lnSpc>
              <a:buFontTx/>
              <a:buNone/>
            </a:pPr>
            <a:endParaRPr lang="en-US" sz="400" b="1" dirty="0" smtClean="0">
              <a:latin typeface="Arial"/>
              <a:cs typeface="Arial"/>
            </a:endParaRPr>
          </a:p>
          <a:p>
            <a:pPr marL="742950" lvl="2" indent="-228600" eaLnBrk="1" hangingPunct="1">
              <a:lnSpc>
                <a:spcPct val="90000"/>
              </a:lnSpc>
              <a:buFont typeface="Arial"/>
              <a:buChar char="•"/>
            </a:pPr>
            <a:r>
              <a:rPr lang="en-US" sz="1800" dirty="0" smtClean="0">
                <a:latin typeface="Arial"/>
                <a:cs typeface="Arial"/>
              </a:rPr>
              <a:t>ALCF Weekly Updates, ALCF newsletters, email via {</a:t>
            </a:r>
            <a:r>
              <a:rPr lang="en-US" sz="1800" i="1" dirty="0" err="1" smtClean="0">
                <a:latin typeface="Arial"/>
                <a:cs typeface="Arial"/>
              </a:rPr>
              <a:t>mira,cetus,vesta,tukey</a:t>
            </a:r>
            <a:r>
              <a:rPr lang="en-US" sz="1800" dirty="0" smtClean="0">
                <a:latin typeface="Arial"/>
                <a:cs typeface="Arial"/>
              </a:rPr>
              <a:t>}</a:t>
            </a:r>
            <a:r>
              <a:rPr lang="en-US" sz="1800" i="1" dirty="0" smtClean="0">
                <a:latin typeface="Arial"/>
                <a:cs typeface="Arial"/>
              </a:rPr>
              <a:t>-notify </a:t>
            </a:r>
            <a:r>
              <a:rPr lang="en-US" sz="1800" dirty="0" smtClean="0">
                <a:latin typeface="Arial"/>
                <a:cs typeface="Arial"/>
              </a:rPr>
              <a:t>lists, etc.</a:t>
            </a:r>
            <a:endParaRPr lang="en-US" sz="1800" dirty="0">
              <a:latin typeface="Arial"/>
              <a:cs typeface="Arial"/>
            </a:endParaRPr>
          </a:p>
        </p:txBody>
      </p:sp>
      <p:pic>
        <p:nvPicPr>
          <p:cNvPr id="8" name="Picture 7"/>
          <p:cNvPicPr>
            <a:picLocks noChangeAspect="1"/>
          </p:cNvPicPr>
          <p:nvPr/>
        </p:nvPicPr>
        <p:blipFill>
          <a:blip r:embed="rId7"/>
          <a:stretch>
            <a:fillRect/>
          </a:stretch>
        </p:blipFill>
        <p:spPr>
          <a:xfrm>
            <a:off x="937458" y="3833448"/>
            <a:ext cx="448262" cy="448262"/>
          </a:xfrm>
          <a:prstGeom prst="rect">
            <a:avLst/>
          </a:prstGeom>
        </p:spPr>
      </p:pic>
      <p:pic>
        <p:nvPicPr>
          <p:cNvPr id="9" name="Picture 8"/>
          <p:cNvPicPr>
            <a:picLocks noChangeAspect="1"/>
          </p:cNvPicPr>
          <p:nvPr/>
        </p:nvPicPr>
        <p:blipFill>
          <a:blip r:embed="rId8"/>
          <a:stretch>
            <a:fillRect/>
          </a:stretch>
        </p:blipFill>
        <p:spPr>
          <a:xfrm>
            <a:off x="937458" y="4242838"/>
            <a:ext cx="442791" cy="442791"/>
          </a:xfrm>
          <a:prstGeom prst="rect">
            <a:avLst/>
          </a:prstGeom>
        </p:spPr>
      </p:pic>
      <p:pic>
        <p:nvPicPr>
          <p:cNvPr id="10" name="Picture 9"/>
          <p:cNvPicPr>
            <a:picLocks noChangeAspect="1"/>
          </p:cNvPicPr>
          <p:nvPr/>
        </p:nvPicPr>
        <p:blipFill>
          <a:blip r:embed="rId9"/>
          <a:stretch>
            <a:fillRect/>
          </a:stretch>
        </p:blipFill>
        <p:spPr>
          <a:xfrm>
            <a:off x="957948" y="4742542"/>
            <a:ext cx="381000" cy="381000"/>
          </a:xfrm>
          <a:prstGeom prst="rect">
            <a:avLst/>
          </a:prstGeom>
        </p:spPr>
      </p:pic>
      <p:sp>
        <p:nvSpPr>
          <p:cNvPr id="11" name="Content Placeholder 3"/>
          <p:cNvSpPr txBox="1">
            <a:spLocks/>
          </p:cNvSpPr>
          <p:nvPr/>
        </p:nvSpPr>
        <p:spPr bwMode="auto">
          <a:xfrm>
            <a:off x="3006277" y="4334329"/>
            <a:ext cx="5867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69913" marR="0" lvl="1" indent="-228600" algn="l" defTabSz="914400" rtl="0" eaLnBrk="1" fontAlgn="base" latinLnBrk="0" hangingPunct="1">
              <a:lnSpc>
                <a:spcPct val="90000"/>
              </a:lnSpc>
              <a:spcBef>
                <a:spcPct val="20000"/>
              </a:spcBef>
              <a:spcAft>
                <a:spcPct val="0"/>
              </a:spcAft>
              <a:buClr>
                <a:srgbClr val="4B5C29"/>
              </a:buClr>
              <a:buSzTx/>
              <a:buFontTx/>
              <a:buNone/>
              <a:tabLst/>
              <a:defRPr/>
            </a:pPr>
            <a:r>
              <a:rPr kumimoji="0" lang="en-US" sz="1600" b="1" i="0" u="none" strike="noStrike" kern="0" cap="none" spc="0" normalizeH="0" baseline="0" noProof="0" dirty="0" smtClean="0">
                <a:ln>
                  <a:noFill/>
                </a:ln>
                <a:solidFill>
                  <a:srgbClr val="3D203B"/>
                </a:solidFill>
                <a:effectLst/>
                <a:uLnTx/>
                <a:uFillTx/>
                <a:latin typeface="Arial"/>
                <a:ea typeface="ＭＳ Ｐゴシック" charset="0"/>
                <a:cs typeface="Arial"/>
              </a:rPr>
              <a:t>Hours</a:t>
            </a:r>
            <a:r>
              <a:rPr kumimoji="0" lang="en-US" sz="1600" b="0" i="0" u="none" strike="noStrike" kern="0" cap="none" spc="0" normalizeH="0" baseline="0" noProof="0" dirty="0" smtClean="0">
                <a:ln>
                  <a:noFill/>
                </a:ln>
                <a:solidFill>
                  <a:srgbClr val="3D203B"/>
                </a:solidFill>
                <a:effectLst/>
                <a:uLnTx/>
                <a:uFillTx/>
                <a:latin typeface="Arial"/>
                <a:ea typeface="ＭＳ Ｐゴシック" charset="0"/>
                <a:cs typeface="Arial"/>
              </a:rPr>
              <a:t>: Monday – Friday, 9 a.m. – 5 p.m. (Central time)</a:t>
            </a:r>
          </a:p>
          <a:p>
            <a:pPr marL="569913" lvl="1" indent="-228600" algn="l" eaLnBrk="1" hangingPunct="1">
              <a:lnSpc>
                <a:spcPct val="90000"/>
              </a:lnSpc>
              <a:spcBef>
                <a:spcPct val="20000"/>
              </a:spcBef>
              <a:buClr>
                <a:srgbClr val="4B5C29"/>
              </a:buClr>
            </a:pPr>
            <a:r>
              <a:rPr kumimoji="0" lang="en-US" sz="1600" b="1" kern="0" dirty="0" smtClean="0">
                <a:solidFill>
                  <a:srgbClr val="3D203B"/>
                </a:solidFill>
                <a:latin typeface="Arial"/>
                <a:ea typeface="ＭＳ Ｐゴシック" charset="0"/>
                <a:cs typeface="Arial"/>
              </a:rPr>
              <a:t>Phone</a:t>
            </a:r>
            <a:r>
              <a:rPr kumimoji="0" lang="en-US" sz="1600" kern="0" dirty="0" smtClean="0">
                <a:solidFill>
                  <a:srgbClr val="3D203B"/>
                </a:solidFill>
                <a:latin typeface="Arial"/>
                <a:ea typeface="ＭＳ Ｐゴシック" charset="0"/>
                <a:cs typeface="Arial"/>
              </a:rPr>
              <a:t>: </a:t>
            </a:r>
            <a:r>
              <a:rPr lang="en-US" sz="1600" b="1" dirty="0" smtClean="0">
                <a:latin typeface="Arial"/>
                <a:cs typeface="Arial"/>
              </a:rPr>
              <a:t>630-252-3111 </a:t>
            </a:r>
            <a:r>
              <a:rPr lang="en-US" sz="1600" dirty="0" smtClean="0">
                <a:latin typeface="Arial"/>
                <a:cs typeface="Arial"/>
              </a:rPr>
              <a:t>or</a:t>
            </a:r>
            <a:r>
              <a:rPr lang="en-US" sz="1600" b="1" dirty="0" smtClean="0">
                <a:latin typeface="Arial"/>
                <a:cs typeface="Arial"/>
              </a:rPr>
              <a:t> 866-508-9181 </a:t>
            </a:r>
            <a:r>
              <a:rPr lang="en-US" sz="1600" dirty="0" smtClean="0">
                <a:latin typeface="Arial"/>
                <a:cs typeface="Arial"/>
              </a:rPr>
              <a:t>(toll-free, US only)</a:t>
            </a:r>
            <a:r>
              <a:rPr kumimoji="0" lang="en-US" sz="1600" kern="0" dirty="0" smtClean="0">
                <a:solidFill>
                  <a:srgbClr val="3D203B"/>
                </a:solidFill>
                <a:latin typeface="Arial"/>
                <a:ea typeface="ＭＳ Ｐゴシック" charset="0"/>
                <a:cs typeface="Arial"/>
              </a:rPr>
              <a:t>         </a:t>
            </a:r>
            <a:endParaRPr kumimoji="0" lang="en-US" sz="1600" b="0" i="0" u="none" strike="noStrike" kern="0" cap="none" spc="0" normalizeH="0" baseline="0" noProof="0" dirty="0" smtClean="0">
              <a:ln>
                <a:noFill/>
              </a:ln>
              <a:solidFill>
                <a:srgbClr val="3D203B"/>
              </a:solidFill>
              <a:effectLst/>
              <a:uLnTx/>
              <a:uFillTx/>
              <a:latin typeface="Arial"/>
              <a:ea typeface="ＭＳ Ｐゴシック" charset="0"/>
              <a:cs typeface="Arial"/>
            </a:endParaRPr>
          </a:p>
          <a:p>
            <a:pPr marL="569913" marR="0" lvl="1" indent="-228600" algn="l" defTabSz="914400" rtl="0" eaLnBrk="1" fontAlgn="base" latinLnBrk="0" hangingPunct="1">
              <a:lnSpc>
                <a:spcPct val="90000"/>
              </a:lnSpc>
              <a:spcBef>
                <a:spcPct val="20000"/>
              </a:spcBef>
              <a:spcAft>
                <a:spcPct val="0"/>
              </a:spcAft>
              <a:buClr>
                <a:srgbClr val="4B5C29"/>
              </a:buClr>
              <a:buSzTx/>
              <a:buFontTx/>
              <a:buNone/>
              <a:tabLst/>
              <a:defRPr/>
            </a:pPr>
            <a:r>
              <a:rPr kumimoji="0" lang="en-US" sz="1600" b="0" i="0" u="none" strike="noStrike" kern="0" cap="none" spc="0" normalizeH="0" baseline="0" noProof="0" dirty="0" smtClean="0">
                <a:ln>
                  <a:noFill/>
                </a:ln>
                <a:solidFill>
                  <a:srgbClr val="3D203B"/>
                </a:solidFill>
                <a:effectLst/>
                <a:uLnTx/>
                <a:uFillTx/>
                <a:latin typeface="Arial"/>
                <a:ea typeface="ＭＳ Ｐゴシック" charset="0"/>
                <a:cs typeface="Arial"/>
              </a:rPr>
              <a:t>             </a:t>
            </a:r>
          </a:p>
          <a:p>
            <a:pPr marL="569913" marR="0" lvl="1" indent="-228600" algn="l" defTabSz="914400" rtl="0" eaLnBrk="1" fontAlgn="base" latinLnBrk="0" hangingPunct="1">
              <a:lnSpc>
                <a:spcPct val="90000"/>
              </a:lnSpc>
              <a:spcBef>
                <a:spcPct val="20000"/>
              </a:spcBef>
              <a:spcAft>
                <a:spcPct val="0"/>
              </a:spcAft>
              <a:buClr>
                <a:srgbClr val="4B5C29"/>
              </a:buClr>
              <a:buSzTx/>
              <a:buFontTx/>
              <a:buNone/>
              <a:tabLst/>
              <a:defRPr/>
            </a:pPr>
            <a:r>
              <a:rPr kumimoji="0" lang="en-US" sz="1600" b="0" i="0" u="none" strike="noStrike" kern="0" cap="none" spc="0" normalizeH="0" baseline="0" noProof="0" dirty="0" smtClean="0">
                <a:ln>
                  <a:noFill/>
                </a:ln>
                <a:solidFill>
                  <a:srgbClr val="3D203B"/>
                </a:solidFill>
                <a:effectLst/>
                <a:uLnTx/>
                <a:uFillTx/>
                <a:latin typeface="Arial"/>
                <a:ea typeface="ＭＳ Ｐゴシック" charset="0"/>
                <a:cs typeface="Arial"/>
              </a:rPr>
              <a:t>              </a:t>
            </a:r>
            <a:endParaRPr kumimoji="0" lang="en-US" sz="1600" b="0" i="0" u="none" strike="noStrike" kern="0" cap="none" spc="0" normalizeH="0" baseline="0" noProof="0" dirty="0">
              <a:ln>
                <a:noFill/>
              </a:ln>
              <a:solidFill>
                <a:srgbClr val="3D203B"/>
              </a:solidFill>
              <a:effectLst/>
              <a:uLnTx/>
              <a:uFillTx/>
              <a:latin typeface="Arial"/>
              <a:ea typeface="ＭＳ Ｐゴシック" charset="0"/>
              <a:cs typeface="Arial"/>
            </a:endParaRPr>
          </a:p>
        </p:txBody>
      </p:sp>
    </p:spTree>
    <p:extLst>
      <p:ext uri="{BB962C8B-B14F-4D97-AF65-F5344CB8AC3E}">
        <p14:creationId xmlns:p14="http://schemas.microsoft.com/office/powerpoint/2010/main" val="85787168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Us Help You</a:t>
            </a:r>
            <a:endParaRPr lang="en-US" dirty="0"/>
          </a:p>
        </p:txBody>
      </p:sp>
      <p:sp>
        <p:nvSpPr>
          <p:cNvPr id="3" name="Content Placeholder 2"/>
          <p:cNvSpPr>
            <a:spLocks noGrp="1"/>
          </p:cNvSpPr>
          <p:nvPr>
            <p:ph idx="1"/>
          </p:nvPr>
        </p:nvSpPr>
        <p:spPr/>
        <p:txBody>
          <a:bodyPr/>
          <a:lstStyle/>
          <a:p>
            <a:r>
              <a:rPr lang="en-US" dirty="0" smtClean="0">
                <a:latin typeface="Arial"/>
                <a:cs typeface="Arial"/>
              </a:rPr>
              <a:t>For better, faster results, provide ALCF these details when you contact us for help (where applicable):</a:t>
            </a:r>
          </a:p>
          <a:p>
            <a:pPr>
              <a:buNone/>
            </a:pPr>
            <a:endParaRPr lang="en-US" sz="1000" dirty="0" smtClean="0">
              <a:latin typeface="Arial"/>
              <a:cs typeface="Arial"/>
            </a:endParaRPr>
          </a:p>
          <a:p>
            <a:pPr lvl="1"/>
            <a:r>
              <a:rPr lang="en-US" dirty="0" smtClean="0">
                <a:latin typeface="Arial"/>
                <a:cs typeface="Arial"/>
              </a:rPr>
              <a:t>Machine</a:t>
            </a:r>
            <a:r>
              <a:rPr lang="en-US" dirty="0">
                <a:latin typeface="Arial"/>
                <a:cs typeface="Arial"/>
              </a:rPr>
              <a:t>(s) involved (Mira/Cetus/Vesta/</a:t>
            </a:r>
            <a:r>
              <a:rPr lang="en-US" dirty="0" err="1">
                <a:latin typeface="Arial"/>
                <a:cs typeface="Arial"/>
              </a:rPr>
              <a:t>Tukey</a:t>
            </a:r>
            <a:r>
              <a:rPr lang="en-US" dirty="0">
                <a:latin typeface="Arial"/>
                <a:cs typeface="Arial"/>
              </a:rPr>
              <a:t>)</a:t>
            </a:r>
          </a:p>
          <a:p>
            <a:pPr lvl="1"/>
            <a:r>
              <a:rPr lang="en-US" dirty="0">
                <a:latin typeface="Arial"/>
                <a:cs typeface="Arial"/>
              </a:rPr>
              <a:t>Job IDs for any jobs involved</a:t>
            </a:r>
          </a:p>
          <a:p>
            <a:pPr lvl="1"/>
            <a:r>
              <a:rPr lang="en-US" dirty="0">
                <a:latin typeface="Arial"/>
                <a:cs typeface="Arial"/>
              </a:rPr>
              <a:t>Exact error message received</a:t>
            </a:r>
          </a:p>
          <a:p>
            <a:pPr lvl="1"/>
            <a:r>
              <a:rPr lang="en-US" dirty="0">
                <a:latin typeface="Arial"/>
                <a:cs typeface="Arial"/>
              </a:rPr>
              <a:t>Exact command executed</a:t>
            </a:r>
          </a:p>
          <a:p>
            <a:pPr lvl="1"/>
            <a:r>
              <a:rPr lang="en-US" dirty="0">
                <a:latin typeface="Arial"/>
                <a:cs typeface="Arial"/>
              </a:rPr>
              <a:t>Filesystem used when the problem was encountered with path to files</a:t>
            </a:r>
          </a:p>
          <a:p>
            <a:pPr lvl="1"/>
            <a:r>
              <a:rPr lang="en-US" dirty="0">
                <a:latin typeface="Arial"/>
                <a:cs typeface="Arial"/>
              </a:rPr>
              <a:t>Account username and project name that the problem pertains to</a:t>
            </a:r>
          </a:p>
          <a:p>
            <a:pPr lvl="1"/>
            <a:r>
              <a:rPr lang="en-US" dirty="0">
                <a:latin typeface="Arial"/>
                <a:cs typeface="Arial"/>
              </a:rPr>
              <a:t>For connection problems: IP address from which you are connecting</a:t>
            </a:r>
          </a:p>
          <a:p>
            <a:pPr lvl="1"/>
            <a:r>
              <a:rPr lang="en-US" dirty="0">
                <a:latin typeface="Arial"/>
                <a:cs typeface="Arial"/>
              </a:rPr>
              <a:t>Application software name/information</a:t>
            </a:r>
          </a:p>
          <a:p>
            <a:pPr lvl="2"/>
            <a:endParaRPr lang="en-US" dirty="0"/>
          </a:p>
        </p:txBody>
      </p:sp>
      <p:sp>
        <p:nvSpPr>
          <p:cNvPr id="5" name="Slide Number Placeholder 4"/>
          <p:cNvSpPr>
            <a:spLocks noGrp="1"/>
          </p:cNvSpPr>
          <p:nvPr>
            <p:ph type="sldNum" sz="quarter" idx="12"/>
          </p:nvPr>
        </p:nvSpPr>
        <p:spPr/>
        <p:txBody>
          <a:bodyPr/>
          <a:lstStyle/>
          <a:p>
            <a:pPr>
              <a:defRPr/>
            </a:pPr>
            <a:fld id="{96ED0B3F-E53D-1149-8822-3703C490A628}" type="slidenum">
              <a:rPr lang="en-US" smtClean="0"/>
              <a:pPr>
                <a:defRPr/>
              </a:pPr>
              <a:t>66</a:t>
            </a:fld>
            <a:endParaRPr lang="en-US"/>
          </a:p>
        </p:txBody>
      </p:sp>
    </p:spTree>
    <p:extLst>
      <p:ext uri="{BB962C8B-B14F-4D97-AF65-F5344CB8AC3E}">
        <p14:creationId xmlns:p14="http://schemas.microsoft.com/office/powerpoint/2010/main" val="80232607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795866"/>
          </a:xfrm>
        </p:spPr>
        <p:txBody>
          <a:bodyPr>
            <a:normAutofit/>
          </a:bodyPr>
          <a:lstStyle/>
          <a:p>
            <a:pPr algn="ctr"/>
            <a:r>
              <a:rPr lang="en-US" sz="4000" b="1" dirty="0" smtClean="0"/>
              <a:t>Questions?</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67</a:t>
            </a:fld>
            <a:endParaRPr lang="en-US"/>
          </a:p>
        </p:txBody>
      </p:sp>
    </p:spTree>
    <p:extLst>
      <p:ext uri="{BB962C8B-B14F-4D97-AF65-F5344CB8AC3E}">
        <p14:creationId xmlns:p14="http://schemas.microsoft.com/office/powerpoint/2010/main" val="11599614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fontScale="90000"/>
          </a:bodyPr>
          <a:lstStyle/>
          <a:p>
            <a:pPr algn="ctr"/>
            <a:r>
              <a:rPr lang="en-US" sz="4000" b="1" dirty="0" smtClean="0"/>
              <a:t>Section:</a:t>
            </a:r>
            <a:br>
              <a:rPr lang="en-US" sz="4000" b="1" dirty="0" smtClean="0"/>
            </a:br>
            <a:r>
              <a:rPr lang="en-US" sz="4000" b="1" dirty="0"/>
              <a:t/>
            </a:r>
            <a:br>
              <a:rPr lang="en-US" sz="4000" b="1" dirty="0"/>
            </a:br>
            <a:r>
              <a:rPr lang="en-US" sz="4000" b="1" dirty="0" smtClean="0"/>
              <a:t>Performance Tuning</a:t>
            </a:r>
            <a:r>
              <a:rPr lang="en-US" sz="4000" b="1" dirty="0"/>
              <a:t/>
            </a:r>
            <a:br>
              <a:rPr lang="en-US" sz="4000" b="1" dirty="0"/>
            </a:br>
            <a:r>
              <a:rPr lang="en-US" sz="4000" b="1" dirty="0"/>
              <a:t/>
            </a:r>
            <a:br>
              <a:rPr lang="en-US" sz="4000" b="1" dirty="0"/>
            </a:b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68</a:t>
            </a:fld>
            <a:endParaRPr lang="en-US"/>
          </a:p>
        </p:txBody>
      </p:sp>
    </p:spTree>
    <p:extLst>
      <p:ext uri="{BB962C8B-B14F-4D97-AF65-F5344CB8AC3E}">
        <p14:creationId xmlns:p14="http://schemas.microsoft.com/office/powerpoint/2010/main" val="302123046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t>
            </a:r>
            <a:r>
              <a:rPr lang="en-US" dirty="0" smtClean="0"/>
              <a:t>performance</a:t>
            </a:r>
            <a:r>
              <a:rPr lang="en-US" dirty="0"/>
              <a:t>, </a:t>
            </a:r>
            <a:r>
              <a:rPr lang="en-US" dirty="0" smtClean="0"/>
              <a:t>profiling</a:t>
            </a:r>
            <a:r>
              <a:rPr lang="en-US" dirty="0"/>
              <a:t>, </a:t>
            </a:r>
            <a:r>
              <a:rPr lang="en-US" dirty="0" smtClean="0"/>
              <a:t>debugging</a:t>
            </a:r>
            <a:endParaRPr lang="en-US" dirty="0"/>
          </a:p>
        </p:txBody>
      </p:sp>
      <p:sp>
        <p:nvSpPr>
          <p:cNvPr id="3" name="Content Placeholder 2"/>
          <p:cNvSpPr>
            <a:spLocks noGrp="1"/>
          </p:cNvSpPr>
          <p:nvPr>
            <p:ph idx="1"/>
          </p:nvPr>
        </p:nvSpPr>
        <p:spPr/>
        <p:txBody>
          <a:bodyPr>
            <a:normAutofit lnSpcReduction="10000"/>
          </a:bodyPr>
          <a:lstStyle/>
          <a:p>
            <a:pPr>
              <a:spcBef>
                <a:spcPts val="0"/>
              </a:spcBef>
              <a:spcAft>
                <a:spcPts val="200"/>
              </a:spcAft>
            </a:pPr>
            <a:r>
              <a:rPr lang="en-US" dirty="0">
                <a:solidFill>
                  <a:srgbClr val="131313"/>
                </a:solidFill>
                <a:latin typeface="Arial"/>
                <a:ea typeface="ＭＳ Ｐゴシック" pitchFamily="-1" charset="-128"/>
                <a:cs typeface="Arial"/>
              </a:rPr>
              <a:t>Non-system libraries and tools are under the /soft directory:</a:t>
            </a:r>
          </a:p>
          <a:p>
            <a:pPr>
              <a:spcBef>
                <a:spcPts val="0"/>
              </a:spcBef>
              <a:spcAft>
                <a:spcPts val="200"/>
              </a:spcAft>
              <a:buNone/>
            </a:pPr>
            <a:endParaRPr lang="en-US" dirty="0">
              <a:solidFill>
                <a:srgbClr val="131313"/>
              </a:solidFill>
              <a:latin typeface="Arial"/>
              <a:ea typeface="ＭＳ Ｐゴシック" pitchFamily="-1" charset="-128"/>
              <a:cs typeface="Arial"/>
            </a:endParaRPr>
          </a:p>
          <a:p>
            <a:pPr lvl="1">
              <a:spcBef>
                <a:spcPts val="0"/>
              </a:spcBef>
              <a:spcAft>
                <a:spcPts val="200"/>
              </a:spcAft>
            </a:pPr>
            <a:r>
              <a:rPr lang="en-US" b="1" dirty="0">
                <a:latin typeface="Arial"/>
                <a:ea typeface="ＭＳ Ｐゴシック" pitchFamily="-1" charset="-128"/>
                <a:cs typeface="Arial"/>
              </a:rPr>
              <a:t>/soft/applications </a:t>
            </a:r>
            <a:r>
              <a:rPr lang="en-US" dirty="0" smtClean="0">
                <a:latin typeface="Arial"/>
                <a:ea typeface="ＭＳ Ｐゴシック" pitchFamily="-1" charset="-128"/>
                <a:cs typeface="Arial"/>
              </a:rPr>
              <a:t>- applications</a:t>
            </a:r>
            <a:endParaRPr lang="en-US" dirty="0">
              <a:latin typeface="Arial"/>
              <a:ea typeface="ＭＳ Ｐゴシック" pitchFamily="-1" charset="-128"/>
              <a:cs typeface="Arial"/>
            </a:endParaRPr>
          </a:p>
          <a:p>
            <a:pPr lvl="2">
              <a:spcBef>
                <a:spcPts val="0"/>
              </a:spcBef>
              <a:spcAft>
                <a:spcPts val="200"/>
              </a:spcAft>
            </a:pPr>
            <a:r>
              <a:rPr lang="en-US" dirty="0">
                <a:latin typeface="Arial"/>
                <a:ea typeface="ＭＳ Ｐゴシック" pitchFamily="-1" charset="-128"/>
                <a:cs typeface="Arial"/>
              </a:rPr>
              <a:t>LAMMPS, NAMD, QMCPACK, etc.</a:t>
            </a:r>
          </a:p>
          <a:p>
            <a:pPr lvl="2">
              <a:spcBef>
                <a:spcPts val="0"/>
              </a:spcBef>
              <a:spcAft>
                <a:spcPts val="200"/>
              </a:spcAft>
              <a:buNone/>
            </a:pPr>
            <a:endParaRPr lang="en-US" dirty="0">
              <a:latin typeface="Arial"/>
              <a:ea typeface="ＭＳ Ｐゴシック" pitchFamily="-1" charset="-128"/>
              <a:cs typeface="Arial"/>
            </a:endParaRPr>
          </a:p>
          <a:p>
            <a:pPr lvl="1">
              <a:spcBef>
                <a:spcPts val="0"/>
              </a:spcBef>
              <a:spcAft>
                <a:spcPts val="200"/>
              </a:spcAft>
            </a:pPr>
            <a:r>
              <a:rPr lang="en-US" b="1" dirty="0">
                <a:latin typeface="Arial"/>
                <a:ea typeface="ＭＳ Ｐゴシック" pitchFamily="-1" charset="-128"/>
                <a:cs typeface="Arial"/>
              </a:rPr>
              <a:t>/soft/</a:t>
            </a:r>
            <a:r>
              <a:rPr lang="en-US" b="1" dirty="0" err="1">
                <a:latin typeface="Arial"/>
                <a:ea typeface="ＭＳ Ｐゴシック" pitchFamily="-1" charset="-128"/>
                <a:cs typeface="Arial"/>
              </a:rPr>
              <a:t>buildtools</a:t>
            </a:r>
            <a:r>
              <a:rPr lang="en-US" b="1" dirty="0">
                <a:latin typeface="Arial"/>
                <a:ea typeface="ＭＳ Ｐゴシック" pitchFamily="-1" charset="-128"/>
                <a:cs typeface="Arial"/>
              </a:rPr>
              <a:t> </a:t>
            </a:r>
            <a:r>
              <a:rPr lang="en-US" dirty="0">
                <a:latin typeface="Arial"/>
                <a:ea typeface="ＭＳ Ｐゴシック" pitchFamily="-1" charset="-128"/>
                <a:cs typeface="Arial"/>
              </a:rPr>
              <a:t>- </a:t>
            </a:r>
            <a:r>
              <a:rPr lang="en-US" dirty="0" smtClean="0">
                <a:latin typeface="Arial"/>
                <a:ea typeface="ＭＳ Ｐゴシック" pitchFamily="-1" charset="-128"/>
                <a:cs typeface="Arial"/>
              </a:rPr>
              <a:t>build </a:t>
            </a:r>
            <a:r>
              <a:rPr lang="en-US" dirty="0">
                <a:latin typeface="Arial"/>
                <a:ea typeface="ＭＳ Ｐゴシック" pitchFamily="-1" charset="-128"/>
                <a:cs typeface="Arial"/>
              </a:rPr>
              <a:t>tools</a:t>
            </a:r>
          </a:p>
          <a:p>
            <a:pPr lvl="2">
              <a:spcBef>
                <a:spcPts val="0"/>
              </a:spcBef>
              <a:spcAft>
                <a:spcPts val="200"/>
              </a:spcAft>
            </a:pPr>
            <a:r>
              <a:rPr lang="en-US" dirty="0" err="1">
                <a:latin typeface="Arial"/>
                <a:ea typeface="ＭＳ Ｐゴシック" pitchFamily="-1" charset="-128"/>
                <a:cs typeface="Arial"/>
              </a:rPr>
              <a:t>autotools</a:t>
            </a:r>
            <a:r>
              <a:rPr lang="en-US" dirty="0">
                <a:latin typeface="Arial"/>
                <a:ea typeface="ＭＳ Ｐゴシック" pitchFamily="-1" charset="-128"/>
                <a:cs typeface="Arial"/>
              </a:rPr>
              <a:t>, </a:t>
            </a:r>
            <a:r>
              <a:rPr lang="en-US" dirty="0" err="1">
                <a:latin typeface="Arial"/>
                <a:ea typeface="ＭＳ Ｐゴシック" pitchFamily="-1" charset="-128"/>
                <a:cs typeface="Arial"/>
              </a:rPr>
              <a:t>cmake</a:t>
            </a:r>
            <a:r>
              <a:rPr lang="en-US" dirty="0">
                <a:latin typeface="Arial"/>
                <a:ea typeface="ＭＳ Ｐゴシック" pitchFamily="-1" charset="-128"/>
                <a:cs typeface="Arial"/>
              </a:rPr>
              <a:t>, </a:t>
            </a:r>
            <a:r>
              <a:rPr lang="en-US" dirty="0" err="1">
                <a:latin typeface="Arial"/>
                <a:ea typeface="ＭＳ Ｐゴシック" pitchFamily="-1" charset="-128"/>
                <a:cs typeface="Arial"/>
              </a:rPr>
              <a:t>doxygen</a:t>
            </a:r>
            <a:r>
              <a:rPr lang="en-US" dirty="0">
                <a:latin typeface="Arial"/>
                <a:ea typeface="ＭＳ Ｐゴシック" pitchFamily="-1" charset="-128"/>
                <a:cs typeface="Arial"/>
              </a:rPr>
              <a:t>, etc.</a:t>
            </a:r>
          </a:p>
          <a:p>
            <a:pPr lvl="2">
              <a:spcBef>
                <a:spcPts val="0"/>
              </a:spcBef>
              <a:spcAft>
                <a:spcPts val="200"/>
              </a:spcAft>
              <a:buNone/>
            </a:pPr>
            <a:endParaRPr lang="en-US" dirty="0">
              <a:latin typeface="Arial"/>
              <a:ea typeface="ＭＳ Ｐゴシック" pitchFamily="-1" charset="-128"/>
              <a:cs typeface="Arial"/>
            </a:endParaRPr>
          </a:p>
          <a:p>
            <a:pPr lvl="1">
              <a:spcBef>
                <a:spcPts val="0"/>
              </a:spcBef>
              <a:spcAft>
                <a:spcPts val="200"/>
              </a:spcAft>
            </a:pPr>
            <a:r>
              <a:rPr lang="en-US" b="1" dirty="0">
                <a:latin typeface="Arial"/>
                <a:ea typeface="ＭＳ Ｐゴシック" pitchFamily="-1" charset="-128"/>
                <a:cs typeface="Arial"/>
              </a:rPr>
              <a:t>/soft/compilers </a:t>
            </a:r>
            <a:r>
              <a:rPr lang="en-US" dirty="0">
                <a:latin typeface="Arial"/>
                <a:ea typeface="ＭＳ Ｐゴシック" pitchFamily="-1" charset="-128"/>
                <a:cs typeface="Arial"/>
              </a:rPr>
              <a:t>- IBM Compiler versions</a:t>
            </a:r>
          </a:p>
          <a:p>
            <a:pPr lvl="1">
              <a:spcBef>
                <a:spcPts val="0"/>
              </a:spcBef>
              <a:spcAft>
                <a:spcPts val="200"/>
              </a:spcAft>
              <a:buNone/>
            </a:pPr>
            <a:endParaRPr lang="en-US" dirty="0">
              <a:latin typeface="Arial"/>
              <a:ea typeface="ＭＳ Ｐゴシック" pitchFamily="-1" charset="-128"/>
              <a:cs typeface="Arial"/>
            </a:endParaRPr>
          </a:p>
          <a:p>
            <a:pPr lvl="1">
              <a:spcBef>
                <a:spcPts val="0"/>
              </a:spcBef>
              <a:spcAft>
                <a:spcPts val="200"/>
              </a:spcAft>
            </a:pPr>
            <a:r>
              <a:rPr lang="en-US" b="1" dirty="0">
                <a:latin typeface="Arial"/>
                <a:ea typeface="ＭＳ Ｐゴシック" pitchFamily="-1" charset="-128"/>
                <a:cs typeface="Arial"/>
              </a:rPr>
              <a:t>/soft/debuggers </a:t>
            </a:r>
            <a:r>
              <a:rPr lang="en-US" dirty="0">
                <a:latin typeface="Arial"/>
                <a:ea typeface="ＭＳ Ｐゴシック" pitchFamily="-1" charset="-128"/>
                <a:cs typeface="Arial"/>
              </a:rPr>
              <a:t>- </a:t>
            </a:r>
            <a:r>
              <a:rPr lang="en-US" dirty="0" smtClean="0">
                <a:latin typeface="Arial"/>
                <a:ea typeface="ＭＳ Ｐゴシック" pitchFamily="-1" charset="-128"/>
                <a:cs typeface="Arial"/>
              </a:rPr>
              <a:t>debuggers</a:t>
            </a:r>
            <a:endParaRPr lang="en-US" dirty="0">
              <a:latin typeface="Arial"/>
              <a:ea typeface="ＭＳ Ｐゴシック" pitchFamily="-1" charset="-128"/>
              <a:cs typeface="Arial"/>
            </a:endParaRPr>
          </a:p>
          <a:p>
            <a:pPr lvl="2">
              <a:spcBef>
                <a:spcPts val="0"/>
              </a:spcBef>
              <a:spcAft>
                <a:spcPts val="200"/>
              </a:spcAft>
            </a:pPr>
            <a:r>
              <a:rPr lang="en-US" dirty="0">
                <a:latin typeface="Arial"/>
                <a:ea typeface="ＭＳ Ｐゴシック" pitchFamily="-1" charset="-128"/>
                <a:cs typeface="Arial"/>
              </a:rPr>
              <a:t>DDT, </a:t>
            </a:r>
            <a:r>
              <a:rPr lang="en-US" dirty="0" err="1">
                <a:latin typeface="Arial"/>
                <a:ea typeface="ＭＳ Ｐゴシック" pitchFamily="-1" charset="-128"/>
                <a:cs typeface="Arial"/>
              </a:rPr>
              <a:t>Totalview</a:t>
            </a:r>
            <a:endParaRPr lang="en-US" dirty="0">
              <a:latin typeface="Arial"/>
              <a:ea typeface="ＭＳ Ｐゴシック" pitchFamily="-1" charset="-128"/>
              <a:cs typeface="Arial"/>
            </a:endParaRPr>
          </a:p>
          <a:p>
            <a:pPr lvl="2">
              <a:spcBef>
                <a:spcPts val="0"/>
              </a:spcBef>
              <a:spcAft>
                <a:spcPts val="200"/>
              </a:spcAft>
              <a:buNone/>
            </a:pPr>
            <a:endParaRPr lang="en-US" dirty="0">
              <a:latin typeface="Arial"/>
              <a:ea typeface="ＭＳ Ｐゴシック" pitchFamily="-1" charset="-128"/>
              <a:cs typeface="Arial"/>
            </a:endParaRPr>
          </a:p>
          <a:p>
            <a:pPr lvl="1">
              <a:spcBef>
                <a:spcPts val="0"/>
              </a:spcBef>
              <a:spcAft>
                <a:spcPts val="200"/>
              </a:spcAft>
            </a:pPr>
            <a:r>
              <a:rPr lang="en-US" b="1" dirty="0">
                <a:latin typeface="Arial"/>
                <a:ea typeface="ＭＳ Ｐゴシック" pitchFamily="-1" charset="-128"/>
                <a:cs typeface="Arial"/>
              </a:rPr>
              <a:t>/soft/libraries </a:t>
            </a:r>
            <a:r>
              <a:rPr lang="en-US" dirty="0">
                <a:latin typeface="Arial"/>
                <a:ea typeface="ＭＳ Ｐゴシック" pitchFamily="-1" charset="-128"/>
                <a:cs typeface="Arial"/>
              </a:rPr>
              <a:t>- </a:t>
            </a:r>
            <a:r>
              <a:rPr lang="en-US" dirty="0" smtClean="0">
                <a:latin typeface="Arial"/>
                <a:ea typeface="ＭＳ Ｐゴシック" pitchFamily="-1" charset="-128"/>
                <a:cs typeface="Arial"/>
              </a:rPr>
              <a:t>libraries</a:t>
            </a:r>
            <a:endParaRPr lang="en-US" dirty="0">
              <a:solidFill>
                <a:srgbClr val="FF0000"/>
              </a:solidFill>
              <a:latin typeface="Arial"/>
              <a:ea typeface="ＭＳ Ｐゴシック" pitchFamily="-1" charset="-128"/>
              <a:cs typeface="Arial"/>
            </a:endParaRPr>
          </a:p>
          <a:p>
            <a:pPr lvl="2">
              <a:spcBef>
                <a:spcPts val="0"/>
              </a:spcBef>
              <a:spcAft>
                <a:spcPts val="200"/>
              </a:spcAft>
            </a:pPr>
            <a:r>
              <a:rPr lang="en-US" dirty="0">
                <a:latin typeface="Arial"/>
                <a:ea typeface="ＭＳ Ｐゴシック" pitchFamily="-1" charset="-128"/>
                <a:cs typeface="Arial"/>
              </a:rPr>
              <a:t>ESSL, PETSc, HDF5, NetCDF, etc.</a:t>
            </a:r>
          </a:p>
          <a:p>
            <a:pPr lvl="2">
              <a:spcBef>
                <a:spcPts val="0"/>
              </a:spcBef>
              <a:spcAft>
                <a:spcPts val="200"/>
              </a:spcAft>
            </a:pPr>
            <a:endParaRPr lang="en-US" dirty="0">
              <a:latin typeface="Arial"/>
              <a:ea typeface="ＭＳ Ｐゴシック" pitchFamily="-1" charset="-128"/>
              <a:cs typeface="Arial"/>
            </a:endParaRPr>
          </a:p>
          <a:p>
            <a:pPr lvl="1">
              <a:spcBef>
                <a:spcPts val="0"/>
              </a:spcBef>
              <a:spcAft>
                <a:spcPts val="200"/>
              </a:spcAft>
            </a:pPr>
            <a:r>
              <a:rPr lang="en-US" b="1" dirty="0">
                <a:latin typeface="Arial"/>
                <a:ea typeface="ＭＳ Ｐゴシック" pitchFamily="-1" charset="-128"/>
                <a:cs typeface="Arial"/>
              </a:rPr>
              <a:t>/soft/</a:t>
            </a:r>
            <a:r>
              <a:rPr lang="en-US" b="1" dirty="0" err="1">
                <a:latin typeface="Arial"/>
                <a:ea typeface="ＭＳ Ｐゴシック" pitchFamily="-1" charset="-128"/>
                <a:cs typeface="Arial"/>
              </a:rPr>
              <a:t>perftools</a:t>
            </a:r>
            <a:r>
              <a:rPr lang="en-US" b="1" dirty="0">
                <a:latin typeface="Arial"/>
                <a:ea typeface="ＭＳ Ｐゴシック" pitchFamily="-1" charset="-128"/>
                <a:cs typeface="Arial"/>
              </a:rPr>
              <a:t> </a:t>
            </a:r>
            <a:r>
              <a:rPr lang="en-US" dirty="0" smtClean="0">
                <a:latin typeface="Arial"/>
                <a:ea typeface="ＭＳ Ｐゴシック" pitchFamily="-1" charset="-128"/>
                <a:cs typeface="Arial"/>
              </a:rPr>
              <a:t>- performance tools</a:t>
            </a:r>
            <a:endParaRPr lang="en-US" dirty="0">
              <a:latin typeface="Arial"/>
              <a:ea typeface="ＭＳ Ｐゴシック" pitchFamily="-1" charset="-128"/>
              <a:cs typeface="Arial"/>
            </a:endParaRPr>
          </a:p>
          <a:p>
            <a:pPr lvl="2">
              <a:spcBef>
                <a:spcPts val="0"/>
              </a:spcBef>
              <a:spcAft>
                <a:spcPts val="200"/>
              </a:spcAft>
            </a:pPr>
            <a:r>
              <a:rPr lang="en-US" dirty="0">
                <a:latin typeface="Arial"/>
                <a:ea typeface="ＭＳ Ｐゴシック" pitchFamily="-1" charset="-128"/>
                <a:cs typeface="Arial"/>
              </a:rPr>
              <a:t>TAU, HPCToolkit, PAPI, </a:t>
            </a:r>
            <a:r>
              <a:rPr lang="en-US" dirty="0" err="1">
                <a:latin typeface="Arial"/>
                <a:ea typeface="ＭＳ Ｐゴシック" pitchFamily="-1" charset="-128"/>
                <a:cs typeface="Arial"/>
              </a:rPr>
              <a:t>OpenSpeedshop</a:t>
            </a:r>
            <a:r>
              <a:rPr lang="en-US" dirty="0">
                <a:latin typeface="Arial"/>
                <a:ea typeface="ＭＳ Ｐゴシック" pitchFamily="-1" charset="-128"/>
                <a:cs typeface="Arial"/>
              </a:rPr>
              <a:t>, Scalasca, HPM, etc.</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69</a:t>
            </a:fld>
            <a:endParaRPr lang="en-US"/>
          </a:p>
        </p:txBody>
      </p:sp>
    </p:spTree>
    <p:extLst>
      <p:ext uri="{BB962C8B-B14F-4D97-AF65-F5344CB8AC3E}">
        <p14:creationId xmlns:p14="http://schemas.microsoft.com/office/powerpoint/2010/main" val="37014268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ALCF resources</a:t>
            </a:r>
            <a:endParaRPr lang="en-US" dirty="0"/>
          </a:p>
        </p:txBody>
      </p:sp>
      <p:sp>
        <p:nvSpPr>
          <p:cNvPr id="44" name="Slide Number Placeholder 1"/>
          <p:cNvSpPr>
            <a:spLocks noGrp="1"/>
          </p:cNvSpPr>
          <p:nvPr>
            <p:ph type="sldNum" sz="quarter" idx="12"/>
          </p:nvPr>
        </p:nvSpPr>
        <p:spPr/>
        <p:txBody>
          <a:bodyPr/>
          <a:lstStyle/>
          <a:p>
            <a:pPr>
              <a:defRPr/>
            </a:pPr>
            <a:fld id="{96ED0B3F-E53D-1149-8822-3703C490A628}" type="slidenum">
              <a:rPr lang="en-US" smtClean="0"/>
              <a:pPr>
                <a:defRPr/>
              </a:pPr>
              <a:t>7</a:t>
            </a:fld>
            <a:endParaRPr lang="en-US" dirty="0"/>
          </a:p>
        </p:txBody>
      </p:sp>
      <p:grpSp>
        <p:nvGrpSpPr>
          <p:cNvPr id="48" name="Group 47"/>
          <p:cNvGrpSpPr/>
          <p:nvPr/>
        </p:nvGrpSpPr>
        <p:grpSpPr>
          <a:xfrm>
            <a:off x="228600" y="838200"/>
            <a:ext cx="8759473" cy="5419934"/>
            <a:chOff x="228600" y="838200"/>
            <a:chExt cx="8759473" cy="5419934"/>
          </a:xfrm>
        </p:grpSpPr>
        <p:sp>
          <p:nvSpPr>
            <p:cNvPr id="6" name="Line 126"/>
            <p:cNvSpPr>
              <a:spLocks noChangeShapeType="1"/>
            </p:cNvSpPr>
            <p:nvPr/>
          </p:nvSpPr>
          <p:spPr bwMode="auto">
            <a:xfrm>
              <a:off x="2802756" y="2702951"/>
              <a:ext cx="2048171"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7" name="Line 130"/>
            <p:cNvSpPr>
              <a:spLocks noChangeShapeType="1"/>
            </p:cNvSpPr>
            <p:nvPr/>
          </p:nvSpPr>
          <p:spPr bwMode="auto">
            <a:xfrm>
              <a:off x="6170428" y="3680566"/>
              <a:ext cx="440515" cy="2147"/>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8" name="Line 124"/>
            <p:cNvSpPr>
              <a:spLocks noChangeShapeType="1"/>
            </p:cNvSpPr>
            <p:nvPr/>
          </p:nvSpPr>
          <p:spPr bwMode="auto">
            <a:xfrm>
              <a:off x="2910556" y="3784963"/>
              <a:ext cx="2015001"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9" name="Line 128"/>
            <p:cNvSpPr>
              <a:spLocks noChangeShapeType="1"/>
            </p:cNvSpPr>
            <p:nvPr/>
          </p:nvSpPr>
          <p:spPr bwMode="auto">
            <a:xfrm>
              <a:off x="5125613" y="1569414"/>
              <a:ext cx="654564"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10" name="Freeform 136"/>
            <p:cNvSpPr>
              <a:spLocks/>
            </p:cNvSpPr>
            <p:nvPr/>
          </p:nvSpPr>
          <p:spPr bwMode="auto">
            <a:xfrm>
              <a:off x="2362200" y="4169376"/>
              <a:ext cx="2590800" cy="850152"/>
            </a:xfrm>
            <a:custGeom>
              <a:avLst/>
              <a:gdLst>
                <a:gd name="T0" fmla="*/ 2147483647 w 1728"/>
                <a:gd name="T1" fmla="*/ 0 h 400"/>
                <a:gd name="T2" fmla="*/ 2147483647 w 1728"/>
                <a:gd name="T3" fmla="*/ 2147483647 h 400"/>
                <a:gd name="T4" fmla="*/ 0 w 1728"/>
                <a:gd name="T5" fmla="*/ 2147483647 h 400"/>
                <a:gd name="T6" fmla="*/ 0 60000 65536"/>
                <a:gd name="T7" fmla="*/ 0 60000 65536"/>
                <a:gd name="T8" fmla="*/ 0 60000 65536"/>
                <a:gd name="T9" fmla="*/ 0 w 1728"/>
                <a:gd name="T10" fmla="*/ 0 h 400"/>
                <a:gd name="T11" fmla="*/ 1728 w 1728"/>
                <a:gd name="T12" fmla="*/ 400 h 400"/>
              </a:gdLst>
              <a:ahLst/>
              <a:cxnLst>
                <a:cxn ang="T6">
                  <a:pos x="T0" y="T1"/>
                </a:cxn>
                <a:cxn ang="T7">
                  <a:pos x="T2" y="T3"/>
                </a:cxn>
                <a:cxn ang="T8">
                  <a:pos x="T4" y="T5"/>
                </a:cxn>
              </a:cxnLst>
              <a:rect l="T9" t="T10" r="T11" b="T12"/>
              <a:pathLst>
                <a:path w="1728" h="400">
                  <a:moveTo>
                    <a:pt x="1728" y="0"/>
                  </a:moveTo>
                  <a:cubicBezTo>
                    <a:pt x="1560" y="136"/>
                    <a:pt x="1392" y="272"/>
                    <a:pt x="1104" y="336"/>
                  </a:cubicBezTo>
                  <a:cubicBezTo>
                    <a:pt x="816" y="400"/>
                    <a:pt x="408" y="392"/>
                    <a:pt x="0" y="384"/>
                  </a:cubicBezTo>
                </a:path>
              </a:pathLst>
            </a:custGeom>
            <a:noFill/>
            <a:ln w="76200">
              <a:solidFill>
                <a:schemeClr val="tx1"/>
              </a:solidFill>
              <a:round/>
              <a:headEnd/>
              <a:tailEnd type="triangle" w="med" len="med"/>
            </a:ln>
          </p:spPr>
          <p:txBody>
            <a:bodyPr wrap="none" anchor="ctr">
              <a:prstTxWarp prst="textNoShape">
                <a:avLst/>
              </a:prstTxWarp>
            </a:bodyPr>
            <a:lstStyle/>
            <a:p>
              <a:endParaRPr lang="en-US"/>
            </a:p>
          </p:txBody>
        </p:sp>
        <p:sp>
          <p:nvSpPr>
            <p:cNvPr id="11" name="Freeform 137"/>
            <p:cNvSpPr>
              <a:spLocks/>
            </p:cNvSpPr>
            <p:nvPr/>
          </p:nvSpPr>
          <p:spPr bwMode="auto">
            <a:xfrm>
              <a:off x="2362200" y="4981715"/>
              <a:ext cx="2362200" cy="553887"/>
            </a:xfrm>
            <a:custGeom>
              <a:avLst/>
              <a:gdLst>
                <a:gd name="T0" fmla="*/ 2147483647 w 1728"/>
                <a:gd name="T1" fmla="*/ 2147483647 h 344"/>
                <a:gd name="T2" fmla="*/ 2147483647 w 1728"/>
                <a:gd name="T3" fmla="*/ 2147483647 h 344"/>
                <a:gd name="T4" fmla="*/ 0 w 1728"/>
                <a:gd name="T5" fmla="*/ 2147483647 h 344"/>
                <a:gd name="T6" fmla="*/ 0 60000 65536"/>
                <a:gd name="T7" fmla="*/ 0 60000 65536"/>
                <a:gd name="T8" fmla="*/ 0 60000 65536"/>
                <a:gd name="T9" fmla="*/ 0 w 1728"/>
                <a:gd name="T10" fmla="*/ 0 h 344"/>
                <a:gd name="T11" fmla="*/ 1728 w 1728"/>
                <a:gd name="T12" fmla="*/ 344 h 344"/>
              </a:gdLst>
              <a:ahLst/>
              <a:cxnLst>
                <a:cxn ang="T6">
                  <a:pos x="T0" y="T1"/>
                </a:cxn>
                <a:cxn ang="T7">
                  <a:pos x="T2" y="T3"/>
                </a:cxn>
                <a:cxn ang="T8">
                  <a:pos x="T4" y="T5"/>
                </a:cxn>
              </a:cxnLst>
              <a:rect l="T9" t="T10" r="T11" b="T12"/>
              <a:pathLst>
                <a:path w="1728" h="344">
                  <a:moveTo>
                    <a:pt x="1728" y="344"/>
                  </a:moveTo>
                  <a:cubicBezTo>
                    <a:pt x="1464" y="228"/>
                    <a:pt x="1200" y="112"/>
                    <a:pt x="912" y="56"/>
                  </a:cubicBezTo>
                  <a:cubicBezTo>
                    <a:pt x="624" y="0"/>
                    <a:pt x="312" y="4"/>
                    <a:pt x="0" y="8"/>
                  </a:cubicBezTo>
                </a:path>
              </a:pathLst>
            </a:custGeom>
            <a:noFill/>
            <a:ln w="76200">
              <a:solidFill>
                <a:schemeClr val="tx1"/>
              </a:solidFill>
              <a:round/>
              <a:headEnd/>
              <a:tailEnd type="triangle" w="med" len="med"/>
            </a:ln>
          </p:spPr>
          <p:txBody>
            <a:bodyPr wrap="none" anchor="ctr">
              <a:prstTxWarp prst="textNoShape">
                <a:avLst/>
              </a:prstTxWarp>
            </a:bodyPr>
            <a:lstStyle/>
            <a:p>
              <a:endParaRPr lang="en-US"/>
            </a:p>
          </p:txBody>
        </p:sp>
        <p:sp>
          <p:nvSpPr>
            <p:cNvPr id="12" name="Line 134"/>
            <p:cNvSpPr>
              <a:spLocks noChangeShapeType="1"/>
            </p:cNvSpPr>
            <p:nvPr/>
          </p:nvSpPr>
          <p:spPr bwMode="auto">
            <a:xfrm flipV="1">
              <a:off x="5150115" y="5758682"/>
              <a:ext cx="793484"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13" name="Line 124"/>
            <p:cNvSpPr>
              <a:spLocks noChangeShapeType="1"/>
            </p:cNvSpPr>
            <p:nvPr/>
          </p:nvSpPr>
          <p:spPr bwMode="auto">
            <a:xfrm flipV="1">
              <a:off x="3134444" y="1698225"/>
              <a:ext cx="1716482" cy="25762"/>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14" name="Line 126"/>
            <p:cNvSpPr>
              <a:spLocks noChangeShapeType="1"/>
            </p:cNvSpPr>
            <p:nvPr/>
          </p:nvSpPr>
          <p:spPr bwMode="auto">
            <a:xfrm>
              <a:off x="3084118" y="5943309"/>
              <a:ext cx="1716482"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15" name="Line 128"/>
            <p:cNvSpPr>
              <a:spLocks noChangeShapeType="1"/>
            </p:cNvSpPr>
            <p:nvPr/>
          </p:nvSpPr>
          <p:spPr bwMode="auto">
            <a:xfrm>
              <a:off x="5125614" y="2608041"/>
              <a:ext cx="895556"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16" name="Line 130"/>
            <p:cNvSpPr>
              <a:spLocks noChangeShapeType="1"/>
            </p:cNvSpPr>
            <p:nvPr/>
          </p:nvSpPr>
          <p:spPr bwMode="auto">
            <a:xfrm>
              <a:off x="5125614" y="3680567"/>
              <a:ext cx="895556"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19" name="Text Box 45"/>
            <p:cNvSpPr txBox="1">
              <a:spLocks noChangeArrowheads="1"/>
            </p:cNvSpPr>
            <p:nvPr/>
          </p:nvSpPr>
          <p:spPr bwMode="auto">
            <a:xfrm>
              <a:off x="500354" y="5446625"/>
              <a:ext cx="1828425" cy="811509"/>
            </a:xfrm>
            <a:prstGeom prst="rect">
              <a:avLst/>
            </a:prstGeom>
            <a:noFill/>
            <a:ln w="9525">
              <a:noFill/>
              <a:miter lim="800000"/>
              <a:headEnd/>
              <a:tailEnd/>
            </a:ln>
          </p:spPr>
          <p:txBody>
            <a:bodyPr>
              <a:prstTxWarp prst="textNoShape">
                <a:avLst/>
              </a:prstTxWarp>
              <a:spAutoFit/>
            </a:bodyPr>
            <a:lstStyle/>
            <a:p>
              <a:pPr algn="l" eaLnBrk="1" hangingPunct="1">
                <a:spcBef>
                  <a:spcPct val="0"/>
                </a:spcBef>
              </a:pPr>
              <a:r>
                <a:rPr kumimoji="0" lang="en-US" sz="1600" b="1" dirty="0" err="1" smtClean="0">
                  <a:ea typeface="Arial" charset="0"/>
                  <a:cs typeface="Arial" charset="0"/>
                </a:rPr>
                <a:t>Vesta</a:t>
              </a:r>
              <a:r>
                <a:rPr kumimoji="0" lang="en-US" sz="1600" b="1" dirty="0" smtClean="0">
                  <a:ea typeface="Arial" charset="0"/>
                  <a:cs typeface="Arial" charset="0"/>
                </a:rPr>
                <a:t> </a:t>
              </a:r>
              <a:r>
                <a:rPr kumimoji="0" lang="en-US" sz="1600" dirty="0" smtClean="0">
                  <a:ea typeface="Arial" charset="0"/>
                  <a:cs typeface="Arial" charset="0"/>
                </a:rPr>
                <a:t>(T&amp;D)</a:t>
              </a:r>
              <a:endParaRPr kumimoji="0" lang="en-US" sz="1600" dirty="0">
                <a:ea typeface="Arial" charset="0"/>
                <a:cs typeface="Arial" charset="0"/>
              </a:endParaRPr>
            </a:p>
            <a:p>
              <a:pPr algn="l" eaLnBrk="1" hangingPunct="1">
                <a:spcBef>
                  <a:spcPct val="0"/>
                </a:spcBef>
              </a:pPr>
              <a:r>
                <a:rPr lang="en-US" sz="1400" dirty="0">
                  <a:ea typeface="Arial" charset="0"/>
                  <a:cs typeface="Arial" charset="0"/>
                </a:rPr>
                <a:t>2</a:t>
              </a:r>
              <a:r>
                <a:rPr kumimoji="0" lang="en-US" sz="1400" dirty="0" smtClean="0">
                  <a:ea typeface="Arial" charset="0"/>
                  <a:cs typeface="Arial" charset="0"/>
                </a:rPr>
                <a:t> racks / </a:t>
              </a:r>
              <a:r>
                <a:rPr lang="en-US" sz="1400" dirty="0" smtClean="0">
                  <a:ea typeface="Arial" charset="0"/>
                  <a:cs typeface="Arial" charset="0"/>
                </a:rPr>
                <a:t>32K</a:t>
              </a:r>
              <a:r>
                <a:rPr kumimoji="0" lang="en-US" sz="1400" dirty="0" smtClean="0">
                  <a:ea typeface="Arial" charset="0"/>
                  <a:cs typeface="Arial" charset="0"/>
                </a:rPr>
                <a:t> </a:t>
              </a:r>
              <a:r>
                <a:rPr kumimoji="0" lang="en-US" sz="1400" dirty="0">
                  <a:ea typeface="Arial" charset="0"/>
                  <a:cs typeface="Arial" charset="0"/>
                </a:rPr>
                <a:t>cores</a:t>
              </a:r>
            </a:p>
            <a:p>
              <a:pPr algn="l" eaLnBrk="1" hangingPunct="1">
                <a:spcBef>
                  <a:spcPct val="0"/>
                </a:spcBef>
              </a:pPr>
              <a:r>
                <a:rPr lang="en-US" sz="1400" dirty="0" smtClean="0">
                  <a:ea typeface="Arial" charset="0"/>
                  <a:cs typeface="Arial" charset="0"/>
                </a:rPr>
                <a:t>419 </a:t>
              </a:r>
              <a:r>
                <a:rPr kumimoji="0" lang="en-US" sz="1400" dirty="0" smtClean="0">
                  <a:ea typeface="Arial" charset="0"/>
                  <a:cs typeface="Arial" charset="0"/>
                </a:rPr>
                <a:t>TF</a:t>
              </a:r>
              <a:endParaRPr kumimoji="0" lang="en-US" sz="1400" dirty="0">
                <a:ea typeface="Arial" charset="0"/>
                <a:cs typeface="Arial" charset="0"/>
              </a:endParaRPr>
            </a:p>
          </p:txBody>
        </p:sp>
        <p:sp>
          <p:nvSpPr>
            <p:cNvPr id="20" name="Text Box 48"/>
            <p:cNvSpPr txBox="1">
              <a:spLocks noChangeArrowheads="1"/>
            </p:cNvSpPr>
            <p:nvPr/>
          </p:nvSpPr>
          <p:spPr bwMode="auto">
            <a:xfrm>
              <a:off x="533400" y="1143000"/>
              <a:ext cx="2016692" cy="780413"/>
            </a:xfrm>
            <a:prstGeom prst="rect">
              <a:avLst/>
            </a:prstGeom>
            <a:noFill/>
            <a:ln w="9525">
              <a:noFill/>
              <a:miter lim="800000"/>
              <a:headEnd/>
              <a:tailEnd/>
            </a:ln>
          </p:spPr>
          <p:txBody>
            <a:bodyPr wrap="square">
              <a:prstTxWarp prst="textNoShape">
                <a:avLst/>
              </a:prstTxWarp>
              <a:spAutoFit/>
            </a:bodyPr>
            <a:lstStyle/>
            <a:p>
              <a:pPr algn="l" eaLnBrk="1" hangingPunct="1">
                <a:spcBef>
                  <a:spcPct val="0"/>
                </a:spcBef>
              </a:pPr>
              <a:r>
                <a:rPr kumimoji="0" lang="en-US" sz="1600" b="1" dirty="0" smtClean="0">
                  <a:ea typeface="Arial" charset="0"/>
                  <a:cs typeface="Arial" charset="0"/>
                </a:rPr>
                <a:t>Mira</a:t>
              </a:r>
              <a:endParaRPr kumimoji="0" lang="en-US" sz="1600" dirty="0">
                <a:ea typeface="Arial" charset="0"/>
                <a:cs typeface="Arial" charset="0"/>
              </a:endParaRPr>
            </a:p>
            <a:p>
              <a:pPr algn="l" eaLnBrk="1" hangingPunct="1">
                <a:spcBef>
                  <a:spcPct val="0"/>
                </a:spcBef>
              </a:pPr>
              <a:r>
                <a:rPr kumimoji="0" lang="en-US" sz="1400" dirty="0" smtClean="0">
                  <a:ea typeface="Arial" charset="0"/>
                  <a:cs typeface="Arial" charset="0"/>
                </a:rPr>
                <a:t>48 racks / </a:t>
              </a:r>
              <a:r>
                <a:rPr lang="en-US" sz="1400" dirty="0" smtClean="0">
                  <a:ea typeface="Arial" charset="0"/>
                  <a:cs typeface="Arial" charset="0"/>
                </a:rPr>
                <a:t>768K</a:t>
              </a:r>
              <a:r>
                <a:rPr kumimoji="0" lang="en-US" sz="1400" dirty="0" smtClean="0">
                  <a:ea typeface="Arial" charset="0"/>
                  <a:cs typeface="Arial" charset="0"/>
                </a:rPr>
                <a:t> </a:t>
              </a:r>
              <a:r>
                <a:rPr kumimoji="0" lang="en-US" sz="1400" dirty="0">
                  <a:ea typeface="Arial" charset="0"/>
                  <a:cs typeface="Arial" charset="0"/>
                </a:rPr>
                <a:t>cores</a:t>
              </a:r>
            </a:p>
            <a:p>
              <a:pPr algn="l" eaLnBrk="1" hangingPunct="1">
                <a:spcBef>
                  <a:spcPct val="0"/>
                </a:spcBef>
              </a:pPr>
              <a:r>
                <a:rPr kumimoji="0" lang="en-US" sz="1400" dirty="0" smtClean="0">
                  <a:ea typeface="Arial" charset="0"/>
                  <a:cs typeface="Arial" charset="0"/>
                </a:rPr>
                <a:t>10 PF</a:t>
              </a:r>
              <a:endParaRPr kumimoji="0" lang="en-US" sz="1400" dirty="0">
                <a:ea typeface="Arial" charset="0"/>
                <a:cs typeface="Arial" charset="0"/>
              </a:endParaRPr>
            </a:p>
          </p:txBody>
        </p:sp>
        <p:sp>
          <p:nvSpPr>
            <p:cNvPr id="21" name="Text Box 95"/>
            <p:cNvSpPr txBox="1">
              <a:spLocks noChangeArrowheads="1"/>
            </p:cNvSpPr>
            <p:nvPr/>
          </p:nvSpPr>
          <p:spPr bwMode="auto">
            <a:xfrm>
              <a:off x="228600" y="4343400"/>
              <a:ext cx="2011860" cy="780413"/>
            </a:xfrm>
            <a:prstGeom prst="rect">
              <a:avLst/>
            </a:prstGeom>
            <a:noFill/>
            <a:ln w="9525">
              <a:noFill/>
              <a:miter lim="800000"/>
              <a:headEnd/>
              <a:tailEnd/>
            </a:ln>
          </p:spPr>
          <p:txBody>
            <a:bodyPr wrap="square">
              <a:prstTxWarp prst="textNoShape">
                <a:avLst/>
              </a:prstTxWarp>
              <a:spAutoFit/>
            </a:bodyPr>
            <a:lstStyle/>
            <a:p>
              <a:pPr>
                <a:spcBef>
                  <a:spcPct val="0"/>
                </a:spcBef>
              </a:pPr>
              <a:r>
                <a:rPr kumimoji="0" lang="en-US" sz="1600" b="1" dirty="0" smtClean="0">
                  <a:ea typeface="ＭＳ Ｐゴシック" charset="-128"/>
                  <a:cs typeface="ＭＳ Ｐゴシック" charset="-128"/>
                </a:rPr>
                <a:t>Networks – 100Gb</a:t>
              </a:r>
              <a:endParaRPr kumimoji="0" lang="en-US" sz="1600" b="1" dirty="0">
                <a:ea typeface="ＭＳ Ｐゴシック" charset="-128"/>
                <a:cs typeface="ＭＳ Ｐゴシック" charset="-128"/>
              </a:endParaRPr>
            </a:p>
            <a:p>
              <a:pPr>
                <a:spcBef>
                  <a:spcPct val="0"/>
                </a:spcBef>
              </a:pPr>
              <a:r>
                <a:rPr kumimoji="0" lang="en-US" sz="1400" dirty="0">
                  <a:ea typeface="ＭＳ Ｐゴシック" charset="-128"/>
                  <a:cs typeface="ＭＳ Ｐゴシック" charset="-128"/>
                </a:rPr>
                <a:t>(via </a:t>
              </a:r>
              <a:r>
                <a:rPr kumimoji="0" lang="en-US" sz="1400" dirty="0" err="1">
                  <a:ea typeface="ＭＳ Ｐゴシック" charset="-128"/>
                  <a:cs typeface="ＭＳ Ｐゴシック" charset="-128"/>
                </a:rPr>
                <a:t>ESnet</a:t>
              </a:r>
              <a:r>
                <a:rPr kumimoji="0" lang="en-US" sz="1400" dirty="0">
                  <a:ea typeface="ＭＳ Ｐゴシック" charset="-128"/>
                  <a:cs typeface="ＭＳ Ｐゴシック" charset="-128"/>
                </a:rPr>
                <a:t>, internet2</a:t>
              </a:r>
            </a:p>
            <a:p>
              <a:pPr>
                <a:spcBef>
                  <a:spcPct val="0"/>
                </a:spcBef>
              </a:pPr>
              <a:r>
                <a:rPr kumimoji="0" lang="en-US" sz="1400" dirty="0" err="1">
                  <a:ea typeface="ＭＳ Ｐゴシック" charset="-128"/>
                  <a:cs typeface="ＭＳ Ｐゴシック" charset="-128"/>
                </a:rPr>
                <a:t>UltraScienceNet</a:t>
              </a:r>
              <a:r>
                <a:rPr kumimoji="0" lang="en-US" sz="1400" dirty="0">
                  <a:ea typeface="ＭＳ Ｐゴシック" charset="-128"/>
                  <a:cs typeface="ＭＳ Ｐゴシック" charset="-128"/>
                </a:rPr>
                <a:t>, )</a:t>
              </a:r>
            </a:p>
          </p:txBody>
        </p:sp>
        <p:sp>
          <p:nvSpPr>
            <p:cNvPr id="22" name="AutoShape 106"/>
            <p:cNvSpPr>
              <a:spLocks noChangeArrowheads="1"/>
            </p:cNvSpPr>
            <p:nvPr/>
          </p:nvSpPr>
          <p:spPr bwMode="auto">
            <a:xfrm>
              <a:off x="4660763" y="5098835"/>
              <a:ext cx="597037" cy="1159299"/>
            </a:xfrm>
            <a:prstGeom prst="cube">
              <a:avLst>
                <a:gd name="adj" fmla="val 25000"/>
              </a:avLst>
            </a:prstGeom>
            <a:solidFill>
              <a:srgbClr val="0B11AC"/>
            </a:solidFill>
            <a:ln w="9525">
              <a:solidFill>
                <a:schemeClr val="tx1"/>
              </a:solidFill>
              <a:miter lim="800000"/>
              <a:headEnd/>
              <a:tailEnd/>
            </a:ln>
          </p:spPr>
          <p:txBody>
            <a:bodyPr vert="eaVert" wrap="none" anchor="ctr">
              <a:prstTxWarp prst="textNoShape">
                <a:avLst/>
              </a:prstTxWarp>
            </a:bodyPr>
            <a:lstStyle/>
            <a:p>
              <a:r>
                <a:rPr lang="en-US" sz="1400" b="1" dirty="0" smtClean="0">
                  <a:solidFill>
                    <a:srgbClr val="C9E7ED"/>
                  </a:solidFill>
                </a:rPr>
                <a:t>IB Switch</a:t>
              </a:r>
              <a:endParaRPr lang="en-US" sz="1400" b="1" dirty="0">
                <a:solidFill>
                  <a:srgbClr val="C9E7ED"/>
                </a:solidFill>
              </a:endParaRPr>
            </a:p>
          </p:txBody>
        </p:sp>
        <p:sp>
          <p:nvSpPr>
            <p:cNvPr id="23" name="AutoShape 111"/>
            <p:cNvSpPr>
              <a:spLocks noChangeArrowheads="1"/>
            </p:cNvSpPr>
            <p:nvPr/>
          </p:nvSpPr>
          <p:spPr bwMode="auto">
            <a:xfrm>
              <a:off x="5821113" y="2298894"/>
              <a:ext cx="373148" cy="618293"/>
            </a:xfrm>
            <a:prstGeom prst="can">
              <a:avLst>
                <a:gd name="adj" fmla="val 40000"/>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4" name="AutoShape 112"/>
            <p:cNvSpPr>
              <a:spLocks noChangeArrowheads="1"/>
            </p:cNvSpPr>
            <p:nvPr/>
          </p:nvSpPr>
          <p:spPr bwMode="auto">
            <a:xfrm>
              <a:off x="6258526" y="2298894"/>
              <a:ext cx="373148" cy="618293"/>
            </a:xfrm>
            <a:prstGeom prst="can">
              <a:avLst>
                <a:gd name="adj" fmla="val 40000"/>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5" name="AutoShape 113"/>
            <p:cNvSpPr>
              <a:spLocks noChangeArrowheads="1"/>
            </p:cNvSpPr>
            <p:nvPr/>
          </p:nvSpPr>
          <p:spPr bwMode="auto">
            <a:xfrm>
              <a:off x="6692837" y="2298894"/>
              <a:ext cx="373148" cy="618293"/>
            </a:xfrm>
            <a:prstGeom prst="can">
              <a:avLst>
                <a:gd name="adj" fmla="val 40000"/>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6" name="AutoShape 118"/>
            <p:cNvSpPr>
              <a:spLocks noChangeArrowheads="1"/>
            </p:cNvSpPr>
            <p:nvPr/>
          </p:nvSpPr>
          <p:spPr bwMode="auto">
            <a:xfrm>
              <a:off x="5875251" y="5460336"/>
              <a:ext cx="373148" cy="618293"/>
            </a:xfrm>
            <a:prstGeom prst="can">
              <a:avLst>
                <a:gd name="adj" fmla="val 34200"/>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7" name="AutoShape 122"/>
            <p:cNvSpPr>
              <a:spLocks noChangeArrowheads="1"/>
            </p:cNvSpPr>
            <p:nvPr/>
          </p:nvSpPr>
          <p:spPr bwMode="auto">
            <a:xfrm>
              <a:off x="6492779" y="3489498"/>
              <a:ext cx="373148" cy="386433"/>
            </a:xfrm>
            <a:prstGeom prst="flowChartMagneticTape">
              <a:avLst/>
            </a:prstGeom>
            <a:solidFill>
              <a:srgbClr val="996633"/>
            </a:solidFill>
            <a:ln w="9525">
              <a:solidFill>
                <a:schemeClr val="tx1"/>
              </a:solidFill>
              <a:miter lim="800000"/>
              <a:headEnd/>
              <a:tailEnd/>
            </a:ln>
          </p:spPr>
          <p:txBody>
            <a:bodyPr wrap="none" anchor="ctr">
              <a:prstTxWarp prst="textNoShape">
                <a:avLst/>
              </a:prstTxWarp>
            </a:bodyPr>
            <a:lstStyle/>
            <a:p>
              <a:endParaRPr lang="en-US"/>
            </a:p>
          </p:txBody>
        </p:sp>
        <p:sp>
          <p:nvSpPr>
            <p:cNvPr id="30" name="AutoShape 105"/>
            <p:cNvSpPr>
              <a:spLocks noChangeArrowheads="1"/>
            </p:cNvSpPr>
            <p:nvPr/>
          </p:nvSpPr>
          <p:spPr bwMode="auto">
            <a:xfrm>
              <a:off x="4718259" y="1105695"/>
              <a:ext cx="597037" cy="3297561"/>
            </a:xfrm>
            <a:prstGeom prst="cube">
              <a:avLst>
                <a:gd name="adj" fmla="val 25000"/>
              </a:avLst>
            </a:prstGeom>
            <a:solidFill>
              <a:srgbClr val="0B11AC"/>
            </a:solidFill>
            <a:ln w="9525">
              <a:solidFill>
                <a:schemeClr val="tx1"/>
              </a:solidFill>
              <a:miter lim="800000"/>
              <a:headEnd/>
              <a:tailEnd/>
            </a:ln>
          </p:spPr>
          <p:txBody>
            <a:bodyPr vert="eaVert" wrap="none" anchor="ctr">
              <a:prstTxWarp prst="textNoShape">
                <a:avLst/>
              </a:prstTxWarp>
            </a:bodyPr>
            <a:lstStyle/>
            <a:p>
              <a:r>
                <a:rPr lang="en-US" sz="1400" b="1" dirty="0" err="1" smtClean="0">
                  <a:solidFill>
                    <a:srgbClr val="C9E7ED"/>
                  </a:solidFill>
                </a:rPr>
                <a:t>Infiniband</a:t>
              </a:r>
              <a:r>
                <a:rPr lang="en-US" sz="1400" b="1" dirty="0" smtClean="0">
                  <a:solidFill>
                    <a:srgbClr val="C9E7ED"/>
                  </a:solidFill>
                </a:rPr>
                <a:t> Switch </a:t>
              </a:r>
              <a:r>
                <a:rPr lang="en-US" sz="1400" b="1" dirty="0">
                  <a:solidFill>
                    <a:srgbClr val="C9E7ED"/>
                  </a:solidFill>
                </a:rPr>
                <a:t>Complex</a:t>
              </a:r>
            </a:p>
          </p:txBody>
        </p:sp>
        <p:sp>
          <p:nvSpPr>
            <p:cNvPr id="31" name="AutoShape 111"/>
            <p:cNvSpPr>
              <a:spLocks noChangeArrowheads="1"/>
            </p:cNvSpPr>
            <p:nvPr/>
          </p:nvSpPr>
          <p:spPr bwMode="auto">
            <a:xfrm>
              <a:off x="5780176" y="1182981"/>
              <a:ext cx="373148" cy="618293"/>
            </a:xfrm>
            <a:prstGeom prst="can">
              <a:avLst>
                <a:gd name="adj" fmla="val 40000"/>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32" name="AutoShape 112"/>
            <p:cNvSpPr>
              <a:spLocks noChangeArrowheads="1"/>
            </p:cNvSpPr>
            <p:nvPr/>
          </p:nvSpPr>
          <p:spPr bwMode="auto">
            <a:xfrm>
              <a:off x="6220692" y="1182981"/>
              <a:ext cx="373148" cy="618293"/>
            </a:xfrm>
            <a:prstGeom prst="can">
              <a:avLst>
                <a:gd name="adj" fmla="val 40000"/>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33" name="AutoShape 113"/>
            <p:cNvSpPr>
              <a:spLocks noChangeArrowheads="1"/>
            </p:cNvSpPr>
            <p:nvPr/>
          </p:nvSpPr>
          <p:spPr bwMode="auto">
            <a:xfrm>
              <a:off x="6664843" y="1182981"/>
              <a:ext cx="373148" cy="618293"/>
            </a:xfrm>
            <a:prstGeom prst="can">
              <a:avLst>
                <a:gd name="adj" fmla="val 40000"/>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34" name="Rectangle 123"/>
            <p:cNvSpPr>
              <a:spLocks noChangeArrowheads="1"/>
            </p:cNvSpPr>
            <p:nvPr/>
          </p:nvSpPr>
          <p:spPr bwMode="auto">
            <a:xfrm>
              <a:off x="5354853" y="2004964"/>
              <a:ext cx="3484347" cy="249732"/>
            </a:xfrm>
            <a:prstGeom prst="rect">
              <a:avLst/>
            </a:prstGeom>
            <a:noFill/>
            <a:ln w="9525">
              <a:noFill/>
              <a:miter lim="800000"/>
              <a:headEnd/>
              <a:tailEnd/>
            </a:ln>
          </p:spPr>
          <p:txBody>
            <a:bodyPr wrap="none" anchor="ctr">
              <a:prstTxWarp prst="textNoShape">
                <a:avLst/>
              </a:prstTxWarp>
              <a:spAutoFit/>
            </a:bodyPr>
            <a:lstStyle/>
            <a:p>
              <a:pPr algn="l"/>
              <a:r>
                <a:rPr kumimoji="0" lang="en-US" sz="1000" b="1" dirty="0" smtClean="0">
                  <a:ea typeface="Arial" charset="0"/>
                  <a:cs typeface="Arial" charset="0"/>
                </a:rPr>
                <a:t>(3) </a:t>
              </a:r>
              <a:r>
                <a:rPr kumimoji="0" lang="en-US" sz="1000" b="1" dirty="0">
                  <a:ea typeface="Arial" charset="0"/>
                  <a:cs typeface="Arial" charset="0"/>
                </a:rPr>
                <a:t>DDN </a:t>
              </a:r>
              <a:r>
                <a:rPr kumimoji="0" lang="en-US" sz="1000" b="1" dirty="0" smtClean="0">
                  <a:ea typeface="Arial" charset="0"/>
                  <a:cs typeface="Arial" charset="0"/>
                </a:rPr>
                <a:t>12Ke couplets – Home – 1.8 PB (raw), 45 GB/s  </a:t>
              </a:r>
              <a:endParaRPr lang="en-US" sz="1000" dirty="0">
                <a:ea typeface="ＭＳ Ｐゴシック" charset="-128"/>
                <a:cs typeface="ＭＳ Ｐゴシック" charset="-128"/>
              </a:endParaRPr>
            </a:p>
          </p:txBody>
        </p:sp>
        <p:sp>
          <p:nvSpPr>
            <p:cNvPr id="35" name="Rectangle 123"/>
            <p:cNvSpPr>
              <a:spLocks noChangeArrowheads="1"/>
            </p:cNvSpPr>
            <p:nvPr/>
          </p:nvSpPr>
          <p:spPr bwMode="auto">
            <a:xfrm>
              <a:off x="5282561" y="838200"/>
              <a:ext cx="3705512" cy="249732"/>
            </a:xfrm>
            <a:prstGeom prst="rect">
              <a:avLst/>
            </a:prstGeom>
            <a:noFill/>
            <a:ln w="9525">
              <a:noFill/>
              <a:miter lim="800000"/>
              <a:headEnd/>
              <a:tailEnd/>
            </a:ln>
          </p:spPr>
          <p:txBody>
            <a:bodyPr wrap="none" anchor="ctr">
              <a:prstTxWarp prst="textNoShape">
                <a:avLst/>
              </a:prstTxWarp>
              <a:spAutoFit/>
            </a:bodyPr>
            <a:lstStyle/>
            <a:p>
              <a:pPr algn="l"/>
              <a:r>
                <a:rPr kumimoji="0" lang="en-US" sz="1000" b="1" dirty="0">
                  <a:ea typeface="Arial" charset="0"/>
                  <a:cs typeface="Arial" charset="0"/>
                </a:rPr>
                <a:t>(16) DDN </a:t>
              </a:r>
              <a:r>
                <a:rPr kumimoji="0" lang="en-US" sz="1000" b="1" dirty="0" smtClean="0">
                  <a:ea typeface="Arial" charset="0"/>
                  <a:cs typeface="Arial" charset="0"/>
                </a:rPr>
                <a:t>12Ke couplets – Scratch – 28 PB (raw), 240 GB/s</a:t>
              </a:r>
              <a:endParaRPr lang="en-US" sz="1000" dirty="0">
                <a:ea typeface="ＭＳ Ｐゴシック" charset="-128"/>
                <a:cs typeface="ＭＳ Ｐゴシック" charset="-128"/>
              </a:endParaRPr>
            </a:p>
          </p:txBody>
        </p:sp>
        <p:sp>
          <p:nvSpPr>
            <p:cNvPr id="36" name="Rectangle 123"/>
            <p:cNvSpPr>
              <a:spLocks noChangeArrowheads="1"/>
            </p:cNvSpPr>
            <p:nvPr/>
          </p:nvSpPr>
          <p:spPr bwMode="auto">
            <a:xfrm>
              <a:off x="5394295" y="5107310"/>
              <a:ext cx="2451037" cy="249732"/>
            </a:xfrm>
            <a:prstGeom prst="rect">
              <a:avLst/>
            </a:prstGeom>
            <a:noFill/>
            <a:ln w="9525">
              <a:noFill/>
              <a:miter lim="800000"/>
              <a:headEnd/>
              <a:tailEnd/>
            </a:ln>
          </p:spPr>
          <p:txBody>
            <a:bodyPr wrap="none" anchor="ctr">
              <a:prstTxWarp prst="textNoShape">
                <a:avLst/>
              </a:prstTxWarp>
              <a:spAutoFit/>
            </a:bodyPr>
            <a:lstStyle/>
            <a:p>
              <a:r>
                <a:rPr kumimoji="0" lang="en-US" sz="1000" b="1" dirty="0">
                  <a:ea typeface="Arial" charset="0"/>
                  <a:cs typeface="Arial" charset="0"/>
                </a:rPr>
                <a:t>(1) DDN </a:t>
              </a:r>
              <a:r>
                <a:rPr kumimoji="0" lang="en-US" sz="1000" b="1" dirty="0" smtClean="0">
                  <a:ea typeface="Arial" charset="0"/>
                  <a:cs typeface="Arial" charset="0"/>
                </a:rPr>
                <a:t>12Ke – 600 </a:t>
              </a:r>
              <a:r>
                <a:rPr lang="en-US" sz="1000" b="1" dirty="0" smtClean="0">
                  <a:ea typeface="Arial" charset="0"/>
                  <a:cs typeface="Arial" charset="0"/>
                </a:rPr>
                <a:t>T</a:t>
              </a:r>
              <a:r>
                <a:rPr kumimoji="0" lang="en-US" sz="1000" b="1" dirty="0" smtClean="0">
                  <a:ea typeface="Arial" charset="0"/>
                  <a:cs typeface="Arial" charset="0"/>
                </a:rPr>
                <a:t>B (raw), 15 GB/s  </a:t>
              </a:r>
              <a:endParaRPr lang="en-US" sz="1000" dirty="0">
                <a:ea typeface="ＭＳ Ｐゴシック" charset="-128"/>
                <a:cs typeface="ＭＳ Ｐゴシック" charset="-128"/>
              </a:endParaRPr>
            </a:p>
          </p:txBody>
        </p:sp>
        <p:pic>
          <p:nvPicPr>
            <p:cNvPr id="3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6999" y="3141245"/>
              <a:ext cx="491312" cy="1368617"/>
            </a:xfrm>
            <a:prstGeom prst="rect">
              <a:avLst/>
            </a:prstGeom>
            <a:noFill/>
            <a:ln w="9525">
              <a:noFill/>
              <a:miter lim="800000"/>
              <a:headEnd/>
              <a:tailEnd/>
            </a:ln>
          </p:spPr>
        </p:pic>
        <p:sp>
          <p:nvSpPr>
            <p:cNvPr id="38" name="Text Box 48"/>
            <p:cNvSpPr txBox="1">
              <a:spLocks noChangeArrowheads="1"/>
            </p:cNvSpPr>
            <p:nvPr/>
          </p:nvSpPr>
          <p:spPr bwMode="auto">
            <a:xfrm>
              <a:off x="497908" y="3111926"/>
              <a:ext cx="2104362" cy="1217444"/>
            </a:xfrm>
            <a:prstGeom prst="rect">
              <a:avLst/>
            </a:prstGeom>
            <a:noFill/>
            <a:ln w="9525">
              <a:noFill/>
              <a:miter lim="800000"/>
              <a:headEnd/>
              <a:tailEnd/>
            </a:ln>
          </p:spPr>
          <p:txBody>
            <a:bodyPr wrap="none">
              <a:prstTxWarp prst="textNoShape">
                <a:avLst/>
              </a:prstTxWarp>
              <a:spAutoFit/>
            </a:bodyPr>
            <a:lstStyle/>
            <a:p>
              <a:pPr algn="l" eaLnBrk="1" hangingPunct="1">
                <a:spcBef>
                  <a:spcPct val="0"/>
                </a:spcBef>
              </a:pPr>
              <a:r>
                <a:rPr kumimoji="0" lang="en-US" sz="1600" b="1" dirty="0" err="1" smtClean="0">
                  <a:ea typeface="Arial" charset="0"/>
                  <a:cs typeface="Arial" charset="0"/>
                </a:rPr>
                <a:t>Tukey</a:t>
              </a:r>
              <a:r>
                <a:rPr kumimoji="0" lang="en-US" sz="1600" b="1" dirty="0" smtClean="0">
                  <a:ea typeface="Arial" charset="0"/>
                  <a:cs typeface="Arial" charset="0"/>
                </a:rPr>
                <a:t> </a:t>
              </a:r>
              <a:r>
                <a:rPr kumimoji="0" lang="en-US" sz="1600" dirty="0" smtClean="0">
                  <a:ea typeface="Arial" charset="0"/>
                  <a:cs typeface="Arial" charset="0"/>
                </a:rPr>
                <a:t>(Visualization)</a:t>
              </a:r>
            </a:p>
            <a:p>
              <a:pPr algn="l" eaLnBrk="1" hangingPunct="1">
                <a:spcBef>
                  <a:spcPct val="0"/>
                </a:spcBef>
              </a:pPr>
              <a:r>
                <a:rPr kumimoji="0" lang="en-US" sz="1400" dirty="0" smtClean="0">
                  <a:ea typeface="Arial" charset="0"/>
                  <a:cs typeface="Arial" charset="0"/>
                </a:rPr>
                <a:t>96 nodes / 1536 cores</a:t>
              </a:r>
            </a:p>
            <a:p>
              <a:pPr algn="l" eaLnBrk="1" hangingPunct="1">
                <a:spcBef>
                  <a:spcPct val="0"/>
                </a:spcBef>
              </a:pPr>
              <a:r>
                <a:rPr kumimoji="0" lang="en-US" sz="1400" dirty="0" smtClean="0">
                  <a:ea typeface="Arial" charset="0"/>
                  <a:cs typeface="Arial" charset="0"/>
                </a:rPr>
                <a:t>192 </a:t>
              </a:r>
              <a:r>
                <a:rPr kumimoji="0" lang="en-US" sz="1400" dirty="0">
                  <a:ea typeface="Arial" charset="0"/>
                  <a:cs typeface="Arial" charset="0"/>
                </a:rPr>
                <a:t>NVIDIA </a:t>
              </a:r>
              <a:r>
                <a:rPr kumimoji="0" lang="en-US" sz="1400" dirty="0" err="1">
                  <a:ea typeface="Arial" charset="0"/>
                  <a:cs typeface="Arial" charset="0"/>
                </a:rPr>
                <a:t>GPUs</a:t>
              </a:r>
              <a:endParaRPr kumimoji="0" lang="en-US" sz="1400" dirty="0" smtClean="0">
                <a:ea typeface="Arial" charset="0"/>
                <a:cs typeface="Arial" charset="0"/>
              </a:endParaRPr>
            </a:p>
            <a:p>
              <a:pPr algn="l" eaLnBrk="1" hangingPunct="1">
                <a:spcBef>
                  <a:spcPct val="0"/>
                </a:spcBef>
              </a:pPr>
              <a:r>
                <a:rPr kumimoji="0" lang="en-US" sz="1400" dirty="0" smtClean="0">
                  <a:ea typeface="Arial" charset="0"/>
                  <a:cs typeface="Arial" charset="0"/>
                </a:rPr>
                <a:t>6.1 TB / 1.1 TB GPU</a:t>
              </a:r>
            </a:p>
            <a:p>
              <a:pPr algn="l" eaLnBrk="1" hangingPunct="1">
                <a:spcBef>
                  <a:spcPct val="0"/>
                </a:spcBef>
              </a:pPr>
              <a:endParaRPr kumimoji="0" lang="en-US" sz="1400" dirty="0">
                <a:ea typeface="Arial" charset="0"/>
                <a:cs typeface="Arial" charset="0"/>
              </a:endParaRPr>
            </a:p>
          </p:txBody>
        </p:sp>
        <p:sp>
          <p:nvSpPr>
            <p:cNvPr id="39" name="AutoShape 118"/>
            <p:cNvSpPr>
              <a:spLocks noChangeArrowheads="1"/>
            </p:cNvSpPr>
            <p:nvPr/>
          </p:nvSpPr>
          <p:spPr bwMode="auto">
            <a:xfrm>
              <a:off x="5854806" y="3371421"/>
              <a:ext cx="373148" cy="618293"/>
            </a:xfrm>
            <a:prstGeom prst="can">
              <a:avLst>
                <a:gd name="adj" fmla="val 40000"/>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41" name="Text Box 45"/>
            <p:cNvSpPr txBox="1">
              <a:spLocks noChangeArrowheads="1"/>
            </p:cNvSpPr>
            <p:nvPr/>
          </p:nvSpPr>
          <p:spPr bwMode="auto">
            <a:xfrm>
              <a:off x="476981" y="2161945"/>
              <a:ext cx="1828426" cy="811509"/>
            </a:xfrm>
            <a:prstGeom prst="rect">
              <a:avLst/>
            </a:prstGeom>
            <a:noFill/>
            <a:ln w="9525">
              <a:noFill/>
              <a:miter lim="800000"/>
              <a:headEnd/>
              <a:tailEnd/>
            </a:ln>
          </p:spPr>
          <p:txBody>
            <a:bodyPr>
              <a:prstTxWarp prst="textNoShape">
                <a:avLst/>
              </a:prstTxWarp>
              <a:spAutoFit/>
            </a:bodyPr>
            <a:lstStyle/>
            <a:p>
              <a:pPr algn="l" eaLnBrk="1" hangingPunct="1">
                <a:spcBef>
                  <a:spcPct val="0"/>
                </a:spcBef>
              </a:pPr>
              <a:r>
                <a:rPr kumimoji="0" lang="en-US" sz="1600" b="1" dirty="0" err="1" smtClean="0">
                  <a:ea typeface="Arial" charset="0"/>
                  <a:cs typeface="Arial" charset="0"/>
                </a:rPr>
                <a:t>Cetus</a:t>
              </a:r>
              <a:r>
                <a:rPr kumimoji="0" lang="en-US" sz="1600" b="1" dirty="0" smtClean="0">
                  <a:ea typeface="Arial" charset="0"/>
                  <a:cs typeface="Arial" charset="0"/>
                </a:rPr>
                <a:t> </a:t>
              </a:r>
              <a:r>
                <a:rPr kumimoji="0" lang="en-US" sz="1600" dirty="0" smtClean="0">
                  <a:ea typeface="Arial" charset="0"/>
                  <a:cs typeface="Arial" charset="0"/>
                </a:rPr>
                <a:t>(T&amp;D)</a:t>
              </a:r>
              <a:endParaRPr kumimoji="0" lang="en-US" sz="1600" dirty="0">
                <a:ea typeface="Arial" charset="0"/>
                <a:cs typeface="Arial" charset="0"/>
              </a:endParaRPr>
            </a:p>
            <a:p>
              <a:pPr algn="l" eaLnBrk="1" hangingPunct="1">
                <a:spcBef>
                  <a:spcPct val="0"/>
                </a:spcBef>
              </a:pPr>
              <a:r>
                <a:rPr kumimoji="0" lang="en-US" sz="1400" dirty="0">
                  <a:ea typeface="Arial" charset="0"/>
                  <a:cs typeface="Arial" charset="0"/>
                </a:rPr>
                <a:t>1 </a:t>
              </a:r>
              <a:r>
                <a:rPr kumimoji="0" lang="en-US" sz="1400" dirty="0" smtClean="0">
                  <a:ea typeface="Arial" charset="0"/>
                  <a:cs typeface="Arial" charset="0"/>
                </a:rPr>
                <a:t>rack / 16K </a:t>
              </a:r>
              <a:r>
                <a:rPr kumimoji="0" lang="en-US" sz="1400" dirty="0">
                  <a:ea typeface="Arial" charset="0"/>
                  <a:cs typeface="Arial" charset="0"/>
                </a:rPr>
                <a:t>cores</a:t>
              </a:r>
            </a:p>
            <a:p>
              <a:pPr algn="l" eaLnBrk="1" hangingPunct="1">
                <a:spcBef>
                  <a:spcPct val="0"/>
                </a:spcBef>
              </a:pPr>
              <a:r>
                <a:rPr kumimoji="0" lang="en-US" sz="1400" dirty="0" smtClean="0">
                  <a:ea typeface="Arial" charset="0"/>
                  <a:cs typeface="Arial" charset="0"/>
                </a:rPr>
                <a:t>210 TF</a:t>
              </a:r>
              <a:endParaRPr kumimoji="0" lang="en-US" sz="1400" dirty="0">
                <a:ea typeface="Arial" charset="0"/>
                <a:cs typeface="Arial" charset="0"/>
              </a:endParaRPr>
            </a:p>
          </p:txBody>
        </p:sp>
        <p:sp>
          <p:nvSpPr>
            <p:cNvPr id="43" name="Rectangle 123"/>
            <p:cNvSpPr>
              <a:spLocks noChangeArrowheads="1"/>
            </p:cNvSpPr>
            <p:nvPr/>
          </p:nvSpPr>
          <p:spPr bwMode="auto">
            <a:xfrm>
              <a:off x="5715000" y="3124200"/>
              <a:ext cx="1787669" cy="246221"/>
            </a:xfrm>
            <a:prstGeom prst="rect">
              <a:avLst/>
            </a:prstGeom>
            <a:noFill/>
            <a:ln w="9525">
              <a:noFill/>
              <a:miter lim="800000"/>
              <a:headEnd/>
              <a:tailEnd/>
            </a:ln>
          </p:spPr>
          <p:txBody>
            <a:bodyPr wrap="none" anchor="ctr">
              <a:prstTxWarp prst="textNoShape">
                <a:avLst/>
              </a:prstTxWarp>
              <a:spAutoFit/>
            </a:bodyPr>
            <a:lstStyle/>
            <a:p>
              <a:pPr algn="l"/>
              <a:r>
                <a:rPr lang="en-US" sz="1000" b="1" dirty="0" smtClean="0">
                  <a:ea typeface="Arial" charset="0"/>
                  <a:cs typeface="Arial" charset="0"/>
                </a:rPr>
                <a:t>Tape Library – 16 PB (raw)</a:t>
              </a:r>
              <a:endParaRPr lang="en-US" sz="1000" dirty="0">
                <a:ea typeface="ＭＳ Ｐゴシック" charset="-128"/>
                <a:cs typeface="ＭＳ Ｐゴシック" charset="-128"/>
              </a:endParaRPr>
            </a:p>
          </p:txBody>
        </p:sp>
        <p:pic>
          <p:nvPicPr>
            <p:cNvPr id="45" name="Picture 32" descr="BGQ3"/>
            <p:cNvPicPr>
              <a:picLocks noChangeAspect="1" noChangeArrowheads="1"/>
            </p:cNvPicPr>
            <p:nvPr/>
          </p:nvPicPr>
          <p:blipFill>
            <a:blip r:embed="rId4"/>
            <a:srcRect l="9784" t="5385" r="10861" b="4401"/>
            <a:stretch>
              <a:fillRect/>
            </a:stretch>
          </p:blipFill>
          <p:spPr bwMode="auto">
            <a:xfrm>
              <a:off x="2622900" y="990600"/>
              <a:ext cx="728273" cy="1066800"/>
            </a:xfrm>
            <a:prstGeom prst="rect">
              <a:avLst/>
            </a:prstGeom>
            <a:noFill/>
            <a:ln w="9525">
              <a:noFill/>
              <a:miter lim="800000"/>
              <a:headEnd/>
              <a:tailEnd/>
            </a:ln>
          </p:spPr>
        </p:pic>
        <p:sp>
          <p:nvSpPr>
            <p:cNvPr id="28" name="Rectangle 131"/>
            <p:cNvSpPr>
              <a:spLocks noChangeArrowheads="1"/>
            </p:cNvSpPr>
            <p:nvPr/>
          </p:nvSpPr>
          <p:spPr bwMode="auto">
            <a:xfrm>
              <a:off x="3252311" y="1560595"/>
              <a:ext cx="522408" cy="309146"/>
            </a:xfrm>
            <a:prstGeom prst="rect">
              <a:avLst/>
            </a:prstGeom>
            <a:gradFill rotWithShape="0">
              <a:gsLst>
                <a:gs pos="0">
                  <a:srgbClr val="050850"/>
                </a:gs>
                <a:gs pos="50000">
                  <a:srgbClr val="0B11AC"/>
                </a:gs>
                <a:gs pos="100000">
                  <a:srgbClr val="050850"/>
                </a:gs>
              </a:gsLst>
              <a:lin ang="5400000" scaled="1"/>
            </a:gradFill>
            <a:ln w="9525">
              <a:solidFill>
                <a:schemeClr val="tx1"/>
              </a:solidFill>
              <a:miter lim="800000"/>
              <a:headEnd/>
              <a:tailEnd/>
            </a:ln>
          </p:spPr>
          <p:txBody>
            <a:bodyPr wrap="none" anchor="ctr">
              <a:prstTxWarp prst="textNoShape">
                <a:avLst/>
              </a:prstTxWarp>
            </a:bodyPr>
            <a:lstStyle/>
            <a:p>
              <a:r>
                <a:rPr lang="en-US" sz="1600" dirty="0">
                  <a:solidFill>
                    <a:srgbClr val="C9E7ED"/>
                  </a:solidFill>
                </a:rPr>
                <a:t>I/O</a:t>
              </a:r>
              <a:endParaRPr lang="en-US" sz="1600" b="1" dirty="0">
                <a:solidFill>
                  <a:srgbClr val="C9E7ED"/>
                </a:solidFill>
              </a:endParaRPr>
            </a:p>
          </p:txBody>
        </p:sp>
        <p:pic>
          <p:nvPicPr>
            <p:cNvPr id="46" name="Picture 32" descr="BGQ3"/>
            <p:cNvPicPr>
              <a:picLocks noChangeAspect="1" noChangeArrowheads="1"/>
            </p:cNvPicPr>
            <p:nvPr/>
          </p:nvPicPr>
          <p:blipFill>
            <a:blip r:embed="rId4"/>
            <a:srcRect l="9784" t="5385" r="10861" b="4401"/>
            <a:stretch>
              <a:fillRect/>
            </a:stretch>
          </p:blipFill>
          <p:spPr bwMode="auto">
            <a:xfrm>
              <a:off x="2667000" y="2286000"/>
              <a:ext cx="457200" cy="669723"/>
            </a:xfrm>
            <a:prstGeom prst="rect">
              <a:avLst/>
            </a:prstGeom>
            <a:noFill/>
            <a:ln w="9525">
              <a:noFill/>
              <a:miter lim="800000"/>
              <a:headEnd/>
              <a:tailEnd/>
            </a:ln>
          </p:spPr>
        </p:pic>
        <p:pic>
          <p:nvPicPr>
            <p:cNvPr id="47" name="Picture 32" descr="BGQ3"/>
            <p:cNvPicPr>
              <a:picLocks noChangeAspect="1" noChangeArrowheads="1"/>
            </p:cNvPicPr>
            <p:nvPr/>
          </p:nvPicPr>
          <p:blipFill>
            <a:blip r:embed="rId4"/>
            <a:srcRect l="9784" t="5385" r="10861" b="4401"/>
            <a:stretch>
              <a:fillRect/>
            </a:stretch>
          </p:blipFill>
          <p:spPr bwMode="auto">
            <a:xfrm>
              <a:off x="2667000" y="5495219"/>
              <a:ext cx="457200" cy="669723"/>
            </a:xfrm>
            <a:prstGeom prst="rect">
              <a:avLst/>
            </a:prstGeom>
            <a:noFill/>
            <a:ln w="9525">
              <a:noFill/>
              <a:miter lim="800000"/>
              <a:headEnd/>
              <a:tailEnd/>
            </a:ln>
          </p:spPr>
        </p:pic>
        <p:sp>
          <p:nvSpPr>
            <p:cNvPr id="42" name="Rectangle 133"/>
            <p:cNvSpPr>
              <a:spLocks noChangeArrowheads="1"/>
            </p:cNvSpPr>
            <p:nvPr/>
          </p:nvSpPr>
          <p:spPr bwMode="auto">
            <a:xfrm>
              <a:off x="3017251" y="2622982"/>
              <a:ext cx="298519" cy="154573"/>
            </a:xfrm>
            <a:prstGeom prst="rect">
              <a:avLst/>
            </a:prstGeom>
            <a:gradFill rotWithShape="0">
              <a:gsLst>
                <a:gs pos="0">
                  <a:srgbClr val="050850"/>
                </a:gs>
                <a:gs pos="50000">
                  <a:srgbClr val="0B11AC"/>
                </a:gs>
                <a:gs pos="100000">
                  <a:srgbClr val="050850"/>
                </a:gs>
              </a:gsLst>
              <a:lin ang="5400000" scaled="1"/>
            </a:gradFill>
            <a:ln w="9525">
              <a:solidFill>
                <a:schemeClr val="tx1"/>
              </a:solidFill>
              <a:miter lim="800000"/>
              <a:headEnd/>
              <a:tailEnd/>
            </a:ln>
          </p:spPr>
          <p:txBody>
            <a:bodyPr wrap="none" anchor="ctr">
              <a:prstTxWarp prst="textNoShape">
                <a:avLst/>
              </a:prstTxWarp>
            </a:bodyPr>
            <a:lstStyle/>
            <a:p>
              <a:r>
                <a:rPr lang="en-US" sz="900" dirty="0">
                  <a:solidFill>
                    <a:srgbClr val="C9E7ED"/>
                  </a:solidFill>
                </a:rPr>
                <a:t>I/O</a:t>
              </a:r>
              <a:endParaRPr lang="en-US" sz="900" b="1" dirty="0">
                <a:solidFill>
                  <a:srgbClr val="C9E7ED"/>
                </a:solidFill>
              </a:endParaRPr>
            </a:p>
          </p:txBody>
        </p:sp>
        <p:sp>
          <p:nvSpPr>
            <p:cNvPr id="29" name="Rectangle 133"/>
            <p:cNvSpPr>
              <a:spLocks noChangeArrowheads="1"/>
            </p:cNvSpPr>
            <p:nvPr/>
          </p:nvSpPr>
          <p:spPr bwMode="auto">
            <a:xfrm>
              <a:off x="3066478" y="5866022"/>
              <a:ext cx="298519" cy="154573"/>
            </a:xfrm>
            <a:prstGeom prst="rect">
              <a:avLst/>
            </a:prstGeom>
            <a:gradFill rotWithShape="0">
              <a:gsLst>
                <a:gs pos="0">
                  <a:srgbClr val="050850"/>
                </a:gs>
                <a:gs pos="50000">
                  <a:srgbClr val="0B11AC"/>
                </a:gs>
                <a:gs pos="100000">
                  <a:srgbClr val="050850"/>
                </a:gs>
              </a:gsLst>
              <a:lin ang="5400000" scaled="1"/>
            </a:gradFill>
            <a:ln w="9525">
              <a:solidFill>
                <a:schemeClr val="tx1"/>
              </a:solidFill>
              <a:miter lim="800000"/>
              <a:headEnd/>
              <a:tailEnd/>
            </a:ln>
          </p:spPr>
          <p:txBody>
            <a:bodyPr wrap="none" anchor="ctr">
              <a:prstTxWarp prst="textNoShape">
                <a:avLst/>
              </a:prstTxWarp>
            </a:bodyPr>
            <a:lstStyle/>
            <a:p>
              <a:r>
                <a:rPr lang="en-US" sz="900" dirty="0">
                  <a:solidFill>
                    <a:srgbClr val="C9E7ED"/>
                  </a:solidFill>
                </a:rPr>
                <a:t>I/O</a:t>
              </a:r>
              <a:endParaRPr lang="en-US" sz="900" b="1" dirty="0">
                <a:solidFill>
                  <a:srgbClr val="C9E7ED"/>
                </a:solidFill>
              </a:endParaRPr>
            </a:p>
          </p:txBody>
        </p:sp>
      </p:grpSp>
    </p:spTree>
    <p:extLst>
      <p:ext uri="{BB962C8B-B14F-4D97-AF65-F5344CB8AC3E}">
        <p14:creationId xmlns:p14="http://schemas.microsoft.com/office/powerpoint/2010/main" val="124403899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7"/>
            <a:ext cx="8229600" cy="601133"/>
          </a:xfrm>
        </p:spPr>
        <p:txBody>
          <a:bodyPr/>
          <a:lstStyle/>
          <a:p>
            <a:r>
              <a:rPr lang="en-US" dirty="0"/>
              <a:t>MPI </a:t>
            </a:r>
            <a:r>
              <a:rPr lang="en-US" dirty="0" smtClean="0"/>
              <a:t>mapping</a:t>
            </a:r>
            <a:endParaRPr lang="en-US" dirty="0"/>
          </a:p>
        </p:txBody>
      </p:sp>
      <p:sp>
        <p:nvSpPr>
          <p:cNvPr id="3" name="Content Placeholder 2"/>
          <p:cNvSpPr>
            <a:spLocks noGrp="1"/>
          </p:cNvSpPr>
          <p:nvPr>
            <p:ph idx="1"/>
          </p:nvPr>
        </p:nvSpPr>
        <p:spPr>
          <a:xfrm>
            <a:off x="457200" y="838200"/>
            <a:ext cx="8077200" cy="5486400"/>
          </a:xfrm>
        </p:spPr>
        <p:txBody>
          <a:bodyPr>
            <a:normAutofit fontScale="92500" lnSpcReduction="10000"/>
          </a:bodyPr>
          <a:lstStyle/>
          <a:p>
            <a:pPr>
              <a:spcBef>
                <a:spcPts val="300"/>
              </a:spcBef>
            </a:pPr>
            <a:r>
              <a:rPr lang="en-US" dirty="0">
                <a:solidFill>
                  <a:srgbClr val="131313"/>
                </a:solidFill>
                <a:latin typeface="Arial"/>
                <a:ea typeface="ＭＳ Ｐゴシック" pitchFamily="-1" charset="-128"/>
                <a:cs typeface="Arial"/>
              </a:rPr>
              <a:t>A mapping defines the assignment of MPI ranks to BG/Q </a:t>
            </a:r>
            <a:r>
              <a:rPr lang="en-US" dirty="0" smtClean="0">
                <a:solidFill>
                  <a:srgbClr val="131313"/>
                </a:solidFill>
                <a:latin typeface="Arial"/>
                <a:ea typeface="ＭＳ Ｐゴシック" pitchFamily="-1" charset="-128"/>
                <a:cs typeface="Arial"/>
              </a:rPr>
              <a:t>processors</a:t>
            </a:r>
          </a:p>
          <a:p>
            <a:pPr>
              <a:spcBef>
                <a:spcPts val="300"/>
              </a:spcBef>
            </a:pPr>
            <a:endParaRPr lang="en-US" sz="900" dirty="0">
              <a:solidFill>
                <a:srgbClr val="131313"/>
              </a:solidFill>
              <a:latin typeface="Arial"/>
              <a:ea typeface="ＭＳ Ｐゴシック" pitchFamily="-1" charset="-128"/>
              <a:cs typeface="Arial"/>
            </a:endParaRPr>
          </a:p>
          <a:p>
            <a:pPr>
              <a:spcBef>
                <a:spcPts val="300"/>
              </a:spcBef>
            </a:pPr>
            <a:r>
              <a:rPr lang="en-US" dirty="0">
                <a:solidFill>
                  <a:srgbClr val="131313"/>
                </a:solidFill>
                <a:latin typeface="Arial"/>
                <a:ea typeface="ＭＳ Ｐゴシック" pitchFamily="-1" charset="-128"/>
                <a:cs typeface="Arial"/>
              </a:rPr>
              <a:t>Default mapping is </a:t>
            </a:r>
            <a:r>
              <a:rPr lang="en-US" i="1" dirty="0" smtClean="0">
                <a:solidFill>
                  <a:srgbClr val="131313"/>
                </a:solidFill>
                <a:latin typeface="Arial"/>
                <a:ea typeface="ＭＳ Ｐゴシック" pitchFamily="-1" charset="-128"/>
                <a:cs typeface="Arial"/>
              </a:rPr>
              <a:t>ABCDET</a:t>
            </a:r>
          </a:p>
          <a:p>
            <a:pPr lvl="1">
              <a:spcBef>
                <a:spcPts val="300"/>
              </a:spcBef>
            </a:pPr>
            <a:r>
              <a:rPr lang="en-US" dirty="0" smtClean="0">
                <a:latin typeface="Arial"/>
                <a:cs typeface="Arial"/>
              </a:rPr>
              <a:t>(</a:t>
            </a:r>
            <a:r>
              <a:rPr lang="en-US" i="1" dirty="0">
                <a:latin typeface="Arial"/>
                <a:cs typeface="Arial"/>
              </a:rPr>
              <a:t>ABCDE</a:t>
            </a:r>
            <a:r>
              <a:rPr lang="en-US" dirty="0">
                <a:latin typeface="Arial"/>
                <a:cs typeface="Arial"/>
              </a:rPr>
              <a:t>) are 5D torus coordinates, </a:t>
            </a:r>
            <a:r>
              <a:rPr lang="en-US" i="1" dirty="0">
                <a:latin typeface="Arial"/>
                <a:cs typeface="Arial"/>
              </a:rPr>
              <a:t>T</a:t>
            </a:r>
            <a:r>
              <a:rPr lang="en-US" dirty="0">
                <a:latin typeface="Arial"/>
                <a:cs typeface="Arial"/>
              </a:rPr>
              <a:t> is a CPU number</a:t>
            </a:r>
          </a:p>
          <a:p>
            <a:pPr lvl="1">
              <a:spcBef>
                <a:spcPts val="300"/>
              </a:spcBef>
            </a:pPr>
            <a:r>
              <a:rPr lang="en-US" dirty="0" smtClean="0">
                <a:latin typeface="Arial"/>
                <a:cs typeface="Arial"/>
              </a:rPr>
              <a:t>Rightmost </a:t>
            </a:r>
            <a:r>
              <a:rPr lang="en-US" dirty="0">
                <a:latin typeface="Arial"/>
                <a:cs typeface="Arial"/>
              </a:rPr>
              <a:t>letter of the mapping increases first as processes are distributed (T then E</a:t>
            </a:r>
            <a:r>
              <a:rPr lang="en-US" dirty="0" smtClean="0">
                <a:latin typeface="Arial"/>
                <a:cs typeface="Arial"/>
              </a:rPr>
              <a:t>)</a:t>
            </a:r>
          </a:p>
          <a:p>
            <a:pPr lvl="1">
              <a:spcBef>
                <a:spcPts val="300"/>
              </a:spcBef>
            </a:pPr>
            <a:endParaRPr lang="en-US" sz="900" dirty="0">
              <a:latin typeface="Arial"/>
              <a:cs typeface="Arial"/>
            </a:endParaRPr>
          </a:p>
          <a:p>
            <a:pPr>
              <a:spcBef>
                <a:spcPts val="300"/>
              </a:spcBef>
            </a:pPr>
            <a:r>
              <a:rPr lang="en-US" dirty="0">
                <a:solidFill>
                  <a:srgbClr val="131313"/>
                </a:solidFill>
                <a:latin typeface="Arial"/>
                <a:cs typeface="Arial"/>
              </a:rPr>
              <a:t>Mappings may be specified by user using the </a:t>
            </a:r>
            <a:r>
              <a:rPr lang="en-US" dirty="0">
                <a:solidFill>
                  <a:srgbClr val="131313"/>
                </a:solidFill>
                <a:latin typeface="Courier"/>
                <a:cs typeface="Courier"/>
              </a:rPr>
              <a:t>RUNJOB_MAPPING</a:t>
            </a:r>
            <a:r>
              <a:rPr lang="en-US" dirty="0">
                <a:solidFill>
                  <a:srgbClr val="131313"/>
                </a:solidFill>
                <a:latin typeface="Arial"/>
                <a:cs typeface="Arial"/>
              </a:rPr>
              <a:t> environment variable</a:t>
            </a:r>
            <a:r>
              <a:rPr lang="en-US" dirty="0" smtClean="0">
                <a:solidFill>
                  <a:srgbClr val="131313"/>
                </a:solidFill>
                <a:latin typeface="Arial"/>
                <a:cs typeface="Arial"/>
              </a:rPr>
              <a:t>:</a:t>
            </a:r>
          </a:p>
          <a:p>
            <a:pPr>
              <a:spcBef>
                <a:spcPts val="300"/>
              </a:spcBef>
              <a:buNone/>
            </a:pPr>
            <a:endParaRPr lang="en-US" sz="432" dirty="0" smtClean="0">
              <a:solidFill>
                <a:srgbClr val="131313"/>
              </a:solidFill>
              <a:latin typeface="Arial"/>
              <a:cs typeface="Arial"/>
            </a:endParaRPr>
          </a:p>
          <a:p>
            <a:pPr lvl="1">
              <a:spcBef>
                <a:spcPts val="300"/>
              </a:spcBef>
            </a:pPr>
            <a:r>
              <a:rPr lang="en-US" dirty="0">
                <a:solidFill>
                  <a:srgbClr val="131313"/>
                </a:solidFill>
                <a:latin typeface="Arial"/>
                <a:cs typeface="Arial"/>
              </a:rPr>
              <a:t>With a </a:t>
            </a:r>
            <a:r>
              <a:rPr lang="en-US" u="sng" dirty="0">
                <a:solidFill>
                  <a:srgbClr val="131313"/>
                </a:solidFill>
                <a:latin typeface="Arial"/>
                <a:cs typeface="Arial"/>
              </a:rPr>
              <a:t>mapping string</a:t>
            </a:r>
            <a:r>
              <a:rPr lang="en-US" dirty="0">
                <a:solidFill>
                  <a:srgbClr val="131313"/>
                </a:solidFill>
                <a:latin typeface="Arial"/>
                <a:cs typeface="Arial"/>
              </a:rPr>
              <a:t>:</a:t>
            </a:r>
            <a:endParaRPr lang="en-US" dirty="0" smtClean="0">
              <a:solidFill>
                <a:srgbClr val="131313"/>
              </a:solidFill>
              <a:latin typeface="Arial"/>
              <a:cs typeface="Arial"/>
            </a:endParaRPr>
          </a:p>
          <a:p>
            <a:pPr lvl="2">
              <a:spcBef>
                <a:spcPts val="300"/>
              </a:spcBef>
            </a:pPr>
            <a:r>
              <a:rPr lang="en-US" dirty="0" smtClean="0">
                <a:solidFill>
                  <a:srgbClr val="000000"/>
                </a:solidFill>
                <a:latin typeface="Arial"/>
                <a:ea typeface="ＭＳ Ｐゴシック" pitchFamily="-1" charset="-128"/>
                <a:cs typeface="Arial"/>
              </a:rPr>
              <a:t> </a:t>
            </a:r>
            <a:r>
              <a:rPr lang="en-US" dirty="0" err="1" smtClean="0">
                <a:solidFill>
                  <a:srgbClr val="984807"/>
                </a:solidFill>
                <a:latin typeface="Arial"/>
                <a:cs typeface="Arial"/>
              </a:rPr>
              <a:t>qsub</a:t>
            </a:r>
            <a:r>
              <a:rPr lang="en-US" dirty="0" smtClean="0">
                <a:solidFill>
                  <a:srgbClr val="984807"/>
                </a:solidFill>
                <a:latin typeface="Arial"/>
                <a:cs typeface="Arial"/>
              </a:rPr>
              <a:t> --</a:t>
            </a:r>
            <a:r>
              <a:rPr lang="en-US" dirty="0" err="1" smtClean="0">
                <a:solidFill>
                  <a:srgbClr val="984807"/>
                </a:solidFill>
                <a:latin typeface="Arial"/>
                <a:cs typeface="Arial"/>
              </a:rPr>
              <a:t>env</a:t>
            </a:r>
            <a:r>
              <a:rPr lang="en-US" dirty="0" smtClean="0">
                <a:solidFill>
                  <a:srgbClr val="984807"/>
                </a:solidFill>
                <a:latin typeface="Arial"/>
                <a:cs typeface="Arial"/>
              </a:rPr>
              <a:t>  RUNJOB_MAPPING=TEDACB --mode c32…</a:t>
            </a:r>
            <a:endParaRPr lang="en-US" dirty="0" smtClean="0">
              <a:solidFill>
                <a:srgbClr val="CC3300"/>
              </a:solidFill>
              <a:latin typeface="Arial"/>
              <a:ea typeface="ＭＳ Ｐゴシック" pitchFamily="-1" charset="-128"/>
              <a:cs typeface="Arial"/>
            </a:endParaRPr>
          </a:p>
          <a:p>
            <a:pPr lvl="2">
              <a:spcBef>
                <a:spcPts val="300"/>
              </a:spcBef>
            </a:pPr>
            <a:r>
              <a:rPr lang="en-US" dirty="0" smtClean="0">
                <a:solidFill>
                  <a:srgbClr val="000000"/>
                </a:solidFill>
                <a:latin typeface="Arial"/>
                <a:ea typeface="ＭＳ Ｐゴシック" pitchFamily="-1" charset="-128"/>
                <a:cs typeface="Arial"/>
              </a:rPr>
              <a:t> String </a:t>
            </a:r>
            <a:r>
              <a:rPr lang="en-US" dirty="0">
                <a:solidFill>
                  <a:srgbClr val="000000"/>
                </a:solidFill>
                <a:latin typeface="Arial"/>
                <a:ea typeface="ＭＳ Ｐゴシック" pitchFamily="-1" charset="-128"/>
                <a:cs typeface="Arial"/>
              </a:rPr>
              <a:t>may be any permutation of ABCDET</a:t>
            </a:r>
            <a:endParaRPr lang="en-US" dirty="0" smtClean="0">
              <a:solidFill>
                <a:srgbClr val="000000"/>
              </a:solidFill>
              <a:latin typeface="Arial"/>
              <a:ea typeface="ＭＳ Ｐゴシック" pitchFamily="-1" charset="-128"/>
              <a:cs typeface="Arial"/>
            </a:endParaRPr>
          </a:p>
          <a:p>
            <a:pPr lvl="2">
              <a:spcBef>
                <a:spcPts val="300"/>
              </a:spcBef>
            </a:pPr>
            <a:r>
              <a:rPr lang="en-US" dirty="0" smtClean="0">
                <a:latin typeface="Arial"/>
                <a:cs typeface="Arial"/>
              </a:rPr>
              <a:t> E </a:t>
            </a:r>
            <a:r>
              <a:rPr lang="en-US" dirty="0">
                <a:latin typeface="Arial"/>
                <a:cs typeface="Arial"/>
              </a:rPr>
              <a:t>dimension of torus is always of size </a:t>
            </a:r>
            <a:r>
              <a:rPr lang="en-US" dirty="0" smtClean="0">
                <a:latin typeface="Arial"/>
                <a:cs typeface="Arial"/>
              </a:rPr>
              <a:t>2</a:t>
            </a:r>
          </a:p>
          <a:p>
            <a:pPr lvl="2">
              <a:spcBef>
                <a:spcPts val="300"/>
              </a:spcBef>
              <a:buNone/>
            </a:pPr>
            <a:endParaRPr lang="en-US" sz="432" dirty="0" smtClean="0">
              <a:solidFill>
                <a:srgbClr val="000000"/>
              </a:solidFill>
              <a:latin typeface="Arial"/>
              <a:ea typeface="ＭＳ Ｐゴシック" pitchFamily="-1" charset="-128"/>
              <a:cs typeface="Arial"/>
            </a:endParaRPr>
          </a:p>
          <a:p>
            <a:pPr lvl="1">
              <a:spcBef>
                <a:spcPts val="300"/>
              </a:spcBef>
            </a:pPr>
            <a:r>
              <a:rPr lang="en-US" dirty="0">
                <a:latin typeface="Arial"/>
                <a:ea typeface="ＭＳ Ｐゴシック" pitchFamily="-1" charset="-128"/>
                <a:cs typeface="Arial"/>
              </a:rPr>
              <a:t>With a </a:t>
            </a:r>
            <a:r>
              <a:rPr lang="en-US" u="sng" dirty="0">
                <a:latin typeface="Arial"/>
                <a:ea typeface="ＭＳ Ｐゴシック" pitchFamily="-1" charset="-128"/>
                <a:cs typeface="Arial"/>
              </a:rPr>
              <a:t>mapping file</a:t>
            </a:r>
            <a:r>
              <a:rPr lang="en-US" dirty="0">
                <a:latin typeface="Arial"/>
                <a:ea typeface="ＭＳ Ｐゴシック" pitchFamily="-1" charset="-128"/>
                <a:cs typeface="Arial"/>
              </a:rPr>
              <a:t>:</a:t>
            </a:r>
            <a:endParaRPr lang="en-US" dirty="0" smtClean="0">
              <a:latin typeface="Arial"/>
              <a:ea typeface="ＭＳ Ｐゴシック" pitchFamily="-1" charset="-128"/>
              <a:cs typeface="Arial"/>
            </a:endParaRPr>
          </a:p>
          <a:p>
            <a:pPr lvl="2">
              <a:spcBef>
                <a:spcPts val="300"/>
              </a:spcBef>
            </a:pPr>
            <a:r>
              <a:rPr lang="en-US" dirty="0" smtClean="0">
                <a:solidFill>
                  <a:srgbClr val="000000"/>
                </a:solidFill>
                <a:latin typeface="Arial"/>
                <a:ea typeface="ＭＳ Ｐゴシック" pitchFamily="-1" charset="-128"/>
                <a:cs typeface="Arial"/>
              </a:rPr>
              <a:t> </a:t>
            </a:r>
            <a:r>
              <a:rPr lang="en-US" dirty="0" err="1" smtClean="0">
                <a:solidFill>
                  <a:srgbClr val="984807"/>
                </a:solidFill>
                <a:latin typeface="Arial"/>
                <a:cs typeface="Arial"/>
              </a:rPr>
              <a:t>qsub</a:t>
            </a:r>
            <a:r>
              <a:rPr lang="en-US" dirty="0" smtClean="0">
                <a:solidFill>
                  <a:srgbClr val="984807"/>
                </a:solidFill>
                <a:latin typeface="Arial"/>
                <a:cs typeface="Arial"/>
              </a:rPr>
              <a:t> --</a:t>
            </a:r>
            <a:r>
              <a:rPr lang="en-US" dirty="0" err="1" smtClean="0">
                <a:solidFill>
                  <a:srgbClr val="984807"/>
                </a:solidFill>
                <a:latin typeface="Arial"/>
                <a:cs typeface="Arial"/>
              </a:rPr>
              <a:t>env</a:t>
            </a:r>
            <a:r>
              <a:rPr lang="en-US" dirty="0" smtClean="0">
                <a:solidFill>
                  <a:srgbClr val="984807"/>
                </a:solidFill>
                <a:latin typeface="Arial"/>
                <a:cs typeface="Arial"/>
              </a:rPr>
              <a:t>  RUNJOB_MAPPING=&lt;</a:t>
            </a:r>
            <a:r>
              <a:rPr lang="en-US" dirty="0" err="1" smtClean="0">
                <a:solidFill>
                  <a:srgbClr val="984807"/>
                </a:solidFill>
                <a:latin typeface="Arial"/>
                <a:cs typeface="Arial"/>
              </a:rPr>
              <a:t>FileName</a:t>
            </a:r>
            <a:r>
              <a:rPr lang="en-US" dirty="0" smtClean="0">
                <a:solidFill>
                  <a:srgbClr val="984807"/>
                </a:solidFill>
                <a:latin typeface="Arial"/>
                <a:cs typeface="Arial"/>
              </a:rPr>
              <a:t>&gt; --mode c32…</a:t>
            </a:r>
            <a:r>
              <a:rPr lang="en-US" dirty="0" smtClean="0">
                <a:solidFill>
                  <a:srgbClr val="CC3300"/>
                </a:solidFill>
                <a:latin typeface="Arial"/>
                <a:ea typeface="ＭＳ Ｐゴシック" pitchFamily="-1" charset="-128"/>
                <a:cs typeface="Arial"/>
              </a:rPr>
              <a:t> </a:t>
            </a:r>
          </a:p>
          <a:p>
            <a:pPr lvl="2">
              <a:spcBef>
                <a:spcPts val="300"/>
              </a:spcBef>
            </a:pPr>
            <a:r>
              <a:rPr lang="en-US" dirty="0" smtClean="0">
                <a:latin typeface="Arial"/>
                <a:cs typeface="Arial"/>
              </a:rPr>
              <a:t> </a:t>
            </a:r>
            <a:r>
              <a:rPr lang="en-US" dirty="0" err="1" smtClean="0">
                <a:latin typeface="Arial"/>
                <a:cs typeface="Arial"/>
              </a:rPr>
              <a:t>mapfile</a:t>
            </a:r>
            <a:r>
              <a:rPr lang="en-US" dirty="0" smtClean="0">
                <a:latin typeface="Arial"/>
                <a:cs typeface="Arial"/>
              </a:rPr>
              <a:t>: each line contains 6 coordinates to place the task, first line for task 0,  </a:t>
            </a:r>
          </a:p>
          <a:p>
            <a:pPr lvl="2">
              <a:spcBef>
                <a:spcPts val="300"/>
              </a:spcBef>
              <a:buNone/>
            </a:pPr>
            <a:r>
              <a:rPr lang="en-US" dirty="0" smtClean="0">
                <a:latin typeface="Arial"/>
                <a:cs typeface="Arial"/>
              </a:rPr>
              <a:t>	 second </a:t>
            </a:r>
            <a:r>
              <a:rPr lang="en-US" dirty="0">
                <a:latin typeface="Arial"/>
                <a:cs typeface="Arial"/>
              </a:rPr>
              <a:t>line for task 1…</a:t>
            </a:r>
            <a:endParaRPr lang="en-US" dirty="0" smtClean="0">
              <a:latin typeface="Arial"/>
              <a:cs typeface="Arial"/>
            </a:endParaRPr>
          </a:p>
          <a:p>
            <a:pPr lvl="2">
              <a:spcBef>
                <a:spcPts val="300"/>
              </a:spcBef>
            </a:pPr>
            <a:r>
              <a:rPr lang="en-US" dirty="0" smtClean="0">
                <a:latin typeface="Arial"/>
                <a:cs typeface="Arial"/>
              </a:rPr>
              <a:t> allows </a:t>
            </a:r>
            <a:r>
              <a:rPr lang="en-US" dirty="0">
                <a:latin typeface="Arial"/>
                <a:cs typeface="Arial"/>
              </a:rPr>
              <a:t>for use of any desired mapping </a:t>
            </a:r>
            <a:endParaRPr lang="en-US" dirty="0" smtClean="0">
              <a:latin typeface="Arial"/>
              <a:cs typeface="Arial"/>
            </a:endParaRPr>
          </a:p>
          <a:p>
            <a:pPr lvl="2">
              <a:spcBef>
                <a:spcPts val="300"/>
              </a:spcBef>
            </a:pPr>
            <a:r>
              <a:rPr lang="en-US" dirty="0" smtClean="0">
                <a:latin typeface="Arial"/>
                <a:cs typeface="Arial"/>
              </a:rPr>
              <a:t> file </a:t>
            </a:r>
            <a:r>
              <a:rPr lang="en-US" dirty="0">
                <a:latin typeface="Arial"/>
                <a:cs typeface="Arial"/>
              </a:rPr>
              <a:t>must contain one line per process and not contain conflicts (no verification)</a:t>
            </a:r>
            <a:endParaRPr lang="en-US" dirty="0" smtClean="0">
              <a:latin typeface="Arial"/>
              <a:cs typeface="Arial"/>
            </a:endParaRPr>
          </a:p>
          <a:p>
            <a:pPr lvl="2">
              <a:spcBef>
                <a:spcPts val="300"/>
              </a:spcBef>
            </a:pPr>
            <a:r>
              <a:rPr lang="en-US" dirty="0" smtClean="0">
                <a:latin typeface="Arial"/>
                <a:cs typeface="Arial"/>
              </a:rPr>
              <a:t> use </a:t>
            </a:r>
            <a:r>
              <a:rPr lang="en-US" dirty="0">
                <a:latin typeface="Arial"/>
                <a:cs typeface="Arial"/>
              </a:rPr>
              <a:t>high-performance toolkits to determine communication pattern</a:t>
            </a:r>
          </a:p>
          <a:p>
            <a:pPr marL="458787" lvl="2" indent="0">
              <a:spcBef>
                <a:spcPts val="300"/>
              </a:spcBef>
              <a:buNone/>
            </a:pP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70</a:t>
            </a:fld>
            <a:endParaRPr lang="en-US"/>
          </a:p>
        </p:txBody>
      </p:sp>
      <p:sp>
        <p:nvSpPr>
          <p:cNvPr id="5" name="Rectangle 4"/>
          <p:cNvSpPr/>
          <p:nvPr/>
        </p:nvSpPr>
        <p:spPr>
          <a:xfrm>
            <a:off x="304800" y="6102318"/>
            <a:ext cx="8534400" cy="338554"/>
          </a:xfrm>
          <a:prstGeom prst="rect">
            <a:avLst/>
          </a:prstGeom>
        </p:spPr>
        <p:txBody>
          <a:bodyPr wrap="square">
            <a:spAutoFit/>
          </a:bodyPr>
          <a:lstStyle/>
          <a:p>
            <a:r>
              <a:rPr lang="en-US" sz="1600" dirty="0" smtClean="0">
                <a:latin typeface="Arial"/>
                <a:cs typeface="Arial"/>
                <a:hlinkClick r:id="rId2"/>
              </a:rPr>
              <a:t>http://www.alcf.anl.gov/user-guides/machine-partitions</a:t>
            </a:r>
            <a:r>
              <a:rPr lang="en-US" sz="1600" dirty="0" smtClean="0">
                <a:latin typeface="Arial"/>
                <a:cs typeface="Arial"/>
              </a:rPr>
              <a:t> </a:t>
            </a:r>
            <a:endParaRPr lang="en-US" sz="1600" dirty="0">
              <a:latin typeface="Arial"/>
              <a:cs typeface="Arial"/>
            </a:endParaRPr>
          </a:p>
        </p:txBody>
      </p:sp>
    </p:spTree>
    <p:extLst>
      <p:ext uri="{BB962C8B-B14F-4D97-AF65-F5344CB8AC3E}">
        <p14:creationId xmlns:p14="http://schemas.microsoft.com/office/powerpoint/2010/main" val="275872462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795866"/>
          </a:xfrm>
        </p:spPr>
        <p:txBody>
          <a:bodyPr>
            <a:normAutofit/>
          </a:bodyPr>
          <a:lstStyle/>
          <a:p>
            <a:pPr algn="ctr"/>
            <a:r>
              <a:rPr lang="en-US" sz="4000" b="1" dirty="0" smtClean="0"/>
              <a:t>Questions?</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71</a:t>
            </a:fld>
            <a:endParaRPr lang="en-US"/>
          </a:p>
        </p:txBody>
      </p:sp>
    </p:spTree>
    <p:extLst>
      <p:ext uri="{BB962C8B-B14F-4D97-AF65-F5344CB8AC3E}">
        <p14:creationId xmlns:p14="http://schemas.microsoft.com/office/powerpoint/2010/main" val="53456344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fontScale="90000"/>
          </a:bodyPr>
          <a:lstStyle/>
          <a:p>
            <a:pPr algn="ctr"/>
            <a:r>
              <a:rPr lang="en-US" sz="4000" b="1" dirty="0" smtClean="0"/>
              <a:t>Section:</a:t>
            </a:r>
            <a:br>
              <a:rPr lang="en-US" sz="4000" b="1" dirty="0" smtClean="0"/>
            </a:br>
            <a:r>
              <a:rPr lang="en-US" sz="4000" b="1" dirty="0"/>
              <a:t/>
            </a:r>
            <a:br>
              <a:rPr lang="en-US" sz="4000" b="1" dirty="0"/>
            </a:br>
            <a:r>
              <a:rPr lang="en-US" sz="4000" b="1" dirty="0" smtClean="0"/>
              <a:t>Backups and Tape Archiving</a:t>
            </a:r>
            <a:r>
              <a:rPr lang="en-US" sz="4000" b="1" dirty="0"/>
              <a:t/>
            </a:r>
            <a:br>
              <a:rPr lang="en-US" sz="4000" b="1" dirty="0"/>
            </a:br>
            <a:r>
              <a:rPr lang="en-US" sz="4000" b="1" dirty="0"/>
              <a:t/>
            </a:r>
            <a:br>
              <a:rPr lang="en-US" sz="4000" b="1" dirty="0"/>
            </a:b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72</a:t>
            </a:fld>
            <a:endParaRPr lang="en-US"/>
          </a:p>
        </p:txBody>
      </p:sp>
    </p:spTree>
    <p:extLst>
      <p:ext uri="{BB962C8B-B14F-4D97-AF65-F5344CB8AC3E}">
        <p14:creationId xmlns:p14="http://schemas.microsoft.com/office/powerpoint/2010/main" val="117108589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 and tape archiving</a:t>
            </a:r>
            <a:endParaRPr lang="en-US" dirty="0"/>
          </a:p>
        </p:txBody>
      </p:sp>
      <p:sp>
        <p:nvSpPr>
          <p:cNvPr id="3" name="Content Placeholder 2"/>
          <p:cNvSpPr>
            <a:spLocks noGrp="1"/>
          </p:cNvSpPr>
          <p:nvPr>
            <p:ph idx="1"/>
          </p:nvPr>
        </p:nvSpPr>
        <p:spPr/>
        <p:txBody>
          <a:bodyPr/>
          <a:lstStyle/>
          <a:p>
            <a:r>
              <a:rPr lang="en-US" b="1" dirty="0">
                <a:latin typeface="Arial"/>
                <a:ea typeface="ＭＳ Ｐゴシック" pitchFamily="-1" charset="-128"/>
                <a:cs typeface="Arial"/>
              </a:rPr>
              <a:t>Backups</a:t>
            </a:r>
          </a:p>
          <a:p>
            <a:pPr lvl="1"/>
            <a:r>
              <a:rPr lang="en-US" dirty="0">
                <a:latin typeface="Arial"/>
                <a:cs typeface="Arial"/>
              </a:rPr>
              <a:t>On-disk snapshots of</a:t>
            </a:r>
            <a:r>
              <a:rPr lang="en-US" dirty="0" smtClean="0">
                <a:latin typeface="Arial"/>
                <a:cs typeface="Arial"/>
              </a:rPr>
              <a:t> </a:t>
            </a:r>
            <a:r>
              <a:rPr lang="en-US" dirty="0" smtClean="0">
                <a:solidFill>
                  <a:srgbClr val="984807"/>
                </a:solidFill>
                <a:latin typeface="Arial"/>
                <a:cs typeface="Arial"/>
              </a:rPr>
              <a:t>/home</a:t>
            </a:r>
            <a:r>
              <a:rPr lang="en-US" dirty="0" smtClean="0">
                <a:solidFill>
                  <a:srgbClr val="FF0000"/>
                </a:solidFill>
                <a:latin typeface="Arial"/>
                <a:cs typeface="Arial"/>
              </a:rPr>
              <a:t> </a:t>
            </a:r>
            <a:r>
              <a:rPr lang="en-US" dirty="0">
                <a:latin typeface="Arial"/>
                <a:cs typeface="Arial"/>
              </a:rPr>
              <a:t>directories are done nightly</a:t>
            </a:r>
            <a:endParaRPr lang="en-US" dirty="0" smtClean="0">
              <a:latin typeface="Arial"/>
              <a:cs typeface="Arial"/>
            </a:endParaRPr>
          </a:p>
          <a:p>
            <a:pPr lvl="2"/>
            <a:r>
              <a:rPr lang="en-US" dirty="0" smtClean="0">
                <a:latin typeface="Arial"/>
                <a:ea typeface="ＭＳ Ｐゴシック" pitchFamily="-1" charset="-128"/>
                <a:cs typeface="Arial"/>
              </a:rPr>
              <a:t>If </a:t>
            </a:r>
            <a:r>
              <a:rPr lang="en-US" dirty="0">
                <a:latin typeface="Arial"/>
                <a:ea typeface="ＭＳ Ｐゴシック" pitchFamily="-1" charset="-128"/>
                <a:cs typeface="Arial"/>
              </a:rPr>
              <a:t>you delete </a:t>
            </a:r>
            <a:r>
              <a:rPr lang="en-US" dirty="0" smtClean="0">
                <a:latin typeface="Arial"/>
                <a:ea typeface="ＭＳ Ｐゴシック" pitchFamily="-1" charset="-128"/>
                <a:cs typeface="Arial"/>
              </a:rPr>
              <a:t>files accidentally, check:</a:t>
            </a:r>
          </a:p>
          <a:p>
            <a:pPr marL="576263" lvl="2" indent="0">
              <a:buNone/>
            </a:pPr>
            <a:r>
              <a:rPr lang="en-US" dirty="0" smtClean="0">
                <a:latin typeface="Arial"/>
                <a:ea typeface="ＭＳ Ｐゴシック" pitchFamily="-1" charset="-128"/>
                <a:cs typeface="Arial"/>
              </a:rPr>
              <a:t>     - </a:t>
            </a:r>
            <a:r>
              <a:rPr lang="en-US" dirty="0" smtClean="0">
                <a:solidFill>
                  <a:srgbClr val="984807"/>
                </a:solidFill>
                <a:latin typeface="Arial"/>
                <a:cs typeface="Arial"/>
              </a:rPr>
              <a:t>/</a:t>
            </a:r>
            <a:r>
              <a:rPr lang="en-US" dirty="0" err="1" smtClean="0">
                <a:solidFill>
                  <a:srgbClr val="984807"/>
                </a:solidFill>
                <a:latin typeface="Arial"/>
                <a:cs typeface="Arial"/>
              </a:rPr>
              <a:t>gpfs/mira</a:t>
            </a:r>
            <a:r>
              <a:rPr lang="en-US" dirty="0" smtClean="0">
                <a:solidFill>
                  <a:srgbClr val="984807"/>
                </a:solidFill>
                <a:latin typeface="Arial"/>
                <a:cs typeface="Arial"/>
              </a:rPr>
              <a:t>-home/.snapshot</a:t>
            </a:r>
            <a:r>
              <a:rPr lang="en-US" dirty="0" smtClean="0">
                <a:latin typeface="Arial"/>
                <a:ea typeface="ＭＳ Ｐゴシック" pitchFamily="-1" charset="-128"/>
                <a:cs typeface="Arial"/>
              </a:rPr>
              <a:t> on Mira/</a:t>
            </a:r>
            <a:r>
              <a:rPr lang="en-US" dirty="0" err="1" smtClean="0">
                <a:latin typeface="Arial"/>
                <a:ea typeface="ＭＳ Ｐゴシック" pitchFamily="-1" charset="-128"/>
                <a:cs typeface="Arial"/>
              </a:rPr>
              <a:t>Cetus</a:t>
            </a:r>
            <a:endParaRPr lang="en-US" dirty="0" smtClean="0">
              <a:latin typeface="Arial"/>
              <a:ea typeface="ＭＳ Ｐゴシック" pitchFamily="-1" charset="-128"/>
              <a:cs typeface="Arial"/>
            </a:endParaRPr>
          </a:p>
          <a:p>
            <a:pPr marL="576263" lvl="2" indent="0">
              <a:buNone/>
            </a:pPr>
            <a:r>
              <a:rPr lang="en-US" dirty="0" smtClean="0">
                <a:latin typeface="Arial"/>
                <a:ea typeface="ＭＳ Ｐゴシック" pitchFamily="-1" charset="-128"/>
                <a:cs typeface="Arial"/>
              </a:rPr>
              <a:t>     - </a:t>
            </a:r>
            <a:r>
              <a:rPr lang="en-US" dirty="0" smtClean="0">
                <a:solidFill>
                  <a:srgbClr val="984807"/>
                </a:solidFill>
                <a:latin typeface="Arial"/>
                <a:cs typeface="Arial"/>
              </a:rPr>
              <a:t>/</a:t>
            </a:r>
            <a:r>
              <a:rPr lang="en-US" dirty="0" err="1" smtClean="0">
                <a:solidFill>
                  <a:srgbClr val="984807"/>
                </a:solidFill>
                <a:latin typeface="Arial"/>
                <a:cs typeface="Arial"/>
              </a:rPr>
              <a:t>gpfs/vesta</a:t>
            </a:r>
            <a:r>
              <a:rPr lang="en-US" dirty="0" smtClean="0">
                <a:solidFill>
                  <a:srgbClr val="984807"/>
                </a:solidFill>
                <a:latin typeface="Arial"/>
                <a:cs typeface="Arial"/>
              </a:rPr>
              <a:t>-home/.snapshots</a:t>
            </a:r>
            <a:r>
              <a:rPr lang="en-US" dirty="0" smtClean="0">
                <a:latin typeface="Arial"/>
                <a:ea typeface="ＭＳ Ｐゴシック" pitchFamily="-1" charset="-128"/>
                <a:cs typeface="Arial"/>
              </a:rPr>
              <a:t> on </a:t>
            </a:r>
            <a:r>
              <a:rPr lang="en-US" dirty="0" err="1" smtClean="0">
                <a:latin typeface="Arial"/>
                <a:ea typeface="ＭＳ Ｐゴシック" pitchFamily="-1" charset="-128"/>
                <a:cs typeface="Arial"/>
              </a:rPr>
              <a:t>Vesta</a:t>
            </a:r>
            <a:endParaRPr lang="en-US" dirty="0" smtClean="0">
              <a:latin typeface="Arial"/>
              <a:ea typeface="ＭＳ Ｐゴシック" pitchFamily="-1" charset="-128"/>
              <a:cs typeface="Arial"/>
            </a:endParaRPr>
          </a:p>
          <a:p>
            <a:pPr lvl="1"/>
            <a:r>
              <a:rPr lang="en-US" b="1" dirty="0">
                <a:latin typeface="Arial"/>
                <a:cs typeface="Arial"/>
              </a:rPr>
              <a:t>Only home directories</a:t>
            </a:r>
            <a:r>
              <a:rPr lang="en-US" dirty="0">
                <a:latin typeface="Arial"/>
                <a:cs typeface="Arial"/>
              </a:rPr>
              <a:t> are backed up to tape</a:t>
            </a:r>
          </a:p>
          <a:p>
            <a:pPr lvl="1"/>
            <a:r>
              <a:rPr lang="en-US" dirty="0" smtClean="0">
                <a:latin typeface="Arial"/>
                <a:cs typeface="Arial"/>
              </a:rPr>
              <a:t>Project directories are not backed up (</a:t>
            </a:r>
            <a:r>
              <a:rPr lang="en-US" dirty="0" smtClean="0">
                <a:solidFill>
                  <a:srgbClr val="984807"/>
                </a:solidFill>
                <a:latin typeface="Arial"/>
                <a:cs typeface="Arial"/>
              </a:rPr>
              <a:t>/projects</a:t>
            </a:r>
            <a:r>
              <a:rPr lang="en-US" dirty="0" smtClean="0">
                <a:latin typeface="Arial"/>
                <a:cs typeface="Arial"/>
              </a:rPr>
              <a:t>)</a:t>
            </a:r>
            <a:endParaRPr lang="en-US" dirty="0">
              <a:latin typeface="Arial"/>
              <a:cs typeface="Arial"/>
            </a:endParaRPr>
          </a:p>
          <a:p>
            <a:pPr marL="225425" lvl="1" indent="0">
              <a:buNone/>
            </a:pPr>
            <a:endParaRPr lang="en-US" sz="2000" dirty="0">
              <a:latin typeface="Arial"/>
              <a:cs typeface="Arial"/>
            </a:endParaRPr>
          </a:p>
          <a:p>
            <a:r>
              <a:rPr lang="en-US" b="1" dirty="0">
                <a:latin typeface="Arial"/>
                <a:ea typeface="ＭＳ Ｐゴシック" pitchFamily="-1" charset="-128"/>
                <a:cs typeface="Arial"/>
              </a:rPr>
              <a:t>Manual </a:t>
            </a:r>
            <a:r>
              <a:rPr lang="en-US" b="1" dirty="0" smtClean="0">
                <a:latin typeface="Arial"/>
                <a:ea typeface="ＭＳ Ｐゴシック" pitchFamily="-1" charset="-128"/>
                <a:cs typeface="Arial"/>
              </a:rPr>
              <a:t>data archiving </a:t>
            </a:r>
            <a:r>
              <a:rPr lang="en-US" b="1" dirty="0">
                <a:latin typeface="Arial"/>
                <a:ea typeface="ＭＳ Ｐゴシック" pitchFamily="-1" charset="-128"/>
                <a:cs typeface="Arial"/>
              </a:rPr>
              <a:t>to </a:t>
            </a:r>
            <a:r>
              <a:rPr lang="en-US" b="1" dirty="0" smtClean="0">
                <a:latin typeface="Arial"/>
                <a:ea typeface="ＭＳ Ｐゴシック" pitchFamily="-1" charset="-128"/>
                <a:cs typeface="Arial"/>
              </a:rPr>
              <a:t>tape </a:t>
            </a:r>
            <a:r>
              <a:rPr lang="en-US" dirty="0">
                <a:latin typeface="Arial"/>
                <a:ea typeface="ＭＳ Ｐゴシック" pitchFamily="-1" charset="-128"/>
                <a:cs typeface="Arial"/>
              </a:rPr>
              <a:t>(</a:t>
            </a:r>
            <a:r>
              <a:rPr lang="en-US" b="1" dirty="0">
                <a:latin typeface="Arial"/>
                <a:ea typeface="ＭＳ Ｐゴシック" pitchFamily="-1" charset="-128"/>
                <a:cs typeface="Arial"/>
              </a:rPr>
              <a:t>HPSS</a:t>
            </a:r>
            <a:r>
              <a:rPr lang="en-US" dirty="0">
                <a:latin typeface="Arial"/>
                <a:ea typeface="ＭＳ Ｐゴシック" pitchFamily="-1" charset="-128"/>
                <a:cs typeface="Arial"/>
              </a:rPr>
              <a:t>)</a:t>
            </a:r>
          </a:p>
          <a:p>
            <a:pPr lvl="1"/>
            <a:r>
              <a:rPr lang="en-US" dirty="0">
                <a:latin typeface="Arial"/>
                <a:ea typeface="ＭＳ Ｐゴシック" pitchFamily="-1" charset="-128"/>
                <a:cs typeface="Arial"/>
              </a:rPr>
              <a:t>HSI is an interactive client</a:t>
            </a:r>
          </a:p>
          <a:p>
            <a:pPr lvl="1"/>
            <a:r>
              <a:rPr lang="en-US" dirty="0" err="1">
                <a:latin typeface="Arial"/>
                <a:cs typeface="Arial"/>
              </a:rPr>
              <a:t>GridFTP</a:t>
            </a:r>
            <a:r>
              <a:rPr lang="en-US" dirty="0">
                <a:latin typeface="Arial"/>
                <a:cs typeface="Arial"/>
              </a:rPr>
              <a:t> access to HPSS is </a:t>
            </a:r>
            <a:r>
              <a:rPr lang="en-US" dirty="0" smtClean="0">
                <a:latin typeface="Arial"/>
                <a:cs typeface="Arial"/>
              </a:rPr>
              <a:t>available</a:t>
            </a:r>
          </a:p>
          <a:p>
            <a:pPr lvl="1"/>
            <a:r>
              <a:rPr lang="en-US" dirty="0" err="1" smtClean="0">
                <a:latin typeface="Arial"/>
                <a:cs typeface="Arial"/>
              </a:rPr>
              <a:t>Globus</a:t>
            </a:r>
            <a:r>
              <a:rPr lang="en-US" dirty="0" smtClean="0">
                <a:latin typeface="Arial"/>
                <a:cs typeface="Arial"/>
              </a:rPr>
              <a:t> endpoint available: </a:t>
            </a:r>
            <a:r>
              <a:rPr lang="en-US" b="1" kern="0" dirty="0" err="1" smtClean="0">
                <a:solidFill>
                  <a:srgbClr val="0071BC"/>
                </a:solidFill>
                <a:latin typeface="Arial"/>
                <a:ea typeface="ＭＳ Ｐゴシック" charset="0"/>
                <a:cs typeface="Arial"/>
              </a:rPr>
              <a:t>alcf#dtn_hpss</a:t>
            </a:r>
            <a:endParaRPr lang="en-US" dirty="0" smtClean="0">
              <a:latin typeface="Arial"/>
              <a:cs typeface="Arial"/>
            </a:endParaRPr>
          </a:p>
          <a:p>
            <a:pPr lvl="1"/>
            <a:r>
              <a:rPr lang="en-US" dirty="0">
                <a:latin typeface="Arial"/>
                <a:cs typeface="Arial"/>
              </a:rPr>
              <a:t>See </a:t>
            </a:r>
            <a:r>
              <a:rPr lang="en-US" dirty="0">
                <a:latin typeface="Arial"/>
                <a:cs typeface="Arial"/>
                <a:hlinkClick r:id="rId2"/>
              </a:rPr>
              <a:t>http://www.alcf.anl.gov/user-guides/using-hpss</a:t>
            </a:r>
            <a:r>
              <a:rPr lang="en-US" dirty="0">
                <a:latin typeface="Arial"/>
                <a:cs typeface="Arial"/>
              </a:rPr>
              <a:t> </a:t>
            </a:r>
          </a:p>
          <a:p>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73</a:t>
            </a:fld>
            <a:endParaRPr lang="en-US"/>
          </a:p>
        </p:txBody>
      </p:sp>
    </p:spTree>
    <p:extLst>
      <p:ext uri="{BB962C8B-B14F-4D97-AF65-F5344CB8AC3E}">
        <p14:creationId xmlns:p14="http://schemas.microsoft.com/office/powerpoint/2010/main" val="35600571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95600"/>
            <a:ext cx="8229600" cy="795866"/>
          </a:xfrm>
        </p:spPr>
        <p:txBody>
          <a:bodyPr>
            <a:normAutofit/>
          </a:bodyPr>
          <a:lstStyle/>
          <a:p>
            <a:pPr algn="ctr"/>
            <a:r>
              <a:rPr lang="en-US" sz="4000" b="1" dirty="0" smtClean="0"/>
              <a:t>Questions?</a:t>
            </a: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74</a:t>
            </a:fld>
            <a:endParaRPr lang="en-US"/>
          </a:p>
        </p:txBody>
      </p:sp>
    </p:spTree>
    <p:extLst>
      <p:ext uri="{BB962C8B-B14F-4D97-AF65-F5344CB8AC3E}">
        <p14:creationId xmlns:p14="http://schemas.microsoft.com/office/powerpoint/2010/main" val="40281655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2429934"/>
          </a:xfrm>
        </p:spPr>
        <p:txBody>
          <a:bodyPr>
            <a:normAutofit fontScale="90000"/>
          </a:bodyPr>
          <a:lstStyle/>
          <a:p>
            <a:pPr algn="ctr"/>
            <a:r>
              <a:rPr lang="en-US" sz="4000" b="1" dirty="0" smtClean="0"/>
              <a:t>Section:</a:t>
            </a:r>
            <a:br>
              <a:rPr lang="en-US" sz="4000" b="1" dirty="0" smtClean="0"/>
            </a:br>
            <a:r>
              <a:rPr lang="en-US" sz="4000" b="1" dirty="0"/>
              <a:t/>
            </a:r>
            <a:br>
              <a:rPr lang="en-US" sz="4000" b="1" dirty="0"/>
            </a:br>
            <a:r>
              <a:rPr lang="en-US" sz="4000" b="1" dirty="0" smtClean="0"/>
              <a:t>Hands-on Session</a:t>
            </a:r>
            <a:r>
              <a:rPr lang="en-US" sz="4000" b="1" dirty="0"/>
              <a:t/>
            </a:r>
            <a:br>
              <a:rPr lang="en-US" sz="4000" b="1" dirty="0"/>
            </a:br>
            <a:r>
              <a:rPr lang="en-US" sz="4000" b="1" dirty="0"/>
              <a:t/>
            </a:r>
            <a:br>
              <a:rPr lang="en-US" sz="4000" b="1" dirty="0"/>
            </a:br>
            <a:endParaRPr lang="en-US" sz="4000" b="1" dirty="0"/>
          </a:p>
        </p:txBody>
      </p:sp>
      <p:sp>
        <p:nvSpPr>
          <p:cNvPr id="2" name="Slide Number Placeholder 1"/>
          <p:cNvSpPr>
            <a:spLocks noGrp="1"/>
          </p:cNvSpPr>
          <p:nvPr>
            <p:ph type="sldNum" sz="quarter" idx="12"/>
          </p:nvPr>
        </p:nvSpPr>
        <p:spPr/>
        <p:txBody>
          <a:bodyPr/>
          <a:lstStyle/>
          <a:p>
            <a:pPr>
              <a:defRPr/>
            </a:pPr>
            <a:fld id="{96ED0B3F-E53D-1149-8822-3703C490A628}" type="slidenum">
              <a:rPr lang="en-US" smtClean="0"/>
              <a:pPr>
                <a:defRPr/>
              </a:pPr>
              <a:t>75</a:t>
            </a:fld>
            <a:endParaRPr lang="en-US"/>
          </a:p>
        </p:txBody>
      </p:sp>
    </p:spTree>
    <p:extLst>
      <p:ext uri="{BB962C8B-B14F-4D97-AF65-F5344CB8AC3E}">
        <p14:creationId xmlns:p14="http://schemas.microsoft.com/office/powerpoint/2010/main" val="241388501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GSW14 Hands-on session</a:t>
            </a:r>
            <a:endParaRPr lang="en-US" dirty="0"/>
          </a:p>
        </p:txBody>
      </p:sp>
      <p:sp>
        <p:nvSpPr>
          <p:cNvPr id="3" name="Content Placeholder 2"/>
          <p:cNvSpPr>
            <a:spLocks noGrp="1"/>
          </p:cNvSpPr>
          <p:nvPr>
            <p:ph idx="1"/>
          </p:nvPr>
        </p:nvSpPr>
        <p:spPr>
          <a:xfrm>
            <a:off x="457200" y="973667"/>
            <a:ext cx="8534400" cy="5197294"/>
          </a:xfrm>
        </p:spPr>
        <p:txBody>
          <a:bodyPr>
            <a:normAutofit/>
          </a:bodyPr>
          <a:lstStyle/>
          <a:p>
            <a:pPr>
              <a:lnSpc>
                <a:spcPct val="110000"/>
              </a:lnSpc>
              <a:spcBef>
                <a:spcPts val="200"/>
              </a:spcBef>
              <a:spcAft>
                <a:spcPts val="200"/>
              </a:spcAft>
            </a:pPr>
            <a:r>
              <a:rPr lang="en-US" dirty="0">
                <a:latin typeface="Arial"/>
                <a:cs typeface="Arial"/>
              </a:rPr>
              <a:t>Log into Cetus or Vesta</a:t>
            </a:r>
            <a:r>
              <a:rPr lang="en-US" dirty="0" smtClean="0">
                <a:latin typeface="Arial"/>
                <a:cs typeface="Arial"/>
              </a:rPr>
              <a:t>:</a:t>
            </a:r>
            <a:br>
              <a:rPr lang="en-US" dirty="0" smtClean="0">
                <a:latin typeface="Arial"/>
                <a:cs typeface="Arial"/>
              </a:rPr>
            </a:br>
            <a:r>
              <a:rPr lang="en-US" dirty="0" smtClean="0">
                <a:latin typeface="Arial"/>
                <a:cs typeface="Arial"/>
              </a:rPr>
              <a:t>	</a:t>
            </a:r>
            <a:r>
              <a:rPr lang="en-US" sz="1600" dirty="0" smtClean="0">
                <a:latin typeface="Arial"/>
                <a:cs typeface="Arial"/>
              </a:rPr>
              <a:t>&gt; </a:t>
            </a:r>
            <a:r>
              <a:rPr lang="en-US" sz="1600" dirty="0" err="1" smtClean="0">
                <a:latin typeface="Arial"/>
                <a:cs typeface="Arial"/>
              </a:rPr>
              <a:t>ssh</a:t>
            </a:r>
            <a:r>
              <a:rPr lang="en-US" sz="1600" dirty="0" smtClean="0">
                <a:latin typeface="Arial"/>
                <a:cs typeface="Arial"/>
              </a:rPr>
              <a:t> </a:t>
            </a:r>
            <a:r>
              <a:rPr lang="en-US" sz="1600" dirty="0" err="1" smtClean="0">
                <a:latin typeface="Arial"/>
                <a:cs typeface="Arial"/>
              </a:rPr>
              <a:t>username@cetus.alcf.anl.gov</a:t>
            </a:r>
            <a:r>
              <a:rPr lang="en-US" sz="1600" dirty="0" smtClean="0">
                <a:latin typeface="Arial"/>
                <a:cs typeface="Arial"/>
              </a:rPr>
              <a:t>    or    &gt; </a:t>
            </a:r>
            <a:r>
              <a:rPr lang="en-US" sz="1600" dirty="0" err="1" smtClean="0">
                <a:latin typeface="Arial"/>
                <a:cs typeface="Arial"/>
              </a:rPr>
              <a:t>ssh</a:t>
            </a:r>
            <a:r>
              <a:rPr lang="en-US" sz="1600" dirty="0" smtClean="0">
                <a:latin typeface="Arial"/>
                <a:cs typeface="Arial"/>
              </a:rPr>
              <a:t> </a:t>
            </a:r>
            <a:r>
              <a:rPr lang="en-US" sz="1600" dirty="0" err="1" smtClean="0">
                <a:latin typeface="Arial"/>
                <a:cs typeface="Arial"/>
              </a:rPr>
              <a:t>username@vesta.alcf.anl.gov</a:t>
            </a:r>
            <a:endParaRPr lang="en-US" sz="1600" dirty="0" smtClean="0">
              <a:latin typeface="Arial"/>
              <a:cs typeface="Arial"/>
            </a:endParaRPr>
          </a:p>
          <a:p>
            <a:pPr marL="0" indent="0">
              <a:lnSpc>
                <a:spcPct val="110000"/>
              </a:lnSpc>
              <a:spcBef>
                <a:spcPts val="200"/>
              </a:spcBef>
              <a:spcAft>
                <a:spcPts val="200"/>
              </a:spcAft>
              <a:buNone/>
            </a:pPr>
            <a:endParaRPr lang="en-US" dirty="0">
              <a:latin typeface="Arial"/>
              <a:cs typeface="Arial"/>
            </a:endParaRPr>
          </a:p>
          <a:p>
            <a:pPr>
              <a:lnSpc>
                <a:spcPct val="110000"/>
              </a:lnSpc>
              <a:spcBef>
                <a:spcPts val="200"/>
              </a:spcBef>
              <a:spcAft>
                <a:spcPts val="200"/>
              </a:spcAft>
            </a:pPr>
            <a:endParaRPr lang="en-US" sz="800" dirty="0">
              <a:latin typeface="Arial"/>
              <a:cs typeface="Arial"/>
            </a:endParaRPr>
          </a:p>
          <a:p>
            <a:pPr>
              <a:lnSpc>
                <a:spcPct val="110000"/>
              </a:lnSpc>
              <a:spcBef>
                <a:spcPts val="200"/>
              </a:spcBef>
              <a:spcAft>
                <a:spcPts val="200"/>
              </a:spcAft>
            </a:pPr>
            <a:r>
              <a:rPr lang="en-US" dirty="0">
                <a:latin typeface="Arial"/>
                <a:cs typeface="Arial"/>
              </a:rPr>
              <a:t>Select MPI </a:t>
            </a:r>
            <a:r>
              <a:rPr lang="en-US" dirty="0" smtClean="0">
                <a:latin typeface="Arial"/>
                <a:cs typeface="Arial"/>
              </a:rPr>
              <a:t>wrapper scripts</a:t>
            </a:r>
            <a:r>
              <a:rPr lang="en-US" dirty="0">
                <a:latin typeface="Arial"/>
                <a:cs typeface="Arial"/>
              </a:rPr>
              <a:t>:</a:t>
            </a:r>
          </a:p>
          <a:p>
            <a:pPr lvl="1">
              <a:lnSpc>
                <a:spcPct val="110000"/>
              </a:lnSpc>
              <a:spcBef>
                <a:spcPts val="200"/>
              </a:spcBef>
              <a:spcAft>
                <a:spcPts val="200"/>
              </a:spcAft>
            </a:pPr>
            <a:r>
              <a:rPr lang="en-US" dirty="0">
                <a:latin typeface="Arial"/>
                <a:cs typeface="Arial"/>
              </a:rPr>
              <a:t>The default user environment does not provide a set of MPI compiler wrappers. A wrapper may be selected by using the appropriate </a:t>
            </a:r>
            <a:r>
              <a:rPr lang="en-US" dirty="0" err="1">
                <a:latin typeface="Arial"/>
                <a:cs typeface="Arial"/>
              </a:rPr>
              <a:t>SoftEnv</a:t>
            </a:r>
            <a:r>
              <a:rPr lang="en-US" dirty="0">
                <a:latin typeface="Arial"/>
                <a:cs typeface="Arial"/>
              </a:rPr>
              <a:t> key. </a:t>
            </a:r>
          </a:p>
          <a:p>
            <a:pPr lvl="1">
              <a:lnSpc>
                <a:spcPct val="110000"/>
              </a:lnSpc>
              <a:spcBef>
                <a:spcPts val="200"/>
              </a:spcBef>
              <a:spcAft>
                <a:spcPts val="200"/>
              </a:spcAft>
            </a:pPr>
            <a:r>
              <a:rPr lang="en-US" dirty="0">
                <a:latin typeface="Arial"/>
                <a:cs typeface="Arial"/>
              </a:rPr>
              <a:t>For the following examples, ensure that you have the </a:t>
            </a:r>
            <a:r>
              <a:rPr lang="en-US" dirty="0">
                <a:solidFill>
                  <a:schemeClr val="accent6">
                    <a:lumMod val="50000"/>
                  </a:schemeClr>
                </a:solidFill>
                <a:latin typeface="Arial"/>
                <a:cs typeface="Arial"/>
              </a:rPr>
              <a:t>+</a:t>
            </a:r>
            <a:r>
              <a:rPr lang="en-US" dirty="0" err="1">
                <a:solidFill>
                  <a:schemeClr val="accent6">
                    <a:lumMod val="50000"/>
                  </a:schemeClr>
                </a:solidFill>
                <a:latin typeface="Arial"/>
                <a:cs typeface="Arial"/>
              </a:rPr>
              <a:t>mpiwrapper</a:t>
            </a:r>
            <a:r>
              <a:rPr lang="en-US" dirty="0">
                <a:solidFill>
                  <a:schemeClr val="accent6">
                    <a:lumMod val="50000"/>
                  </a:schemeClr>
                </a:solidFill>
                <a:latin typeface="Arial"/>
                <a:cs typeface="Arial"/>
              </a:rPr>
              <a:t>-xl</a:t>
            </a:r>
            <a:r>
              <a:rPr lang="en-US" dirty="0">
                <a:latin typeface="Arial"/>
                <a:cs typeface="Arial"/>
              </a:rPr>
              <a:t> key uncommented and that it is located before the </a:t>
            </a:r>
            <a:r>
              <a:rPr lang="en-US" dirty="0">
                <a:solidFill>
                  <a:schemeClr val="accent6">
                    <a:lumMod val="50000"/>
                  </a:schemeClr>
                </a:solidFill>
                <a:latin typeface="Arial"/>
                <a:cs typeface="Arial"/>
              </a:rPr>
              <a:t>@default</a:t>
            </a:r>
            <a:r>
              <a:rPr lang="en-US" dirty="0">
                <a:latin typeface="Arial"/>
                <a:cs typeface="Arial"/>
              </a:rPr>
              <a:t> line</a:t>
            </a:r>
            <a:r>
              <a:rPr lang="en-US" dirty="0" smtClean="0">
                <a:latin typeface="Arial"/>
                <a:cs typeface="Arial"/>
              </a:rPr>
              <a:t>.</a:t>
            </a:r>
            <a:br>
              <a:rPr lang="en-US" dirty="0" smtClean="0">
                <a:latin typeface="Arial"/>
                <a:cs typeface="Arial"/>
              </a:rPr>
            </a:br>
            <a:r>
              <a:rPr lang="en-US" sz="800" dirty="0" smtClean="0">
                <a:latin typeface="Arial"/>
                <a:cs typeface="Arial"/>
              </a:rPr>
              <a:t/>
            </a:r>
            <a:br>
              <a:rPr lang="en-US" sz="800" dirty="0" smtClean="0">
                <a:latin typeface="Arial"/>
                <a:cs typeface="Arial"/>
              </a:rPr>
            </a:br>
            <a:r>
              <a:rPr lang="en-US" dirty="0" smtClean="0">
                <a:solidFill>
                  <a:schemeClr val="accent6">
                    <a:lumMod val="50000"/>
                  </a:schemeClr>
                </a:solidFill>
                <a:latin typeface="Arial"/>
                <a:cs typeface="Arial"/>
              </a:rPr>
              <a:t>&gt; cat ~/.soft</a:t>
            </a:r>
            <a:br>
              <a:rPr lang="en-US" dirty="0" smtClean="0">
                <a:solidFill>
                  <a:schemeClr val="accent6">
                    <a:lumMod val="50000"/>
                  </a:schemeClr>
                </a:solidFill>
                <a:latin typeface="Arial"/>
                <a:cs typeface="Arial"/>
              </a:rPr>
            </a:br>
            <a:r>
              <a:rPr lang="en-US" dirty="0" smtClean="0">
                <a:solidFill>
                  <a:schemeClr val="accent6">
                    <a:lumMod val="50000"/>
                  </a:schemeClr>
                </a:solidFill>
                <a:latin typeface="Arial"/>
                <a:cs typeface="Arial"/>
              </a:rPr>
              <a:t>     </a:t>
            </a:r>
            <a:r>
              <a:rPr lang="en-US" dirty="0">
                <a:solidFill>
                  <a:schemeClr val="accent6">
                    <a:lumMod val="50000"/>
                  </a:schemeClr>
                </a:solidFill>
                <a:latin typeface="Arial"/>
                <a:cs typeface="Arial"/>
              </a:rPr>
              <a:t>+</a:t>
            </a:r>
            <a:r>
              <a:rPr lang="en-US" dirty="0" err="1">
                <a:solidFill>
                  <a:schemeClr val="accent6">
                    <a:lumMod val="50000"/>
                  </a:schemeClr>
                </a:solidFill>
                <a:latin typeface="Arial"/>
                <a:cs typeface="Arial"/>
              </a:rPr>
              <a:t>mpiwrapper</a:t>
            </a:r>
            <a:r>
              <a:rPr lang="en-US" dirty="0">
                <a:solidFill>
                  <a:schemeClr val="accent6">
                    <a:lumMod val="50000"/>
                  </a:schemeClr>
                </a:solidFill>
                <a:latin typeface="Arial"/>
                <a:cs typeface="Arial"/>
              </a:rPr>
              <a:t>-</a:t>
            </a:r>
            <a:r>
              <a:rPr lang="en-US" dirty="0" smtClean="0">
                <a:solidFill>
                  <a:schemeClr val="accent6">
                    <a:lumMod val="50000"/>
                  </a:schemeClr>
                </a:solidFill>
                <a:latin typeface="Arial"/>
                <a:cs typeface="Arial"/>
              </a:rPr>
              <a:t>xl</a:t>
            </a:r>
            <a:br>
              <a:rPr lang="en-US" dirty="0" smtClean="0">
                <a:solidFill>
                  <a:schemeClr val="accent6">
                    <a:lumMod val="50000"/>
                  </a:schemeClr>
                </a:solidFill>
                <a:latin typeface="Arial"/>
                <a:cs typeface="Arial"/>
              </a:rPr>
            </a:br>
            <a:r>
              <a:rPr lang="en-US" dirty="0" smtClean="0">
                <a:solidFill>
                  <a:schemeClr val="accent6">
                    <a:lumMod val="50000"/>
                  </a:schemeClr>
                </a:solidFill>
                <a:latin typeface="Arial"/>
                <a:cs typeface="Arial"/>
              </a:rPr>
              <a:t>     </a:t>
            </a:r>
            <a:r>
              <a:rPr lang="en-US" dirty="0">
                <a:solidFill>
                  <a:schemeClr val="accent6">
                    <a:lumMod val="50000"/>
                  </a:schemeClr>
                </a:solidFill>
                <a:latin typeface="Arial"/>
                <a:cs typeface="Arial"/>
              </a:rPr>
              <a:t>@</a:t>
            </a:r>
            <a:r>
              <a:rPr lang="en-US" dirty="0" smtClean="0">
                <a:solidFill>
                  <a:schemeClr val="accent6">
                    <a:lumMod val="50000"/>
                  </a:schemeClr>
                </a:solidFill>
                <a:latin typeface="Arial"/>
                <a:cs typeface="Arial"/>
              </a:rPr>
              <a:t>default</a:t>
            </a:r>
            <a:br>
              <a:rPr lang="en-US" dirty="0" smtClean="0">
                <a:solidFill>
                  <a:schemeClr val="accent6">
                    <a:lumMod val="50000"/>
                  </a:schemeClr>
                </a:solidFill>
                <a:latin typeface="Arial"/>
                <a:cs typeface="Arial"/>
              </a:rPr>
            </a:br>
            <a:r>
              <a:rPr lang="en-US" dirty="0" smtClean="0">
                <a:solidFill>
                  <a:schemeClr val="accent6">
                    <a:lumMod val="50000"/>
                  </a:schemeClr>
                </a:solidFill>
                <a:latin typeface="Arial"/>
                <a:cs typeface="Arial"/>
              </a:rPr>
              <a:t>&gt; </a:t>
            </a:r>
            <a:r>
              <a:rPr lang="en-US" dirty="0" err="1" smtClean="0">
                <a:solidFill>
                  <a:schemeClr val="accent6">
                    <a:lumMod val="50000"/>
                  </a:schemeClr>
                </a:solidFill>
                <a:latin typeface="Arial"/>
                <a:cs typeface="Arial"/>
              </a:rPr>
              <a:t>resoft</a:t>
            </a:r>
            <a:r>
              <a:rPr lang="en-US" dirty="0" smtClean="0">
                <a:latin typeface="Arial"/>
                <a:cs typeface="Arial"/>
              </a:rPr>
              <a:t/>
            </a:r>
            <a:br>
              <a:rPr lang="en-US" dirty="0" smtClean="0">
                <a:latin typeface="Arial"/>
                <a:cs typeface="Arial"/>
              </a:rPr>
            </a:br>
            <a:r>
              <a:rPr lang="en-US" sz="800" dirty="0" smtClean="0">
                <a:latin typeface="Arial"/>
                <a:cs typeface="Arial"/>
              </a:rPr>
              <a:t/>
            </a:r>
            <a:br>
              <a:rPr lang="en-US" sz="800" dirty="0" smtClean="0">
                <a:latin typeface="Arial"/>
                <a:cs typeface="Arial"/>
              </a:rPr>
            </a:br>
            <a:r>
              <a:rPr lang="en-US" sz="1600" b="1" dirty="0" smtClean="0">
                <a:latin typeface="Arial"/>
                <a:cs typeface="Arial"/>
              </a:rPr>
              <a:t>Note</a:t>
            </a:r>
            <a:r>
              <a:rPr lang="en-US" sz="1600" b="1" dirty="0">
                <a:latin typeface="Arial"/>
                <a:cs typeface="Arial"/>
              </a:rPr>
              <a:t>:</a:t>
            </a:r>
            <a:r>
              <a:rPr lang="en-US" sz="1600" dirty="0">
                <a:latin typeface="Arial"/>
                <a:cs typeface="Arial"/>
              </a:rPr>
              <a:t> after editing your ~/.soft file, run </a:t>
            </a:r>
            <a:r>
              <a:rPr lang="en-US" sz="1600" dirty="0" smtClean="0">
                <a:latin typeface="Arial"/>
                <a:cs typeface="Arial"/>
              </a:rPr>
              <a:t>command ‘</a:t>
            </a:r>
            <a:r>
              <a:rPr lang="en-US" sz="1600" dirty="0" err="1" smtClean="0">
                <a:solidFill>
                  <a:schemeClr val="accent6">
                    <a:lumMod val="50000"/>
                  </a:schemeClr>
                </a:solidFill>
                <a:latin typeface="Arial"/>
                <a:cs typeface="Arial"/>
              </a:rPr>
              <a:t>resoft</a:t>
            </a:r>
            <a:r>
              <a:rPr lang="en-US" sz="1600" dirty="0" smtClean="0">
                <a:latin typeface="Arial"/>
                <a:cs typeface="Arial"/>
              </a:rPr>
              <a:t>’ </a:t>
            </a:r>
            <a:r>
              <a:rPr lang="en-US" sz="1600" dirty="0">
                <a:latin typeface="Arial"/>
                <a:cs typeface="Arial"/>
              </a:rPr>
              <a:t>to refresh your environment.</a:t>
            </a:r>
          </a:p>
          <a:p>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76</a:t>
            </a:fld>
            <a:endParaRPr lang="en-US"/>
          </a:p>
        </p:txBody>
      </p:sp>
      <p:sp>
        <p:nvSpPr>
          <p:cNvPr id="8" name="Rectangle 7"/>
          <p:cNvSpPr/>
          <p:nvPr/>
        </p:nvSpPr>
        <p:spPr>
          <a:xfrm>
            <a:off x="990600" y="5867400"/>
            <a:ext cx="7315200" cy="338554"/>
          </a:xfrm>
          <a:prstGeom prst="rect">
            <a:avLst/>
          </a:prstGeom>
        </p:spPr>
        <p:txBody>
          <a:bodyPr wrap="square">
            <a:spAutoFit/>
          </a:bodyPr>
          <a:lstStyle/>
          <a:p>
            <a:r>
              <a:rPr lang="en-US" sz="1600" dirty="0" smtClean="0">
                <a:latin typeface="Arial"/>
                <a:cs typeface="Arial"/>
                <a:hlinkClick r:id="rId2"/>
              </a:rPr>
              <a:t>http://www.alcf.anl.gov/user-guides/overview-how-compile-and-link</a:t>
            </a:r>
            <a:r>
              <a:rPr lang="en-US" sz="1600" dirty="0" smtClean="0">
                <a:latin typeface="Arial"/>
                <a:cs typeface="Arial"/>
              </a:rPr>
              <a:t> </a:t>
            </a:r>
            <a:endParaRPr lang="en-US" sz="1600" dirty="0">
              <a:latin typeface="Arial"/>
              <a:cs typeface="Arial"/>
            </a:endParaRPr>
          </a:p>
        </p:txBody>
      </p:sp>
      <p:sp>
        <p:nvSpPr>
          <p:cNvPr id="9" name="Rectangle 8"/>
          <p:cNvSpPr/>
          <p:nvPr/>
        </p:nvSpPr>
        <p:spPr>
          <a:xfrm>
            <a:off x="990600" y="1828800"/>
            <a:ext cx="7315200" cy="338554"/>
          </a:xfrm>
          <a:prstGeom prst="rect">
            <a:avLst/>
          </a:prstGeom>
        </p:spPr>
        <p:txBody>
          <a:bodyPr wrap="square">
            <a:spAutoFit/>
          </a:bodyPr>
          <a:lstStyle/>
          <a:p>
            <a:r>
              <a:rPr lang="en-US" sz="1600" dirty="0" smtClean="0">
                <a:latin typeface="Arial"/>
                <a:cs typeface="Arial"/>
                <a:hlinkClick r:id="rId3"/>
              </a:rPr>
              <a:t>http://www.alcf.anl.gov/user-guides/connect-log</a:t>
            </a:r>
            <a:r>
              <a:rPr lang="en-US" sz="1600" dirty="0" smtClean="0">
                <a:latin typeface="Arial"/>
                <a:cs typeface="Arial"/>
              </a:rPr>
              <a:t> </a:t>
            </a:r>
            <a:endParaRPr lang="en-US" sz="1600" dirty="0">
              <a:latin typeface="Arial"/>
              <a:cs typeface="Arial"/>
            </a:endParaRPr>
          </a:p>
        </p:txBody>
      </p:sp>
    </p:spTree>
    <p:extLst>
      <p:ext uri="{BB962C8B-B14F-4D97-AF65-F5344CB8AC3E}">
        <p14:creationId xmlns:p14="http://schemas.microsoft.com/office/powerpoint/2010/main" val="146623513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GSW14</a:t>
            </a:r>
            <a:r>
              <a:rPr lang="en-US" dirty="0" smtClean="0"/>
              <a:t> Hands</a:t>
            </a:r>
            <a:r>
              <a:rPr lang="en-US" dirty="0"/>
              <a:t>-on </a:t>
            </a:r>
            <a:r>
              <a:rPr lang="en-US" dirty="0" smtClean="0"/>
              <a:t>session</a:t>
            </a:r>
            <a:endParaRPr lang="en-US" dirty="0"/>
          </a:p>
        </p:txBody>
      </p:sp>
      <p:sp>
        <p:nvSpPr>
          <p:cNvPr id="3" name="Content Placeholder 2"/>
          <p:cNvSpPr>
            <a:spLocks noGrp="1"/>
          </p:cNvSpPr>
          <p:nvPr>
            <p:ph idx="1"/>
          </p:nvPr>
        </p:nvSpPr>
        <p:spPr>
          <a:xfrm>
            <a:off x="457200" y="973666"/>
            <a:ext cx="8686800" cy="5503333"/>
          </a:xfrm>
        </p:spPr>
        <p:txBody>
          <a:bodyPr>
            <a:normAutofit/>
          </a:bodyPr>
          <a:lstStyle/>
          <a:p>
            <a:r>
              <a:rPr lang="en-US" sz="1800" dirty="0">
                <a:latin typeface="Arial"/>
                <a:cs typeface="Arial"/>
              </a:rPr>
              <a:t>GSW14 </a:t>
            </a:r>
            <a:r>
              <a:rPr lang="en-US" sz="1800" b="1" dirty="0">
                <a:latin typeface="Arial"/>
                <a:cs typeface="Arial"/>
              </a:rPr>
              <a:t>queue</a:t>
            </a:r>
            <a:r>
              <a:rPr lang="en-US" sz="1800" dirty="0">
                <a:latin typeface="Arial"/>
                <a:cs typeface="Arial"/>
              </a:rPr>
              <a:t> and </a:t>
            </a:r>
            <a:r>
              <a:rPr lang="en-US" sz="1800" b="1" dirty="0">
                <a:latin typeface="Arial"/>
                <a:cs typeface="Arial"/>
              </a:rPr>
              <a:t>project</a:t>
            </a:r>
            <a:r>
              <a:rPr lang="en-US" sz="1800" dirty="0">
                <a:latin typeface="Arial"/>
                <a:cs typeface="Arial"/>
              </a:rPr>
              <a:t> name</a:t>
            </a:r>
            <a:r>
              <a:rPr lang="en-US" sz="1800" dirty="0" smtClean="0">
                <a:latin typeface="Arial"/>
                <a:cs typeface="Arial"/>
              </a:rPr>
              <a:t>:</a:t>
            </a:r>
            <a:r>
              <a:rPr lang="en-US" sz="1900" dirty="0" smtClean="0">
                <a:latin typeface="Arial"/>
                <a:cs typeface="Arial"/>
              </a:rPr>
              <a:t>   </a:t>
            </a:r>
            <a:r>
              <a:rPr lang="en-US" sz="1600" dirty="0" smtClean="0">
                <a:solidFill>
                  <a:srgbClr val="984807"/>
                </a:solidFill>
                <a:latin typeface="Arial"/>
                <a:cs typeface="Arial"/>
              </a:rPr>
              <a:t>-</a:t>
            </a:r>
            <a:r>
              <a:rPr lang="en-US" sz="1600" dirty="0">
                <a:solidFill>
                  <a:srgbClr val="984807"/>
                </a:solidFill>
                <a:latin typeface="Arial"/>
                <a:cs typeface="Arial"/>
              </a:rPr>
              <a:t>q </a:t>
            </a:r>
            <a:r>
              <a:rPr lang="en-US" sz="1600" dirty="0" smtClean="0">
                <a:solidFill>
                  <a:srgbClr val="984807"/>
                </a:solidFill>
                <a:latin typeface="Arial"/>
                <a:cs typeface="Arial"/>
              </a:rPr>
              <a:t>Q.GSW14  </a:t>
            </a:r>
            <a:r>
              <a:rPr lang="en-US" sz="1600" dirty="0">
                <a:solidFill>
                  <a:srgbClr val="984807"/>
                </a:solidFill>
                <a:latin typeface="Arial"/>
                <a:cs typeface="Arial"/>
              </a:rPr>
              <a:t>-A </a:t>
            </a:r>
            <a:r>
              <a:rPr lang="en-US" sz="1600" dirty="0" err="1">
                <a:solidFill>
                  <a:srgbClr val="984807"/>
                </a:solidFill>
                <a:latin typeface="Arial"/>
                <a:cs typeface="Arial"/>
              </a:rPr>
              <a:t>ALCF_Getting_Started</a:t>
            </a:r>
            <a:endParaRPr lang="en-US" sz="1600" dirty="0">
              <a:solidFill>
                <a:srgbClr val="984807"/>
              </a:solidFill>
              <a:latin typeface="Arial"/>
              <a:cs typeface="Arial"/>
            </a:endParaRPr>
          </a:p>
          <a:p>
            <a:endParaRPr lang="en-US" sz="800" b="1" dirty="0" smtClean="0">
              <a:latin typeface="Arial"/>
              <a:cs typeface="Arial"/>
            </a:endParaRPr>
          </a:p>
          <a:p>
            <a:r>
              <a:rPr lang="en-US" sz="1800" b="1" dirty="0" smtClean="0">
                <a:latin typeface="Arial"/>
                <a:cs typeface="Arial"/>
              </a:rPr>
              <a:t>Compilation</a:t>
            </a:r>
            <a:r>
              <a:rPr lang="en-US" sz="1800" dirty="0" smtClean="0">
                <a:latin typeface="Arial"/>
                <a:cs typeface="Arial"/>
              </a:rPr>
              <a:t> </a:t>
            </a:r>
            <a:r>
              <a:rPr lang="en-US" sz="1800" dirty="0">
                <a:latin typeface="Arial"/>
                <a:cs typeface="Arial"/>
              </a:rPr>
              <a:t>example</a:t>
            </a:r>
            <a:r>
              <a:rPr lang="en-US" sz="1800" dirty="0" smtClean="0">
                <a:latin typeface="Arial"/>
                <a:cs typeface="Arial"/>
              </a:rPr>
              <a:t>:</a:t>
            </a:r>
            <a:endParaRPr lang="en-US" sz="1800" dirty="0">
              <a:latin typeface="Arial"/>
              <a:cs typeface="Arial"/>
            </a:endParaRPr>
          </a:p>
          <a:p>
            <a:pPr lvl="1">
              <a:tabLst>
                <a:tab pos="685800" algn="l"/>
              </a:tabLst>
            </a:pPr>
            <a:r>
              <a:rPr lang="en-US" sz="1400" dirty="0">
                <a:latin typeface="Arial"/>
                <a:cs typeface="Arial"/>
              </a:rPr>
              <a:t>Create directory, copy files, and compile program</a:t>
            </a:r>
            <a:r>
              <a:rPr lang="en-US" sz="1400" dirty="0" smtClean="0">
                <a:latin typeface="Arial"/>
                <a:cs typeface="Arial"/>
              </a:rPr>
              <a:t>:</a:t>
            </a:r>
            <a:r>
              <a:rPr lang="en-US" dirty="0" smtClean="0">
                <a:latin typeface="Arial"/>
                <a:cs typeface="Arial"/>
              </a:rPr>
              <a:t/>
            </a:r>
            <a:br>
              <a:rPr lang="en-US" dirty="0" smtClean="0">
                <a:latin typeface="Arial"/>
                <a:cs typeface="Arial"/>
              </a:rPr>
            </a:br>
            <a:r>
              <a:rPr lang="en-US" sz="800" dirty="0" smtClean="0">
                <a:latin typeface="Arial"/>
                <a:cs typeface="Arial"/>
              </a:rPr>
              <a:t/>
            </a:r>
            <a:br>
              <a:rPr lang="en-US" sz="800" dirty="0" smtClean="0">
                <a:latin typeface="Arial"/>
                <a:cs typeface="Arial"/>
              </a:rPr>
            </a:br>
            <a:r>
              <a:rPr lang="en-US" sz="1400" dirty="0" smtClean="0">
                <a:solidFill>
                  <a:srgbClr val="984807"/>
                </a:solidFill>
                <a:latin typeface="Arial"/>
                <a:cs typeface="Arial"/>
              </a:rPr>
              <a:t>&gt; cp -r /soft/cobalt/examples/compilation ~/GSW14/Hands-on</a:t>
            </a:r>
          </a:p>
          <a:p>
            <a:pPr lvl="1">
              <a:buNone/>
              <a:tabLst>
                <a:tab pos="685800" algn="l"/>
              </a:tabLst>
            </a:pPr>
            <a:r>
              <a:rPr lang="en-US" sz="1400" dirty="0" smtClean="0">
                <a:latin typeface="Arial"/>
                <a:cs typeface="Arial"/>
              </a:rPr>
              <a:t>	</a:t>
            </a:r>
            <a:r>
              <a:rPr lang="en-US" sz="1400" dirty="0" smtClean="0">
                <a:solidFill>
                  <a:srgbClr val="984807"/>
                </a:solidFill>
                <a:latin typeface="Arial"/>
                <a:cs typeface="Arial"/>
              </a:rPr>
              <a:t>&gt; cd ~/GSW14/Hands-on/compilation</a:t>
            </a:r>
            <a:br>
              <a:rPr lang="en-US" sz="1400" dirty="0" smtClean="0">
                <a:solidFill>
                  <a:srgbClr val="984807"/>
                </a:solidFill>
                <a:latin typeface="Arial"/>
                <a:cs typeface="Arial"/>
              </a:rPr>
            </a:br>
            <a:r>
              <a:rPr lang="en-US" sz="1400" dirty="0" smtClean="0">
                <a:solidFill>
                  <a:srgbClr val="984807"/>
                </a:solidFill>
                <a:latin typeface="Arial"/>
                <a:cs typeface="Arial"/>
              </a:rPr>
              <a:t>&gt; </a:t>
            </a:r>
            <a:r>
              <a:rPr lang="en-US" sz="1400" dirty="0" err="1" smtClean="0">
                <a:solidFill>
                  <a:srgbClr val="984807"/>
                </a:solidFill>
                <a:latin typeface="Arial"/>
                <a:cs typeface="Arial"/>
              </a:rPr>
              <a:t>ls</a:t>
            </a:r>
            <a:r>
              <a:rPr lang="en-US" sz="1400" dirty="0" smtClean="0">
                <a:solidFill>
                  <a:srgbClr val="984807"/>
                </a:solidFill>
                <a:latin typeface="Arial"/>
                <a:cs typeface="Arial"/>
              </a:rPr>
              <a:t> </a:t>
            </a:r>
            <a:br>
              <a:rPr lang="en-US" sz="1400" dirty="0" smtClean="0">
                <a:solidFill>
                  <a:srgbClr val="984807"/>
                </a:solidFill>
                <a:latin typeface="Arial"/>
                <a:cs typeface="Arial"/>
              </a:rPr>
            </a:br>
            <a:r>
              <a:rPr lang="en-US" sz="1400" dirty="0" smtClean="0">
                <a:solidFill>
                  <a:srgbClr val="984807"/>
                </a:solidFill>
                <a:latin typeface="Arial"/>
                <a:cs typeface="Arial"/>
              </a:rPr>
              <a:t>&gt; cat </a:t>
            </a:r>
            <a:r>
              <a:rPr lang="en-US" sz="1400" dirty="0" err="1" smtClean="0">
                <a:solidFill>
                  <a:srgbClr val="984807"/>
                </a:solidFill>
                <a:latin typeface="Arial"/>
                <a:cs typeface="Arial"/>
              </a:rPr>
              <a:t>hello_mpi.cpp</a:t>
            </a:r>
            <a:r>
              <a:rPr lang="en-US" sz="1400" dirty="0" smtClean="0">
                <a:solidFill>
                  <a:srgbClr val="984807"/>
                </a:solidFill>
                <a:latin typeface="Arial"/>
                <a:cs typeface="Arial"/>
              </a:rPr>
              <a:t/>
            </a:r>
            <a:br>
              <a:rPr lang="en-US" sz="1400" dirty="0" smtClean="0">
                <a:solidFill>
                  <a:srgbClr val="984807"/>
                </a:solidFill>
                <a:latin typeface="Arial"/>
                <a:cs typeface="Arial"/>
              </a:rPr>
            </a:br>
            <a:r>
              <a:rPr lang="en-US" sz="1400" dirty="0" smtClean="0">
                <a:solidFill>
                  <a:srgbClr val="984807"/>
                </a:solidFill>
                <a:latin typeface="Arial"/>
                <a:cs typeface="Arial"/>
              </a:rPr>
              <a:t>&gt; cat </a:t>
            </a:r>
            <a:r>
              <a:rPr lang="en-US" sz="1400" dirty="0" err="1" smtClean="0">
                <a:solidFill>
                  <a:srgbClr val="984807"/>
                </a:solidFill>
                <a:latin typeface="Arial"/>
                <a:cs typeface="Arial"/>
              </a:rPr>
              <a:t>Makefile</a:t>
            </a:r>
            <a:r>
              <a:rPr lang="en-US" sz="1400" dirty="0" smtClean="0">
                <a:solidFill>
                  <a:srgbClr val="984807"/>
                </a:solidFill>
                <a:latin typeface="Arial"/>
                <a:cs typeface="Arial"/>
              </a:rPr>
              <a:t/>
            </a:r>
            <a:br>
              <a:rPr lang="en-US" sz="1400" dirty="0" smtClean="0">
                <a:solidFill>
                  <a:srgbClr val="984807"/>
                </a:solidFill>
                <a:latin typeface="Arial"/>
                <a:cs typeface="Arial"/>
              </a:rPr>
            </a:br>
            <a:r>
              <a:rPr lang="en-US" sz="1400" dirty="0" smtClean="0">
                <a:solidFill>
                  <a:srgbClr val="984807"/>
                </a:solidFill>
                <a:latin typeface="Arial"/>
                <a:cs typeface="Arial"/>
              </a:rPr>
              <a:t>&gt; make</a:t>
            </a:r>
            <a:endParaRPr lang="en-US" sz="1400" dirty="0" smtClean="0">
              <a:latin typeface="Arial"/>
              <a:cs typeface="Arial"/>
            </a:endParaRPr>
          </a:p>
          <a:p>
            <a:pPr lvl="1">
              <a:tabLst>
                <a:tab pos="685800" algn="l"/>
              </a:tabLst>
            </a:pPr>
            <a:r>
              <a:rPr lang="en-US" sz="1400" dirty="0" smtClean="0">
                <a:latin typeface="Arial"/>
                <a:cs typeface="Arial"/>
              </a:rPr>
              <a:t>Submit </a:t>
            </a:r>
            <a:r>
              <a:rPr lang="en-US" sz="1400" dirty="0">
                <a:latin typeface="Arial"/>
                <a:cs typeface="Arial"/>
              </a:rPr>
              <a:t>job and check output</a:t>
            </a:r>
            <a:r>
              <a:rPr lang="en-US" sz="1400" dirty="0" smtClean="0">
                <a:latin typeface="Arial"/>
                <a:cs typeface="Arial"/>
              </a:rPr>
              <a:t>:</a:t>
            </a:r>
            <a:r>
              <a:rPr lang="en-US" sz="800" dirty="0" smtClean="0">
                <a:latin typeface="Arial"/>
                <a:cs typeface="Arial"/>
              </a:rPr>
              <a:t/>
            </a:r>
            <a:br>
              <a:rPr lang="en-US" sz="800" dirty="0" smtClean="0">
                <a:latin typeface="Arial"/>
                <a:cs typeface="Arial"/>
              </a:rPr>
            </a:br>
            <a:r>
              <a:rPr lang="en-US" sz="800" dirty="0" smtClean="0">
                <a:latin typeface="Arial"/>
                <a:cs typeface="Arial"/>
              </a:rPr>
              <a:t/>
            </a:r>
            <a:br>
              <a:rPr lang="en-US" sz="800" dirty="0" smtClean="0">
                <a:latin typeface="Arial"/>
                <a:cs typeface="Arial"/>
              </a:rPr>
            </a:br>
            <a:r>
              <a:rPr lang="en-US" sz="1400" dirty="0" smtClean="0">
                <a:solidFill>
                  <a:srgbClr val="984807"/>
                </a:solidFill>
                <a:latin typeface="Arial"/>
                <a:cs typeface="Arial"/>
              </a:rPr>
              <a:t>&gt; </a:t>
            </a:r>
            <a:r>
              <a:rPr lang="en-US" sz="1400" dirty="0">
                <a:solidFill>
                  <a:srgbClr val="984807"/>
                </a:solidFill>
                <a:latin typeface="Arial"/>
                <a:cs typeface="Arial"/>
              </a:rPr>
              <a:t>qsub -t 5 -n 16 --mode c1 -A </a:t>
            </a:r>
            <a:r>
              <a:rPr lang="en-US" sz="1400" dirty="0" err="1">
                <a:solidFill>
                  <a:srgbClr val="984807"/>
                </a:solidFill>
                <a:latin typeface="Arial"/>
                <a:cs typeface="Arial"/>
              </a:rPr>
              <a:t>ALCF_Getting_Started</a:t>
            </a:r>
            <a:r>
              <a:rPr lang="en-US" sz="1400" dirty="0">
                <a:solidFill>
                  <a:srgbClr val="984807"/>
                </a:solidFill>
                <a:latin typeface="Arial"/>
                <a:cs typeface="Arial"/>
              </a:rPr>
              <a:t> -q </a:t>
            </a:r>
            <a:r>
              <a:rPr lang="en-US" sz="1200" dirty="0" smtClean="0">
                <a:solidFill>
                  <a:srgbClr val="984807"/>
                </a:solidFill>
                <a:latin typeface="Arial"/>
                <a:cs typeface="Arial"/>
              </a:rPr>
              <a:t>Q.GSW14</a:t>
            </a:r>
            <a:r>
              <a:rPr lang="en-US" sz="1400" dirty="0" smtClean="0">
                <a:solidFill>
                  <a:srgbClr val="984807"/>
                </a:solidFill>
                <a:latin typeface="Arial"/>
                <a:cs typeface="Arial"/>
              </a:rPr>
              <a:t> </a:t>
            </a:r>
            <a:r>
              <a:rPr lang="en-US" sz="1400" dirty="0">
                <a:solidFill>
                  <a:srgbClr val="984807"/>
                </a:solidFill>
                <a:latin typeface="Arial"/>
                <a:cs typeface="Arial"/>
              </a:rPr>
              <a:t>-o </a:t>
            </a:r>
            <a:r>
              <a:rPr lang="en-US" sz="1400" dirty="0" err="1">
                <a:solidFill>
                  <a:srgbClr val="984807"/>
                </a:solidFill>
                <a:latin typeface="Arial"/>
                <a:cs typeface="Arial"/>
              </a:rPr>
              <a:t>hello_mpi.output</a:t>
            </a:r>
            <a:r>
              <a:rPr lang="en-US" sz="1400" dirty="0">
                <a:solidFill>
                  <a:srgbClr val="984807"/>
                </a:solidFill>
                <a:latin typeface="Arial"/>
                <a:cs typeface="Arial"/>
              </a:rPr>
              <a:t> </a:t>
            </a:r>
            <a:r>
              <a:rPr lang="en-US" sz="1400" dirty="0" err="1" smtClean="0">
                <a:solidFill>
                  <a:srgbClr val="984807"/>
                </a:solidFill>
                <a:latin typeface="Arial"/>
                <a:cs typeface="Arial"/>
              </a:rPr>
              <a:t>hello_mpi_cpp</a:t>
            </a:r>
            <a:r>
              <a:rPr lang="en-US" sz="1400" dirty="0" smtClean="0">
                <a:solidFill>
                  <a:srgbClr val="984807"/>
                </a:solidFill>
                <a:latin typeface="Arial"/>
                <a:cs typeface="Arial"/>
              </a:rPr>
              <a:t/>
            </a:r>
            <a:br>
              <a:rPr lang="en-US" sz="1400" dirty="0" smtClean="0">
                <a:solidFill>
                  <a:srgbClr val="984807"/>
                </a:solidFill>
                <a:latin typeface="Arial"/>
                <a:cs typeface="Arial"/>
              </a:rPr>
            </a:br>
            <a:r>
              <a:rPr lang="en-US" sz="1400" dirty="0" smtClean="0">
                <a:solidFill>
                  <a:srgbClr val="984807"/>
                </a:solidFill>
                <a:latin typeface="Arial"/>
                <a:cs typeface="Arial"/>
              </a:rPr>
              <a:t>&gt; </a:t>
            </a:r>
            <a:r>
              <a:rPr lang="en-US" sz="1400" dirty="0" err="1" smtClean="0">
                <a:solidFill>
                  <a:srgbClr val="984807"/>
                </a:solidFill>
                <a:latin typeface="Arial"/>
                <a:cs typeface="Arial"/>
              </a:rPr>
              <a:t>qstat</a:t>
            </a:r>
            <a:r>
              <a:rPr lang="en-US" sz="1400" dirty="0" smtClean="0">
                <a:solidFill>
                  <a:srgbClr val="984807"/>
                </a:solidFill>
                <a:latin typeface="Arial"/>
                <a:cs typeface="Arial"/>
              </a:rPr>
              <a:t> -u &lt;username&gt; </a:t>
            </a:r>
            <a:br>
              <a:rPr lang="en-US" sz="1400" dirty="0" smtClean="0">
                <a:solidFill>
                  <a:srgbClr val="984807"/>
                </a:solidFill>
                <a:latin typeface="Arial"/>
                <a:cs typeface="Arial"/>
              </a:rPr>
            </a:br>
            <a:r>
              <a:rPr lang="en-US" sz="1400" dirty="0" smtClean="0">
                <a:solidFill>
                  <a:srgbClr val="984807"/>
                </a:solidFill>
                <a:latin typeface="Arial"/>
                <a:cs typeface="Arial"/>
              </a:rPr>
              <a:t>&gt; cat </a:t>
            </a:r>
            <a:r>
              <a:rPr lang="en-US" sz="1400" dirty="0" err="1" smtClean="0">
                <a:solidFill>
                  <a:srgbClr val="984807"/>
                </a:solidFill>
                <a:latin typeface="Arial"/>
                <a:cs typeface="Arial"/>
              </a:rPr>
              <a:t>hello_mpi.output</a:t>
            </a:r>
            <a:endParaRPr lang="en-US" sz="1400" dirty="0" smtClean="0">
              <a:solidFill>
                <a:srgbClr val="984807"/>
              </a:solidFill>
              <a:latin typeface="Arial"/>
              <a:cs typeface="Arial"/>
            </a:endParaRPr>
          </a:p>
          <a:p>
            <a:pPr lvl="1">
              <a:buNone/>
            </a:pPr>
            <a:endParaRPr lang="en-US" sz="1400" dirty="0" smtClean="0">
              <a:solidFill>
                <a:srgbClr val="984807"/>
              </a:solidFill>
              <a:latin typeface="Arial"/>
              <a:cs typeface="Arial"/>
            </a:endParaRPr>
          </a:p>
          <a:p>
            <a:pPr lvl="0">
              <a:lnSpc>
                <a:spcPct val="120000"/>
              </a:lnSpc>
              <a:spcBef>
                <a:spcPts val="200"/>
              </a:spcBef>
              <a:spcAft>
                <a:spcPts val="200"/>
              </a:spcAft>
              <a:defRPr/>
            </a:pPr>
            <a:r>
              <a:rPr lang="en-US" sz="1800" dirty="0" smtClean="0">
                <a:latin typeface="Arial"/>
                <a:cs typeface="Arial"/>
              </a:rPr>
              <a:t>Example of </a:t>
            </a:r>
            <a:r>
              <a:rPr lang="en-US" sz="1800" b="1" dirty="0" smtClean="0">
                <a:latin typeface="Arial"/>
                <a:cs typeface="Arial"/>
              </a:rPr>
              <a:t>interactive job </a:t>
            </a:r>
            <a:r>
              <a:rPr lang="en-US" sz="1800" dirty="0" smtClean="0">
                <a:latin typeface="Arial"/>
                <a:cs typeface="Arial"/>
              </a:rPr>
              <a:t>submission:</a:t>
            </a:r>
          </a:p>
          <a:p>
            <a:pPr lvl="1">
              <a:lnSpc>
                <a:spcPct val="120000"/>
              </a:lnSpc>
              <a:spcBef>
                <a:spcPts val="200"/>
              </a:spcBef>
              <a:spcAft>
                <a:spcPts val="200"/>
              </a:spcAft>
              <a:defRPr/>
            </a:pPr>
            <a:r>
              <a:rPr lang="en-US" sz="1400" dirty="0" smtClean="0">
                <a:latin typeface="Arial"/>
                <a:cs typeface="Arial"/>
              </a:rPr>
              <a:t>Copy directory:</a:t>
            </a:r>
            <a:br>
              <a:rPr lang="en-US" sz="1400" dirty="0" smtClean="0">
                <a:latin typeface="Arial"/>
                <a:cs typeface="Arial"/>
              </a:rPr>
            </a:br>
            <a:r>
              <a:rPr lang="en-US" sz="1400" dirty="0" smtClean="0">
                <a:solidFill>
                  <a:schemeClr val="accent2">
                    <a:lumMod val="75000"/>
                  </a:schemeClr>
                </a:solidFill>
                <a:latin typeface="Arial"/>
                <a:cs typeface="Arial"/>
              </a:rPr>
              <a:t>&gt; </a:t>
            </a:r>
            <a:r>
              <a:rPr lang="en-US" sz="1400" dirty="0" smtClean="0">
                <a:solidFill>
                  <a:srgbClr val="984807"/>
                </a:solidFill>
                <a:latin typeface="Arial"/>
                <a:cs typeface="Arial"/>
              </a:rPr>
              <a:t>cp -r /soft/cobalt/examples/interactive ~/GSW14/Hands-on</a:t>
            </a:r>
            <a:r>
              <a:rPr lang="en-US" sz="1400" dirty="0" smtClean="0">
                <a:solidFill>
                  <a:schemeClr val="accent2">
                    <a:lumMod val="75000"/>
                  </a:schemeClr>
                </a:solidFill>
                <a:latin typeface="Arial"/>
                <a:cs typeface="Arial"/>
              </a:rPr>
              <a:t/>
            </a:r>
            <a:br>
              <a:rPr lang="en-US" sz="1400" dirty="0" smtClean="0">
                <a:solidFill>
                  <a:schemeClr val="accent2">
                    <a:lumMod val="75000"/>
                  </a:schemeClr>
                </a:solidFill>
                <a:latin typeface="Arial"/>
                <a:cs typeface="Arial"/>
              </a:rPr>
            </a:br>
            <a:r>
              <a:rPr lang="en-US" sz="1400" dirty="0" smtClean="0">
                <a:solidFill>
                  <a:schemeClr val="accent2">
                    <a:lumMod val="75000"/>
                  </a:schemeClr>
                </a:solidFill>
                <a:latin typeface="Arial"/>
                <a:cs typeface="Arial"/>
              </a:rPr>
              <a:t>&gt; </a:t>
            </a:r>
            <a:r>
              <a:rPr lang="en-US" sz="1400" dirty="0" smtClean="0">
                <a:solidFill>
                  <a:srgbClr val="984807"/>
                </a:solidFill>
                <a:latin typeface="Arial"/>
                <a:cs typeface="Arial"/>
              </a:rPr>
              <a:t>cd ~/GSW14/Hands-on/interactive</a:t>
            </a:r>
            <a:endParaRPr lang="en-US" sz="1400" dirty="0" smtClean="0">
              <a:solidFill>
                <a:schemeClr val="accent2">
                  <a:lumMod val="75000"/>
                </a:schemeClr>
              </a:solidFill>
              <a:latin typeface="Arial"/>
              <a:cs typeface="Arial"/>
            </a:endParaRPr>
          </a:p>
          <a:p>
            <a:pPr lvl="1">
              <a:lnSpc>
                <a:spcPct val="120000"/>
              </a:lnSpc>
              <a:spcBef>
                <a:spcPts val="200"/>
              </a:spcBef>
              <a:spcAft>
                <a:spcPts val="200"/>
              </a:spcAft>
              <a:defRPr/>
            </a:pPr>
            <a:r>
              <a:rPr lang="en-US" sz="1400" dirty="0" smtClean="0">
                <a:latin typeface="Arial"/>
                <a:cs typeface="Arial"/>
              </a:rPr>
              <a:t>Open the README file and follow the instructions to submit an interactive job.</a:t>
            </a:r>
          </a:p>
          <a:p>
            <a:pPr lvl="1"/>
            <a:endParaRPr lang="en-US" sz="1400" b="1" dirty="0" smtClean="0">
              <a:solidFill>
                <a:srgbClr val="984807"/>
              </a:solidFill>
              <a:latin typeface="Arial"/>
              <a:cs typeface="Arial"/>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77</a:t>
            </a:fld>
            <a:endParaRPr lang="en-US"/>
          </a:p>
        </p:txBody>
      </p:sp>
    </p:spTree>
    <p:extLst>
      <p:ext uri="{BB962C8B-B14F-4D97-AF65-F5344CB8AC3E}">
        <p14:creationId xmlns:p14="http://schemas.microsoft.com/office/powerpoint/2010/main" val="174267502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GSW14 Hands-on session</a:t>
            </a:r>
            <a:endParaRPr lang="en-US" dirty="0"/>
          </a:p>
        </p:txBody>
      </p:sp>
      <p:sp>
        <p:nvSpPr>
          <p:cNvPr id="3" name="Content Placeholder 2"/>
          <p:cNvSpPr>
            <a:spLocks noGrp="1"/>
          </p:cNvSpPr>
          <p:nvPr>
            <p:ph idx="1"/>
          </p:nvPr>
        </p:nvSpPr>
        <p:spPr>
          <a:xfrm>
            <a:off x="457200" y="973666"/>
            <a:ext cx="8153400" cy="5579534"/>
          </a:xfrm>
        </p:spPr>
        <p:txBody>
          <a:bodyPr>
            <a:normAutofit fontScale="70000" lnSpcReduction="20000"/>
          </a:bodyPr>
          <a:lstStyle/>
          <a:p>
            <a:pPr>
              <a:lnSpc>
                <a:spcPct val="120000"/>
              </a:lnSpc>
              <a:spcBef>
                <a:spcPts val="200"/>
              </a:spcBef>
              <a:spcAft>
                <a:spcPts val="200"/>
              </a:spcAft>
            </a:pPr>
            <a:r>
              <a:rPr lang="en-US" sz="2571" dirty="0">
                <a:latin typeface="Arial"/>
                <a:cs typeface="Arial"/>
              </a:rPr>
              <a:t>Example of</a:t>
            </a:r>
            <a:r>
              <a:rPr lang="en-US" sz="2571" dirty="0" smtClean="0">
                <a:latin typeface="Arial"/>
                <a:cs typeface="Arial"/>
              </a:rPr>
              <a:t> </a:t>
            </a:r>
            <a:r>
              <a:rPr lang="en-US" sz="2571" b="1" dirty="0" smtClean="0">
                <a:latin typeface="Arial"/>
                <a:cs typeface="Arial"/>
              </a:rPr>
              <a:t>ensemble </a:t>
            </a:r>
            <a:r>
              <a:rPr lang="en-US" sz="2571" dirty="0" smtClean="0">
                <a:latin typeface="Arial"/>
                <a:cs typeface="Arial"/>
              </a:rPr>
              <a:t>submission:</a:t>
            </a:r>
            <a:endParaRPr lang="en-US" sz="2571" dirty="0">
              <a:latin typeface="Arial"/>
              <a:cs typeface="Arial"/>
            </a:endParaRPr>
          </a:p>
          <a:p>
            <a:pPr lvl="1">
              <a:lnSpc>
                <a:spcPct val="120000"/>
              </a:lnSpc>
              <a:spcBef>
                <a:spcPts val="200"/>
              </a:spcBef>
              <a:spcAft>
                <a:spcPts val="200"/>
              </a:spcAft>
            </a:pPr>
            <a:r>
              <a:rPr lang="en-US" sz="2000" dirty="0">
                <a:latin typeface="Arial"/>
                <a:cs typeface="Arial"/>
              </a:rPr>
              <a:t>Copy directory</a:t>
            </a:r>
            <a:r>
              <a:rPr lang="en-US" sz="2000" dirty="0" smtClean="0">
                <a:latin typeface="Arial"/>
                <a:cs typeface="Arial"/>
              </a:rPr>
              <a:t>:</a:t>
            </a:r>
            <a:r>
              <a:rPr lang="en-US" dirty="0" smtClean="0">
                <a:latin typeface="Arial"/>
                <a:cs typeface="Arial"/>
              </a:rPr>
              <a:t/>
            </a:r>
            <a:br>
              <a:rPr lang="en-US" dirty="0" smtClean="0">
                <a:latin typeface="Arial"/>
                <a:cs typeface="Arial"/>
              </a:rPr>
            </a:br>
            <a:r>
              <a:rPr lang="en-US" sz="700" dirty="0" smtClean="0">
                <a:latin typeface="Arial"/>
                <a:cs typeface="Arial"/>
              </a:rPr>
              <a:t/>
            </a:r>
            <a:br>
              <a:rPr lang="en-US" sz="700" dirty="0" smtClean="0">
                <a:latin typeface="Arial"/>
                <a:cs typeface="Arial"/>
              </a:rPr>
            </a:br>
            <a:r>
              <a:rPr lang="en-US" dirty="0" smtClean="0">
                <a:latin typeface="Arial"/>
                <a:cs typeface="Arial"/>
              </a:rPr>
              <a:t>	</a:t>
            </a:r>
            <a:r>
              <a:rPr lang="en-US" sz="2000" dirty="0" smtClean="0">
                <a:solidFill>
                  <a:schemeClr val="accent2">
                    <a:lumMod val="75000"/>
                  </a:schemeClr>
                </a:solidFill>
                <a:latin typeface="Arial"/>
                <a:cs typeface="Arial"/>
              </a:rPr>
              <a:t>&gt; </a:t>
            </a:r>
            <a:r>
              <a:rPr lang="en-US" sz="2000" dirty="0" smtClean="0">
                <a:solidFill>
                  <a:srgbClr val="984807"/>
                </a:solidFill>
                <a:latin typeface="Arial"/>
                <a:cs typeface="Arial"/>
              </a:rPr>
              <a:t>cp -</a:t>
            </a:r>
            <a:r>
              <a:rPr lang="en-US" sz="2000" dirty="0" err="1" smtClean="0">
                <a:solidFill>
                  <a:srgbClr val="984807"/>
                </a:solidFill>
                <a:latin typeface="Arial"/>
                <a:cs typeface="Arial"/>
              </a:rPr>
              <a:t>r</a:t>
            </a:r>
            <a:r>
              <a:rPr lang="en-US" sz="2000" dirty="0" smtClean="0">
                <a:solidFill>
                  <a:srgbClr val="984807"/>
                </a:solidFill>
                <a:latin typeface="Arial"/>
                <a:cs typeface="Arial"/>
              </a:rPr>
              <a:t> /soft/cobalt/examples/ensemble ~/GSW14/Hands-on</a:t>
            </a:r>
            <a:r>
              <a:rPr lang="en-US" sz="2000" dirty="0" smtClean="0">
                <a:latin typeface="Arial"/>
                <a:cs typeface="Arial"/>
              </a:rPr>
              <a:t/>
            </a:r>
            <a:br>
              <a:rPr lang="en-US" sz="2000" dirty="0" smtClean="0">
                <a:latin typeface="Arial"/>
                <a:cs typeface="Arial"/>
              </a:rPr>
            </a:br>
            <a:r>
              <a:rPr lang="en-US" sz="2000" dirty="0" smtClean="0">
                <a:latin typeface="Arial"/>
                <a:cs typeface="Arial"/>
              </a:rPr>
              <a:t>	</a:t>
            </a:r>
            <a:r>
              <a:rPr lang="en-US" sz="2000" dirty="0" smtClean="0">
                <a:solidFill>
                  <a:schemeClr val="accent2">
                    <a:lumMod val="75000"/>
                  </a:schemeClr>
                </a:solidFill>
                <a:latin typeface="Arial"/>
                <a:cs typeface="Arial"/>
              </a:rPr>
              <a:t>&gt; </a:t>
            </a:r>
            <a:r>
              <a:rPr lang="en-US" sz="2000" dirty="0" err="1" smtClean="0">
                <a:solidFill>
                  <a:srgbClr val="984807"/>
                </a:solidFill>
                <a:latin typeface="Arial"/>
                <a:cs typeface="Arial"/>
              </a:rPr>
              <a:t>cd</a:t>
            </a:r>
            <a:r>
              <a:rPr lang="en-US" sz="2000" dirty="0" smtClean="0">
                <a:solidFill>
                  <a:srgbClr val="984807"/>
                </a:solidFill>
                <a:latin typeface="Arial"/>
                <a:cs typeface="Arial"/>
              </a:rPr>
              <a:t> ~/GSW14/Hands-on/ensemble</a:t>
            </a:r>
            <a:r>
              <a:rPr lang="en-US" dirty="0" smtClean="0">
                <a:latin typeface="Arial"/>
                <a:cs typeface="Arial"/>
              </a:rPr>
              <a:t/>
            </a:r>
            <a:br>
              <a:rPr lang="en-US" dirty="0" smtClean="0">
                <a:latin typeface="Arial"/>
                <a:cs typeface="Arial"/>
              </a:rPr>
            </a:br>
            <a:endParaRPr lang="en-US" sz="700" dirty="0">
              <a:latin typeface="Arial"/>
              <a:cs typeface="Arial"/>
            </a:endParaRPr>
          </a:p>
          <a:p>
            <a:pPr lvl="1">
              <a:lnSpc>
                <a:spcPct val="120000"/>
              </a:lnSpc>
              <a:spcBef>
                <a:spcPts val="200"/>
              </a:spcBef>
              <a:spcAft>
                <a:spcPts val="200"/>
              </a:spcAft>
            </a:pPr>
            <a:r>
              <a:rPr lang="en-US" sz="2000" dirty="0">
                <a:latin typeface="Arial"/>
                <a:cs typeface="Arial"/>
              </a:rPr>
              <a:t>Open </a:t>
            </a:r>
            <a:r>
              <a:rPr lang="en-US" sz="2000" dirty="0" smtClean="0">
                <a:latin typeface="Arial"/>
                <a:cs typeface="Arial"/>
              </a:rPr>
              <a:t>the </a:t>
            </a:r>
            <a:r>
              <a:rPr lang="en-US" sz="2000" dirty="0">
                <a:latin typeface="Arial"/>
                <a:cs typeface="Arial"/>
              </a:rPr>
              <a:t>README file and follow the instructions to submit a 1-rack job with two 512 blocks</a:t>
            </a:r>
            <a:r>
              <a:rPr lang="en-US" sz="2000" dirty="0" smtClean="0">
                <a:latin typeface="Arial"/>
                <a:cs typeface="Arial"/>
              </a:rPr>
              <a:t>.</a:t>
            </a:r>
            <a:r>
              <a:rPr lang="en-US" dirty="0" smtClean="0">
                <a:latin typeface="Arial"/>
                <a:cs typeface="Arial"/>
              </a:rPr>
              <a:t/>
            </a:r>
            <a:br>
              <a:rPr lang="en-US" dirty="0" smtClean="0">
                <a:latin typeface="Arial"/>
                <a:cs typeface="Arial"/>
              </a:rPr>
            </a:br>
            <a:r>
              <a:rPr lang="en-US" sz="700" dirty="0" smtClean="0">
                <a:latin typeface="Arial"/>
                <a:cs typeface="Arial"/>
              </a:rPr>
              <a:t/>
            </a:r>
            <a:br>
              <a:rPr lang="en-US" sz="700" dirty="0" smtClean="0">
                <a:latin typeface="Arial"/>
                <a:cs typeface="Arial"/>
              </a:rPr>
            </a:br>
            <a:r>
              <a:rPr lang="en-US" b="1" i="1" dirty="0" smtClean="0">
                <a:latin typeface="Arial"/>
                <a:cs typeface="Arial"/>
              </a:rPr>
              <a:t>NOTE</a:t>
            </a:r>
            <a:r>
              <a:rPr lang="en-US" i="1" dirty="0">
                <a:latin typeface="Arial"/>
                <a:cs typeface="Arial"/>
              </a:rPr>
              <a:t>: remember to adapt the number of nodes and the block sizes provided in this example to the min./max. partition sizes available in the machine where you want to run the test (see slides </a:t>
            </a:r>
            <a:r>
              <a:rPr lang="en-US" i="1" dirty="0" smtClean="0">
                <a:latin typeface="Arial"/>
                <a:cs typeface="Arial"/>
              </a:rPr>
              <a:t>12 </a:t>
            </a:r>
            <a:r>
              <a:rPr lang="en-US" i="1" dirty="0">
                <a:latin typeface="Arial"/>
                <a:cs typeface="Arial"/>
              </a:rPr>
              <a:t>&amp; </a:t>
            </a:r>
            <a:r>
              <a:rPr lang="en-US" i="1" dirty="0" smtClean="0">
                <a:latin typeface="Arial"/>
                <a:cs typeface="Arial"/>
              </a:rPr>
              <a:t>14 </a:t>
            </a:r>
            <a:r>
              <a:rPr lang="en-US" i="1" dirty="0">
                <a:latin typeface="Arial"/>
                <a:cs typeface="Arial"/>
              </a:rPr>
              <a:t>for reference).</a:t>
            </a:r>
          </a:p>
          <a:p>
            <a:pPr>
              <a:lnSpc>
                <a:spcPct val="120000"/>
              </a:lnSpc>
              <a:spcBef>
                <a:spcPts val="200"/>
              </a:spcBef>
              <a:spcAft>
                <a:spcPts val="200"/>
              </a:spcAft>
            </a:pPr>
            <a:endParaRPr lang="en-US" sz="429" dirty="0">
              <a:latin typeface="Arial"/>
              <a:cs typeface="Arial"/>
            </a:endParaRPr>
          </a:p>
          <a:p>
            <a:pPr>
              <a:lnSpc>
                <a:spcPct val="120000"/>
              </a:lnSpc>
              <a:spcBef>
                <a:spcPts val="200"/>
              </a:spcBef>
              <a:spcAft>
                <a:spcPts val="200"/>
              </a:spcAft>
            </a:pPr>
            <a:r>
              <a:rPr lang="en-US" sz="2571" dirty="0">
                <a:latin typeface="Arial"/>
                <a:cs typeface="Arial"/>
              </a:rPr>
              <a:t>Example of</a:t>
            </a:r>
            <a:r>
              <a:rPr lang="en-US" sz="2571" dirty="0" smtClean="0">
                <a:latin typeface="Arial"/>
                <a:cs typeface="Arial"/>
              </a:rPr>
              <a:t> </a:t>
            </a:r>
            <a:r>
              <a:rPr lang="en-US" sz="2571" b="1" dirty="0" err="1" smtClean="0">
                <a:latin typeface="Arial"/>
                <a:cs typeface="Arial"/>
              </a:rPr>
              <a:t>subblock</a:t>
            </a:r>
            <a:r>
              <a:rPr lang="en-US" sz="2571" b="1" dirty="0" smtClean="0">
                <a:latin typeface="Arial"/>
                <a:cs typeface="Arial"/>
              </a:rPr>
              <a:t> job </a:t>
            </a:r>
            <a:r>
              <a:rPr lang="en-US" sz="2571" dirty="0">
                <a:latin typeface="Arial"/>
                <a:cs typeface="Arial"/>
              </a:rPr>
              <a:t>submission:</a:t>
            </a:r>
            <a:endParaRPr lang="en-US" sz="2571" dirty="0" smtClean="0">
              <a:latin typeface="Arial"/>
              <a:cs typeface="Arial"/>
            </a:endParaRPr>
          </a:p>
          <a:p>
            <a:pPr lvl="1">
              <a:lnSpc>
                <a:spcPct val="120000"/>
              </a:lnSpc>
              <a:spcBef>
                <a:spcPts val="200"/>
              </a:spcBef>
              <a:spcAft>
                <a:spcPts val="200"/>
              </a:spcAft>
            </a:pPr>
            <a:r>
              <a:rPr lang="en-US" sz="2000" dirty="0" smtClean="0">
                <a:latin typeface="Arial"/>
                <a:cs typeface="Arial"/>
              </a:rPr>
              <a:t>Copy directory:</a:t>
            </a:r>
            <a:r>
              <a:rPr lang="en-US" dirty="0" smtClean="0">
                <a:latin typeface="Arial"/>
                <a:cs typeface="Arial"/>
              </a:rPr>
              <a:t/>
            </a:r>
            <a:br>
              <a:rPr lang="en-US" dirty="0" smtClean="0">
                <a:latin typeface="Arial"/>
                <a:cs typeface="Arial"/>
              </a:rPr>
            </a:br>
            <a:r>
              <a:rPr lang="en-US" sz="700" dirty="0" smtClean="0">
                <a:latin typeface="Arial"/>
                <a:cs typeface="Arial"/>
              </a:rPr>
              <a:t/>
            </a:r>
            <a:br>
              <a:rPr lang="en-US" sz="700" dirty="0" smtClean="0">
                <a:latin typeface="Arial"/>
                <a:cs typeface="Arial"/>
              </a:rPr>
            </a:br>
            <a:r>
              <a:rPr lang="en-US" dirty="0" smtClean="0">
                <a:latin typeface="Arial"/>
                <a:cs typeface="Arial"/>
              </a:rPr>
              <a:t>	</a:t>
            </a:r>
            <a:r>
              <a:rPr lang="en-US" sz="2000" dirty="0" smtClean="0">
                <a:solidFill>
                  <a:schemeClr val="accent2">
                    <a:lumMod val="75000"/>
                  </a:schemeClr>
                </a:solidFill>
                <a:latin typeface="Arial"/>
                <a:cs typeface="Arial"/>
              </a:rPr>
              <a:t>&gt; </a:t>
            </a:r>
            <a:r>
              <a:rPr lang="en-US" sz="2000" dirty="0" smtClean="0">
                <a:solidFill>
                  <a:srgbClr val="984807"/>
                </a:solidFill>
                <a:latin typeface="Arial"/>
                <a:cs typeface="Arial"/>
              </a:rPr>
              <a:t>cp -</a:t>
            </a:r>
            <a:r>
              <a:rPr lang="en-US" sz="2000" dirty="0" err="1" smtClean="0">
                <a:solidFill>
                  <a:srgbClr val="984807"/>
                </a:solidFill>
                <a:latin typeface="Arial"/>
                <a:cs typeface="Arial"/>
              </a:rPr>
              <a:t>r</a:t>
            </a:r>
            <a:r>
              <a:rPr lang="en-US" sz="2000" dirty="0" smtClean="0">
                <a:solidFill>
                  <a:srgbClr val="984807"/>
                </a:solidFill>
                <a:latin typeface="Arial"/>
                <a:cs typeface="Arial"/>
              </a:rPr>
              <a:t> /soft/cobalt/examples/</a:t>
            </a:r>
            <a:r>
              <a:rPr lang="en-US" sz="2000" dirty="0" err="1" smtClean="0">
                <a:solidFill>
                  <a:srgbClr val="984807"/>
                </a:solidFill>
                <a:latin typeface="Arial"/>
                <a:cs typeface="Arial"/>
              </a:rPr>
              <a:t>subblock</a:t>
            </a:r>
            <a:r>
              <a:rPr lang="en-US" sz="2000" dirty="0" smtClean="0">
                <a:solidFill>
                  <a:srgbClr val="984807"/>
                </a:solidFill>
                <a:latin typeface="Arial"/>
                <a:cs typeface="Arial"/>
              </a:rPr>
              <a:t> ~/GSW14/Hands-on</a:t>
            </a:r>
            <a:r>
              <a:rPr lang="en-US" sz="2000" dirty="0" smtClean="0">
                <a:latin typeface="Arial"/>
                <a:cs typeface="Arial"/>
              </a:rPr>
              <a:t/>
            </a:r>
            <a:br>
              <a:rPr lang="en-US" sz="2000" dirty="0" smtClean="0">
                <a:latin typeface="Arial"/>
                <a:cs typeface="Arial"/>
              </a:rPr>
            </a:br>
            <a:r>
              <a:rPr lang="en-US" sz="2000" dirty="0" smtClean="0">
                <a:latin typeface="Arial"/>
                <a:cs typeface="Arial"/>
              </a:rPr>
              <a:t>	</a:t>
            </a:r>
            <a:r>
              <a:rPr lang="en-US" sz="2000" dirty="0" smtClean="0">
                <a:solidFill>
                  <a:schemeClr val="accent2">
                    <a:lumMod val="75000"/>
                  </a:schemeClr>
                </a:solidFill>
                <a:latin typeface="Arial"/>
                <a:cs typeface="Arial"/>
              </a:rPr>
              <a:t>&gt; </a:t>
            </a:r>
            <a:r>
              <a:rPr lang="en-US" sz="2000" dirty="0" err="1" smtClean="0">
                <a:solidFill>
                  <a:srgbClr val="984807"/>
                </a:solidFill>
                <a:latin typeface="Arial"/>
                <a:cs typeface="Arial"/>
              </a:rPr>
              <a:t>cd</a:t>
            </a:r>
            <a:r>
              <a:rPr lang="en-US" sz="2000" dirty="0" smtClean="0">
                <a:solidFill>
                  <a:srgbClr val="984807"/>
                </a:solidFill>
                <a:latin typeface="Arial"/>
                <a:cs typeface="Arial"/>
              </a:rPr>
              <a:t> ~/GSW14/Hands-on/subblock</a:t>
            </a:r>
            <a:r>
              <a:rPr lang="en-US" dirty="0" smtClean="0">
                <a:latin typeface="Arial"/>
                <a:cs typeface="Arial"/>
              </a:rPr>
              <a:t/>
            </a:r>
            <a:br>
              <a:rPr lang="en-US" dirty="0" smtClean="0">
                <a:latin typeface="Arial"/>
                <a:cs typeface="Arial"/>
              </a:rPr>
            </a:br>
            <a:endParaRPr lang="en-US" sz="700" dirty="0" smtClean="0">
              <a:latin typeface="Arial"/>
              <a:cs typeface="Arial"/>
            </a:endParaRPr>
          </a:p>
          <a:p>
            <a:pPr lvl="1">
              <a:lnSpc>
                <a:spcPct val="120000"/>
              </a:lnSpc>
              <a:spcBef>
                <a:spcPts val="200"/>
              </a:spcBef>
              <a:spcAft>
                <a:spcPts val="200"/>
              </a:spcAft>
            </a:pPr>
            <a:r>
              <a:rPr lang="en-US" sz="2000" dirty="0">
                <a:latin typeface="Arial"/>
                <a:cs typeface="Arial"/>
              </a:rPr>
              <a:t>Open the README file and follow the instructions to submit </a:t>
            </a:r>
            <a:r>
              <a:rPr lang="en-US" sz="2000" dirty="0" smtClean="0">
                <a:latin typeface="Arial"/>
                <a:cs typeface="Arial"/>
              </a:rPr>
              <a:t>a job on multiple 128-node jobs on a </a:t>
            </a:r>
            <a:r>
              <a:rPr lang="en-US" sz="2000" dirty="0" err="1" smtClean="0">
                <a:latin typeface="Arial"/>
                <a:cs typeface="Arial"/>
              </a:rPr>
              <a:t>midplane</a:t>
            </a:r>
            <a:r>
              <a:rPr lang="en-US" sz="2000" dirty="0" smtClean="0">
                <a:latin typeface="Arial"/>
                <a:cs typeface="Arial"/>
              </a:rPr>
              <a:t> on Mira.</a:t>
            </a:r>
            <a:endParaRPr lang="en-US" sz="2000" dirty="0">
              <a:latin typeface="Arial"/>
              <a:cs typeface="Arial"/>
            </a:endParaRPr>
          </a:p>
          <a:p>
            <a:pPr>
              <a:lnSpc>
                <a:spcPct val="120000"/>
              </a:lnSpc>
              <a:spcBef>
                <a:spcPts val="200"/>
              </a:spcBef>
              <a:spcAft>
                <a:spcPts val="200"/>
              </a:spcAft>
            </a:pPr>
            <a:endParaRPr lang="en-US" sz="429" dirty="0">
              <a:latin typeface="Arial"/>
              <a:cs typeface="Arial"/>
            </a:endParaRPr>
          </a:p>
          <a:p>
            <a:pPr>
              <a:lnSpc>
                <a:spcPct val="120000"/>
              </a:lnSpc>
              <a:spcBef>
                <a:spcPts val="200"/>
              </a:spcBef>
              <a:spcAft>
                <a:spcPts val="200"/>
              </a:spcAft>
            </a:pPr>
            <a:r>
              <a:rPr lang="en-US" sz="2571" dirty="0">
                <a:latin typeface="Arial"/>
                <a:cs typeface="Arial"/>
              </a:rPr>
              <a:t>Example of </a:t>
            </a:r>
            <a:r>
              <a:rPr lang="en-US" sz="2571" b="1" dirty="0">
                <a:latin typeface="Arial"/>
                <a:cs typeface="Arial"/>
              </a:rPr>
              <a:t>python job </a:t>
            </a:r>
            <a:r>
              <a:rPr lang="en-US" sz="2571" dirty="0">
                <a:latin typeface="Arial"/>
                <a:cs typeface="Arial"/>
              </a:rPr>
              <a:t>submission:</a:t>
            </a:r>
          </a:p>
          <a:p>
            <a:pPr lvl="1">
              <a:lnSpc>
                <a:spcPct val="120000"/>
              </a:lnSpc>
              <a:spcBef>
                <a:spcPts val="200"/>
              </a:spcBef>
              <a:spcAft>
                <a:spcPts val="200"/>
              </a:spcAft>
            </a:pPr>
            <a:r>
              <a:rPr lang="en-US" sz="2000" dirty="0">
                <a:latin typeface="Arial"/>
                <a:cs typeface="Arial"/>
              </a:rPr>
              <a:t>Copy directory</a:t>
            </a:r>
            <a:r>
              <a:rPr lang="en-US" sz="2000" dirty="0" smtClean="0">
                <a:latin typeface="Arial"/>
                <a:cs typeface="Arial"/>
              </a:rPr>
              <a:t>:</a:t>
            </a:r>
            <a:r>
              <a:rPr lang="en-US" dirty="0" smtClean="0">
                <a:latin typeface="Arial"/>
                <a:cs typeface="Arial"/>
              </a:rPr>
              <a:t/>
            </a:r>
            <a:br>
              <a:rPr lang="en-US" dirty="0" smtClean="0">
                <a:latin typeface="Arial"/>
                <a:cs typeface="Arial"/>
              </a:rPr>
            </a:br>
            <a:r>
              <a:rPr lang="en-US" sz="700" dirty="0" smtClean="0">
                <a:latin typeface="Arial"/>
                <a:cs typeface="Arial"/>
              </a:rPr>
              <a:t/>
            </a:r>
            <a:br>
              <a:rPr lang="en-US" sz="700" dirty="0" smtClean="0">
                <a:latin typeface="Arial"/>
                <a:cs typeface="Arial"/>
              </a:rPr>
            </a:br>
            <a:r>
              <a:rPr lang="en-US" dirty="0" smtClean="0">
                <a:latin typeface="Arial"/>
                <a:cs typeface="Arial"/>
              </a:rPr>
              <a:t>	</a:t>
            </a:r>
            <a:r>
              <a:rPr lang="en-US" sz="2000" dirty="0" smtClean="0">
                <a:solidFill>
                  <a:schemeClr val="accent2">
                    <a:lumMod val="75000"/>
                  </a:schemeClr>
                </a:solidFill>
                <a:latin typeface="Arial"/>
                <a:cs typeface="Arial"/>
              </a:rPr>
              <a:t>&gt; </a:t>
            </a:r>
            <a:r>
              <a:rPr lang="en-US" sz="2000" dirty="0" smtClean="0">
                <a:solidFill>
                  <a:srgbClr val="984807"/>
                </a:solidFill>
                <a:latin typeface="Arial"/>
                <a:cs typeface="Arial"/>
              </a:rPr>
              <a:t>cp -</a:t>
            </a:r>
            <a:r>
              <a:rPr lang="en-US" sz="2000" dirty="0" err="1" smtClean="0">
                <a:solidFill>
                  <a:srgbClr val="984807"/>
                </a:solidFill>
                <a:latin typeface="Arial"/>
                <a:cs typeface="Arial"/>
              </a:rPr>
              <a:t>r</a:t>
            </a:r>
            <a:r>
              <a:rPr lang="en-US" sz="2000" dirty="0" smtClean="0">
                <a:solidFill>
                  <a:srgbClr val="984807"/>
                </a:solidFill>
                <a:latin typeface="Arial"/>
                <a:cs typeface="Arial"/>
              </a:rPr>
              <a:t> /soft/cobalt/examples/python ~/GSW14/Hands-on</a:t>
            </a:r>
            <a:r>
              <a:rPr lang="en-US" sz="2000" dirty="0" smtClean="0">
                <a:latin typeface="Arial"/>
                <a:cs typeface="Arial"/>
              </a:rPr>
              <a:t/>
            </a:r>
            <a:br>
              <a:rPr lang="en-US" sz="2000" dirty="0" smtClean="0">
                <a:latin typeface="Arial"/>
                <a:cs typeface="Arial"/>
              </a:rPr>
            </a:br>
            <a:r>
              <a:rPr lang="en-US" sz="2000" dirty="0" smtClean="0">
                <a:latin typeface="Arial"/>
                <a:cs typeface="Arial"/>
              </a:rPr>
              <a:t>	</a:t>
            </a:r>
            <a:r>
              <a:rPr lang="en-US" sz="2000" dirty="0" smtClean="0">
                <a:solidFill>
                  <a:schemeClr val="accent2">
                    <a:lumMod val="75000"/>
                  </a:schemeClr>
                </a:solidFill>
                <a:latin typeface="Arial"/>
                <a:cs typeface="Arial"/>
              </a:rPr>
              <a:t>&gt; </a:t>
            </a:r>
            <a:r>
              <a:rPr lang="en-US" sz="2000" dirty="0" err="1" smtClean="0">
                <a:solidFill>
                  <a:srgbClr val="984807"/>
                </a:solidFill>
                <a:latin typeface="Arial"/>
                <a:cs typeface="Arial"/>
              </a:rPr>
              <a:t>cd</a:t>
            </a:r>
            <a:r>
              <a:rPr lang="en-US" sz="2000" dirty="0" smtClean="0">
                <a:solidFill>
                  <a:srgbClr val="984807"/>
                </a:solidFill>
                <a:latin typeface="Arial"/>
                <a:cs typeface="Arial"/>
              </a:rPr>
              <a:t> ~/GSW14/Hands-on/python</a:t>
            </a:r>
            <a:r>
              <a:rPr lang="en-US" dirty="0" smtClean="0">
                <a:latin typeface="Arial"/>
                <a:cs typeface="Arial"/>
              </a:rPr>
              <a:t/>
            </a:r>
            <a:br>
              <a:rPr lang="en-US" dirty="0" smtClean="0">
                <a:latin typeface="Arial"/>
                <a:cs typeface="Arial"/>
              </a:rPr>
            </a:br>
            <a:endParaRPr lang="en-US" sz="700" dirty="0">
              <a:latin typeface="Arial"/>
              <a:cs typeface="Arial"/>
            </a:endParaRPr>
          </a:p>
          <a:p>
            <a:pPr lvl="1">
              <a:lnSpc>
                <a:spcPct val="120000"/>
              </a:lnSpc>
              <a:spcBef>
                <a:spcPts val="200"/>
              </a:spcBef>
              <a:spcAft>
                <a:spcPts val="200"/>
              </a:spcAft>
            </a:pPr>
            <a:r>
              <a:rPr lang="en-US" dirty="0">
                <a:latin typeface="Arial"/>
                <a:cs typeface="Arial"/>
              </a:rPr>
              <a:t>Open the README file and follow the instructions to submit </a:t>
            </a:r>
            <a:r>
              <a:rPr lang="en-US" dirty="0" smtClean="0">
                <a:latin typeface="Arial"/>
                <a:cs typeface="Arial"/>
              </a:rPr>
              <a:t>a </a:t>
            </a:r>
            <a:r>
              <a:rPr lang="en-US" dirty="0">
                <a:latin typeface="Arial"/>
                <a:cs typeface="Arial"/>
              </a:rPr>
              <a:t>python job</a:t>
            </a:r>
            <a:r>
              <a:rPr lang="en-US" dirty="0" smtClean="0">
                <a:latin typeface="Arial"/>
                <a:cs typeface="Arial"/>
              </a:rPr>
              <a:t>.</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96ED0B3F-E53D-1149-8822-3703C490A628}" type="slidenum">
              <a:rPr lang="en-US" smtClean="0"/>
              <a:pPr>
                <a:defRPr/>
              </a:pPr>
              <a:t>78</a:t>
            </a:fld>
            <a:endParaRPr lang="en-US"/>
          </a:p>
        </p:txBody>
      </p:sp>
    </p:spTree>
    <p:extLst>
      <p:ext uri="{BB962C8B-B14F-4D97-AF65-F5344CB8AC3E}">
        <p14:creationId xmlns:p14="http://schemas.microsoft.com/office/powerpoint/2010/main" val="241487125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752600"/>
            <a:ext cx="8229600" cy="1286933"/>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3000" kern="1200">
                <a:solidFill>
                  <a:srgbClr val="FF6600"/>
                </a:solidFill>
                <a:latin typeface="Trebuchet MS"/>
                <a:ea typeface="+mj-ea"/>
                <a:cs typeface="Trebuchet MS"/>
              </a:defRPr>
            </a:lvl1pPr>
          </a:lstStyle>
          <a:p>
            <a:pPr algn="ctr"/>
            <a:r>
              <a:rPr lang="en-US" dirty="0" smtClean="0"/>
              <a:t>Argonne Leadership Computing Facility</a:t>
            </a:r>
            <a:br>
              <a:rPr lang="en-US" dirty="0" smtClean="0"/>
            </a:br>
            <a:r>
              <a:rPr lang="en-US" dirty="0" smtClean="0"/>
              <a:t>Getting Started Videoconference</a:t>
            </a:r>
            <a:endParaRPr lang="en-US" dirty="0"/>
          </a:p>
        </p:txBody>
      </p:sp>
      <p:sp>
        <p:nvSpPr>
          <p:cNvPr id="8" name="Title 2"/>
          <p:cNvSpPr txBox="1">
            <a:spLocks/>
          </p:cNvSpPr>
          <p:nvPr/>
        </p:nvSpPr>
        <p:spPr>
          <a:xfrm>
            <a:off x="457200" y="3581400"/>
            <a:ext cx="8229600" cy="990600"/>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3000" kern="1200">
                <a:solidFill>
                  <a:srgbClr val="FF6600"/>
                </a:solidFill>
                <a:latin typeface="Trebuchet MS"/>
                <a:ea typeface="+mj-ea"/>
                <a:cs typeface="Trebuchet MS"/>
              </a:defRPr>
            </a:lvl1pPr>
          </a:lstStyle>
          <a:p>
            <a:pPr algn="ctr"/>
            <a:r>
              <a:rPr lang="en-US" sz="4000" b="1" dirty="0" smtClean="0"/>
              <a:t>Thank you for your attention</a:t>
            </a:r>
            <a:endParaRPr lang="en-US" sz="4000" b="1" dirty="0"/>
          </a:p>
        </p:txBody>
      </p:sp>
    </p:spTree>
    <p:extLst>
      <p:ext uri="{BB962C8B-B14F-4D97-AF65-F5344CB8AC3E}">
        <p14:creationId xmlns:p14="http://schemas.microsoft.com/office/powerpoint/2010/main" val="35289684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6"/>
          <p:cNvSpPr>
            <a:spLocks noGrp="1" noChangeArrowheads="1"/>
          </p:cNvSpPr>
          <p:nvPr>
            <p:ph idx="1"/>
          </p:nvPr>
        </p:nvSpPr>
        <p:spPr>
          <a:xfrm>
            <a:off x="457200" y="909752"/>
            <a:ext cx="8458200" cy="5643448"/>
          </a:xfrm>
        </p:spPr>
        <p:txBody>
          <a:bodyPr>
            <a:normAutofit lnSpcReduction="10000"/>
          </a:bodyPr>
          <a:lstStyle/>
          <a:p>
            <a:r>
              <a:rPr lang="en-US" sz="1600" b="1" dirty="0" smtClean="0">
                <a:latin typeface="Arial" charset="0"/>
                <a:ea typeface="ＭＳ Ｐゴシック" charset="0"/>
                <a:cs typeface="ＭＳ Ｐゴシック" charset="0"/>
              </a:rPr>
              <a:t>Low speed, low power</a:t>
            </a:r>
            <a:endParaRPr lang="en-US" sz="1600" b="1" dirty="0">
              <a:latin typeface="Arial" charset="0"/>
              <a:ea typeface="ＭＳ Ｐゴシック" charset="0"/>
              <a:cs typeface="ＭＳ Ｐゴシック" charset="0"/>
            </a:endParaRPr>
          </a:p>
          <a:p>
            <a:pPr lvl="1"/>
            <a:r>
              <a:rPr lang="en-US" sz="1400" dirty="0" smtClean="0">
                <a:latin typeface="Arial" charset="0"/>
                <a:ea typeface="ＭＳ Ｐゴシック" charset="0"/>
              </a:rPr>
              <a:t>Embedded PowerPC core with custom SIMD floating point extensions</a:t>
            </a:r>
          </a:p>
          <a:p>
            <a:pPr lvl="1"/>
            <a:r>
              <a:rPr lang="en-US" sz="1400" dirty="0" smtClean="0">
                <a:latin typeface="Arial" charset="0"/>
                <a:ea typeface="ＭＳ Ｐゴシック" charset="0"/>
              </a:rPr>
              <a:t>Low frequency: 1.6 GHz on Blue Gene/Q</a:t>
            </a:r>
          </a:p>
          <a:p>
            <a:r>
              <a:rPr lang="en-US" sz="1600" b="1" dirty="0" smtClean="0">
                <a:latin typeface="Arial" charset="0"/>
                <a:ea typeface="ＭＳ Ｐゴシック" charset="0"/>
              </a:rPr>
              <a:t>Massive parallelism</a:t>
            </a:r>
          </a:p>
          <a:p>
            <a:pPr lvl="1"/>
            <a:r>
              <a:rPr lang="en-US" sz="1400" dirty="0" smtClean="0">
                <a:latin typeface="Arial" charset="0"/>
                <a:ea typeface="ＭＳ Ｐゴシック" charset="0"/>
              </a:rPr>
              <a:t>Many cores:  786,432 on Mira</a:t>
            </a:r>
          </a:p>
          <a:p>
            <a:r>
              <a:rPr lang="en-US" sz="1600" b="1" dirty="0" smtClean="0">
                <a:latin typeface="Arial" charset="0"/>
                <a:ea typeface="ＭＳ Ｐゴシック" charset="0"/>
                <a:cs typeface="ＭＳ Ｐゴシック" charset="0"/>
              </a:rPr>
              <a:t>Fast communication network(s)</a:t>
            </a:r>
          </a:p>
          <a:p>
            <a:pPr lvl="1"/>
            <a:r>
              <a:rPr lang="en-US" sz="1400" dirty="0" smtClean="0">
                <a:latin typeface="Arial" charset="0"/>
                <a:ea typeface="ＭＳ Ｐゴシック" charset="0"/>
                <a:cs typeface="ＭＳ Ｐゴシック" charset="0"/>
              </a:rPr>
              <a:t>5D Torus network on Blue Gene/Q</a:t>
            </a:r>
          </a:p>
          <a:p>
            <a:r>
              <a:rPr lang="en-US" sz="1600" b="1" dirty="0" smtClean="0">
                <a:latin typeface="Arial" charset="0"/>
                <a:ea typeface="ＭＳ Ｐゴシック" charset="0"/>
                <a:cs typeface="ＭＳ Ｐゴシック" charset="0"/>
              </a:rPr>
              <a:t>Balance</a:t>
            </a:r>
          </a:p>
          <a:p>
            <a:pPr lvl="1"/>
            <a:r>
              <a:rPr lang="en-US" sz="1400" dirty="0" smtClean="0">
                <a:latin typeface="Arial" charset="0"/>
                <a:ea typeface="ＭＳ Ｐゴシック" charset="0"/>
                <a:cs typeface="ＭＳ Ｐゴシック" charset="0"/>
              </a:rPr>
              <a:t>Processor, network, and memory speeds are well balanced</a:t>
            </a:r>
          </a:p>
          <a:p>
            <a:r>
              <a:rPr lang="en-US" sz="1600" b="1" dirty="0">
                <a:latin typeface="Arial" charset="0"/>
                <a:ea typeface="ＭＳ Ｐゴシック" charset="0"/>
                <a:cs typeface="ＭＳ Ｐゴシック" charset="0"/>
              </a:rPr>
              <a:t>Minimal system overhead</a:t>
            </a:r>
          </a:p>
          <a:p>
            <a:pPr lvl="1"/>
            <a:r>
              <a:rPr lang="en-US" sz="1400" dirty="0">
                <a:latin typeface="Arial" charset="0"/>
                <a:ea typeface="ＭＳ Ｐゴシック" charset="0"/>
                <a:cs typeface="ＭＳ Ｐゴシック" charset="0"/>
              </a:rPr>
              <a:t>Simple lightweight OS (CNK) </a:t>
            </a:r>
            <a:r>
              <a:rPr lang="en-US" sz="1400" dirty="0" smtClean="0">
                <a:latin typeface="Arial" charset="0"/>
                <a:ea typeface="ＭＳ Ｐゴシック" charset="0"/>
                <a:cs typeface="ＭＳ Ｐゴシック" charset="0"/>
              </a:rPr>
              <a:t>minimizes noise</a:t>
            </a:r>
          </a:p>
          <a:p>
            <a:r>
              <a:rPr lang="en-US" sz="1600" b="1" dirty="0" smtClean="0">
                <a:latin typeface="Arial" charset="0"/>
                <a:ea typeface="ＭＳ Ｐゴシック" charset="0"/>
                <a:cs typeface="ＭＳ Ｐゴシック" charset="0"/>
              </a:rPr>
              <a:t>Standard programming models</a:t>
            </a:r>
          </a:p>
          <a:p>
            <a:pPr lvl="1"/>
            <a:r>
              <a:rPr lang="en-US" sz="1400" dirty="0" smtClean="0">
                <a:latin typeface="Arial" charset="0"/>
                <a:ea typeface="ＭＳ Ｐゴシック" charset="0"/>
                <a:cs typeface="ＭＳ Ｐゴシック" charset="0"/>
              </a:rPr>
              <a:t>Fortran, C, C++ &amp; Python languages supported</a:t>
            </a:r>
          </a:p>
          <a:p>
            <a:pPr lvl="1"/>
            <a:r>
              <a:rPr lang="en-US" sz="1400" dirty="0" smtClean="0">
                <a:latin typeface="Arial" charset="0"/>
                <a:ea typeface="ＭＳ Ｐゴシック" charset="0"/>
                <a:cs typeface="ＭＳ Ｐゴシック" charset="0"/>
              </a:rPr>
              <a:t>Provides MPI, </a:t>
            </a:r>
            <a:r>
              <a:rPr lang="en-US" sz="1400" dirty="0" err="1" smtClean="0">
                <a:latin typeface="Arial" charset="0"/>
                <a:ea typeface="ＭＳ Ｐゴシック" charset="0"/>
                <a:cs typeface="ＭＳ Ｐゴシック" charset="0"/>
              </a:rPr>
              <a:t>OpenMP</a:t>
            </a:r>
            <a:r>
              <a:rPr lang="en-US" sz="1400" dirty="0" smtClean="0">
                <a:latin typeface="Arial" charset="0"/>
                <a:ea typeface="ＭＳ Ｐゴシック" charset="0"/>
                <a:cs typeface="ＭＳ Ｐゴシック" charset="0"/>
              </a:rPr>
              <a:t>, and </a:t>
            </a:r>
            <a:r>
              <a:rPr lang="en-US" sz="1400" dirty="0" err="1" smtClean="0">
                <a:latin typeface="Arial" charset="0"/>
                <a:ea typeface="ＭＳ Ｐゴシック" charset="0"/>
                <a:cs typeface="ＭＳ Ｐゴシック" charset="0"/>
              </a:rPr>
              <a:t>Pthreads</a:t>
            </a:r>
            <a:r>
              <a:rPr lang="en-US" sz="1400" dirty="0" smtClean="0">
                <a:latin typeface="Arial" charset="0"/>
                <a:ea typeface="ＭＳ Ｐゴシック" charset="0"/>
                <a:cs typeface="ＭＳ Ｐゴシック" charset="0"/>
              </a:rPr>
              <a:t> parallel programming models</a:t>
            </a:r>
            <a:endParaRPr lang="en-US" sz="1400" dirty="0">
              <a:latin typeface="Arial" charset="0"/>
              <a:ea typeface="ＭＳ Ｐゴシック" charset="0"/>
            </a:endParaRPr>
          </a:p>
          <a:p>
            <a:r>
              <a:rPr lang="en-US" sz="1600" b="1" dirty="0" smtClean="0">
                <a:latin typeface="Arial" charset="0"/>
                <a:ea typeface="ＭＳ Ｐゴシック" charset="0"/>
                <a:cs typeface="ＭＳ Ｐゴシック" charset="0"/>
              </a:rPr>
              <a:t>System-on-a-Chip </a:t>
            </a:r>
            <a:r>
              <a:rPr lang="en-US" sz="1600" b="1" dirty="0">
                <a:latin typeface="Arial" charset="0"/>
                <a:ea typeface="ＭＳ Ｐゴシック" charset="0"/>
                <a:cs typeface="ＭＳ Ｐゴシック" charset="0"/>
              </a:rPr>
              <a:t>(</a:t>
            </a:r>
            <a:r>
              <a:rPr lang="en-US" sz="1600" b="1" dirty="0" err="1">
                <a:latin typeface="Arial" charset="0"/>
                <a:ea typeface="ＭＳ Ｐゴシック" charset="0"/>
                <a:cs typeface="ＭＳ Ｐゴシック" charset="0"/>
              </a:rPr>
              <a:t>SoC</a:t>
            </a:r>
            <a:r>
              <a:rPr lang="en-US" sz="1600" b="1" dirty="0" smtClean="0">
                <a:latin typeface="Arial" charset="0"/>
                <a:ea typeface="ＭＳ Ｐゴシック" charset="0"/>
                <a:cs typeface="ＭＳ Ｐゴシック" charset="0"/>
              </a:rPr>
              <a:t>) &amp; Custom </a:t>
            </a:r>
            <a:r>
              <a:rPr lang="en-US" sz="1600" b="1" dirty="0">
                <a:latin typeface="Arial" charset="0"/>
                <a:ea typeface="ＭＳ Ｐゴシック" charset="0"/>
                <a:cs typeface="ＭＳ Ｐゴシック" charset="0"/>
              </a:rPr>
              <a:t>designed </a:t>
            </a:r>
            <a:r>
              <a:rPr lang="en-US" sz="1600" b="1" dirty="0" smtClean="0">
                <a:latin typeface="Arial" charset="0"/>
                <a:ea typeface="ＭＳ Ｐゴシック" charset="0"/>
                <a:cs typeface="ＭＳ Ｐゴシック" charset="0"/>
              </a:rPr>
              <a:t>ASIC (Application Specific Integrated Circuit)</a:t>
            </a:r>
            <a:endParaRPr lang="en-US" sz="1600" b="1" dirty="0">
              <a:latin typeface="Arial" charset="0"/>
              <a:ea typeface="ＭＳ Ｐゴシック" charset="0"/>
              <a:cs typeface="ＭＳ Ｐゴシック" charset="0"/>
            </a:endParaRPr>
          </a:p>
          <a:p>
            <a:pPr lvl="1"/>
            <a:r>
              <a:rPr lang="en-US" sz="1400" dirty="0" smtClean="0">
                <a:latin typeface="Arial" charset="0"/>
                <a:ea typeface="ＭＳ Ｐゴシック" charset="0"/>
              </a:rPr>
              <a:t>All node components on one chip, except for memory</a:t>
            </a:r>
          </a:p>
          <a:p>
            <a:pPr lvl="1"/>
            <a:r>
              <a:rPr lang="en-US" sz="1400" dirty="0" smtClean="0">
                <a:latin typeface="Arial" charset="0"/>
                <a:ea typeface="ＭＳ Ｐゴシック" charset="0"/>
              </a:rPr>
              <a:t>Reduces </a:t>
            </a:r>
            <a:r>
              <a:rPr lang="en-US" sz="1400" dirty="0">
                <a:latin typeface="Arial" charset="0"/>
                <a:ea typeface="ＭＳ Ｐゴシック" charset="0"/>
              </a:rPr>
              <a:t>system complexity </a:t>
            </a:r>
            <a:r>
              <a:rPr lang="en-US" sz="1400" dirty="0" smtClean="0">
                <a:latin typeface="Arial" charset="0"/>
                <a:ea typeface="ＭＳ Ｐゴシック" charset="0"/>
              </a:rPr>
              <a:t>and power, improves </a:t>
            </a:r>
            <a:r>
              <a:rPr lang="en-US" sz="1400" dirty="0">
                <a:latin typeface="Arial" charset="0"/>
                <a:ea typeface="ＭＳ Ｐゴシック" charset="0"/>
              </a:rPr>
              <a:t>p</a:t>
            </a:r>
            <a:r>
              <a:rPr lang="en-US" sz="1400" dirty="0" smtClean="0">
                <a:latin typeface="Arial" charset="0"/>
                <a:ea typeface="ＭＳ Ｐゴシック" charset="0"/>
              </a:rPr>
              <a:t>rice </a:t>
            </a:r>
            <a:r>
              <a:rPr lang="en-US" sz="1400" dirty="0">
                <a:latin typeface="Arial" charset="0"/>
                <a:ea typeface="ＭＳ Ｐゴシック" charset="0"/>
              </a:rPr>
              <a:t>/ p</a:t>
            </a:r>
            <a:r>
              <a:rPr lang="en-US" sz="1400" dirty="0" smtClean="0">
                <a:latin typeface="Arial" charset="0"/>
                <a:ea typeface="ＭＳ Ｐゴシック" charset="0"/>
              </a:rPr>
              <a:t>erformance</a:t>
            </a:r>
            <a:endParaRPr lang="en-US" sz="1400" dirty="0">
              <a:latin typeface="Arial" charset="0"/>
              <a:ea typeface="ＭＳ Ｐゴシック" charset="0"/>
            </a:endParaRPr>
          </a:p>
          <a:p>
            <a:r>
              <a:rPr lang="en-US" sz="1600" b="1" dirty="0" smtClean="0">
                <a:latin typeface="Arial" charset="0"/>
                <a:ea typeface="ＭＳ Ｐゴシック" charset="0"/>
                <a:cs typeface="ＭＳ Ｐゴシック" charset="0"/>
              </a:rPr>
              <a:t>High reliability</a:t>
            </a:r>
          </a:p>
          <a:p>
            <a:pPr lvl="1"/>
            <a:r>
              <a:rPr lang="en-US" sz="1400" dirty="0">
                <a:latin typeface="Arial" charset="0"/>
                <a:ea typeface="ＭＳ Ｐゴシック" charset="0"/>
                <a:cs typeface="ＭＳ Ｐゴシック" charset="0"/>
              </a:rPr>
              <a:t>Sophisticated RAS </a:t>
            </a:r>
            <a:r>
              <a:rPr lang="en-US" sz="1400" dirty="0" smtClean="0">
                <a:latin typeface="Arial" charset="0"/>
                <a:ea typeface="ＭＳ Ｐゴシック" charset="0"/>
                <a:cs typeface="ＭＳ Ｐゴシック" charset="0"/>
              </a:rPr>
              <a:t>(Reliability</a:t>
            </a:r>
            <a:r>
              <a:rPr lang="en-US" sz="1400" dirty="0">
                <a:latin typeface="Arial" charset="0"/>
                <a:ea typeface="ＭＳ Ｐゴシック" charset="0"/>
                <a:cs typeface="ＭＳ Ｐゴシック" charset="0"/>
              </a:rPr>
              <a:t>,</a:t>
            </a:r>
            <a:r>
              <a:rPr lang="en-US" sz="1400" dirty="0" smtClean="0">
                <a:latin typeface="Arial" charset="0"/>
                <a:ea typeface="ＭＳ Ｐゴシック" charset="0"/>
                <a:cs typeface="ＭＳ Ｐゴシック" charset="0"/>
              </a:rPr>
              <a:t> </a:t>
            </a:r>
            <a:r>
              <a:rPr lang="en-US" sz="1400" dirty="0" smtClean="0">
                <a:latin typeface="Arial" charset="0"/>
                <a:cs typeface="ＭＳ Ｐゴシック" charset="0"/>
              </a:rPr>
              <a:t>A</a:t>
            </a:r>
            <a:r>
              <a:rPr lang="en-US" sz="1400" dirty="0" smtClean="0">
                <a:latin typeface="Arial" charset="0"/>
                <a:ea typeface="ＭＳ Ｐゴシック" charset="0"/>
                <a:cs typeface="ＭＳ Ｐゴシック" charset="0"/>
              </a:rPr>
              <a:t>vailability</a:t>
            </a:r>
            <a:r>
              <a:rPr lang="en-US" sz="1400" dirty="0">
                <a:latin typeface="Arial" charset="0"/>
                <a:ea typeface="ＭＳ Ｐゴシック" charset="0"/>
                <a:cs typeface="ＭＳ Ｐゴシック" charset="0"/>
              </a:rPr>
              <a:t>, and</a:t>
            </a:r>
            <a:r>
              <a:rPr lang="en-US" sz="1400" dirty="0" smtClean="0">
                <a:latin typeface="Arial" charset="0"/>
                <a:ea typeface="ＭＳ Ｐゴシック" charset="0"/>
                <a:cs typeface="ＭＳ Ｐゴシック" charset="0"/>
              </a:rPr>
              <a:t> Serviceability)</a:t>
            </a:r>
            <a:endParaRPr lang="en-US" sz="1400" dirty="0">
              <a:latin typeface="Arial" charset="0"/>
              <a:ea typeface="ＭＳ Ｐゴシック" charset="0"/>
            </a:endParaRPr>
          </a:p>
          <a:p>
            <a:r>
              <a:rPr lang="en-US" sz="1600" b="1" dirty="0" smtClean="0">
                <a:latin typeface="Arial" charset="0"/>
                <a:ea typeface="ＭＳ Ｐゴシック" charset="0"/>
                <a:cs typeface="ＭＳ Ｐゴシック" charset="0"/>
              </a:rPr>
              <a:t>Dense packaging</a:t>
            </a:r>
          </a:p>
          <a:p>
            <a:pPr lvl="1"/>
            <a:r>
              <a:rPr lang="en-US" sz="1400" dirty="0" smtClean="0">
                <a:latin typeface="Arial" charset="0"/>
                <a:ea typeface="ＭＳ Ｐゴシック" charset="0"/>
                <a:cs typeface="ＭＳ Ｐゴシック" charset="0"/>
              </a:rPr>
              <a:t>1024 nodes per rack</a:t>
            </a:r>
            <a:endParaRPr lang="en-US" sz="1400" dirty="0">
              <a:latin typeface="Arial" charset="0"/>
              <a:ea typeface="ＭＳ Ｐゴシック" charset="0"/>
              <a:cs typeface="ＭＳ Ｐゴシック" charset="0"/>
            </a:endParaRPr>
          </a:p>
          <a:p>
            <a:endParaRPr lang="en-US" sz="1800" dirty="0" smtClean="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8" name="Slide Number Placeholder 1"/>
          <p:cNvSpPr>
            <a:spLocks noGrp="1"/>
          </p:cNvSpPr>
          <p:nvPr>
            <p:ph type="sldNum" sz="quarter" idx="12"/>
          </p:nvPr>
        </p:nvSpPr>
        <p:spPr/>
        <p:txBody>
          <a:bodyPr/>
          <a:lstStyle/>
          <a:p>
            <a:pPr>
              <a:defRPr/>
            </a:pPr>
            <a:fld id="{96ED0B3F-E53D-1149-8822-3703C490A628}" type="slidenum">
              <a:rPr lang="en-US" smtClean="0"/>
              <a:pPr>
                <a:defRPr/>
              </a:pPr>
              <a:t>8</a:t>
            </a:fld>
            <a:endParaRPr lang="en-US" dirty="0"/>
          </a:p>
        </p:txBody>
      </p:sp>
      <p:sp>
        <p:nvSpPr>
          <p:cNvPr id="37890" name="Slide Number Placeholder 3"/>
          <p:cNvSpPr>
            <a:spLocks noGrp="1"/>
          </p:cNvSpPr>
          <p:nvPr>
            <p:ph type="sldNum" sz="quarter" idx="4294967295"/>
          </p:nvPr>
        </p:nvSpPr>
        <p:spPr>
          <a:xfrm>
            <a:off x="8786813" y="6577013"/>
            <a:ext cx="357187"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ＭＳ Ｐゴシック" charset="0"/>
                <a:cs typeface="ＭＳ Ｐゴシック" charset="0"/>
              </a:defRPr>
            </a:lvl1pPr>
            <a:lvl2pPr marL="37931725" indent="-37474525">
              <a:defRPr kumimoji="1" sz="2000">
                <a:solidFill>
                  <a:schemeClr val="tx1"/>
                </a:solidFill>
                <a:latin typeface="Arial" charset="0"/>
                <a:ea typeface="ＭＳ Ｐゴシック" charset="0"/>
              </a:defRPr>
            </a:lvl2pPr>
            <a:lvl3pPr>
              <a:defRPr kumimoji="1" sz="2000">
                <a:solidFill>
                  <a:schemeClr val="tx1"/>
                </a:solidFill>
                <a:latin typeface="Arial" charset="0"/>
                <a:ea typeface="ＭＳ Ｐゴシック" charset="0"/>
              </a:defRPr>
            </a:lvl3pPr>
            <a:lvl4pPr>
              <a:defRPr kumimoji="1" sz="2000">
                <a:solidFill>
                  <a:schemeClr val="tx1"/>
                </a:solidFill>
                <a:latin typeface="Arial" charset="0"/>
                <a:ea typeface="ＭＳ Ｐゴシック" charset="0"/>
              </a:defRPr>
            </a:lvl4pPr>
            <a:lvl5pPr>
              <a:defRPr kumimoji="1" sz="2000">
                <a:solidFill>
                  <a:schemeClr val="tx1"/>
                </a:solidFill>
                <a:latin typeface="Arial" charset="0"/>
                <a:ea typeface="ＭＳ Ｐゴシック" charset="0"/>
              </a:defRPr>
            </a:lvl5pPr>
            <a:lvl6pPr marL="457200" eaLnBrk="0" fontAlgn="base" hangingPunct="0">
              <a:spcBef>
                <a:spcPct val="50000"/>
              </a:spcBef>
              <a:spcAft>
                <a:spcPct val="0"/>
              </a:spcAft>
              <a:defRPr kumimoji="1" sz="2000">
                <a:solidFill>
                  <a:schemeClr val="tx1"/>
                </a:solidFill>
                <a:latin typeface="Arial" charset="0"/>
                <a:ea typeface="ＭＳ Ｐゴシック" charset="0"/>
              </a:defRPr>
            </a:lvl6pPr>
            <a:lvl7pPr marL="914400" eaLnBrk="0" fontAlgn="base" hangingPunct="0">
              <a:spcBef>
                <a:spcPct val="50000"/>
              </a:spcBef>
              <a:spcAft>
                <a:spcPct val="0"/>
              </a:spcAft>
              <a:defRPr kumimoji="1" sz="2000">
                <a:solidFill>
                  <a:schemeClr val="tx1"/>
                </a:solidFill>
                <a:latin typeface="Arial" charset="0"/>
                <a:ea typeface="ＭＳ Ｐゴシック" charset="0"/>
              </a:defRPr>
            </a:lvl7pPr>
            <a:lvl8pPr marL="1371600" eaLnBrk="0" fontAlgn="base" hangingPunct="0">
              <a:spcBef>
                <a:spcPct val="50000"/>
              </a:spcBef>
              <a:spcAft>
                <a:spcPct val="0"/>
              </a:spcAft>
              <a:defRPr kumimoji="1" sz="2000">
                <a:solidFill>
                  <a:schemeClr val="tx1"/>
                </a:solidFill>
                <a:latin typeface="Arial" charset="0"/>
                <a:ea typeface="ＭＳ Ｐゴシック" charset="0"/>
              </a:defRPr>
            </a:lvl8pPr>
            <a:lvl9pPr marL="1828800" eaLnBrk="0" fontAlgn="base" hangingPunct="0">
              <a:spcBef>
                <a:spcPct val="50000"/>
              </a:spcBef>
              <a:spcAft>
                <a:spcPct val="0"/>
              </a:spcAft>
              <a:defRPr kumimoji="1" sz="2000">
                <a:solidFill>
                  <a:schemeClr val="tx1"/>
                </a:solidFill>
                <a:latin typeface="Arial" charset="0"/>
                <a:ea typeface="ＭＳ Ｐゴシック" charset="0"/>
              </a:defRPr>
            </a:lvl9pPr>
          </a:lstStyle>
          <a:p>
            <a:fld id="{EBABEB2B-16C5-3546-B103-3B095AC20C51}" type="slidenum">
              <a:rPr kumimoji="0" lang="en-US" sz="1000">
                <a:solidFill>
                  <a:schemeClr val="bg1"/>
                </a:solidFill>
              </a:rPr>
              <a:pPr/>
              <a:t>8</a:t>
            </a:fld>
            <a:endParaRPr kumimoji="0" lang="en-US" sz="1000">
              <a:solidFill>
                <a:schemeClr val="bg1"/>
              </a:solidFill>
            </a:endParaRPr>
          </a:p>
        </p:txBody>
      </p:sp>
      <p:sp>
        <p:nvSpPr>
          <p:cNvPr id="2" name="Title 1"/>
          <p:cNvSpPr>
            <a:spLocks noGrp="1"/>
          </p:cNvSpPr>
          <p:nvPr>
            <p:ph type="title"/>
          </p:nvPr>
        </p:nvSpPr>
        <p:spPr/>
        <p:txBody>
          <a:bodyPr/>
          <a:lstStyle/>
          <a:p>
            <a:r>
              <a:rPr lang="en-US" dirty="0"/>
              <a:t>Blue Gene Features</a:t>
            </a:r>
          </a:p>
        </p:txBody>
      </p:sp>
    </p:spTree>
    <p:extLst>
      <p:ext uri="{BB962C8B-B14F-4D97-AF65-F5344CB8AC3E}">
        <p14:creationId xmlns:p14="http://schemas.microsoft.com/office/powerpoint/2010/main" val="27664058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Blue Gene/Q evolution </a:t>
            </a:r>
            <a:r>
              <a:rPr lang="en-US" dirty="0"/>
              <a:t>from </a:t>
            </a:r>
            <a:r>
              <a:rPr lang="en-US" dirty="0" smtClean="0"/>
              <a:t>Blue Gene/P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7423954"/>
              </p:ext>
            </p:extLst>
          </p:nvPr>
        </p:nvGraphicFramePr>
        <p:xfrm>
          <a:off x="457200" y="990600"/>
          <a:ext cx="8229600" cy="5323927"/>
        </p:xfrm>
        <a:graphic>
          <a:graphicData uri="http://schemas.openxmlformats.org/drawingml/2006/table">
            <a:tbl>
              <a:tblPr firstRow="1" bandRow="1">
                <a:tableStyleId>{B301B821-A1FF-4177-AEE7-76D212191A09}</a:tableStyleId>
              </a:tblPr>
              <a:tblGrid>
                <a:gridCol w="2766357"/>
                <a:gridCol w="1850725"/>
                <a:gridCol w="1914595"/>
                <a:gridCol w="1697923"/>
              </a:tblGrid>
              <a:tr h="324934">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a:ln>
                            <a:noFill/>
                          </a:ln>
                          <a:effectLst/>
                          <a:latin typeface="Arial"/>
                          <a:cs typeface="Arial"/>
                        </a:rPr>
                        <a:t>Design Parameters</a:t>
                      </a:r>
                      <a:endParaRPr kumimoji="0" lang="en-US" sz="1600" b="0" i="0" u="none" strike="noStrike" cap="none" normalizeH="0" baseline="0" dirty="0">
                        <a:ln>
                          <a:noFill/>
                        </a:ln>
                        <a:solidFill>
                          <a:srgbClr val="000000"/>
                        </a:solidFill>
                        <a:effectLst/>
                        <a:latin typeface="Arial"/>
                        <a:ea typeface="DejaVu Sans" charset="0"/>
                        <a:cs typeface="Arial"/>
                      </a:endParaRPr>
                    </a:p>
                  </a:txBody>
                  <a:tcPr marL="92295" marR="92295" marT="0" marB="0" anchor="ctr" horzOverflow="overflow">
                    <a:solidFill>
                      <a:srgbClr val="19A388"/>
                    </a:solidFill>
                  </a:tcPr>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effectLst/>
                          <a:latin typeface="Arial"/>
                          <a:cs typeface="Arial"/>
                        </a:rPr>
                        <a:t>Blue Gene/P</a:t>
                      </a:r>
                      <a:endParaRPr kumimoji="0" lang="en-US" sz="1600" b="0" i="0" u="none" strike="noStrike" cap="none" normalizeH="0" baseline="0" dirty="0">
                        <a:ln>
                          <a:noFill/>
                        </a:ln>
                        <a:solidFill>
                          <a:srgbClr val="000000"/>
                        </a:solidFill>
                        <a:effectLst/>
                        <a:latin typeface="Arial"/>
                        <a:ea typeface="DejaVu Sans" charset="0"/>
                        <a:cs typeface="Arial"/>
                      </a:endParaRPr>
                    </a:p>
                  </a:txBody>
                  <a:tcPr marL="92295" marR="92295" marT="0" marB="0" anchor="ctr" horzOverflow="overflow">
                    <a:solidFill>
                      <a:srgbClr val="19A388"/>
                    </a:solidFill>
                  </a:tcPr>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effectLst/>
                          <a:latin typeface="Arial"/>
                          <a:cs typeface="Arial"/>
                        </a:rPr>
                        <a:t>Blue Gene/Q</a:t>
                      </a:r>
                      <a:endParaRPr kumimoji="0" lang="en-US" sz="1600" b="0" i="0" u="none" strike="noStrike" cap="none" normalizeH="0" baseline="0" dirty="0">
                        <a:ln>
                          <a:noFill/>
                        </a:ln>
                        <a:solidFill>
                          <a:srgbClr val="000000"/>
                        </a:solidFill>
                        <a:effectLst/>
                        <a:latin typeface="Arial"/>
                        <a:ea typeface="DejaVu Sans" charset="0"/>
                        <a:cs typeface="Arial"/>
                      </a:endParaRPr>
                    </a:p>
                  </a:txBody>
                  <a:tcPr marL="92295" marR="92295" marT="0" marB="0" anchor="ctr" horzOverflow="overflow">
                    <a:solidFill>
                      <a:srgbClr val="19A388"/>
                    </a:solidFill>
                  </a:tcPr>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chemeClr val="bg1"/>
                          </a:solidFill>
                          <a:effectLst/>
                          <a:latin typeface="Arial"/>
                          <a:ea typeface="DejaVu Sans" charset="0"/>
                          <a:cs typeface="Arial"/>
                        </a:rPr>
                        <a:t>Difference</a:t>
                      </a:r>
                      <a:endParaRPr kumimoji="0" lang="en-US" sz="1600" b="1" i="0" u="none" strike="noStrike" cap="none" normalizeH="0" baseline="0" dirty="0">
                        <a:ln>
                          <a:noFill/>
                        </a:ln>
                        <a:solidFill>
                          <a:schemeClr val="bg1"/>
                        </a:solidFill>
                        <a:effectLst/>
                        <a:latin typeface="Arial"/>
                        <a:ea typeface="DejaVu Sans" charset="0"/>
                        <a:cs typeface="Arial"/>
                      </a:endParaRPr>
                    </a:p>
                  </a:txBody>
                  <a:tcPr marL="92295" marR="92295" marT="0" marB="0" anchor="ctr" horzOverflow="overflow">
                    <a:solidFill>
                      <a:srgbClr val="19A388"/>
                    </a:solidFill>
                  </a:tcPr>
                </a:tc>
              </a:tr>
              <a:tr h="27058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u="none" strike="noStrike" cap="none" normalizeH="0" baseline="0" dirty="0">
                          <a:ln>
                            <a:noFill/>
                          </a:ln>
                          <a:solidFill>
                            <a:srgbClr val="151515"/>
                          </a:solidFill>
                          <a:effectLst/>
                          <a:latin typeface="Arial"/>
                          <a:cs typeface="Arial"/>
                        </a:rPr>
                        <a:t>Cores / Node</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solidFill>
                            <a:srgbClr val="151515"/>
                          </a:solidFill>
                          <a:effectLst/>
                          <a:latin typeface="Arial"/>
                          <a:cs typeface="Arial"/>
                        </a:rPr>
                        <a:t>4</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solidFill>
                            <a:srgbClr val="151515"/>
                          </a:solidFill>
                          <a:effectLst/>
                          <a:latin typeface="Arial"/>
                          <a:cs typeface="Arial"/>
                        </a:rPr>
                        <a:t>16</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4x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058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rgbClr val="151515"/>
                          </a:solidFill>
                          <a:effectLst/>
                          <a:latin typeface="Arial"/>
                          <a:ea typeface="DejaVu Sans" charset="0"/>
                          <a:cs typeface="Arial"/>
                        </a:rPr>
                        <a:t>Hardware Threads / Core</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4</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4x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058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rgbClr val="151515"/>
                          </a:solidFill>
                          <a:effectLst/>
                          <a:latin typeface="Arial"/>
                          <a:ea typeface="DejaVu Sans" charset="0"/>
                          <a:cs typeface="Arial"/>
                        </a:rPr>
                        <a:t>Concurrency / Rack</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4,096</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65,536</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16x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927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u="none" strike="noStrike" cap="none" normalizeH="0" baseline="0" dirty="0">
                          <a:ln>
                            <a:noFill/>
                          </a:ln>
                          <a:solidFill>
                            <a:srgbClr val="151515"/>
                          </a:solidFill>
                          <a:effectLst/>
                          <a:latin typeface="Arial"/>
                          <a:cs typeface="Arial"/>
                        </a:rPr>
                        <a:t>Clock Speed (GHz)</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solidFill>
                            <a:srgbClr val="151515"/>
                          </a:solidFill>
                          <a:effectLst/>
                          <a:latin typeface="Arial"/>
                          <a:cs typeface="Arial"/>
                        </a:rPr>
                        <a:t>0.85</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solidFill>
                            <a:srgbClr val="151515"/>
                          </a:solidFill>
                          <a:effectLst/>
                          <a:latin typeface="Arial"/>
                          <a:cs typeface="Arial"/>
                        </a:rPr>
                        <a:t>1.6</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1.9x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927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u="none" strike="noStrike" cap="none" normalizeH="0" baseline="0" dirty="0" smtClean="0">
                          <a:ln>
                            <a:noFill/>
                          </a:ln>
                          <a:solidFill>
                            <a:srgbClr val="151515"/>
                          </a:solidFill>
                          <a:effectLst/>
                          <a:latin typeface="Arial"/>
                          <a:cs typeface="Arial"/>
                        </a:rPr>
                        <a:t>Flop </a:t>
                      </a:r>
                      <a:r>
                        <a:rPr kumimoji="0" lang="en-US" sz="1600" b="1" u="none" strike="noStrike" cap="none" normalizeH="0" baseline="0" dirty="0">
                          <a:ln>
                            <a:noFill/>
                          </a:ln>
                          <a:solidFill>
                            <a:srgbClr val="151515"/>
                          </a:solidFill>
                          <a:effectLst/>
                          <a:latin typeface="Arial"/>
                          <a:cs typeface="Arial"/>
                        </a:rPr>
                        <a:t>/ Clock / Core</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mn-ea"/>
                          <a:cs typeface="Arial"/>
                        </a:rPr>
                        <a:t>4</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solidFill>
                            <a:srgbClr val="151515"/>
                          </a:solidFill>
                          <a:effectLst/>
                          <a:latin typeface="Arial"/>
                          <a:cs typeface="Arial"/>
                        </a:rPr>
                        <a:t>8</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2x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927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rgbClr val="151515"/>
                          </a:solidFill>
                          <a:effectLst/>
                          <a:latin typeface="Arial"/>
                          <a:ea typeface="DejaVu Sans" charset="0"/>
                          <a:cs typeface="Arial"/>
                        </a:rPr>
                        <a:t>Flop / Node (GF)</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13.6</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204.8</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15x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927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u="none" strike="noStrike" cap="none" normalizeH="0" baseline="0" dirty="0" smtClean="0">
                          <a:ln>
                            <a:noFill/>
                          </a:ln>
                          <a:solidFill>
                            <a:srgbClr val="151515"/>
                          </a:solidFill>
                          <a:effectLst/>
                          <a:latin typeface="Arial"/>
                          <a:cs typeface="Arial"/>
                        </a:rPr>
                        <a:t>RAM / core (GB)</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solidFill>
                            <a:srgbClr val="151515"/>
                          </a:solidFill>
                          <a:effectLst/>
                          <a:latin typeface="Arial"/>
                          <a:cs typeface="Arial"/>
                        </a:rPr>
                        <a:t>0.5 or 1</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a:ln>
                            <a:noFill/>
                          </a:ln>
                          <a:solidFill>
                            <a:srgbClr val="151515"/>
                          </a:solidFill>
                          <a:effectLst/>
                          <a:latin typeface="Arial"/>
                          <a:cs typeface="Arial"/>
                        </a:rPr>
                        <a:t>1</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2x or 1x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393113">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err="1" smtClean="0">
                          <a:ln>
                            <a:noFill/>
                          </a:ln>
                          <a:solidFill>
                            <a:srgbClr val="151515"/>
                          </a:solidFill>
                          <a:effectLst/>
                          <a:latin typeface="Arial"/>
                          <a:ea typeface="DejaVu Sans" charset="0"/>
                          <a:cs typeface="Arial"/>
                        </a:rPr>
                        <a:t>Mem</a:t>
                      </a:r>
                      <a:r>
                        <a:rPr kumimoji="0" lang="en-US" sz="1600" b="1" i="0" u="none" strike="noStrike" cap="none" normalizeH="0" baseline="0" dirty="0" smtClean="0">
                          <a:ln>
                            <a:noFill/>
                          </a:ln>
                          <a:solidFill>
                            <a:srgbClr val="151515"/>
                          </a:solidFill>
                          <a:effectLst/>
                          <a:latin typeface="Arial"/>
                          <a:ea typeface="DejaVu Sans" charset="0"/>
                          <a:cs typeface="Arial"/>
                        </a:rPr>
                        <a:t>. BW/Node (GB/sec)</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13.6</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42.6</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3x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589670">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rgbClr val="151515"/>
                          </a:solidFill>
                          <a:effectLst/>
                          <a:latin typeface="Arial"/>
                          <a:ea typeface="DejaVu Sans" charset="0"/>
                          <a:cs typeface="Arial"/>
                        </a:rPr>
                        <a:t>Latency (MPI zero-length, nearest-neighbor node)</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2.6 </a:t>
                      </a:r>
                      <a:r>
                        <a:rPr kumimoji="0" lang="en-US" sz="1600" b="0" i="0" u="none" strike="noStrike" cap="none" normalizeH="0" baseline="0" dirty="0" err="1" smtClean="0">
                          <a:ln>
                            <a:noFill/>
                          </a:ln>
                          <a:solidFill>
                            <a:srgbClr val="151515"/>
                          </a:solidFill>
                          <a:effectLst/>
                          <a:latin typeface="Arial"/>
                          <a:ea typeface="DejaVu Sans" charset="0"/>
                          <a:cs typeface="Arial"/>
                        </a:rPr>
                        <a:t>ms</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2.2 </a:t>
                      </a:r>
                      <a:r>
                        <a:rPr kumimoji="0" lang="en-US" sz="1600" b="0" i="0" u="none" strike="noStrike" cap="none" normalizeH="0" baseline="0" dirty="0" err="1" smtClean="0">
                          <a:ln>
                            <a:noFill/>
                          </a:ln>
                          <a:solidFill>
                            <a:srgbClr val="151515"/>
                          </a:solidFill>
                          <a:effectLst/>
                          <a:latin typeface="Arial"/>
                          <a:ea typeface="DejaVu Sans" charset="0"/>
                          <a:cs typeface="Arial"/>
                        </a:rPr>
                        <a:t>ms</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~15% less</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335130">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rgbClr val="151515"/>
                          </a:solidFill>
                          <a:effectLst/>
                          <a:latin typeface="Arial"/>
                          <a:ea typeface="DejaVu Sans" charset="0"/>
                          <a:cs typeface="Arial"/>
                        </a:rPr>
                        <a:t>Bisection BW (32 racks)</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1.39TB/s</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13.1TB/s</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9.42x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389921">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u="none" strike="noStrike" cap="none" normalizeH="0" baseline="0" dirty="0" smtClean="0">
                          <a:ln>
                            <a:noFill/>
                          </a:ln>
                          <a:solidFill>
                            <a:srgbClr val="151515"/>
                          </a:solidFill>
                          <a:effectLst/>
                          <a:latin typeface="Arial"/>
                          <a:cs typeface="Arial"/>
                        </a:rPr>
                        <a:t>Network</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solidFill>
                            <a:srgbClr val="151515"/>
                          </a:solidFill>
                          <a:effectLst/>
                          <a:latin typeface="Arial"/>
                          <a:cs typeface="Arial"/>
                        </a:rPr>
                        <a:t>3D Torus + collectives</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u="none" strike="noStrike" cap="none" normalizeH="0" baseline="0" dirty="0" smtClean="0">
                          <a:ln>
                            <a:noFill/>
                          </a:ln>
                          <a:solidFill>
                            <a:srgbClr val="151515"/>
                          </a:solidFill>
                          <a:effectLst/>
                          <a:latin typeface="Arial"/>
                          <a:cs typeface="Arial"/>
                        </a:rPr>
                        <a:t>5D Torus</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smaller diameter</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927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err="1" smtClean="0">
                          <a:ln>
                            <a:noFill/>
                          </a:ln>
                          <a:solidFill>
                            <a:srgbClr val="151515"/>
                          </a:solidFill>
                          <a:effectLst/>
                          <a:latin typeface="Arial"/>
                          <a:ea typeface="DejaVu Sans" charset="0"/>
                          <a:cs typeface="Arial"/>
                        </a:rPr>
                        <a:t>GFlops</a:t>
                      </a:r>
                      <a:r>
                        <a:rPr kumimoji="0" lang="en-US" sz="1600" b="1" i="0" u="none" strike="noStrike" cap="none" normalizeH="0" baseline="0" dirty="0" smtClean="0">
                          <a:ln>
                            <a:noFill/>
                          </a:ln>
                          <a:solidFill>
                            <a:srgbClr val="151515"/>
                          </a:solidFill>
                          <a:effectLst/>
                          <a:latin typeface="Arial"/>
                          <a:ea typeface="DejaVu Sans" charset="0"/>
                          <a:cs typeface="Arial"/>
                        </a:rPr>
                        <a:t>/Watt</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0.77</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2.10</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3x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389921">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rgbClr val="151515"/>
                          </a:solidFill>
                          <a:effectLst/>
                          <a:latin typeface="Arial"/>
                          <a:ea typeface="DejaVu Sans" charset="0"/>
                          <a:cs typeface="Arial"/>
                        </a:rPr>
                        <a:t>Instruction Set</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32 bit PowerPC + DH</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64 bit PowerPC + QPX</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new vector instructions</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927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rgbClr val="151515"/>
                          </a:solidFill>
                          <a:effectLst/>
                          <a:latin typeface="Arial"/>
                          <a:ea typeface="DejaVu Sans" charset="0"/>
                          <a:cs typeface="Arial"/>
                        </a:rPr>
                        <a:t>Programming Models</a:t>
                      </a:r>
                      <a:endParaRPr kumimoji="0" lang="en-US" sz="1600" b="1"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MPI + </a:t>
                      </a:r>
                      <a:r>
                        <a:rPr kumimoji="0" lang="en-US" sz="1600" b="0" i="0" u="none" strike="noStrike" cap="none" normalizeH="0" baseline="0" dirty="0" err="1" smtClean="0">
                          <a:ln>
                            <a:noFill/>
                          </a:ln>
                          <a:solidFill>
                            <a:srgbClr val="151515"/>
                          </a:solidFill>
                          <a:effectLst/>
                          <a:latin typeface="Arial"/>
                          <a:ea typeface="DejaVu Sans" charset="0"/>
                          <a:cs typeface="Arial"/>
                        </a:rPr>
                        <a:t>OpenMP</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MPI + </a:t>
                      </a:r>
                      <a:r>
                        <a:rPr kumimoji="0" lang="en-US" sz="1600" b="0" i="0" u="none" strike="noStrike" cap="none" normalizeH="0" baseline="0" dirty="0" err="1" smtClean="0">
                          <a:ln>
                            <a:noFill/>
                          </a:ln>
                          <a:solidFill>
                            <a:srgbClr val="151515"/>
                          </a:solidFill>
                          <a:effectLst/>
                          <a:latin typeface="Arial"/>
                          <a:ea typeface="DejaVu Sans" charset="0"/>
                          <a:cs typeface="Arial"/>
                        </a:rPr>
                        <a:t>OpenMP</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r h="279275">
                <a:tc>
                  <a:txBody>
                    <a:bodyPr/>
                    <a:lstStyle/>
                    <a:p>
                      <a:pPr marL="0" marR="0" lvl="0" indent="0" algn="l"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Cooling</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air</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dirty="0" smtClean="0">
                          <a:ln>
                            <a:noFill/>
                          </a:ln>
                          <a:solidFill>
                            <a:srgbClr val="151515"/>
                          </a:solidFill>
                          <a:effectLst/>
                          <a:latin typeface="Arial"/>
                          <a:ea typeface="DejaVu Sans" charset="0"/>
                          <a:cs typeface="Arial"/>
                        </a:rPr>
                        <a:t>water</a:t>
                      </a: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c>
                  <a:txBody>
                    <a:bodyPr/>
                    <a:lstStyle/>
                    <a:p>
                      <a:pPr marL="0" marR="0" lvl="0" indent="0" algn="ctr" defTabSz="457200" rtl="0" eaLnBrk="1" fontAlgn="base" latinLnBrk="0" hangingPunct="1">
                        <a:lnSpc>
                          <a:spcPts val="1800"/>
                        </a:lnSpc>
                        <a:spcBef>
                          <a:spcPts val="0"/>
                        </a:spcBef>
                        <a:spcAft>
                          <a:spcPts val="0"/>
                        </a:spcAft>
                        <a:buClr>
                          <a:srgbClr val="000000"/>
                        </a:buClr>
                        <a:buSzPct val="100000"/>
                        <a:buFont typeface="Times New Roman" pitchFamily="-10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600" b="0" i="0" u="none" strike="noStrike" cap="none" normalizeH="0" baseline="0" dirty="0">
                        <a:ln>
                          <a:noFill/>
                        </a:ln>
                        <a:solidFill>
                          <a:srgbClr val="151515"/>
                        </a:solidFill>
                        <a:effectLst/>
                        <a:latin typeface="Arial"/>
                        <a:ea typeface="DejaVu Sans" charset="0"/>
                        <a:cs typeface="Arial"/>
                      </a:endParaRPr>
                    </a:p>
                  </a:txBody>
                  <a:tcPr marL="92295" marR="92295" marT="0" marB="0" anchor="ctr" horzOverflow="overflow"/>
                </a:tc>
              </a:tr>
            </a:tbl>
          </a:graphicData>
        </a:graphic>
      </p:graphicFrame>
      <p:sp>
        <p:nvSpPr>
          <p:cNvPr id="8" name="Slide Number Placeholder 1"/>
          <p:cNvSpPr>
            <a:spLocks noGrp="1"/>
          </p:cNvSpPr>
          <p:nvPr>
            <p:ph type="sldNum" sz="quarter" idx="12"/>
          </p:nvPr>
        </p:nvSpPr>
        <p:spPr/>
        <p:txBody>
          <a:bodyPr/>
          <a:lstStyle/>
          <a:p>
            <a:pPr>
              <a:defRPr/>
            </a:pPr>
            <a:fld id="{96ED0B3F-E53D-1149-8822-3703C490A628}" type="slidenum">
              <a:rPr lang="en-US" smtClean="0"/>
              <a:pPr>
                <a:defRPr/>
              </a:pPr>
              <a:t>9</a:t>
            </a:fld>
            <a:endParaRPr lang="en-US" dirty="0"/>
          </a:p>
        </p:txBody>
      </p:sp>
    </p:spTree>
    <p:extLst>
      <p:ext uri="{BB962C8B-B14F-4D97-AF65-F5344CB8AC3E}">
        <p14:creationId xmlns:p14="http://schemas.microsoft.com/office/powerpoint/2010/main" val="271903493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ALCF_PPT_temp_orng_stdr_zip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ALCF_PPT_temp_orng_stdr_zippy.potx</Template>
  <TotalTime>23737</TotalTime>
  <Words>5615</Words>
  <Application>Microsoft Macintosh PowerPoint</Application>
  <PresentationFormat>On-screen Show (4:3)</PresentationFormat>
  <Paragraphs>1320</Paragraphs>
  <Slides>79</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ALCF_PPT_temp_orng_stdr_zippy</vt:lpstr>
      <vt:lpstr>Bitmap Image</vt:lpstr>
      <vt:lpstr>Argonne Leadership Computing Facility Getting Started Videoconference</vt:lpstr>
      <vt:lpstr>Welcome to Getting Started at the ALCF</vt:lpstr>
      <vt:lpstr>Agenda</vt:lpstr>
      <vt:lpstr>Part I</vt:lpstr>
      <vt:lpstr>Section:  Blue Gene/Q hardware overview  </vt:lpstr>
      <vt:lpstr>ALCF resources</vt:lpstr>
      <vt:lpstr>ALCF resources</vt:lpstr>
      <vt:lpstr>Blue Gene Features</vt:lpstr>
      <vt:lpstr>Blue Gene/Q evolution from Blue Gene/P</vt:lpstr>
      <vt:lpstr>Blue Gene/Q</vt:lpstr>
      <vt:lpstr>Blue Gene/Q system components</vt:lpstr>
      <vt:lpstr>Partition dimensions on Blue Gene/Q systems</vt:lpstr>
      <vt:lpstr>Mira multiple rack partitions (“blocks”)  </vt:lpstr>
      <vt:lpstr>Minimum partition sizes on Blue Gene/Q systems</vt:lpstr>
      <vt:lpstr>Questions?</vt:lpstr>
      <vt:lpstr>Section:  Building your code</vt:lpstr>
      <vt:lpstr>SoftEnv</vt:lpstr>
      <vt:lpstr>Using compiler wrappers</vt:lpstr>
      <vt:lpstr>IBM XL Optimization Settings Options</vt:lpstr>
      <vt:lpstr>IBM XL Optimization Tips  </vt:lpstr>
      <vt:lpstr>Sample Blue Gene/Q makefile</vt:lpstr>
      <vt:lpstr>Threading</vt:lpstr>
      <vt:lpstr>OpenMP</vt:lpstr>
      <vt:lpstr>Software &amp; libraries on Blue Gene/Q systems</vt:lpstr>
      <vt:lpstr>Questions?</vt:lpstr>
      <vt:lpstr>Section:  Considerations before you run  </vt:lpstr>
      <vt:lpstr>Allocations, accounts, projects, &amp; such at ALCF</vt:lpstr>
      <vt:lpstr>Allocations, accounts, projects, &amp; such at ALCF</vt:lpstr>
      <vt:lpstr>Allocation Management</vt:lpstr>
      <vt:lpstr>Blue Gene/Q file systems at ALCF</vt:lpstr>
      <vt:lpstr>Disk quota management</vt:lpstr>
      <vt:lpstr>Data transfer to/from ALCF</vt:lpstr>
      <vt:lpstr>Questions?</vt:lpstr>
      <vt:lpstr>Section:  Queuing and running  </vt:lpstr>
      <vt:lpstr>Mira job scheduling</vt:lpstr>
      <vt:lpstr>Cetus job scheduling</vt:lpstr>
      <vt:lpstr>Mira job boot times</vt:lpstr>
      <vt:lpstr>Cobalt resource manager and job scheduler</vt:lpstr>
      <vt:lpstr>qsub Options</vt:lpstr>
      <vt:lpstr>PowerPoint Presentation</vt:lpstr>
      <vt:lpstr>Cobalt job control: script method</vt:lpstr>
      <vt:lpstr>Job dependencies</vt:lpstr>
      <vt:lpstr>Job dependencies (cont’d)</vt:lpstr>
      <vt:lpstr>Advanced runs using script mode</vt:lpstr>
      <vt:lpstr>Reservations</vt:lpstr>
      <vt:lpstr>Questions?</vt:lpstr>
      <vt:lpstr>Part II</vt:lpstr>
      <vt:lpstr>Section:  After your job is submitted </vt:lpstr>
      <vt:lpstr>qstat: show status of a batch job(s)</vt:lpstr>
      <vt:lpstr>Machine status web page  </vt:lpstr>
      <vt:lpstr>Machine status web page (cont’d)</vt:lpstr>
      <vt:lpstr>Machine status web page (cont’d)</vt:lpstr>
      <vt:lpstr>Cobalt files for a job</vt:lpstr>
      <vt:lpstr>qdel: kill a job</vt:lpstr>
      <vt:lpstr>qalter, qmove: alter parameters of a Job  </vt:lpstr>
      <vt:lpstr>qhold, qrls: holding and releasing</vt:lpstr>
      <vt:lpstr>Possibilities why a job is not running yet</vt:lpstr>
      <vt:lpstr>Optimizing for queue throughput</vt:lpstr>
      <vt:lpstr>Questions?</vt:lpstr>
      <vt:lpstr>Section:  Potential problems  </vt:lpstr>
      <vt:lpstr>When things go wrong… logging in  </vt:lpstr>
      <vt:lpstr>When things go wrong… running</vt:lpstr>
      <vt:lpstr>When things go wrong… running</vt:lpstr>
      <vt:lpstr>Core files</vt:lpstr>
      <vt:lpstr>Getting help</vt:lpstr>
      <vt:lpstr>Help Us Help You</vt:lpstr>
      <vt:lpstr>Questions?</vt:lpstr>
      <vt:lpstr>Section:  Performance Tuning  </vt:lpstr>
      <vt:lpstr>Tools: performance, profiling, debugging</vt:lpstr>
      <vt:lpstr>MPI mapping</vt:lpstr>
      <vt:lpstr>Questions?</vt:lpstr>
      <vt:lpstr>Section:  Backups and Tape Archiving  </vt:lpstr>
      <vt:lpstr>Backups and tape archiving</vt:lpstr>
      <vt:lpstr>Questions?</vt:lpstr>
      <vt:lpstr>Section:  Hands-on Session  </vt:lpstr>
      <vt:lpstr>GSW14 Hands-on session</vt:lpstr>
      <vt:lpstr>GSW14 Hands-on session</vt:lpstr>
      <vt:lpstr>GSW14 Hands-on session</vt:lpstr>
      <vt:lpstr>PowerPoint Presentation</vt:lpstr>
    </vt:vector>
  </TitlesOfParts>
  <Manager/>
  <Company>Argonne National Laboratory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ALCF Getting Started Videoconference</dc:title>
  <dc:subject/>
  <dc:creator/>
  <cp:keywords/>
  <dc:description/>
  <cp:lastModifiedBy>Chel Lancaster</cp:lastModifiedBy>
  <cp:revision>969</cp:revision>
  <cp:lastPrinted>2014-03-19T14:18:56Z</cp:lastPrinted>
  <dcterms:created xsi:type="dcterms:W3CDTF">2014-03-24T16:58:15Z</dcterms:created>
  <dcterms:modified xsi:type="dcterms:W3CDTF">2014-07-10T16:08:06Z</dcterms:modified>
  <cp:category/>
</cp:coreProperties>
</file>