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notesSlides/notesSlide2.xml" ContentType="application/vnd.openxmlformats-officedocument.presentationml.notesSlide+xml"/>
  <Override PartName="/ppt/diagrams/drawing1.xml" ContentType="application/vnd.ms-office.drawingml.diagramDrawing+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3"/>
  </p:notesMasterIdLst>
  <p:handoutMasterIdLst>
    <p:handoutMasterId r:id="rId14"/>
  </p:handoutMasterIdLst>
  <p:sldIdLst>
    <p:sldId id="256" r:id="rId2"/>
    <p:sldId id="257" r:id="rId3"/>
    <p:sldId id="265" r:id="rId4"/>
    <p:sldId id="259" r:id="rId5"/>
    <p:sldId id="260" r:id="rId6"/>
    <p:sldId id="261" r:id="rId7"/>
    <p:sldId id="262" r:id="rId8"/>
    <p:sldId id="266" r:id="rId9"/>
    <p:sldId id="263"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B5C29"/>
    <a:srgbClr val="5C0426"/>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9306" autoAdjust="0"/>
  </p:normalViewPr>
  <p:slideViewPr>
    <p:cSldViewPr>
      <p:cViewPr varScale="1">
        <p:scale>
          <a:sx n="90" d="100"/>
          <a:sy n="90" d="100"/>
        </p:scale>
        <p:origin x="-14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E87D0F-8D0E-554C-A2B7-66363ED9846A}" type="doc">
      <dgm:prSet loTypeId="urn:microsoft.com/office/officeart/2005/8/layout/hChevron3" loCatId="" qsTypeId="urn:microsoft.com/office/officeart/2005/8/quickstyle/simple2" qsCatId="simple" csTypeId="urn:microsoft.com/office/officeart/2005/8/colors/accent1_2" csCatId="accent1" phldr="1"/>
      <dgm:spPr/>
    </dgm:pt>
    <dgm:pt modelId="{3C35DC25-9F5C-CA41-9E17-23D22639A898}">
      <dgm:prSet phldrT="[Text]"/>
      <dgm:spPr/>
      <dgm:t>
        <a:bodyPr/>
        <a:lstStyle/>
        <a:p>
          <a:r>
            <a:rPr lang="en-US" dirty="0" smtClean="0"/>
            <a:t>CD-0</a:t>
          </a:r>
        </a:p>
        <a:p>
          <a:r>
            <a:rPr lang="en-US" dirty="0" smtClean="0"/>
            <a:t>Mission Need</a:t>
          </a:r>
          <a:endParaRPr lang="en-US" dirty="0"/>
        </a:p>
      </dgm:t>
    </dgm:pt>
    <dgm:pt modelId="{4027929D-7CE2-0244-B022-C0634692CC81}" type="parTrans" cxnId="{39BE990C-C0CD-1E4A-8D21-0E3E61217928}">
      <dgm:prSet/>
      <dgm:spPr/>
      <dgm:t>
        <a:bodyPr/>
        <a:lstStyle/>
        <a:p>
          <a:endParaRPr lang="en-US"/>
        </a:p>
      </dgm:t>
    </dgm:pt>
    <dgm:pt modelId="{2F2BBFCA-24D4-0846-83F4-1FBE6DD9A000}" type="sibTrans" cxnId="{39BE990C-C0CD-1E4A-8D21-0E3E61217928}">
      <dgm:prSet/>
      <dgm:spPr/>
      <dgm:t>
        <a:bodyPr/>
        <a:lstStyle/>
        <a:p>
          <a:endParaRPr lang="en-US"/>
        </a:p>
      </dgm:t>
    </dgm:pt>
    <dgm:pt modelId="{4B15F9AB-CD35-A24C-938A-287640C47D77}">
      <dgm:prSet phldrT="[Text]"/>
      <dgm:spPr/>
      <dgm:t>
        <a:bodyPr/>
        <a:lstStyle/>
        <a:p>
          <a:r>
            <a:rPr lang="en-US" dirty="0" smtClean="0"/>
            <a:t>CD-1</a:t>
          </a:r>
        </a:p>
        <a:p>
          <a:r>
            <a:rPr lang="en-US" dirty="0" smtClean="0"/>
            <a:t>Alternative Selection and Cost Range</a:t>
          </a:r>
          <a:endParaRPr lang="en-US" dirty="0"/>
        </a:p>
      </dgm:t>
    </dgm:pt>
    <dgm:pt modelId="{EB87E6D3-59DD-E74D-9BA5-BD43B372B2F2}" type="parTrans" cxnId="{1E199768-B71D-D248-972C-3D0CD0008BB7}">
      <dgm:prSet/>
      <dgm:spPr/>
      <dgm:t>
        <a:bodyPr/>
        <a:lstStyle/>
        <a:p>
          <a:endParaRPr lang="en-US"/>
        </a:p>
      </dgm:t>
    </dgm:pt>
    <dgm:pt modelId="{898A82A5-3279-3F4E-8178-9242DE930601}" type="sibTrans" cxnId="{1E199768-B71D-D248-972C-3D0CD0008BB7}">
      <dgm:prSet/>
      <dgm:spPr/>
      <dgm:t>
        <a:bodyPr/>
        <a:lstStyle/>
        <a:p>
          <a:endParaRPr lang="en-US"/>
        </a:p>
      </dgm:t>
    </dgm:pt>
    <dgm:pt modelId="{35CE3DA1-D242-C84C-B9A2-43068961512D}">
      <dgm:prSet phldrT="[Text]"/>
      <dgm:spPr/>
      <dgm:t>
        <a:bodyPr/>
        <a:lstStyle/>
        <a:p>
          <a:r>
            <a:rPr lang="en-US" dirty="0" smtClean="0"/>
            <a:t>CD-2</a:t>
          </a:r>
        </a:p>
        <a:p>
          <a:r>
            <a:rPr lang="en-US" dirty="0" smtClean="0"/>
            <a:t>Performance Baseline</a:t>
          </a:r>
          <a:endParaRPr lang="en-US" dirty="0"/>
        </a:p>
      </dgm:t>
    </dgm:pt>
    <dgm:pt modelId="{AFED46DB-ACDB-8C48-B0BB-B97AB089C31A}" type="parTrans" cxnId="{420F554D-FBBA-E943-B939-863FF0F4CD71}">
      <dgm:prSet/>
      <dgm:spPr/>
      <dgm:t>
        <a:bodyPr/>
        <a:lstStyle/>
        <a:p>
          <a:endParaRPr lang="en-US"/>
        </a:p>
      </dgm:t>
    </dgm:pt>
    <dgm:pt modelId="{0D55AF60-B375-E44B-842C-5902355E83DC}" type="sibTrans" cxnId="{420F554D-FBBA-E943-B939-863FF0F4CD71}">
      <dgm:prSet/>
      <dgm:spPr/>
      <dgm:t>
        <a:bodyPr/>
        <a:lstStyle/>
        <a:p>
          <a:endParaRPr lang="en-US"/>
        </a:p>
      </dgm:t>
    </dgm:pt>
    <dgm:pt modelId="{894AD2CC-5BD0-244A-9C80-BEEA7051D598}">
      <dgm:prSet/>
      <dgm:spPr/>
      <dgm:t>
        <a:bodyPr/>
        <a:lstStyle/>
        <a:p>
          <a:r>
            <a:rPr lang="en-US" dirty="0" smtClean="0"/>
            <a:t>CD-3</a:t>
          </a:r>
        </a:p>
        <a:p>
          <a:r>
            <a:rPr lang="en-US" dirty="0" smtClean="0"/>
            <a:t>Start of Construction</a:t>
          </a:r>
          <a:endParaRPr lang="en-US" dirty="0"/>
        </a:p>
      </dgm:t>
    </dgm:pt>
    <dgm:pt modelId="{61BDEF6D-A885-9748-9878-7C4755CA0A84}" type="parTrans" cxnId="{8EEE6EE2-05C4-DA42-B4B3-921063E048F2}">
      <dgm:prSet/>
      <dgm:spPr/>
      <dgm:t>
        <a:bodyPr/>
        <a:lstStyle/>
        <a:p>
          <a:endParaRPr lang="en-US"/>
        </a:p>
      </dgm:t>
    </dgm:pt>
    <dgm:pt modelId="{7D377B6D-6632-4346-A9A0-DD065EFDF215}" type="sibTrans" cxnId="{8EEE6EE2-05C4-DA42-B4B3-921063E048F2}">
      <dgm:prSet/>
      <dgm:spPr/>
      <dgm:t>
        <a:bodyPr/>
        <a:lstStyle/>
        <a:p>
          <a:endParaRPr lang="en-US"/>
        </a:p>
      </dgm:t>
    </dgm:pt>
    <dgm:pt modelId="{CF74448A-BA48-5848-9EB4-3D7E7857BBEE}">
      <dgm:prSet/>
      <dgm:spPr/>
      <dgm:t>
        <a:bodyPr/>
        <a:lstStyle/>
        <a:p>
          <a:r>
            <a:rPr lang="en-US" dirty="0" smtClean="0"/>
            <a:t>CD-4</a:t>
          </a:r>
        </a:p>
        <a:p>
          <a:r>
            <a:rPr lang="en-US" dirty="0" smtClean="0"/>
            <a:t>Project Closeout / Transition to Operations</a:t>
          </a:r>
          <a:endParaRPr lang="en-US" dirty="0"/>
        </a:p>
      </dgm:t>
    </dgm:pt>
    <dgm:pt modelId="{CCA49D2A-7F05-8241-B340-D3AC8BEF2D29}" type="parTrans" cxnId="{E0812D46-9E90-444D-B981-FA3F93D2A985}">
      <dgm:prSet/>
      <dgm:spPr/>
      <dgm:t>
        <a:bodyPr/>
        <a:lstStyle/>
        <a:p>
          <a:endParaRPr lang="en-US"/>
        </a:p>
      </dgm:t>
    </dgm:pt>
    <dgm:pt modelId="{741DA2C1-F067-2D44-95DD-9A6CBEBC4B5A}" type="sibTrans" cxnId="{E0812D46-9E90-444D-B981-FA3F93D2A985}">
      <dgm:prSet/>
      <dgm:spPr/>
      <dgm:t>
        <a:bodyPr/>
        <a:lstStyle/>
        <a:p>
          <a:endParaRPr lang="en-US"/>
        </a:p>
      </dgm:t>
    </dgm:pt>
    <dgm:pt modelId="{40724BA5-F766-2C4C-97DF-1218E18515BD}" type="pres">
      <dgm:prSet presAssocID="{61E87D0F-8D0E-554C-A2B7-66363ED9846A}" presName="Name0" presStyleCnt="0">
        <dgm:presLayoutVars>
          <dgm:dir/>
          <dgm:resizeHandles val="exact"/>
        </dgm:presLayoutVars>
      </dgm:prSet>
      <dgm:spPr/>
    </dgm:pt>
    <dgm:pt modelId="{B15D9633-92E7-BC45-855B-DD0A17D5C8BB}" type="pres">
      <dgm:prSet presAssocID="{3C35DC25-9F5C-CA41-9E17-23D22639A898}" presName="parTxOnly" presStyleLbl="node1" presStyleIdx="0" presStyleCnt="5" custLinFactNeighborY="10755">
        <dgm:presLayoutVars>
          <dgm:bulletEnabled val="1"/>
        </dgm:presLayoutVars>
      </dgm:prSet>
      <dgm:spPr/>
      <dgm:t>
        <a:bodyPr/>
        <a:lstStyle/>
        <a:p>
          <a:endParaRPr lang="en-US"/>
        </a:p>
      </dgm:t>
    </dgm:pt>
    <dgm:pt modelId="{7085A2E4-982D-F245-96AA-40F10D12154C}" type="pres">
      <dgm:prSet presAssocID="{2F2BBFCA-24D4-0846-83F4-1FBE6DD9A000}" presName="parSpace" presStyleCnt="0"/>
      <dgm:spPr/>
    </dgm:pt>
    <dgm:pt modelId="{802D8E6D-0343-2C4F-9119-3E1AF7411601}" type="pres">
      <dgm:prSet presAssocID="{4B15F9AB-CD35-A24C-938A-287640C47D77}" presName="parTxOnly" presStyleLbl="node1" presStyleIdx="1" presStyleCnt="5">
        <dgm:presLayoutVars>
          <dgm:bulletEnabled val="1"/>
        </dgm:presLayoutVars>
      </dgm:prSet>
      <dgm:spPr/>
      <dgm:t>
        <a:bodyPr/>
        <a:lstStyle/>
        <a:p>
          <a:endParaRPr lang="en-US"/>
        </a:p>
      </dgm:t>
    </dgm:pt>
    <dgm:pt modelId="{798E8F8F-EB2D-664D-9A1D-B776198A90DF}" type="pres">
      <dgm:prSet presAssocID="{898A82A5-3279-3F4E-8178-9242DE930601}" presName="parSpace" presStyleCnt="0"/>
      <dgm:spPr/>
    </dgm:pt>
    <dgm:pt modelId="{2A7F5514-CD5F-AE4A-897B-4C6E7D172672}" type="pres">
      <dgm:prSet presAssocID="{35CE3DA1-D242-C84C-B9A2-43068961512D}" presName="parTxOnly" presStyleLbl="node1" presStyleIdx="2" presStyleCnt="5">
        <dgm:presLayoutVars>
          <dgm:bulletEnabled val="1"/>
        </dgm:presLayoutVars>
      </dgm:prSet>
      <dgm:spPr/>
      <dgm:t>
        <a:bodyPr/>
        <a:lstStyle/>
        <a:p>
          <a:endParaRPr lang="en-US"/>
        </a:p>
      </dgm:t>
    </dgm:pt>
    <dgm:pt modelId="{B5CBAFEC-E9EB-A342-8493-09879398B492}" type="pres">
      <dgm:prSet presAssocID="{0D55AF60-B375-E44B-842C-5902355E83DC}" presName="parSpace" presStyleCnt="0"/>
      <dgm:spPr/>
    </dgm:pt>
    <dgm:pt modelId="{66FE0F62-8919-714B-B1DB-74F21635E470}" type="pres">
      <dgm:prSet presAssocID="{894AD2CC-5BD0-244A-9C80-BEEA7051D598}" presName="parTxOnly" presStyleLbl="node1" presStyleIdx="3" presStyleCnt="5">
        <dgm:presLayoutVars>
          <dgm:bulletEnabled val="1"/>
        </dgm:presLayoutVars>
      </dgm:prSet>
      <dgm:spPr/>
      <dgm:t>
        <a:bodyPr/>
        <a:lstStyle/>
        <a:p>
          <a:endParaRPr lang="en-US"/>
        </a:p>
      </dgm:t>
    </dgm:pt>
    <dgm:pt modelId="{337C9413-1EDB-CC4B-B26F-F6111A4E62D0}" type="pres">
      <dgm:prSet presAssocID="{7D377B6D-6632-4346-A9A0-DD065EFDF215}" presName="parSpace" presStyleCnt="0"/>
      <dgm:spPr/>
    </dgm:pt>
    <dgm:pt modelId="{A01FE15B-F774-E04E-9973-C1E518FE60D9}" type="pres">
      <dgm:prSet presAssocID="{CF74448A-BA48-5848-9EB4-3D7E7857BBEE}" presName="parTxOnly" presStyleLbl="node1" presStyleIdx="4" presStyleCnt="5">
        <dgm:presLayoutVars>
          <dgm:bulletEnabled val="1"/>
        </dgm:presLayoutVars>
      </dgm:prSet>
      <dgm:spPr/>
      <dgm:t>
        <a:bodyPr/>
        <a:lstStyle/>
        <a:p>
          <a:endParaRPr lang="en-US"/>
        </a:p>
      </dgm:t>
    </dgm:pt>
  </dgm:ptLst>
  <dgm:cxnLst>
    <dgm:cxn modelId="{8EEE6EE2-05C4-DA42-B4B3-921063E048F2}" srcId="{61E87D0F-8D0E-554C-A2B7-66363ED9846A}" destId="{894AD2CC-5BD0-244A-9C80-BEEA7051D598}" srcOrd="3" destOrd="0" parTransId="{61BDEF6D-A885-9748-9878-7C4755CA0A84}" sibTransId="{7D377B6D-6632-4346-A9A0-DD065EFDF215}"/>
    <dgm:cxn modelId="{1E199768-B71D-D248-972C-3D0CD0008BB7}" srcId="{61E87D0F-8D0E-554C-A2B7-66363ED9846A}" destId="{4B15F9AB-CD35-A24C-938A-287640C47D77}" srcOrd="1" destOrd="0" parTransId="{EB87E6D3-59DD-E74D-9BA5-BD43B372B2F2}" sibTransId="{898A82A5-3279-3F4E-8178-9242DE930601}"/>
    <dgm:cxn modelId="{71A9BC5D-20EF-A74B-B55B-0EB2551FEF4E}" type="presOf" srcId="{35CE3DA1-D242-C84C-B9A2-43068961512D}" destId="{2A7F5514-CD5F-AE4A-897B-4C6E7D172672}" srcOrd="0" destOrd="0" presId="urn:microsoft.com/office/officeart/2005/8/layout/hChevron3"/>
    <dgm:cxn modelId="{E0812D46-9E90-444D-B981-FA3F93D2A985}" srcId="{61E87D0F-8D0E-554C-A2B7-66363ED9846A}" destId="{CF74448A-BA48-5848-9EB4-3D7E7857BBEE}" srcOrd="4" destOrd="0" parTransId="{CCA49D2A-7F05-8241-B340-D3AC8BEF2D29}" sibTransId="{741DA2C1-F067-2D44-95DD-9A6CBEBC4B5A}"/>
    <dgm:cxn modelId="{33F4CD22-1C1A-B040-8EA3-8E0AB99B97B5}" type="presOf" srcId="{61E87D0F-8D0E-554C-A2B7-66363ED9846A}" destId="{40724BA5-F766-2C4C-97DF-1218E18515BD}" srcOrd="0" destOrd="0" presId="urn:microsoft.com/office/officeart/2005/8/layout/hChevron3"/>
    <dgm:cxn modelId="{39BE990C-C0CD-1E4A-8D21-0E3E61217928}" srcId="{61E87D0F-8D0E-554C-A2B7-66363ED9846A}" destId="{3C35DC25-9F5C-CA41-9E17-23D22639A898}" srcOrd="0" destOrd="0" parTransId="{4027929D-7CE2-0244-B022-C0634692CC81}" sibTransId="{2F2BBFCA-24D4-0846-83F4-1FBE6DD9A000}"/>
    <dgm:cxn modelId="{FB7ADAFC-83D8-494A-9734-F7BD10CB4B0B}" type="presOf" srcId="{894AD2CC-5BD0-244A-9C80-BEEA7051D598}" destId="{66FE0F62-8919-714B-B1DB-74F21635E470}" srcOrd="0" destOrd="0" presId="urn:microsoft.com/office/officeart/2005/8/layout/hChevron3"/>
    <dgm:cxn modelId="{420F554D-FBBA-E943-B939-863FF0F4CD71}" srcId="{61E87D0F-8D0E-554C-A2B7-66363ED9846A}" destId="{35CE3DA1-D242-C84C-B9A2-43068961512D}" srcOrd="2" destOrd="0" parTransId="{AFED46DB-ACDB-8C48-B0BB-B97AB089C31A}" sibTransId="{0D55AF60-B375-E44B-842C-5902355E83DC}"/>
    <dgm:cxn modelId="{B5AF2E2B-B5BC-314C-A6FA-FA1B253AC10D}" type="presOf" srcId="{CF74448A-BA48-5848-9EB4-3D7E7857BBEE}" destId="{A01FE15B-F774-E04E-9973-C1E518FE60D9}" srcOrd="0" destOrd="0" presId="urn:microsoft.com/office/officeart/2005/8/layout/hChevron3"/>
    <dgm:cxn modelId="{15CB25E5-3FDB-6A44-8813-ED142A1F0EB2}" type="presOf" srcId="{3C35DC25-9F5C-CA41-9E17-23D22639A898}" destId="{B15D9633-92E7-BC45-855B-DD0A17D5C8BB}" srcOrd="0" destOrd="0" presId="urn:microsoft.com/office/officeart/2005/8/layout/hChevron3"/>
    <dgm:cxn modelId="{57FA50DC-8AFE-BF40-804B-199DC40A9213}" type="presOf" srcId="{4B15F9AB-CD35-A24C-938A-287640C47D77}" destId="{802D8E6D-0343-2C4F-9119-3E1AF7411601}" srcOrd="0" destOrd="0" presId="urn:microsoft.com/office/officeart/2005/8/layout/hChevron3"/>
    <dgm:cxn modelId="{5B6E75CC-0C41-024D-8673-DB3DD169F308}" type="presParOf" srcId="{40724BA5-F766-2C4C-97DF-1218E18515BD}" destId="{B15D9633-92E7-BC45-855B-DD0A17D5C8BB}" srcOrd="0" destOrd="0" presId="urn:microsoft.com/office/officeart/2005/8/layout/hChevron3"/>
    <dgm:cxn modelId="{A0C0D301-B01D-9D4B-9663-C3800589F5F9}" type="presParOf" srcId="{40724BA5-F766-2C4C-97DF-1218E18515BD}" destId="{7085A2E4-982D-F245-96AA-40F10D12154C}" srcOrd="1" destOrd="0" presId="urn:microsoft.com/office/officeart/2005/8/layout/hChevron3"/>
    <dgm:cxn modelId="{1C7F5949-0C16-9542-8437-3D31F65CB24D}" type="presParOf" srcId="{40724BA5-F766-2C4C-97DF-1218E18515BD}" destId="{802D8E6D-0343-2C4F-9119-3E1AF7411601}" srcOrd="2" destOrd="0" presId="urn:microsoft.com/office/officeart/2005/8/layout/hChevron3"/>
    <dgm:cxn modelId="{020DFE62-D233-E44A-ADD4-343446627520}" type="presParOf" srcId="{40724BA5-F766-2C4C-97DF-1218E18515BD}" destId="{798E8F8F-EB2D-664D-9A1D-B776198A90DF}" srcOrd="3" destOrd="0" presId="urn:microsoft.com/office/officeart/2005/8/layout/hChevron3"/>
    <dgm:cxn modelId="{98BD22B4-7022-5D42-9A27-798AD6BA2012}" type="presParOf" srcId="{40724BA5-F766-2C4C-97DF-1218E18515BD}" destId="{2A7F5514-CD5F-AE4A-897B-4C6E7D172672}" srcOrd="4" destOrd="0" presId="urn:microsoft.com/office/officeart/2005/8/layout/hChevron3"/>
    <dgm:cxn modelId="{CD649EAF-058C-8F42-B57E-913BB80F5E34}" type="presParOf" srcId="{40724BA5-F766-2C4C-97DF-1218E18515BD}" destId="{B5CBAFEC-E9EB-A342-8493-09879398B492}" srcOrd="5" destOrd="0" presId="urn:microsoft.com/office/officeart/2005/8/layout/hChevron3"/>
    <dgm:cxn modelId="{B39B1808-BDC6-144A-A498-63B5BDFF4AFD}" type="presParOf" srcId="{40724BA5-F766-2C4C-97DF-1218E18515BD}" destId="{66FE0F62-8919-714B-B1DB-74F21635E470}" srcOrd="6" destOrd="0" presId="urn:microsoft.com/office/officeart/2005/8/layout/hChevron3"/>
    <dgm:cxn modelId="{12668447-84A0-DA4F-8954-70A42064C886}" type="presParOf" srcId="{40724BA5-F766-2C4C-97DF-1218E18515BD}" destId="{337C9413-1EDB-CC4B-B26F-F6111A4E62D0}" srcOrd="7" destOrd="0" presId="urn:microsoft.com/office/officeart/2005/8/layout/hChevron3"/>
    <dgm:cxn modelId="{FD2D94FA-0FB6-354F-93D6-936A5EB4FC1E}" type="presParOf" srcId="{40724BA5-F766-2C4C-97DF-1218E18515BD}" destId="{A01FE15B-F774-E04E-9973-C1E518FE60D9}" srcOrd="8"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5D9633-92E7-BC45-855B-DD0A17D5C8BB}">
      <dsp:nvSpPr>
        <dsp:cNvPr id="0" name=""/>
        <dsp:cNvSpPr/>
      </dsp:nvSpPr>
      <dsp:spPr>
        <a:xfrm>
          <a:off x="1004" y="0"/>
          <a:ext cx="1958950" cy="550403"/>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26670" rIns="13335" bIns="26670" numCol="1" spcCol="1270" anchor="ctr" anchorCtr="0">
          <a:noAutofit/>
        </a:bodyPr>
        <a:lstStyle/>
        <a:p>
          <a:pPr lvl="0" algn="ctr" defTabSz="444500">
            <a:lnSpc>
              <a:spcPct val="90000"/>
            </a:lnSpc>
            <a:spcBef>
              <a:spcPct val="0"/>
            </a:spcBef>
            <a:spcAft>
              <a:spcPct val="35000"/>
            </a:spcAft>
          </a:pPr>
          <a:r>
            <a:rPr lang="en-US" sz="1000" kern="1200" dirty="0" smtClean="0"/>
            <a:t>CD-0</a:t>
          </a:r>
        </a:p>
        <a:p>
          <a:pPr lvl="0" algn="ctr" defTabSz="444500">
            <a:lnSpc>
              <a:spcPct val="90000"/>
            </a:lnSpc>
            <a:spcBef>
              <a:spcPct val="0"/>
            </a:spcBef>
            <a:spcAft>
              <a:spcPct val="35000"/>
            </a:spcAft>
          </a:pPr>
          <a:r>
            <a:rPr lang="en-US" sz="1000" kern="1200" dirty="0" smtClean="0"/>
            <a:t>Mission Need</a:t>
          </a:r>
          <a:endParaRPr lang="en-US" sz="1000" kern="1200" dirty="0"/>
        </a:p>
      </dsp:txBody>
      <dsp:txXfrm>
        <a:off x="1004" y="0"/>
        <a:ext cx="1958950" cy="550403"/>
      </dsp:txXfrm>
    </dsp:sp>
    <dsp:sp modelId="{802D8E6D-0343-2C4F-9119-3E1AF7411601}">
      <dsp:nvSpPr>
        <dsp:cNvPr id="0" name=""/>
        <dsp:cNvSpPr/>
      </dsp:nvSpPr>
      <dsp:spPr>
        <a:xfrm>
          <a:off x="1568164" y="0"/>
          <a:ext cx="1958950" cy="550403"/>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en-US" sz="1000" kern="1200" dirty="0" smtClean="0"/>
            <a:t>CD-1</a:t>
          </a:r>
        </a:p>
        <a:p>
          <a:pPr lvl="0" algn="ctr" defTabSz="444500">
            <a:lnSpc>
              <a:spcPct val="90000"/>
            </a:lnSpc>
            <a:spcBef>
              <a:spcPct val="0"/>
            </a:spcBef>
            <a:spcAft>
              <a:spcPct val="35000"/>
            </a:spcAft>
          </a:pPr>
          <a:r>
            <a:rPr lang="en-US" sz="1000" kern="1200" dirty="0" smtClean="0"/>
            <a:t>Alternative Selection and Cost Range</a:t>
          </a:r>
          <a:endParaRPr lang="en-US" sz="1000" kern="1200" dirty="0"/>
        </a:p>
      </dsp:txBody>
      <dsp:txXfrm>
        <a:off x="1568164" y="0"/>
        <a:ext cx="1958950" cy="550403"/>
      </dsp:txXfrm>
    </dsp:sp>
    <dsp:sp modelId="{2A7F5514-CD5F-AE4A-897B-4C6E7D172672}">
      <dsp:nvSpPr>
        <dsp:cNvPr id="0" name=""/>
        <dsp:cNvSpPr/>
      </dsp:nvSpPr>
      <dsp:spPr>
        <a:xfrm>
          <a:off x="3135324" y="0"/>
          <a:ext cx="1958950" cy="550403"/>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en-US" sz="1000" kern="1200" dirty="0" smtClean="0"/>
            <a:t>CD-2</a:t>
          </a:r>
        </a:p>
        <a:p>
          <a:pPr lvl="0" algn="ctr" defTabSz="444500">
            <a:lnSpc>
              <a:spcPct val="90000"/>
            </a:lnSpc>
            <a:spcBef>
              <a:spcPct val="0"/>
            </a:spcBef>
            <a:spcAft>
              <a:spcPct val="35000"/>
            </a:spcAft>
          </a:pPr>
          <a:r>
            <a:rPr lang="en-US" sz="1000" kern="1200" dirty="0" smtClean="0"/>
            <a:t>Performance Baseline</a:t>
          </a:r>
          <a:endParaRPr lang="en-US" sz="1000" kern="1200" dirty="0"/>
        </a:p>
      </dsp:txBody>
      <dsp:txXfrm>
        <a:off x="3135324" y="0"/>
        <a:ext cx="1958950" cy="550403"/>
      </dsp:txXfrm>
    </dsp:sp>
    <dsp:sp modelId="{66FE0F62-8919-714B-B1DB-74F21635E470}">
      <dsp:nvSpPr>
        <dsp:cNvPr id="0" name=""/>
        <dsp:cNvSpPr/>
      </dsp:nvSpPr>
      <dsp:spPr>
        <a:xfrm>
          <a:off x="4702485" y="0"/>
          <a:ext cx="1958950" cy="550403"/>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en-US" sz="1000" kern="1200" dirty="0" smtClean="0"/>
            <a:t>CD-3</a:t>
          </a:r>
        </a:p>
        <a:p>
          <a:pPr lvl="0" algn="ctr" defTabSz="444500">
            <a:lnSpc>
              <a:spcPct val="90000"/>
            </a:lnSpc>
            <a:spcBef>
              <a:spcPct val="0"/>
            </a:spcBef>
            <a:spcAft>
              <a:spcPct val="35000"/>
            </a:spcAft>
          </a:pPr>
          <a:r>
            <a:rPr lang="en-US" sz="1000" kern="1200" dirty="0" smtClean="0"/>
            <a:t>Start of Construction</a:t>
          </a:r>
          <a:endParaRPr lang="en-US" sz="1000" kern="1200" dirty="0"/>
        </a:p>
      </dsp:txBody>
      <dsp:txXfrm>
        <a:off x="4702485" y="0"/>
        <a:ext cx="1958950" cy="550403"/>
      </dsp:txXfrm>
    </dsp:sp>
    <dsp:sp modelId="{A01FE15B-F774-E04E-9973-C1E518FE60D9}">
      <dsp:nvSpPr>
        <dsp:cNvPr id="0" name=""/>
        <dsp:cNvSpPr/>
      </dsp:nvSpPr>
      <dsp:spPr>
        <a:xfrm>
          <a:off x="6269645" y="0"/>
          <a:ext cx="1958950" cy="550403"/>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en-US" sz="1000" kern="1200" dirty="0" smtClean="0"/>
            <a:t>CD-4</a:t>
          </a:r>
        </a:p>
        <a:p>
          <a:pPr lvl="0" algn="ctr" defTabSz="444500">
            <a:lnSpc>
              <a:spcPct val="90000"/>
            </a:lnSpc>
            <a:spcBef>
              <a:spcPct val="0"/>
            </a:spcBef>
            <a:spcAft>
              <a:spcPct val="35000"/>
            </a:spcAft>
          </a:pPr>
          <a:r>
            <a:rPr lang="en-US" sz="1000" kern="1200" dirty="0" smtClean="0"/>
            <a:t>Project Closeout / Transition to Operations</a:t>
          </a:r>
          <a:endParaRPr lang="en-US" sz="1000" kern="1200" dirty="0"/>
        </a:p>
      </dsp:txBody>
      <dsp:txXfrm>
        <a:off x="6269645" y="0"/>
        <a:ext cx="1958950" cy="55040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jpeg"/><Relationship Id="rId3" Type="http://schemas.openxmlformats.org/officeDocument/2006/relationships/image" Target="../media/image2.jpeg"/></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4" name="Picture 6" descr="slide footer_green_378.jpg"/>
          <p:cNvPicPr>
            <a:picLocks noChangeAspect="1"/>
          </p:cNvPicPr>
          <p:nvPr/>
        </p:nvPicPr>
        <p:blipFill>
          <a:blip r:embed="rId2"/>
          <a:srcRect/>
          <a:stretch>
            <a:fillRect/>
          </a:stretch>
        </p:blipFill>
        <p:spPr bwMode="auto">
          <a:xfrm>
            <a:off x="0" y="8613775"/>
            <a:ext cx="9144000" cy="530225"/>
          </a:xfrm>
          <a:prstGeom prst="rect">
            <a:avLst/>
          </a:prstGeom>
          <a:noFill/>
          <a:ln w="9525">
            <a:noFill/>
            <a:miter lim="800000"/>
            <a:headEnd/>
            <a:tailEnd/>
          </a:ln>
        </p:spPr>
      </p:pic>
      <p:pic>
        <p:nvPicPr>
          <p:cNvPr id="13" name="Picture 4" descr="slide header_green_378.jpg"/>
          <p:cNvPicPr>
            <a:picLocks noChangeAspect="1"/>
          </p:cNvPicPr>
          <p:nvPr/>
        </p:nvPicPr>
        <p:blipFill>
          <a:blip r:embed="rId3"/>
          <a:srcRect/>
          <a:stretch>
            <a:fillRect/>
          </a:stretch>
        </p:blipFill>
        <p:spPr bwMode="auto">
          <a:xfrm>
            <a:off x="-2286000" y="0"/>
            <a:ext cx="9144000" cy="146050"/>
          </a:xfrm>
          <a:prstGeom prst="rect">
            <a:avLst/>
          </a:prstGeom>
          <a:noFill/>
          <a:ln w="9525">
            <a:noFill/>
            <a:miter lim="800000"/>
            <a:headEnd/>
            <a:tailEnd/>
          </a:ln>
        </p:spPr>
      </p:pic>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952999" y="152400"/>
            <a:ext cx="1903413" cy="304800"/>
          </a:xfrm>
          <a:prstGeom prst="rect">
            <a:avLst/>
          </a:prstGeom>
        </p:spPr>
        <p:txBody>
          <a:bodyPr vert="horz" lIns="91440" tIns="45720" rIns="91440" bIns="45720" rtlCol="0"/>
          <a:lstStyle>
            <a:lvl1pPr algn="r">
              <a:defRPr sz="1200"/>
            </a:lvl1pPr>
          </a:lstStyle>
          <a:p>
            <a:fld id="{80B18B65-4CBA-DB46-9D73-AD0C58E7BE22}" type="datetime1">
              <a:rPr lang="en-US" smtClean="0"/>
              <a:pPr/>
              <a:t>3/5/13</a:t>
            </a:fld>
            <a:endParaRPr lang="en-US"/>
          </a:p>
        </p:txBody>
      </p:sp>
      <p:sp>
        <p:nvSpPr>
          <p:cNvPr id="4" name="Footer Placeholder 3"/>
          <p:cNvSpPr>
            <a:spLocks noGrp="1"/>
          </p:cNvSpPr>
          <p:nvPr>
            <p:ph type="ftr" sz="quarter" idx="2"/>
          </p:nvPr>
        </p:nvSpPr>
        <p:spPr>
          <a:xfrm>
            <a:off x="762000" y="8610601"/>
            <a:ext cx="5486400" cy="228600"/>
          </a:xfrm>
          <a:prstGeom prst="rect">
            <a:avLst/>
          </a:prstGeom>
        </p:spPr>
        <p:txBody>
          <a:bodyPr vert="horz" lIns="91440" tIns="45720" rIns="91440" bIns="45720" rtlCol="0" anchor="b"/>
          <a:lstStyle>
            <a:lvl1pPr algn="l">
              <a:defRPr sz="1200"/>
            </a:lvl1pPr>
          </a:lstStyle>
          <a:p>
            <a:r>
              <a:rPr lang="en-US" smtClean="0"/>
              <a:t>Go to ”Insert (View) | Header and Footer" to add your organization, sponsor, meeting name here; then, click "Apply to All"</a:t>
            </a:r>
            <a:endParaRPr lang="en-US" dirty="0"/>
          </a:p>
        </p:txBody>
      </p:sp>
      <p:sp>
        <p:nvSpPr>
          <p:cNvPr id="5" name="Slide Number Placeholder 4"/>
          <p:cNvSpPr>
            <a:spLocks noGrp="1"/>
          </p:cNvSpPr>
          <p:nvPr>
            <p:ph type="sldNum" sz="quarter" idx="3"/>
          </p:nvPr>
        </p:nvSpPr>
        <p:spPr>
          <a:xfrm>
            <a:off x="6324599" y="8685213"/>
            <a:ext cx="531813" cy="457200"/>
          </a:xfrm>
          <a:prstGeom prst="rect">
            <a:avLst/>
          </a:prstGeom>
        </p:spPr>
        <p:txBody>
          <a:bodyPr vert="horz" lIns="91440" tIns="45720" rIns="91440" bIns="45720" rtlCol="0" anchor="b"/>
          <a:lstStyle>
            <a:lvl1pPr algn="r">
              <a:defRPr sz="1200"/>
            </a:lvl1pPr>
          </a:lstStyle>
          <a:p>
            <a:fld id="{9CA05E24-A365-DF40-BF27-0C4D1E380F5C}"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271441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69693-4B73-3F4B-BE08-27CE2957F7EB}" type="datetime1">
              <a:rPr lang="en-US" smtClean="0"/>
              <a:pPr/>
              <a:t>3/5/13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Go to ”Insert (View) | Header and Footer" to add your organization, sponsor, meeting name here; then, click "Apply to All"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A7F71-A600-874B-8C52-75C3F91F2DF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3113930"/>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Go to ”Insert (View) | Header and Footer" to add your organization, sponsor, meeting name here; then, click "Apply to All"</a:t>
            </a:r>
            <a:endParaRPr lang="en-US"/>
          </a:p>
        </p:txBody>
      </p:sp>
      <p:sp>
        <p:nvSpPr>
          <p:cNvPr id="5" name="Slide Number Placeholder 4"/>
          <p:cNvSpPr>
            <a:spLocks noGrp="1"/>
          </p:cNvSpPr>
          <p:nvPr>
            <p:ph type="sldNum" sz="quarter" idx="11"/>
          </p:nvPr>
        </p:nvSpPr>
        <p:spPr/>
        <p:txBody>
          <a:bodyPr/>
          <a:lstStyle/>
          <a:p>
            <a:fld id="{BB1A7F71-A600-874B-8C52-75C3F91F2DF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latin typeface="+mn-lt"/>
                <a:ea typeface="+mn-ea"/>
                <a:cs typeface="+mn-cs"/>
              </a:rPr>
              <a:t>Milestone 	                                                                                  Schedule at CD-2 &amp; BCP	 Actual</a:t>
            </a:r>
          </a:p>
          <a:p>
            <a:r>
              <a:rPr lang="en-US" sz="1200" kern="1200" dirty="0" smtClean="0">
                <a:solidFill>
                  <a:schemeClr val="tx1"/>
                </a:solidFill>
                <a:latin typeface="+mn-lt"/>
                <a:ea typeface="+mn-ea"/>
                <a:cs typeface="+mn-cs"/>
              </a:rPr>
              <a:t>CD-0, Approve Mission Need	                                                                      01/09/2009	01/09/2009</a:t>
            </a:r>
          </a:p>
          <a:p>
            <a:r>
              <a:rPr lang="en-US" sz="1200" kern="1200" dirty="0" smtClean="0">
                <a:solidFill>
                  <a:schemeClr val="tx1"/>
                </a:solidFill>
                <a:latin typeface="+mn-lt"/>
                <a:ea typeface="+mn-ea"/>
                <a:cs typeface="+mn-cs"/>
              </a:rPr>
              <a:t>CD-1, Approve Alternative Selection and Cost Range                                	08/31/2009	09/16/2009</a:t>
            </a:r>
          </a:p>
          <a:p>
            <a:r>
              <a:rPr lang="en-US" sz="1200" kern="1200" dirty="0" smtClean="0">
                <a:solidFill>
                  <a:schemeClr val="tx1"/>
                </a:solidFill>
                <a:latin typeface="+mn-lt"/>
                <a:ea typeface="+mn-ea"/>
                <a:cs typeface="+mn-cs"/>
              </a:rPr>
              <a:t>CD-2a, Approve Performance Baseline and Start DME                              	08/31/2009	09/16/2009</a:t>
            </a:r>
          </a:p>
          <a:p>
            <a:r>
              <a:rPr lang="fr-FR" sz="1200" kern="1200" dirty="0" smtClean="0">
                <a:solidFill>
                  <a:schemeClr val="tx1"/>
                </a:solidFill>
                <a:latin typeface="+mn-lt"/>
                <a:ea typeface="+mn-ea"/>
                <a:cs typeface="+mn-cs"/>
              </a:rPr>
              <a:t>CD-2b/3, </a:t>
            </a:r>
            <a:r>
              <a:rPr lang="fr-FR" sz="1200" kern="1200" dirty="0" err="1" smtClean="0">
                <a:solidFill>
                  <a:schemeClr val="tx1"/>
                </a:solidFill>
                <a:latin typeface="+mn-lt"/>
                <a:ea typeface="+mn-ea"/>
                <a:cs typeface="+mn-cs"/>
              </a:rPr>
              <a:t>Approve</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Procurement</a:t>
            </a:r>
            <a:r>
              <a:rPr lang="fr-FR" sz="1200" kern="1200" dirty="0" smtClean="0">
                <a:solidFill>
                  <a:schemeClr val="tx1"/>
                </a:solidFill>
                <a:latin typeface="+mn-lt"/>
                <a:ea typeface="+mn-ea"/>
                <a:cs typeface="+mn-cs"/>
              </a:rPr>
              <a:t>                           	                                   05/28/2010	06/30/2010</a:t>
            </a:r>
          </a:p>
          <a:p>
            <a:r>
              <a:rPr lang="en-US" sz="1200" kern="1200" dirty="0" smtClean="0">
                <a:solidFill>
                  <a:schemeClr val="tx1"/>
                </a:solidFill>
                <a:latin typeface="+mn-lt"/>
                <a:ea typeface="+mn-ea"/>
                <a:cs typeface="+mn-cs"/>
              </a:rPr>
              <a:t>L1 - Decision Point for 20 PF BCP Approved by DOE                              	09/30/2010	09/22/2010</a:t>
            </a:r>
          </a:p>
          <a:p>
            <a:r>
              <a:rPr lang="en-US" sz="1200" kern="1200" dirty="0" smtClean="0">
                <a:solidFill>
                  <a:schemeClr val="tx1"/>
                </a:solidFill>
                <a:latin typeface="+mn-lt"/>
                <a:ea typeface="+mn-ea"/>
                <a:cs typeface="+mn-cs"/>
              </a:rPr>
              <a:t>Central Chilled Water Plant Enhancement &amp; </a:t>
            </a:r>
            <a:r>
              <a:rPr lang="en-US" sz="1200" kern="1200" dirty="0" err="1" smtClean="0">
                <a:solidFill>
                  <a:schemeClr val="tx1"/>
                </a:solidFill>
                <a:latin typeface="+mn-lt"/>
                <a:ea typeface="+mn-ea"/>
                <a:cs typeface="+mn-cs"/>
              </a:rPr>
              <a:t>TCSComplete</a:t>
            </a:r>
            <a:r>
              <a:rPr lang="en-US" sz="1200" kern="1200" dirty="0" smtClean="0">
                <a:solidFill>
                  <a:schemeClr val="tx1"/>
                </a:solidFill>
                <a:latin typeface="+mn-lt"/>
                <a:ea typeface="+mn-ea"/>
                <a:cs typeface="+mn-cs"/>
              </a:rPr>
              <a:t>                         	08/31/2011	06/24/2011</a:t>
            </a:r>
          </a:p>
          <a:p>
            <a:r>
              <a:rPr lang="en-US" sz="1200" kern="1200" dirty="0" smtClean="0">
                <a:solidFill>
                  <a:schemeClr val="tx1"/>
                </a:solidFill>
                <a:latin typeface="+mn-lt"/>
                <a:ea typeface="+mn-ea"/>
                <a:cs typeface="+mn-cs"/>
              </a:rPr>
              <a:t>Test &amp; Development Machine Acceptance Complete                                  	11/28/2012	01/18/2012</a:t>
            </a:r>
          </a:p>
          <a:p>
            <a:r>
              <a:rPr lang="en-US" sz="1200" kern="1200" dirty="0" smtClean="0">
                <a:solidFill>
                  <a:schemeClr val="tx1"/>
                </a:solidFill>
                <a:latin typeface="+mn-lt"/>
                <a:ea typeface="+mn-ea"/>
                <a:cs typeface="+mn-cs"/>
              </a:rPr>
              <a:t>L1 - AT-24 Rack (CD4A)                                                                       	11/2/2012	10/11/2012</a:t>
            </a:r>
          </a:p>
          <a:p>
            <a:r>
              <a:rPr lang="en-US" sz="1200" kern="1200" dirty="0" smtClean="0">
                <a:solidFill>
                  <a:schemeClr val="tx1"/>
                </a:solidFill>
                <a:latin typeface="+mn-lt"/>
                <a:ea typeface="+mn-ea"/>
                <a:cs typeface="+mn-cs"/>
              </a:rPr>
              <a:t>L2 - AT-48 Acceptance Testing Complete                                                 	07/03/2013	12/18/2012</a:t>
            </a:r>
          </a:p>
          <a:p>
            <a:r>
              <a:rPr lang="en-US" sz="1200" kern="1200" dirty="0" smtClean="0">
                <a:solidFill>
                  <a:schemeClr val="tx1"/>
                </a:solidFill>
                <a:latin typeface="+mn-lt"/>
                <a:ea typeface="+mn-ea"/>
                <a:cs typeface="+mn-cs"/>
              </a:rPr>
              <a:t>L1 - AT-48 DME Complete (CD4B)    (Project Completion)                                	07/03/2013	01/23/2013</a:t>
            </a:r>
          </a:p>
        </p:txBody>
      </p:sp>
      <p:sp>
        <p:nvSpPr>
          <p:cNvPr id="4" name="Footer Placeholder 3"/>
          <p:cNvSpPr>
            <a:spLocks noGrp="1"/>
          </p:cNvSpPr>
          <p:nvPr>
            <p:ph type="ftr" sz="quarter" idx="10"/>
          </p:nvPr>
        </p:nvSpPr>
        <p:spPr/>
        <p:txBody>
          <a:bodyPr/>
          <a:lstStyle/>
          <a:p>
            <a:r>
              <a:rPr lang="en-US" smtClean="0"/>
              <a:t>Go to ”Insert (View) | Header and Footer" to add your organization, sponsor, meeting name here; then, click "Apply to All"</a:t>
            </a:r>
            <a:endParaRPr lang="en-US"/>
          </a:p>
        </p:txBody>
      </p:sp>
      <p:sp>
        <p:nvSpPr>
          <p:cNvPr id="5" name="Slide Number Placeholder 4"/>
          <p:cNvSpPr>
            <a:spLocks noGrp="1"/>
          </p:cNvSpPr>
          <p:nvPr>
            <p:ph type="sldNum" sz="quarter" idx="11"/>
          </p:nvPr>
        </p:nvSpPr>
        <p:spPr/>
        <p:txBody>
          <a:bodyPr/>
          <a:lstStyle/>
          <a:p>
            <a:fld id="{BB1A7F71-A600-874B-8C52-75C3F91F2DFD}"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5481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125788"/>
            <a:ext cx="6400800" cy="1752600"/>
          </a:xfrm>
        </p:spPr>
        <p:txBody>
          <a:bodyPr/>
          <a:lstStyle>
            <a:lvl1pPr marL="0" indent="0">
              <a:buFont typeface="Wingdings" pitchFamily="2" charset="2"/>
              <a:buNone/>
              <a:defRPr/>
            </a:lvl1pPr>
          </a:lstStyle>
          <a:p>
            <a:r>
              <a:rPr lang="en-US" smtClean="0"/>
              <a:t>Click to edit Master subtitle style</a:t>
            </a:r>
            <a:endParaRPr lang="en-US" dirty="0"/>
          </a:p>
        </p:txBody>
      </p:sp>
      <p:pic>
        <p:nvPicPr>
          <p:cNvPr id="3080" name="Picture 7" descr="doe_black.jpg"/>
          <p:cNvPicPr>
            <a:picLocks noChangeAspect="1"/>
          </p:cNvPicPr>
          <p:nvPr/>
        </p:nvPicPr>
        <p:blipFill>
          <a:blip r:embed="rId2" cstate="print"/>
          <a:srcRect/>
          <a:stretch>
            <a:fillRect/>
          </a:stretch>
        </p:blipFill>
        <p:spPr bwMode="auto">
          <a:xfrm>
            <a:off x="7954963" y="6456363"/>
            <a:ext cx="960437" cy="231775"/>
          </a:xfrm>
          <a:prstGeom prst="rect">
            <a:avLst/>
          </a:prstGeom>
          <a:noFill/>
          <a:ln w="9525">
            <a:noFill/>
            <a:miter lim="800000"/>
            <a:headEnd/>
            <a:tailEnd/>
          </a:ln>
        </p:spPr>
      </p:pic>
      <p:pic>
        <p:nvPicPr>
          <p:cNvPr id="11" name="Picture 4" descr="title header_green_378.jpg"/>
          <p:cNvPicPr>
            <a:picLocks noChangeAspect="1"/>
          </p:cNvPicPr>
          <p:nvPr userDrawn="1"/>
        </p:nvPicPr>
        <p:blipFill>
          <a:blip r:embed="rId3"/>
          <a:srcRect/>
          <a:stretch>
            <a:fillRect/>
          </a:stretch>
        </p:blipFill>
        <p:spPr bwMode="auto">
          <a:xfrm>
            <a:off x="0" y="0"/>
            <a:ext cx="9144000" cy="1096963"/>
          </a:xfrm>
          <a:prstGeom prst="rect">
            <a:avLst/>
          </a:prstGeom>
          <a:noFill/>
          <a:ln w="9525">
            <a:noFill/>
            <a:miter lim="800000"/>
            <a:headEnd/>
            <a:tailEnd/>
          </a:ln>
        </p:spPr>
      </p:pic>
      <p:pic>
        <p:nvPicPr>
          <p:cNvPr id="12" name="Picture 6" descr="title footer_green_378.jpg"/>
          <p:cNvPicPr>
            <a:picLocks noChangeAspect="1"/>
          </p:cNvPicPr>
          <p:nvPr userDrawn="1"/>
        </p:nvPicPr>
        <p:blipFill>
          <a:blip r:embed="rId4"/>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2E9D3426-E5B7-2C44-B62E-ED799B6671A4}" type="datetime1">
              <a:rPr lang="en-US" smtClean="0"/>
              <a:pPr/>
              <a:t>3/5/13</a:t>
            </a:fld>
            <a:endParaRPr lang="en-US"/>
          </a:p>
        </p:txBody>
      </p:sp>
      <p:sp>
        <p:nvSpPr>
          <p:cNvPr id="5" name="Footer Placeholder 4"/>
          <p:cNvSpPr>
            <a:spLocks noGrp="1"/>
          </p:cNvSpPr>
          <p:nvPr>
            <p:ph type="ftr" sz="quarter" idx="11"/>
          </p:nvPr>
        </p:nvSpPr>
        <p:spPr/>
        <p:txBody>
          <a:bodyPr/>
          <a:lstStyle>
            <a:lvl1pPr>
              <a:defRPr/>
            </a:lvl1pPr>
          </a:lstStyle>
          <a:p>
            <a:r>
              <a:rPr lang="en-US" smtClean="0"/>
              <a:t>MiraCon - Tuesday March 5th, 2013</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9906CBA7-DDEA-EC45-B036-C7D72B33E167}" type="datetime1">
              <a:rPr lang="en-US" smtClean="0"/>
              <a:pPr/>
              <a:t>3/5/13</a:t>
            </a:fld>
            <a:endParaRPr lang="en-US"/>
          </a:p>
        </p:txBody>
      </p:sp>
      <p:sp>
        <p:nvSpPr>
          <p:cNvPr id="5" name="Footer Placeholder 4"/>
          <p:cNvSpPr>
            <a:spLocks noGrp="1"/>
          </p:cNvSpPr>
          <p:nvPr>
            <p:ph type="ftr" sz="quarter" idx="11"/>
          </p:nvPr>
        </p:nvSpPr>
        <p:spPr/>
        <p:txBody>
          <a:bodyPr/>
          <a:lstStyle>
            <a:lvl1pPr>
              <a:defRPr/>
            </a:lvl1pPr>
          </a:lstStyle>
          <a:p>
            <a:r>
              <a:rPr lang="en-US" smtClean="0"/>
              <a:t>MiraCon - Tuesday March 5th, 2013</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A84FE605-9934-9E4D-86DA-D7FF948F549E}" type="datetime1">
              <a:rPr lang="en-US" smtClean="0"/>
              <a:pPr/>
              <a:t>3/5/13</a:t>
            </a:fld>
            <a:endParaRPr lang="en-US"/>
          </a:p>
        </p:txBody>
      </p:sp>
      <p:sp>
        <p:nvSpPr>
          <p:cNvPr id="5" name="Footer Placeholder 4"/>
          <p:cNvSpPr>
            <a:spLocks noGrp="1"/>
          </p:cNvSpPr>
          <p:nvPr>
            <p:ph type="ftr" sz="quarter" idx="11"/>
          </p:nvPr>
        </p:nvSpPr>
        <p:spPr/>
        <p:txBody>
          <a:bodyPr/>
          <a:lstStyle>
            <a:lvl1pPr>
              <a:defRPr/>
            </a:lvl1pPr>
          </a:lstStyle>
          <a:p>
            <a:r>
              <a:rPr lang="en-US" smtClean="0"/>
              <a:t>MiraCon - Tuesday March 5th, 2013</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lstStyle>
            <a:lvl1pPr algn="l">
              <a:defRPr sz="3000" b="1" cap="none" baseline="0"/>
            </a:lvl1pPr>
          </a:lstStyle>
          <a:p>
            <a:r>
              <a:rPr lang="en-US" dirty="0" smtClean="0"/>
              <a:t>Click to Edit Master Text Styles</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5EEEB79-26CB-5440-A852-90B00B7EAAB8}" type="datetime1">
              <a:rPr lang="en-US" smtClean="0"/>
              <a:pPr/>
              <a:t>3/5/13</a:t>
            </a:fld>
            <a:endParaRPr lang="en-US"/>
          </a:p>
        </p:txBody>
      </p:sp>
      <p:sp>
        <p:nvSpPr>
          <p:cNvPr id="5" name="Footer Placeholder 4"/>
          <p:cNvSpPr>
            <a:spLocks noGrp="1"/>
          </p:cNvSpPr>
          <p:nvPr>
            <p:ph type="ftr" sz="quarter" idx="11"/>
          </p:nvPr>
        </p:nvSpPr>
        <p:spPr/>
        <p:txBody>
          <a:bodyPr/>
          <a:lstStyle>
            <a:lvl1pPr>
              <a:defRPr/>
            </a:lvl1pPr>
          </a:lstStyle>
          <a:p>
            <a:r>
              <a:rPr lang="en-US" smtClean="0"/>
              <a:t>MiraCon - Tuesday March 5th, 2013</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400"/>
            </a:lvl4pPr>
            <a:lvl5pPr>
              <a:defRPr sz="1400" u="none"/>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fld id="{CDE06465-A992-8746-B881-A5659E36EF64}" type="datetime1">
              <a:rPr lang="en-US" smtClean="0"/>
              <a:pPr/>
              <a:t>3/5/13</a:t>
            </a:fld>
            <a:endParaRPr lang="en-US"/>
          </a:p>
        </p:txBody>
      </p:sp>
      <p:sp>
        <p:nvSpPr>
          <p:cNvPr id="6" name="Footer Placeholder 5"/>
          <p:cNvSpPr>
            <a:spLocks noGrp="1"/>
          </p:cNvSpPr>
          <p:nvPr>
            <p:ph type="ftr" sz="quarter" idx="11"/>
          </p:nvPr>
        </p:nvSpPr>
        <p:spPr/>
        <p:txBody>
          <a:bodyPr/>
          <a:lstStyle>
            <a:lvl1pPr>
              <a:defRPr/>
            </a:lvl1pPr>
          </a:lstStyle>
          <a:p>
            <a:r>
              <a:rPr lang="en-US" smtClean="0"/>
              <a:t>MiraCon - Tuesday March 5th, 2013</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fld id="{BF680B5F-A239-B343-9D40-7F737D17BCC1}" type="datetime1">
              <a:rPr lang="en-US" smtClean="0"/>
              <a:pPr/>
              <a:t>3/5/13</a:t>
            </a:fld>
            <a:endParaRPr lang="en-US"/>
          </a:p>
        </p:txBody>
      </p:sp>
      <p:sp>
        <p:nvSpPr>
          <p:cNvPr id="8" name="Footer Placeholder 7"/>
          <p:cNvSpPr>
            <a:spLocks noGrp="1"/>
          </p:cNvSpPr>
          <p:nvPr>
            <p:ph type="ftr" sz="quarter" idx="11"/>
          </p:nvPr>
        </p:nvSpPr>
        <p:spPr/>
        <p:txBody>
          <a:bodyPr/>
          <a:lstStyle>
            <a:lvl1pPr>
              <a:defRPr/>
            </a:lvl1pPr>
          </a:lstStyle>
          <a:p>
            <a:r>
              <a:rPr lang="en-US" smtClean="0"/>
              <a:t>MiraCon - Tuesday March 5th, 2013</a:t>
            </a:r>
            <a:endParaRPr lang="en-US"/>
          </a:p>
        </p:txBody>
      </p:sp>
      <p:sp>
        <p:nvSpPr>
          <p:cNvPr id="9" name="Slide Number Placeholder 8"/>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fld id="{97896EED-30E5-B84E-908E-3146DF4C3579}" type="datetime1">
              <a:rPr lang="en-US" smtClean="0"/>
              <a:pPr/>
              <a:t>3/5/13</a:t>
            </a:fld>
            <a:endParaRPr lang="en-US"/>
          </a:p>
        </p:txBody>
      </p:sp>
      <p:sp>
        <p:nvSpPr>
          <p:cNvPr id="4" name="Footer Placeholder 3"/>
          <p:cNvSpPr>
            <a:spLocks noGrp="1"/>
          </p:cNvSpPr>
          <p:nvPr>
            <p:ph type="ftr" sz="quarter" idx="11"/>
          </p:nvPr>
        </p:nvSpPr>
        <p:spPr/>
        <p:txBody>
          <a:bodyPr/>
          <a:lstStyle>
            <a:lvl1pPr>
              <a:defRPr/>
            </a:lvl1p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F84E463-5FB3-1E41-B1FB-87FF11121795}" type="datetime1">
              <a:rPr lang="en-US" smtClean="0"/>
              <a:pPr/>
              <a:t>3/5/13</a:t>
            </a:fld>
            <a:endParaRPr lang="en-US"/>
          </a:p>
        </p:txBody>
      </p:sp>
      <p:sp>
        <p:nvSpPr>
          <p:cNvPr id="3" name="Footer Placeholder 2"/>
          <p:cNvSpPr>
            <a:spLocks noGrp="1"/>
          </p:cNvSpPr>
          <p:nvPr>
            <p:ph type="ftr" sz="quarter" idx="11"/>
          </p:nvPr>
        </p:nvSpPr>
        <p:spPr/>
        <p:txBody>
          <a:bodyPr/>
          <a:lstStyle>
            <a:lvl1pPr>
              <a:defRPr/>
            </a:lvl1pPr>
          </a:lstStyle>
          <a:p>
            <a:r>
              <a:rPr lang="en-US" smtClean="0"/>
              <a:t>MiraCon - Tuesday March 5th, 2013</a:t>
            </a:r>
            <a:endParaRPr lang="en-US"/>
          </a:p>
        </p:txBody>
      </p:sp>
      <p:sp>
        <p:nvSpPr>
          <p:cNvPr id="4" name="Slide Number Placeholder 3"/>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79550"/>
          </a:xfrm>
        </p:spPr>
        <p:txBody>
          <a:bodyPr anchor="t"/>
          <a:lstStyle>
            <a:lvl1pPr algn="l">
              <a:defRPr sz="26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1"/>
            <a:ext cx="3008313" cy="4419600"/>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D4E9800-F5AC-CF4D-A7B6-EDFE12396462}" type="datetime1">
              <a:rPr lang="en-US" smtClean="0"/>
              <a:pPr/>
              <a:t>3/5/13</a:t>
            </a:fld>
            <a:endParaRPr lang="en-US"/>
          </a:p>
        </p:txBody>
      </p:sp>
      <p:sp>
        <p:nvSpPr>
          <p:cNvPr id="6" name="Footer Placeholder 5"/>
          <p:cNvSpPr>
            <a:spLocks noGrp="1"/>
          </p:cNvSpPr>
          <p:nvPr>
            <p:ph type="ftr" sz="quarter" idx="11"/>
          </p:nvPr>
        </p:nvSpPr>
        <p:spPr/>
        <p:txBody>
          <a:bodyPr/>
          <a:lstStyle>
            <a:lvl1pPr>
              <a:defRPr/>
            </a:lvl1pPr>
          </a:lstStyle>
          <a:p>
            <a:r>
              <a:rPr lang="en-US" smtClean="0"/>
              <a:t>MiraCon - Tuesday March 5th, 2013</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19588E2-5DF5-F547-89A6-DF4C3088E6E1}" type="datetime1">
              <a:rPr lang="en-US" smtClean="0"/>
              <a:pPr/>
              <a:t>3/5/13</a:t>
            </a:fld>
            <a:endParaRPr lang="en-US"/>
          </a:p>
        </p:txBody>
      </p:sp>
      <p:sp>
        <p:nvSpPr>
          <p:cNvPr id="6" name="Footer Placeholder 5"/>
          <p:cNvSpPr>
            <a:spLocks noGrp="1"/>
          </p:cNvSpPr>
          <p:nvPr>
            <p:ph type="ftr" sz="quarter" idx="11"/>
          </p:nvPr>
        </p:nvSpPr>
        <p:spPr/>
        <p:txBody>
          <a:bodyPr/>
          <a:lstStyle>
            <a:lvl1pPr>
              <a:defRPr/>
            </a:lvl1pPr>
          </a:lstStyle>
          <a:p>
            <a:r>
              <a:rPr lang="en-US" smtClean="0"/>
              <a:t>MiraCon - Tuesday March 5th, 2013</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5" name="Picture 6" descr="slide footer_green_378.jpg"/>
          <p:cNvPicPr>
            <a:picLocks noChangeAspect="1"/>
          </p:cNvPicPr>
          <p:nvPr/>
        </p:nvPicPr>
        <p:blipFill>
          <a:blip r:embed="rId13"/>
          <a:srcRect/>
          <a:stretch>
            <a:fillRect/>
          </a:stretch>
        </p:blipFill>
        <p:spPr bwMode="auto">
          <a:xfrm>
            <a:off x="0" y="6327775"/>
            <a:ext cx="9144000" cy="530225"/>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7010400" y="6572250"/>
            <a:ext cx="1371600" cy="20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6370CF15-A30A-0C49-9284-A0C6DFB530AA}" type="datetime1">
              <a:rPr lang="en-US" smtClean="0"/>
              <a:pPr/>
              <a:t>3/5/13</a:t>
            </a:fld>
            <a:endParaRPr lang="en-US" dirty="0"/>
          </a:p>
        </p:txBody>
      </p:sp>
      <p:sp>
        <p:nvSpPr>
          <p:cNvPr id="1029" name="Rectangle 5"/>
          <p:cNvSpPr>
            <a:spLocks noGrp="1" noChangeArrowheads="1"/>
          </p:cNvSpPr>
          <p:nvPr>
            <p:ph type="ftr" sz="quarter" idx="3"/>
          </p:nvPr>
        </p:nvSpPr>
        <p:spPr bwMode="auto">
          <a:xfrm>
            <a:off x="657225" y="6307138"/>
            <a:ext cx="5942013"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smtClean="0"/>
              <a:t>MiraCon - Tuesday March 5th, 2013</a:t>
            </a:r>
            <a:endParaRPr lang="en-US" dirty="0"/>
          </a:p>
        </p:txBody>
      </p:sp>
      <p:sp>
        <p:nvSpPr>
          <p:cNvPr id="1030" name="Rectangle 6"/>
          <p:cNvSpPr>
            <a:spLocks noGrp="1" noChangeArrowheads="1"/>
          </p:cNvSpPr>
          <p:nvPr>
            <p:ph type="sldNum" sz="quarter" idx="4"/>
          </p:nvPr>
        </p:nvSpPr>
        <p:spPr bwMode="auto">
          <a:xfrm>
            <a:off x="8610600" y="6489700"/>
            <a:ext cx="384175"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87034D8C-3CB4-402A-BC46-2AB14C0FE90A}" type="slidenum">
              <a:rPr lang="en-US" smtClean="0"/>
              <a:pPr/>
              <a:t>‹#›</a:t>
            </a:fld>
            <a:endParaRPr lang="en-US"/>
          </a:p>
        </p:txBody>
      </p:sp>
      <p:pic>
        <p:nvPicPr>
          <p:cNvPr id="14" name="Picture 4" descr="slide header_green_378.jpg"/>
          <p:cNvPicPr>
            <a:picLocks noChangeAspect="1"/>
          </p:cNvPicPr>
          <p:nvPr/>
        </p:nvPicPr>
        <p:blipFill>
          <a:blip r:embed="rId14"/>
          <a:srcRect/>
          <a:stretch>
            <a:fillRect/>
          </a:stretch>
        </p:blipFill>
        <p:spPr bwMode="auto">
          <a:xfrm>
            <a:off x="0" y="0"/>
            <a:ext cx="9144000" cy="146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sz="2600" b="1">
          <a:solidFill>
            <a:srgbClr val="4B5C29"/>
          </a:solidFill>
          <a:latin typeface="+mj-lt"/>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spcBef>
          <a:spcPct val="20000"/>
        </a:spcBef>
        <a:spcAft>
          <a:spcPct val="0"/>
        </a:spcAft>
        <a:buClr>
          <a:srgbClr val="1F497D"/>
        </a:buClr>
        <a:buFont typeface="Wingdings" pitchFamily="2" charset="2"/>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rgbClr val="1F497D"/>
        </a:buClr>
        <a:buChar char="–"/>
        <a:defRPr sz="1600">
          <a:solidFill>
            <a:schemeClr val="tx1"/>
          </a:solidFill>
          <a:latin typeface="+mn-lt"/>
        </a:defRPr>
      </a:lvl2pPr>
      <a:lvl3pPr marL="1143000" indent="-228600" algn="l" rtl="0" eaLnBrk="1" fontAlgn="base" hangingPunct="1">
        <a:spcBef>
          <a:spcPct val="20000"/>
        </a:spcBef>
        <a:spcAft>
          <a:spcPct val="0"/>
        </a:spcAft>
        <a:buClr>
          <a:srgbClr val="1F497D"/>
        </a:buClr>
        <a:buChar char="•"/>
        <a:defRPr sz="1400">
          <a:solidFill>
            <a:schemeClr val="tx1"/>
          </a:solidFill>
          <a:latin typeface="+mn-lt"/>
        </a:defRPr>
      </a:lvl3pPr>
      <a:lvl4pPr marL="1600200" indent="-228600" algn="l" rtl="0" eaLnBrk="1" fontAlgn="base" hangingPunct="1">
        <a:spcBef>
          <a:spcPct val="20000"/>
        </a:spcBef>
        <a:spcAft>
          <a:spcPct val="0"/>
        </a:spcAft>
        <a:buClr>
          <a:srgbClr val="1F497D"/>
        </a:buClr>
        <a:buChar char="–"/>
        <a:defRPr sz="1400">
          <a:solidFill>
            <a:schemeClr val="tx1"/>
          </a:solidFill>
          <a:latin typeface="+mn-lt"/>
        </a:defRPr>
      </a:lvl4pPr>
      <a:lvl5pPr marL="20574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0" y="1671638"/>
            <a:ext cx="7696200" cy="1985962"/>
          </a:xfrm>
        </p:spPr>
        <p:txBody>
          <a:bodyPr/>
          <a:lstStyle/>
          <a:p>
            <a:pPr algn="ctr"/>
            <a:r>
              <a:rPr lang="en-US" dirty="0" smtClean="0"/>
              <a:t>How we stood up Mira</a:t>
            </a:r>
            <a:br>
              <a:rPr lang="en-US" dirty="0" smtClean="0"/>
            </a:br>
            <a:r>
              <a:rPr lang="en-US" dirty="0" smtClean="0"/>
              <a:t>or</a:t>
            </a:r>
            <a:br>
              <a:rPr lang="en-US" dirty="0" smtClean="0"/>
            </a:br>
            <a:r>
              <a:rPr lang="en-US" dirty="0" smtClean="0"/>
              <a:t>Pay no attention to the people behind the curtain…</a:t>
            </a:r>
            <a:endParaRPr lang="en-US" dirty="0"/>
          </a:p>
        </p:txBody>
      </p:sp>
      <p:sp>
        <p:nvSpPr>
          <p:cNvPr id="8" name="Subtitle 7"/>
          <p:cNvSpPr>
            <a:spLocks noGrp="1"/>
          </p:cNvSpPr>
          <p:nvPr>
            <p:ph type="subTitle" idx="1"/>
          </p:nvPr>
        </p:nvSpPr>
        <p:spPr>
          <a:xfrm>
            <a:off x="985838" y="4038600"/>
            <a:ext cx="6400800" cy="1752600"/>
          </a:xfrm>
        </p:spPr>
        <p:txBody>
          <a:bodyPr/>
          <a:lstStyle/>
          <a:p>
            <a:r>
              <a:rPr lang="en-US" dirty="0" smtClean="0"/>
              <a:t>William (Bill) E. Allcock</a:t>
            </a:r>
          </a:p>
          <a:p>
            <a:r>
              <a:rPr lang="en-US" dirty="0" smtClean="0"/>
              <a:t>ALCF Director of Operations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US" dirty="0" smtClean="0"/>
              <a:t>The Blue Gene racks themselves</a:t>
            </a:r>
            <a:endParaRPr lang="en-US" dirty="0"/>
          </a:p>
        </p:txBody>
      </p:sp>
      <p:sp>
        <p:nvSpPr>
          <p:cNvPr id="3" name="Content Placeholder 2"/>
          <p:cNvSpPr>
            <a:spLocks noGrp="1"/>
          </p:cNvSpPr>
          <p:nvPr>
            <p:ph idx="1"/>
          </p:nvPr>
        </p:nvSpPr>
        <p:spPr>
          <a:xfrm>
            <a:off x="152400" y="609600"/>
            <a:ext cx="8839200" cy="5440363"/>
          </a:xfrm>
        </p:spPr>
        <p:txBody>
          <a:bodyPr/>
          <a:lstStyle/>
          <a:p>
            <a:r>
              <a:rPr lang="en-US" dirty="0" smtClean="0"/>
              <a:t>In many respects, the Blue Gene bring up went very well.</a:t>
            </a:r>
          </a:p>
          <a:p>
            <a:pPr lvl="1"/>
            <a:r>
              <a:rPr lang="en-US" dirty="0" smtClean="0"/>
              <a:t>We didn’t hit the early deadlines, but those are always driven by crazy people in IBM who want to recognize revenue and for whom reality is a sketchy concept at best </a:t>
            </a:r>
            <a:r>
              <a:rPr lang="en-US" dirty="0" smtClean="0">
                <a:sym typeface="Wingdings"/>
              </a:rPr>
              <a:t></a:t>
            </a:r>
          </a:p>
          <a:p>
            <a:pPr lvl="1"/>
            <a:r>
              <a:rPr lang="en-US" dirty="0" smtClean="0">
                <a:sym typeface="Wingdings"/>
              </a:rPr>
              <a:t>We did have an excellent working relationship for resolving the system problems that are a normal part of an early deployment.  We were putting in PMRs (trouble tickets) and IBM had teams that were giving us good turn around on fixes.</a:t>
            </a:r>
          </a:p>
          <a:p>
            <a:pPr lvl="1"/>
            <a:r>
              <a:rPr lang="en-US" dirty="0" smtClean="0">
                <a:sym typeface="Wingdings"/>
              </a:rPr>
              <a:t>We now have redundant service nodes (this is a single point of failure on BG/P machines like Intrepid)</a:t>
            </a:r>
          </a:p>
          <a:p>
            <a:r>
              <a:rPr lang="en-US" dirty="0" smtClean="0">
                <a:sym typeface="Wingdings"/>
              </a:rPr>
              <a:t>There were some problems</a:t>
            </a:r>
          </a:p>
          <a:p>
            <a:pPr lvl="1"/>
            <a:r>
              <a:rPr lang="en-US" dirty="0" smtClean="0">
                <a:sym typeface="Wingdings"/>
              </a:rPr>
              <a:t>Some, I have already mentioned:</a:t>
            </a:r>
          </a:p>
          <a:p>
            <a:pPr lvl="2"/>
            <a:r>
              <a:rPr lang="en-US" dirty="0" smtClean="0">
                <a:sym typeface="Wingdings"/>
              </a:rPr>
              <a:t>The racks turning themselves off because the control system thought there was a water leak</a:t>
            </a:r>
          </a:p>
          <a:p>
            <a:pPr lvl="2"/>
            <a:r>
              <a:rPr lang="en-US" dirty="0" smtClean="0">
                <a:sym typeface="Wingdings"/>
              </a:rPr>
              <a:t>The racks having an 800# weight gain problem</a:t>
            </a:r>
          </a:p>
          <a:p>
            <a:pPr lvl="1"/>
            <a:r>
              <a:rPr lang="en-US" dirty="0" smtClean="0">
                <a:sym typeface="Wingdings"/>
              </a:rPr>
              <a:t>Due to a manufacturing problem (chip registration issues), IBM needed to replace a significant number of compute nodes, which delayed the project.</a:t>
            </a:r>
          </a:p>
          <a:p>
            <a:pPr lvl="1"/>
            <a:r>
              <a:rPr lang="en-US" dirty="0" smtClean="0">
                <a:sym typeface="Wingdings"/>
              </a:rPr>
              <a:t>There were a very small number of compute nodes returning incorrect answers.  IBM was able to determine root cause and there are now diagnostics that catch those nodes in manufacturing.</a:t>
            </a:r>
            <a:endParaRPr lang="en-US" dirty="0" smtClean="0"/>
          </a:p>
          <a:p>
            <a:r>
              <a:rPr lang="en-US" dirty="0" smtClean="0"/>
              <a:t>And one thing I wish we could fix, but it is a very hard technical problem</a:t>
            </a:r>
          </a:p>
          <a:p>
            <a:pPr lvl="1"/>
            <a:r>
              <a:rPr lang="en-US" dirty="0" smtClean="0"/>
              <a:t>The BG family of machines are essentially synchronous.  They have a shared clock signal propagated from the master to every rack.  This master clock is a single point of failure and it would be a significant improvement if that could be fixed.</a:t>
            </a:r>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286235"/>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Final thoughts…</a:t>
            </a:r>
            <a:endParaRPr lang="en-US" dirty="0"/>
          </a:p>
        </p:txBody>
      </p:sp>
      <p:sp>
        <p:nvSpPr>
          <p:cNvPr id="3" name="Content Placeholder 2"/>
          <p:cNvSpPr>
            <a:spLocks noGrp="1"/>
          </p:cNvSpPr>
          <p:nvPr>
            <p:ph idx="1"/>
          </p:nvPr>
        </p:nvSpPr>
        <p:spPr>
          <a:xfrm>
            <a:off x="152400" y="762000"/>
            <a:ext cx="8763000" cy="5364163"/>
          </a:xfrm>
        </p:spPr>
        <p:txBody>
          <a:bodyPr/>
          <a:lstStyle/>
          <a:p>
            <a:r>
              <a:rPr lang="en-US" dirty="0" smtClean="0"/>
              <a:t>Trying to distill three years of work down into a few slides is an impossible task. </a:t>
            </a:r>
          </a:p>
          <a:p>
            <a:r>
              <a:rPr lang="en-US" dirty="0" smtClean="0"/>
              <a:t>This represents a few of the more significant things we had to deal with</a:t>
            </a:r>
          </a:p>
          <a:p>
            <a:r>
              <a:rPr lang="en-US" dirty="0" smtClean="0"/>
              <a:t>In large part, you may not even realize that the operations team is out there.  In one respect, that is a good thing, since that generally means we are doing our job and the machine is humming along. </a:t>
            </a:r>
            <a:r>
              <a:rPr lang="en-US" dirty="0" smtClean="0">
                <a:sym typeface="Wingdings"/>
              </a:rPr>
              <a:t></a:t>
            </a:r>
          </a:p>
          <a:p>
            <a:r>
              <a:rPr lang="en-US" dirty="0" smtClean="0">
                <a:sym typeface="Wingdings"/>
              </a:rPr>
              <a:t>Hopefully, you found this peak behind the curtain interesting and it gave you an idea of some of what it takes to field this kind of resource.</a:t>
            </a:r>
            <a:endParaRPr lang="en-US" dirty="0" smtClean="0"/>
          </a:p>
          <a:p>
            <a:r>
              <a:rPr lang="en-US" dirty="0" smtClean="0"/>
              <a:t>Power </a:t>
            </a:r>
            <a:r>
              <a:rPr lang="en-US" dirty="0"/>
              <a:t>supplies – &lt;RANT&gt;What is it with Power Supplies?  We have been dealing with electricity for what, some 250 years?  You would think we could have the power supplies figured out, but it is surprisingly common to have power supply problems in IT equipment.  We are 2 for 2 on the Blue Genes (IBM replaced all the power supplies on Intrepid and will be doing so on Mira in the near future).  The DDN9900s on Intrepid had power supply problems.  The folks at </a:t>
            </a:r>
            <a:r>
              <a:rPr lang="en-US" dirty="0" err="1"/>
              <a:t>Myricom</a:t>
            </a:r>
            <a:r>
              <a:rPr lang="en-US" dirty="0"/>
              <a:t> can’t do math and not only were the power supplies not redundant, you can’t even completely fill one of the 512 port 10G switch chasses we have with that generations Ethernet / 2Z cards.  It wont have enough power to even run. &lt;/RANT&gt;</a:t>
            </a:r>
          </a:p>
          <a:p>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429276"/>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p>
            <a:r>
              <a:rPr lang="en-US" dirty="0" smtClean="0"/>
              <a:t>So much happened before Mira dropped in…</a:t>
            </a:r>
            <a:endParaRPr lang="en-US" dirty="0"/>
          </a:p>
        </p:txBody>
      </p:sp>
      <p:sp>
        <p:nvSpPr>
          <p:cNvPr id="3" name="Content Placeholder 2"/>
          <p:cNvSpPr>
            <a:spLocks noGrp="1"/>
          </p:cNvSpPr>
          <p:nvPr>
            <p:ph idx="1"/>
          </p:nvPr>
        </p:nvSpPr>
        <p:spPr>
          <a:xfrm>
            <a:off x="76200" y="609600"/>
            <a:ext cx="8915400" cy="5638800"/>
          </a:xfrm>
        </p:spPr>
        <p:txBody>
          <a:bodyPr/>
          <a:lstStyle/>
          <a:p>
            <a:r>
              <a:rPr lang="en-US" dirty="0" smtClean="0"/>
              <a:t>Anybody care to guess how long before the first rack of Mira arrived we actually started working on it?</a:t>
            </a:r>
          </a:p>
          <a:p>
            <a:pPr lvl="1"/>
            <a:r>
              <a:rPr lang="en-US" dirty="0" smtClean="0"/>
              <a:t>We got our “Science / Mission need justification” approved in Jan 2009 or almost exactly 3 years before installation of the first Blue Gene/Q rack.</a:t>
            </a:r>
          </a:p>
          <a:p>
            <a:pPr lvl="1"/>
            <a:r>
              <a:rPr lang="en-US" dirty="0" smtClean="0"/>
              <a:t>We recently completed the above for our next machine.</a:t>
            </a:r>
          </a:p>
          <a:p>
            <a:r>
              <a:rPr lang="en-US" dirty="0" smtClean="0"/>
              <a:t>How do you get millions of dollars for a supercomputer (or a collider, or a light source…)</a:t>
            </a:r>
          </a:p>
          <a:p>
            <a:pPr lvl="1"/>
            <a:r>
              <a:rPr lang="en-US" dirty="0" smtClean="0"/>
              <a:t>The DOE Critical Decision Process</a:t>
            </a:r>
          </a:p>
          <a:p>
            <a:pPr lvl="1"/>
            <a:endParaRPr lang="en-US" dirty="0"/>
          </a:p>
          <a:p>
            <a:pPr marL="457200" lvl="1" indent="0">
              <a:buNone/>
            </a:pPr>
            <a:endParaRPr lang="en-US" dirty="0"/>
          </a:p>
          <a:p>
            <a:pPr lvl="1"/>
            <a:r>
              <a:rPr lang="en-US" dirty="0" smtClean="0"/>
              <a:t>CD-0: Why do we need it?  What science will get done?  Bigger models, more detailed, etc.</a:t>
            </a:r>
          </a:p>
          <a:p>
            <a:pPr lvl="1"/>
            <a:r>
              <a:rPr lang="en-US" dirty="0" smtClean="0"/>
              <a:t>CD-1: Vendors, processors, how big, how fast, how much storage, and of course, how expensive.</a:t>
            </a:r>
          </a:p>
          <a:p>
            <a:pPr lvl="1"/>
            <a:r>
              <a:rPr lang="en-US" dirty="0" smtClean="0"/>
              <a:t>CD-2: This is project performance, not system performance; Project plans, Earned Value Management, etc..</a:t>
            </a:r>
          </a:p>
          <a:p>
            <a:pPr lvl="1"/>
            <a:r>
              <a:rPr lang="en-US" dirty="0" smtClean="0"/>
              <a:t>CD-3: Basically, we can spend money;  Ends with acceptance of the machine(we pay the vendors)</a:t>
            </a:r>
          </a:p>
          <a:p>
            <a:pPr lvl="1"/>
            <a:r>
              <a:rPr lang="en-US" dirty="0" smtClean="0"/>
              <a:t>CD-4:  Mostly paperwork;  We are working on this for Mira now.</a:t>
            </a:r>
          </a:p>
          <a:p>
            <a:pPr lvl="1"/>
            <a:r>
              <a:rPr lang="en-US" dirty="0" smtClean="0"/>
              <a:t>Or, I could put it another way:  You have to get passed Danny Lehman </a:t>
            </a:r>
            <a:r>
              <a:rPr lang="en-US" dirty="0" smtClean="0">
                <a:sym typeface="Wingdings"/>
              </a:rPr>
              <a:t>.  He is the Director of the Office of Project Assessment and he organizes the major external reviews that are part of the process.  They are not fun, but they do make sure we are spending the tax payers money wisely.</a:t>
            </a:r>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2</a:t>
            </a:fld>
            <a:endParaRPr lang="en-US"/>
          </a:p>
        </p:txBody>
      </p:sp>
      <p:graphicFrame>
        <p:nvGraphicFramePr>
          <p:cNvPr id="6" name="Content Placeholder 9"/>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2898871"/>
              </p:ext>
            </p:extLst>
          </p:nvPr>
        </p:nvGraphicFramePr>
        <p:xfrm>
          <a:off x="381000" y="2649997"/>
          <a:ext cx="8229600" cy="55040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458200" cy="488950"/>
          </a:xfrm>
        </p:spPr>
        <p:txBody>
          <a:bodyPr/>
          <a:lstStyle/>
          <a:p>
            <a:r>
              <a:rPr lang="en-US" dirty="0" smtClean="0"/>
              <a:t>We even customize our project plan…</a:t>
            </a:r>
            <a:endParaRPr lang="en-US" dirty="0"/>
          </a:p>
        </p:txBody>
      </p:sp>
      <p:sp>
        <p:nvSpPr>
          <p:cNvPr id="3" name="Content Placeholder 2"/>
          <p:cNvSpPr>
            <a:spLocks noGrp="1"/>
          </p:cNvSpPr>
          <p:nvPr>
            <p:ph idx="1"/>
          </p:nvPr>
        </p:nvSpPr>
        <p:spPr>
          <a:xfrm>
            <a:off x="457200" y="838201"/>
            <a:ext cx="8159750" cy="1600200"/>
          </a:xfrm>
        </p:spPr>
        <p:txBody>
          <a:bodyPr/>
          <a:lstStyle/>
          <a:p>
            <a:r>
              <a:rPr lang="en-US" dirty="0"/>
              <a:t>The previous slide gave the overview of the process.  It can, and often is “customized</a:t>
            </a:r>
            <a:r>
              <a:rPr lang="en-US" dirty="0" smtClean="0"/>
              <a:t>”</a:t>
            </a:r>
          </a:p>
          <a:p>
            <a:r>
              <a:rPr lang="en-US" dirty="0" smtClean="0"/>
              <a:t>Below was the proposed project plan. We did CD1,2, and 3 in two steps by doing half of CD2 with CD1 (CD1/2A) and have with CD3 (CD2B/3).  We also ended up breaking acceptance into two chunks, so had a CD4a and CD4B</a:t>
            </a:r>
            <a:endParaRPr lang="en-US" dirty="0"/>
          </a:p>
          <a:p>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3</a:t>
            </a:fld>
            <a:endParaRPr lang="en-US"/>
          </a:p>
        </p:txBody>
      </p:sp>
      <p:pic>
        <p:nvPicPr>
          <p:cNvPr id="7" name="Picture 6"/>
          <p:cNvPicPr>
            <a:picLocks noChangeAspect="1"/>
          </p:cNvPicPr>
          <p:nvPr/>
        </p:nvPicPr>
        <p:blipFill>
          <a:blip r:embed="rId3"/>
          <a:stretch>
            <a:fillRect/>
          </a:stretch>
        </p:blipFill>
        <p:spPr>
          <a:xfrm>
            <a:off x="228600" y="2438400"/>
            <a:ext cx="7661945" cy="412193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610384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It takes the whole village and then some</a:t>
            </a:r>
            <a:endParaRPr lang="en-US" dirty="0"/>
          </a:p>
        </p:txBody>
      </p:sp>
      <p:sp>
        <p:nvSpPr>
          <p:cNvPr id="3" name="Content Placeholder 2"/>
          <p:cNvSpPr>
            <a:spLocks noGrp="1"/>
          </p:cNvSpPr>
          <p:nvPr>
            <p:ph idx="1"/>
          </p:nvPr>
        </p:nvSpPr>
        <p:spPr>
          <a:xfrm>
            <a:off x="228600" y="838200"/>
            <a:ext cx="8458200" cy="5486400"/>
          </a:xfrm>
        </p:spPr>
        <p:txBody>
          <a:bodyPr/>
          <a:lstStyle/>
          <a:p>
            <a:r>
              <a:rPr lang="en-US" dirty="0" smtClean="0"/>
              <a:t>This presentation will be primarily from the operations team point of view, but a change of this magnitude impacts everyone:</a:t>
            </a:r>
          </a:p>
          <a:p>
            <a:pPr lvl="1"/>
            <a:r>
              <a:rPr lang="en-US" dirty="0" smtClean="0"/>
              <a:t>The Early Science Program (you may have heard of that one </a:t>
            </a:r>
            <a:r>
              <a:rPr lang="en-US" dirty="0" smtClean="0">
                <a:sym typeface="Wingdings"/>
              </a:rPr>
              <a:t> )</a:t>
            </a:r>
          </a:p>
          <a:p>
            <a:pPr lvl="2"/>
            <a:r>
              <a:rPr lang="en-US" dirty="0" smtClean="0">
                <a:sym typeface="Wingdings"/>
              </a:rPr>
              <a:t>Get it approved, organized, who can participate, do their projects meet our constraints, allocate time, managing the program once it is running, etc..</a:t>
            </a:r>
          </a:p>
          <a:p>
            <a:pPr lvl="1"/>
            <a:r>
              <a:rPr lang="en-US" dirty="0" smtClean="0">
                <a:sym typeface="Wingdings"/>
              </a:rPr>
              <a:t>The applications, benchmarks, and kernels that we use to assess and accept the machine</a:t>
            </a:r>
          </a:p>
          <a:p>
            <a:pPr lvl="2"/>
            <a:r>
              <a:rPr lang="en-US" dirty="0" smtClean="0">
                <a:sym typeface="Wingdings"/>
              </a:rPr>
              <a:t>They have to be selected, they are often external, so we have to coordinate with the “owners”, we have to run baselines on the existing machines, understand how they work so we can project performance on hardware that doesn’t yet exist, work with the vendor to tune and evaluate starting on paper, then on emulators, simulators, pre-production hardware, and finally on the delivered hardware for acceptance.</a:t>
            </a:r>
          </a:p>
          <a:p>
            <a:pPr lvl="1"/>
            <a:r>
              <a:rPr lang="en-US" dirty="0" smtClean="0">
                <a:sym typeface="Wingdings"/>
              </a:rPr>
              <a:t>Contracts / Purchasing</a:t>
            </a:r>
          </a:p>
          <a:p>
            <a:pPr lvl="2"/>
            <a:r>
              <a:rPr lang="en-US" dirty="0" smtClean="0">
                <a:sym typeface="Wingdings"/>
              </a:rPr>
              <a:t>The Statement of Work for Mira and the associated hardware was a good inch thick and technically dense.  We had to review every page and make sure there were no conflicts, corner cases, etc..  A procurement of this size requires approvals all the way to Washington.</a:t>
            </a:r>
          </a:p>
          <a:p>
            <a:pPr lvl="1"/>
            <a:r>
              <a:rPr lang="en-US" dirty="0" smtClean="0">
                <a:sym typeface="Wingdings"/>
              </a:rPr>
              <a:t>Accounts, reports, etc.</a:t>
            </a:r>
          </a:p>
          <a:p>
            <a:pPr lvl="2"/>
            <a:r>
              <a:rPr lang="en-US" dirty="0" smtClean="0">
                <a:sym typeface="Wingdings"/>
              </a:rPr>
              <a:t>All the normal, day-to-day things we do have to be made to work on a new system and they will be more prone to last minute, special case</a:t>
            </a:r>
          </a:p>
          <a:p>
            <a:pPr lvl="1"/>
            <a:r>
              <a:rPr lang="en-US" dirty="0" smtClean="0">
                <a:sym typeface="Wingdings"/>
              </a:rPr>
              <a:t>Even the cleaning staff</a:t>
            </a:r>
          </a:p>
          <a:p>
            <a:pPr lvl="2"/>
            <a:r>
              <a:rPr lang="en-US" dirty="0" smtClean="0">
                <a:sym typeface="Wingdings"/>
              </a:rPr>
              <a:t>All the tissues from the crying, and the coffee cups from the late nights… Just kidding… sort of </a:t>
            </a:r>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0126678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idx="1"/>
          </p:nvPr>
        </p:nvSpPr>
        <p:spPr>
          <a:xfrm>
            <a:off x="457200" y="838200"/>
            <a:ext cx="8229600" cy="5287963"/>
          </a:xfrm>
        </p:spPr>
        <p:txBody>
          <a:bodyPr/>
          <a:lstStyle/>
          <a:p>
            <a:r>
              <a:rPr lang="en-US" dirty="0" smtClean="0"/>
              <a:t>Many of us spend most of our days sitting at a computer.  Our biggest safety risks are stress, carpal tunnel, and lack of exercise. </a:t>
            </a:r>
          </a:p>
          <a:p>
            <a:r>
              <a:rPr lang="en-US" dirty="0" smtClean="0"/>
              <a:t>This project involved </a:t>
            </a:r>
            <a:r>
              <a:rPr lang="en-US" dirty="0" err="1" smtClean="0"/>
              <a:t>MegaWatts</a:t>
            </a:r>
            <a:r>
              <a:rPr lang="en-US" dirty="0" smtClean="0"/>
              <a:t> of power gear being installed, connection of high voltage racks, rolling around racks that weighed two tons, or were on the order of 8 feet tall, welding, piping, water running right under high voltage receptacles and through the Blue Gene racks themselves.  And we did this with 0 reportable safety incidents.</a:t>
            </a:r>
          </a:p>
          <a:p>
            <a:r>
              <a:rPr lang="en-US" dirty="0" smtClean="0"/>
              <a:t>We did have one near miss</a:t>
            </a:r>
          </a:p>
          <a:p>
            <a:pPr lvl="1"/>
            <a:r>
              <a:rPr lang="en-US" dirty="0" smtClean="0"/>
              <a:t>A design flaw in a rack PDU (power distribution unit, which is a fancy power strip) allowed a metal plug retaining clip to come loose, slide along the side of the PDU and into a ventilation hole and come into contact with 208V power.  Luckily the person who caused this to happen when he bumped it with his elbow was wearing a jacket and the only result was a black mark on his jacket.</a:t>
            </a:r>
          </a:p>
          <a:p>
            <a:pPr lvl="1"/>
            <a:r>
              <a:rPr lang="en-US" dirty="0" smtClean="0"/>
              <a:t>We immediately stopped work, put a work around in place (gaffers tape over enough of the ventilation holes to prevent it from happening), reported it to lab management, reported it complex wide (all the other labs) and worked with the vendor to modify their design so future units do not have the problem.</a:t>
            </a:r>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969156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lstStyle/>
          <a:p>
            <a:r>
              <a:rPr lang="en-US" dirty="0" smtClean="0"/>
              <a:t>Facilities Preparation</a:t>
            </a:r>
            <a:endParaRPr lang="en-US" dirty="0"/>
          </a:p>
        </p:txBody>
      </p:sp>
      <p:sp>
        <p:nvSpPr>
          <p:cNvPr id="3" name="Content Placeholder 2"/>
          <p:cNvSpPr>
            <a:spLocks noGrp="1"/>
          </p:cNvSpPr>
          <p:nvPr>
            <p:ph idx="1"/>
          </p:nvPr>
        </p:nvSpPr>
        <p:spPr>
          <a:xfrm>
            <a:off x="228600" y="457200"/>
            <a:ext cx="8686800" cy="5592763"/>
          </a:xfrm>
        </p:spPr>
        <p:txBody>
          <a:bodyPr/>
          <a:lstStyle/>
          <a:p>
            <a:r>
              <a:rPr lang="en-US" dirty="0" smtClean="0"/>
              <a:t>Facilities preparation is one of the longest lead time items and was a substantial part of the project.</a:t>
            </a:r>
          </a:p>
          <a:p>
            <a:r>
              <a:rPr lang="en-US" dirty="0" smtClean="0"/>
              <a:t>Space:  Luckily, the TCS was built with this project in mind, so the data center space was already available.</a:t>
            </a:r>
          </a:p>
          <a:p>
            <a:r>
              <a:rPr lang="en-US" dirty="0" smtClean="0"/>
              <a:t>Chilled Water:  As a separate project, the lab built a new chilled water plant to provide the chilled water needed to cool the Blue Gene itself (not for air cooling the other equipment in the data center).</a:t>
            </a:r>
          </a:p>
          <a:p>
            <a:pPr lvl="1"/>
            <a:r>
              <a:rPr lang="en-US" dirty="0" smtClean="0"/>
              <a:t>Leak detection:  The BG/Q control system has some leak detection logic in it.  Early on, it kept shutting down the racks for “slow leaks”.  It was really a calibration / software error.  There is a rudimentary system in place now and we are in the process of designing and procuring a more advanced one that will detect seepage (wet on the bottom of the pipe, but no drip) and for leaks that hit the floor, the ability to isolate where the water is within a few square feet as opposed to “THERE IS A LEAK SOMEWHERE”</a:t>
            </a:r>
          </a:p>
          <a:p>
            <a:pPr lvl="1"/>
            <a:r>
              <a:rPr lang="en-US" dirty="0" smtClean="0"/>
              <a:t>To alleviate concerns with long term chemistry, corrosion, erosion, or plugging issues, we are modifying the water system to make the loop smaller (5000 vs. 20000 gallons), and eliminating black iron pipe.</a:t>
            </a:r>
          </a:p>
          <a:p>
            <a:r>
              <a:rPr lang="en-US" dirty="0" smtClean="0"/>
              <a:t>Electrical Power: redundant 20MVa feeds were brought to the building</a:t>
            </a:r>
          </a:p>
          <a:p>
            <a:r>
              <a:rPr lang="en-US" dirty="0" smtClean="0"/>
              <a:t>Flooring:  This turned out to be a problem.  Well, actually, the problem was the BG/Q racks being about 800# heavier than originally specified.  We ended up having to replace the floor stanchions with stronger ones and replacing the tiles around the Blue Gene with stronger ones.</a:t>
            </a:r>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0697810"/>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Planning, Infrastructure, and Networking</a:t>
            </a:r>
            <a:endParaRPr lang="en-US" dirty="0"/>
          </a:p>
        </p:txBody>
      </p:sp>
      <p:sp>
        <p:nvSpPr>
          <p:cNvPr id="3" name="Content Placeholder 2"/>
          <p:cNvSpPr>
            <a:spLocks noGrp="1"/>
          </p:cNvSpPr>
          <p:nvPr>
            <p:ph idx="1"/>
          </p:nvPr>
        </p:nvSpPr>
        <p:spPr>
          <a:xfrm>
            <a:off x="457200" y="838200"/>
            <a:ext cx="8229600" cy="5562600"/>
          </a:xfrm>
        </p:spPr>
        <p:txBody>
          <a:bodyPr/>
          <a:lstStyle/>
          <a:p>
            <a:r>
              <a:rPr lang="en-US" dirty="0" smtClean="0"/>
              <a:t>For Intrepid, everything pretty much came at the same time.  For Mira, we brought the infrastructure in early, so that we could have much of it installed, tested, and configured ahead of time.  This worked out extremely well and we will continue to do this in the future where feasible.</a:t>
            </a:r>
          </a:p>
          <a:p>
            <a:r>
              <a:rPr lang="en-US" dirty="0" smtClean="0"/>
              <a:t>There is a surprising amount of compute power required just to support the operations of a facility of this size and a lot of detailed planning that goes into making it all work together.</a:t>
            </a:r>
          </a:p>
          <a:p>
            <a:r>
              <a:rPr lang="en-US" dirty="0" smtClean="0"/>
              <a:t>We put a lot of redundancy into our network.  The majority of the servers have two GigE uplinks for management.  These uplinks go to two different in-rack switches.  The in-rack switches have two uplinks going to two different blades in our router.</a:t>
            </a:r>
          </a:p>
          <a:p>
            <a:r>
              <a:rPr lang="en-US" dirty="0" smtClean="0"/>
              <a:t>Databases:  The Blue Gene service node is essentially a big DB2 database server.  We have evolved a fairly sophisticated database infrastructure over the last several years.  We recently deployed a high-availability / disaster recovery (HADR) configuration for some of our databases.  All data is replicated to a duplicate database.  That database can service reads, and is on stand-by for a </a:t>
            </a:r>
            <a:r>
              <a:rPr lang="en-US" dirty="0" err="1" smtClean="0"/>
              <a:t>bumpless</a:t>
            </a:r>
            <a:r>
              <a:rPr lang="en-US" dirty="0" smtClean="0"/>
              <a:t> take over in the event of a failure in the primary.  We are considering the IBM </a:t>
            </a:r>
            <a:r>
              <a:rPr lang="en-US" dirty="0" err="1" smtClean="0"/>
              <a:t>PureScale</a:t>
            </a:r>
            <a:r>
              <a:rPr lang="en-US" dirty="0" smtClean="0"/>
              <a:t> technology, which would allow us to multiple, geographically distributed servers, all of which are active and load sharing.</a:t>
            </a:r>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0360055"/>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lstStyle/>
          <a:p>
            <a:r>
              <a:rPr lang="en-US" dirty="0" smtClean="0"/>
              <a:t>The BG/Q racks may be the brawn, but this is the brains of the operation…</a:t>
            </a:r>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8</a:t>
            </a:fld>
            <a:endParaRPr lang="en-US"/>
          </a:p>
        </p:txBody>
      </p:sp>
      <p:pic>
        <p:nvPicPr>
          <p:cNvPr id="7" name="Picture 6"/>
          <p:cNvPicPr>
            <a:picLocks noChangeAspect="1"/>
          </p:cNvPicPr>
          <p:nvPr/>
        </p:nvPicPr>
        <p:blipFill>
          <a:blip r:embed="rId2"/>
          <a:stretch>
            <a:fillRect/>
          </a:stretch>
        </p:blipFill>
        <p:spPr>
          <a:xfrm>
            <a:off x="1447800" y="1048410"/>
            <a:ext cx="5944911" cy="522754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502950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487362"/>
          </a:xfrm>
        </p:spPr>
        <p:txBody>
          <a:bodyPr/>
          <a:lstStyle/>
          <a:p>
            <a:r>
              <a:rPr lang="en-US" dirty="0" smtClean="0"/>
              <a:t>Storage</a:t>
            </a:r>
            <a:endParaRPr lang="en-US" dirty="0"/>
          </a:p>
        </p:txBody>
      </p:sp>
      <p:sp>
        <p:nvSpPr>
          <p:cNvPr id="3" name="Content Placeholder 2"/>
          <p:cNvSpPr>
            <a:spLocks noGrp="1"/>
          </p:cNvSpPr>
          <p:nvPr>
            <p:ph idx="1"/>
          </p:nvPr>
        </p:nvSpPr>
        <p:spPr>
          <a:xfrm>
            <a:off x="152400" y="457200"/>
            <a:ext cx="8763000" cy="5715000"/>
          </a:xfrm>
        </p:spPr>
        <p:txBody>
          <a:bodyPr/>
          <a:lstStyle/>
          <a:p>
            <a:r>
              <a:rPr lang="en-US" dirty="0" smtClean="0"/>
              <a:t>Our plan was also to bring the storage in early and have it ready to go.  However, you know what they say about the best laid plans…</a:t>
            </a:r>
          </a:p>
          <a:p>
            <a:r>
              <a:rPr lang="en-US" dirty="0" smtClean="0"/>
              <a:t>We did bring the racks, drawers, and all the disks in early.  However, delays in the controllers prevented us from actually having the storage configured and tested before the Blue Gene got here.</a:t>
            </a:r>
          </a:p>
          <a:p>
            <a:pPr lvl="1"/>
            <a:r>
              <a:rPr lang="en-US" dirty="0" smtClean="0"/>
              <a:t>Many of you will remember the terrible flooding that occurred in Thailand in October 2011.  25% of the worlds production of hard drives is in Thailand and much of it was taken off line, causing the price of disk drives to double almost over night.  And we had 10,000 brand new hard drives sitting on the floor… </a:t>
            </a:r>
            <a:r>
              <a:rPr lang="en-US" dirty="0" err="1" smtClean="0"/>
              <a:t>Ebay</a:t>
            </a:r>
            <a:r>
              <a:rPr lang="en-US" dirty="0" smtClean="0"/>
              <a:t> anyone? </a:t>
            </a:r>
            <a:r>
              <a:rPr lang="en-US" dirty="0" smtClean="0">
                <a:sym typeface="Wingdings"/>
              </a:rPr>
              <a:t></a:t>
            </a:r>
          </a:p>
          <a:p>
            <a:r>
              <a:rPr lang="en-US" dirty="0" smtClean="0">
                <a:sym typeface="Wingdings"/>
              </a:rPr>
              <a:t>I/O performance was the most difficult issue for the acceptance of Intrepid.  For Mira, we tried to ensure this would not be the case.  We over provisioned the theoretical bandwidth by 33%.  However, the controllers use Intel Sandy Bridge processors and they did not deliver the QPI performance expected so instead of delivering 20 GB/s per DDN couplet, they were a little under 15 GB/s.  We are continuing to work with IBM and DDN to overcome this and meet our target of a minimum of 240 GB/s disk throughput using the IOR benchmark.</a:t>
            </a:r>
          </a:p>
          <a:p>
            <a:r>
              <a:rPr lang="en-US" dirty="0" smtClean="0">
                <a:sym typeface="Wingdings"/>
              </a:rPr>
              <a:t>We are using the SFA-12Ke where e is for embedded.  There are no external file servers.  The file servers run in virtual machines inside the controller.  This is part of why the QPI problem was such an issue.  However, the concept is solid, and you will see more of this in the future.  When you account for space, servers, racks, power, etc., tis probably saved us $4M over the life of the project.</a:t>
            </a:r>
            <a:endParaRPr lang="en-US" dirty="0"/>
          </a:p>
        </p:txBody>
      </p:sp>
      <p:sp>
        <p:nvSpPr>
          <p:cNvPr id="4" name="Footer Placeholder 3"/>
          <p:cNvSpPr>
            <a:spLocks noGrp="1"/>
          </p:cNvSpPr>
          <p:nvPr>
            <p:ph type="ftr" sz="quarter" idx="11"/>
          </p:nvPr>
        </p:nvSpPr>
        <p:spPr/>
        <p:txBody>
          <a:bodyPr/>
          <a:lstStyle/>
          <a:p>
            <a:r>
              <a:rPr lang="en-US" smtClean="0"/>
              <a:t>MiraCon - Tuesday March 5th, 2013</a:t>
            </a:r>
            <a:endParaRPr lang="en-US"/>
          </a:p>
        </p:txBody>
      </p:sp>
      <p:sp>
        <p:nvSpPr>
          <p:cNvPr id="5" name="Slide Number Placeholder 4"/>
          <p:cNvSpPr>
            <a:spLocks noGrp="1"/>
          </p:cNvSpPr>
          <p:nvPr>
            <p:ph type="sldNum" sz="quarter" idx="12"/>
          </p:nvPr>
        </p:nvSpPr>
        <p:spPr/>
        <p:txBody>
          <a:bodyPr/>
          <a:lstStyle/>
          <a:p>
            <a:fld id="{87034D8C-3CB4-402A-BC46-2AB14C0FE90A}"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3571691"/>
      </p:ext>
    </p:extLst>
  </p:cSld>
  <p:clrMapOvr>
    <a:masterClrMapping/>
  </p:clrMapOvr>
</p:sld>
</file>

<file path=ppt/theme/theme1.xml><?xml version="1.0" encoding="utf-8"?>
<a:theme xmlns:a="http://schemas.openxmlformats.org/drawingml/2006/main" name="green_2007">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Custom 11">
      <a:dk1>
        <a:srgbClr val="616161"/>
      </a:dk1>
      <a:lt1>
        <a:sysClr val="window" lastClr="FFFFFF"/>
      </a:lt1>
      <a:dk2>
        <a:srgbClr val="1F497D"/>
      </a:dk2>
      <a:lt2>
        <a:srgbClr val="D2D2D2"/>
      </a:lt2>
      <a:accent1>
        <a:srgbClr val="A6C4DE"/>
      </a:accent1>
      <a:accent2>
        <a:srgbClr val="D8AC28"/>
      </a:accent2>
      <a:accent3>
        <a:srgbClr val="A22B38"/>
      </a:accent3>
      <a:accent4>
        <a:srgbClr val="7AB800"/>
      </a:accent4>
      <a:accent5>
        <a:srgbClr val="4B7D9E"/>
      </a:accent5>
      <a:accent6>
        <a:srgbClr val="BF5C28"/>
      </a:accent6>
      <a:hlink>
        <a:srgbClr val="4D8ABE"/>
      </a:hlink>
      <a:folHlink>
        <a:srgbClr val="4D8A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green_2007.potx</Template>
  <TotalTime>967</TotalTime>
  <Words>3262</Words>
  <Application>Microsoft Macintosh PowerPoint</Application>
  <PresentationFormat>On-screen Show (4:3)</PresentationFormat>
  <Paragraphs>122</Paragraphs>
  <Slides>11</Slides>
  <Notes>2</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green_2007</vt:lpstr>
      <vt:lpstr>How we stood up Mira or Pay no attention to the people behind the curtain…</vt:lpstr>
      <vt:lpstr>So much happened before Mira dropped in…</vt:lpstr>
      <vt:lpstr>We even customize our project plan…</vt:lpstr>
      <vt:lpstr>It takes the whole village and then some</vt:lpstr>
      <vt:lpstr>Safety</vt:lpstr>
      <vt:lpstr>Facilities Preparation</vt:lpstr>
      <vt:lpstr>Planning, Infrastructure, and Networking</vt:lpstr>
      <vt:lpstr>The BG/Q racks may be the brawn, but this is the brains of the operation…</vt:lpstr>
      <vt:lpstr>Storage</vt:lpstr>
      <vt:lpstr>The Blue Gene racks themselves</vt:lpstr>
      <vt:lpstr>Final thoughts…</vt:lpstr>
    </vt:vector>
  </TitlesOfParts>
  <Company>Argonne National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Betty Waterman</dc:creator>
  <cp:lastModifiedBy>Chel Lancaster</cp:lastModifiedBy>
  <cp:revision>46</cp:revision>
  <dcterms:created xsi:type="dcterms:W3CDTF">2013-03-05T11:35:36Z</dcterms:created>
  <dcterms:modified xsi:type="dcterms:W3CDTF">2013-03-05T11:36:07Z</dcterms:modified>
</cp:coreProperties>
</file>