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0" r:id="rId2"/>
  </p:sldMasterIdLst>
  <p:notesMasterIdLst>
    <p:notesMasterId r:id="rId31"/>
  </p:notesMasterIdLst>
  <p:sldIdLst>
    <p:sldId id="257" r:id="rId3"/>
    <p:sldId id="258" r:id="rId4"/>
    <p:sldId id="260" r:id="rId5"/>
    <p:sldId id="259" r:id="rId6"/>
    <p:sldId id="550144159" r:id="rId7"/>
    <p:sldId id="550144146" r:id="rId8"/>
    <p:sldId id="550144149" r:id="rId9"/>
    <p:sldId id="550144150" r:id="rId10"/>
    <p:sldId id="456" r:id="rId11"/>
    <p:sldId id="550144148" r:id="rId12"/>
    <p:sldId id="463" r:id="rId13"/>
    <p:sldId id="462" r:id="rId14"/>
    <p:sldId id="550144160" r:id="rId15"/>
    <p:sldId id="550144158" r:id="rId16"/>
    <p:sldId id="550144164" r:id="rId17"/>
    <p:sldId id="550144163" r:id="rId18"/>
    <p:sldId id="550144176" r:id="rId19"/>
    <p:sldId id="550144165" r:id="rId20"/>
    <p:sldId id="550144166" r:id="rId21"/>
    <p:sldId id="550144167" r:id="rId22"/>
    <p:sldId id="468" r:id="rId23"/>
    <p:sldId id="550144153" r:id="rId24"/>
    <p:sldId id="550144174" r:id="rId25"/>
    <p:sldId id="470" r:id="rId26"/>
    <p:sldId id="550144168" r:id="rId27"/>
    <p:sldId id="550144173" r:id="rId28"/>
    <p:sldId id="550144175" r:id="rId29"/>
    <p:sldId id="550144177" r:id="rId30"/>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651"/>
    <a:srgbClr val="721806"/>
    <a:srgbClr val="4F303E"/>
    <a:srgbClr val="21405A"/>
    <a:srgbClr val="21255A"/>
    <a:srgbClr val="BAE2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19"/>
    <p:restoredTop sz="96327"/>
  </p:normalViewPr>
  <p:slideViewPr>
    <p:cSldViewPr snapToGrid="0" snapToObjects="1">
      <p:cViewPr varScale="1">
        <p:scale>
          <a:sx n="110" d="100"/>
          <a:sy n="110" d="100"/>
        </p:scale>
        <p:origin x="2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2A91C-4658-0347-A35D-C085C7AB83FE}" type="datetimeFigureOut">
              <a:rPr lang="en-US" smtClean="0"/>
              <a:t>4/27/22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D31D7-A9B2-5D49-BAC3-633AB2D183A3}" type="slidenum">
              <a:rPr lang="en-US" smtClean="0"/>
              <a:t>‹#›</a:t>
            </a:fld>
            <a:endParaRPr lang="en-US"/>
          </a:p>
        </p:txBody>
      </p:sp>
    </p:spTree>
    <p:extLst>
      <p:ext uri="{BB962C8B-B14F-4D97-AF65-F5344CB8AC3E}">
        <p14:creationId xmlns:p14="http://schemas.microsoft.com/office/powerpoint/2010/main" val="2135837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C7FB31-0C7B-4DF9-A9BC-6BD9C278B254}" type="slidenum">
              <a:rPr lang="en-US" smtClean="0"/>
              <a:pPr/>
              <a:t>5</a:t>
            </a:fld>
            <a:endParaRPr lang="en-US"/>
          </a:p>
        </p:txBody>
      </p:sp>
    </p:spTree>
    <p:extLst>
      <p:ext uri="{BB962C8B-B14F-4D97-AF65-F5344CB8AC3E}">
        <p14:creationId xmlns:p14="http://schemas.microsoft.com/office/powerpoint/2010/main" val="23224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C7FB31-0C7B-4DF9-A9BC-6BD9C278B254}" type="slidenum">
              <a:rPr lang="en-US" smtClean="0"/>
              <a:pPr/>
              <a:t>7</a:t>
            </a:fld>
            <a:endParaRPr lang="en-US"/>
          </a:p>
        </p:txBody>
      </p:sp>
    </p:spTree>
    <p:extLst>
      <p:ext uri="{BB962C8B-B14F-4D97-AF65-F5344CB8AC3E}">
        <p14:creationId xmlns:p14="http://schemas.microsoft.com/office/powerpoint/2010/main" val="269643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Polaris has an option to upgrade the system to Slingshot-11, replacing the Mellanox NICs with Cassini NICs.</a:t>
            </a:r>
          </a:p>
          <a:p>
            <a:endParaRPr lang="en-US" dirty="0"/>
          </a:p>
        </p:txBody>
      </p:sp>
      <p:sp>
        <p:nvSpPr>
          <p:cNvPr id="4" name="Slide Number Placeholder 3"/>
          <p:cNvSpPr>
            <a:spLocks noGrp="1"/>
          </p:cNvSpPr>
          <p:nvPr>
            <p:ph type="sldNum" sz="quarter" idx="5"/>
          </p:nvPr>
        </p:nvSpPr>
        <p:spPr/>
        <p:txBody>
          <a:bodyPr/>
          <a:lstStyle/>
          <a:p>
            <a:fld id="{D1C7FB31-0C7B-4DF9-A9BC-6BD9C278B254}" type="slidenum">
              <a:rPr lang="en-US" smtClean="0"/>
              <a:pPr/>
              <a:t>8</a:t>
            </a:fld>
            <a:endParaRPr lang="en-US"/>
          </a:p>
        </p:txBody>
      </p:sp>
    </p:spTree>
    <p:extLst>
      <p:ext uri="{BB962C8B-B14F-4D97-AF65-F5344CB8AC3E}">
        <p14:creationId xmlns:p14="http://schemas.microsoft.com/office/powerpoint/2010/main" val="238111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we have multiple dragonfly groups, enabling evaluation of Rosetta traffic congestion management features.</a:t>
            </a:r>
          </a:p>
          <a:p>
            <a:r>
              <a:rPr lang="en-US" dirty="0"/>
              <a:t>Start with 100G Mellanox NICs and then upgrade to Cassini NICs which will allow testing of the advanced MPI messaging features. </a:t>
            </a:r>
          </a:p>
        </p:txBody>
      </p:sp>
      <p:sp>
        <p:nvSpPr>
          <p:cNvPr id="4" name="Slide Number Placeholder 3"/>
          <p:cNvSpPr>
            <a:spLocks noGrp="1"/>
          </p:cNvSpPr>
          <p:nvPr>
            <p:ph type="sldNum" sz="quarter" idx="5"/>
          </p:nvPr>
        </p:nvSpPr>
        <p:spPr/>
        <p:txBody>
          <a:bodyPr/>
          <a:lstStyle/>
          <a:p>
            <a:fld id="{D1C7FB31-0C7B-4DF9-A9BC-6BD9C278B254}" type="slidenum">
              <a:rPr lang="en-US" smtClean="0"/>
              <a:pPr/>
              <a:t>9</a:t>
            </a:fld>
            <a:endParaRPr lang="en-US"/>
          </a:p>
        </p:txBody>
      </p:sp>
    </p:spTree>
    <p:extLst>
      <p:ext uri="{BB962C8B-B14F-4D97-AF65-F5344CB8AC3E}">
        <p14:creationId xmlns:p14="http://schemas.microsoft.com/office/powerpoint/2010/main" val="3422717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C7FB31-0C7B-4DF9-A9BC-6BD9C278B254}" type="slidenum">
              <a:rPr lang="en-US" smtClean="0"/>
              <a:pPr/>
              <a:t>10</a:t>
            </a:fld>
            <a:endParaRPr lang="en-US"/>
          </a:p>
        </p:txBody>
      </p:sp>
    </p:spTree>
    <p:extLst>
      <p:ext uri="{BB962C8B-B14F-4D97-AF65-F5344CB8AC3E}">
        <p14:creationId xmlns:p14="http://schemas.microsoft.com/office/powerpoint/2010/main" val="1613173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C7FB31-0C7B-4DF9-A9BC-6BD9C278B254}" type="slidenum">
              <a:rPr lang="en-US" smtClean="0"/>
              <a:pPr/>
              <a:t>21</a:t>
            </a:fld>
            <a:endParaRPr lang="en-US"/>
          </a:p>
        </p:txBody>
      </p:sp>
    </p:spTree>
    <p:extLst>
      <p:ext uri="{BB962C8B-B14F-4D97-AF65-F5344CB8AC3E}">
        <p14:creationId xmlns:p14="http://schemas.microsoft.com/office/powerpoint/2010/main" val="3163947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HIP available via CUDA runtime</a:t>
            </a:r>
          </a:p>
          <a:p>
            <a:r>
              <a:rPr lang="en-US" dirty="0" err="1"/>
              <a:t>Kokkos</a:t>
            </a:r>
            <a:r>
              <a:rPr lang="en-US" dirty="0"/>
              <a:t> and RAJA can use CUDA, OpenMP, HIP or possibly SYCL backends</a:t>
            </a:r>
          </a:p>
          <a:p>
            <a:endParaRPr lang="en-US" dirty="0"/>
          </a:p>
        </p:txBody>
      </p:sp>
      <p:sp>
        <p:nvSpPr>
          <p:cNvPr id="4" name="Slide Number Placeholder 3"/>
          <p:cNvSpPr>
            <a:spLocks noGrp="1"/>
          </p:cNvSpPr>
          <p:nvPr>
            <p:ph type="sldNum" sz="quarter" idx="5"/>
          </p:nvPr>
        </p:nvSpPr>
        <p:spPr/>
        <p:txBody>
          <a:bodyPr/>
          <a:lstStyle/>
          <a:p>
            <a:fld id="{D1C7FB31-0C7B-4DF9-A9BC-6BD9C278B254}" type="slidenum">
              <a:rPr lang="en-US" smtClean="0"/>
              <a:pPr/>
              <a:t>22</a:t>
            </a:fld>
            <a:endParaRPr lang="en-US"/>
          </a:p>
        </p:txBody>
      </p:sp>
    </p:spTree>
    <p:extLst>
      <p:ext uri="{BB962C8B-B14F-4D97-AF65-F5344CB8AC3E}">
        <p14:creationId xmlns:p14="http://schemas.microsoft.com/office/powerpoint/2010/main" val="2029786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955ABAE0-C57A-5F42-84EB-73BA1FED9170}"/>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9" name="Subtitle 10">
            <a:extLst>
              <a:ext uri="{FF2B5EF4-FFF2-40B4-BE49-F238E27FC236}">
                <a16:creationId xmlns:a16="http://schemas.microsoft.com/office/drawing/2014/main" id="{F0CDFFA0-7547-2043-A5B7-F1693EC8D564}"/>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0" name="Text Placeholder 2">
            <a:extLst>
              <a:ext uri="{FF2B5EF4-FFF2-40B4-BE49-F238E27FC236}">
                <a16:creationId xmlns:a16="http://schemas.microsoft.com/office/drawing/2014/main" id="{2627F3FE-D1F9-9244-9609-F8ECD09A587A}"/>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pic>
        <p:nvPicPr>
          <p:cNvPr id="6" name="Picture 5">
            <a:extLst>
              <a:ext uri="{FF2B5EF4-FFF2-40B4-BE49-F238E27FC236}">
                <a16:creationId xmlns:a16="http://schemas.microsoft.com/office/drawing/2014/main" id="{9CC7B156-A13C-A045-9278-3EB555A6D8EA}"/>
              </a:ext>
            </a:extLst>
          </p:cNvPr>
          <p:cNvPicPr/>
          <p:nvPr userDrawn="1"/>
        </p:nvPicPr>
        <p:blipFill>
          <a:blip r:embed="rId2"/>
          <a:stretch/>
        </p:blipFill>
        <p:spPr>
          <a:xfrm>
            <a:off x="9861179" y="2"/>
            <a:ext cx="2330822" cy="924558"/>
          </a:xfrm>
          <a:prstGeom prst="rect">
            <a:avLst/>
          </a:prstGeom>
          <a:ln>
            <a:noFill/>
          </a:ln>
        </p:spPr>
      </p:pic>
    </p:spTree>
    <p:extLst>
      <p:ext uri="{BB962C8B-B14F-4D97-AF65-F5344CB8AC3E}">
        <p14:creationId xmlns:p14="http://schemas.microsoft.com/office/powerpoint/2010/main" val="4971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AADCD1F-8A38-4140-A527-4A4C5CCD0EE5}"/>
              </a:ext>
            </a:extLst>
          </p:cNvPr>
          <p:cNvPicPr>
            <a:picLocks noChangeAspect="1"/>
          </p:cNvPicPr>
          <p:nvPr userDrawn="1"/>
        </p:nvPicPr>
        <p:blipFill rotWithShape="1">
          <a:blip r:embed="rId2">
            <a:duotone>
              <a:prstClr val="black"/>
              <a:schemeClr val="accent2">
                <a:tint val="45000"/>
                <a:satMod val="400000"/>
              </a:schemeClr>
            </a:duotone>
            <a:alphaModFix amt="74000"/>
            <a:extLst>
              <a:ext uri="{BEBA8EAE-BF5A-486C-A8C5-ECC9F3942E4B}">
                <a14:imgProps xmlns:a14="http://schemas.microsoft.com/office/drawing/2010/main">
                  <a14:imgLayer r:embed="rId3">
                    <a14:imgEffect>
                      <a14:saturation sat="0"/>
                    </a14:imgEffect>
                  </a14:imgLayer>
                </a14:imgProps>
              </a:ext>
            </a:extLst>
          </a:blip>
          <a:srcRect b="3524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2" name="Rectangle 9">
            <a:extLst>
              <a:ext uri="{FF2B5EF4-FFF2-40B4-BE49-F238E27FC236}">
                <a16:creationId xmlns:a16="http://schemas.microsoft.com/office/drawing/2014/main" id="{74381AF1-7B4C-C843-9369-66EE5FBB0BD4}"/>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3" name="Subtitle 10">
            <a:extLst>
              <a:ext uri="{FF2B5EF4-FFF2-40B4-BE49-F238E27FC236}">
                <a16:creationId xmlns:a16="http://schemas.microsoft.com/office/drawing/2014/main" id="{0B703154-6074-0C41-AF52-3BF0FAF0D54C}"/>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4" name="Text Placeholder 2">
            <a:extLst>
              <a:ext uri="{FF2B5EF4-FFF2-40B4-BE49-F238E27FC236}">
                <a16:creationId xmlns:a16="http://schemas.microsoft.com/office/drawing/2014/main" id="{F5F743EB-7C79-C443-8114-150A973DDFD8}"/>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674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518F840-F059-2E4C-A8E6-0C035FEBA267}"/>
              </a:ext>
            </a:extLst>
          </p:cNvPr>
          <p:cNvPicPr>
            <a:picLocks noChangeAspect="1"/>
          </p:cNvPicPr>
          <p:nvPr userDrawn="1"/>
        </p:nvPicPr>
        <p:blipFill rotWithShape="1">
          <a:blip r:embed="rId2">
            <a:duotone>
              <a:prstClr val="black"/>
              <a:schemeClr val="accent2">
                <a:tint val="45000"/>
                <a:satMod val="400000"/>
              </a:schemeClr>
            </a:duotone>
            <a:alphaModFix amt="65000"/>
            <a:extLst>
              <a:ext uri="{BEBA8EAE-BF5A-486C-A8C5-ECC9F3942E4B}">
                <a14:imgProps xmlns:a14="http://schemas.microsoft.com/office/drawing/2010/main">
                  <a14:imgLayer r:embed="rId3">
                    <a14:imgEffect>
                      <a14:saturation sat="0"/>
                    </a14:imgEffect>
                  </a14:imgLayer>
                </a14:imgProps>
              </a:ext>
            </a:extLst>
          </a:blip>
          <a:srcRect l="894" t="851" r="1492" b="144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3" name="Rectangle 9">
            <a:extLst>
              <a:ext uri="{FF2B5EF4-FFF2-40B4-BE49-F238E27FC236}">
                <a16:creationId xmlns:a16="http://schemas.microsoft.com/office/drawing/2014/main" id="{3B209486-04CB-1547-9DA1-A22649DC1292}"/>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4" name="Subtitle 10">
            <a:extLst>
              <a:ext uri="{FF2B5EF4-FFF2-40B4-BE49-F238E27FC236}">
                <a16:creationId xmlns:a16="http://schemas.microsoft.com/office/drawing/2014/main" id="{F272075D-0667-1040-BB88-B46FC6E7042A}"/>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5" name="Text Placeholder 2">
            <a:extLst>
              <a:ext uri="{FF2B5EF4-FFF2-40B4-BE49-F238E27FC236}">
                <a16:creationId xmlns:a16="http://schemas.microsoft.com/office/drawing/2014/main" id="{7ED350D9-2F9D-DD43-ADAB-30DF1095CF07}"/>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58946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4876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in a line&#10;&#10;Description automatically generated with low confidence">
            <a:extLst>
              <a:ext uri="{FF2B5EF4-FFF2-40B4-BE49-F238E27FC236}">
                <a16:creationId xmlns:a16="http://schemas.microsoft.com/office/drawing/2014/main" id="{C29CA0C0-EC8E-4241-BD01-52F1D3F250E1}"/>
              </a:ext>
            </a:extLst>
          </p:cNvPr>
          <p:cNvPicPr>
            <a:picLocks noChangeAspect="1"/>
          </p:cNvPicPr>
          <p:nvPr userDrawn="1"/>
        </p:nvPicPr>
        <p:blipFill rotWithShape="1">
          <a:blip r:embed="rId2">
            <a:duotone>
              <a:prstClr val="black"/>
              <a:schemeClr val="accent2">
                <a:tint val="45000"/>
                <a:satMod val="400000"/>
              </a:schemeClr>
            </a:duotone>
            <a:alphaModFix amt="78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0346" r="13919" b="24223"/>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2" name="Rectangle 9">
            <a:extLst>
              <a:ext uri="{FF2B5EF4-FFF2-40B4-BE49-F238E27FC236}">
                <a16:creationId xmlns:a16="http://schemas.microsoft.com/office/drawing/2014/main" id="{B230F225-5A49-A649-941B-071C23972FDE}"/>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3" name="Subtitle 10">
            <a:extLst>
              <a:ext uri="{FF2B5EF4-FFF2-40B4-BE49-F238E27FC236}">
                <a16:creationId xmlns:a16="http://schemas.microsoft.com/office/drawing/2014/main" id="{92AE5B7D-CDD5-1347-8CC1-B00F20D959FD}"/>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4" name="Text Placeholder 2">
            <a:extLst>
              <a:ext uri="{FF2B5EF4-FFF2-40B4-BE49-F238E27FC236}">
                <a16:creationId xmlns:a16="http://schemas.microsoft.com/office/drawing/2014/main" id="{7174489D-7A93-4947-8396-5A0F813E01F9}"/>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03257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and person looking at a computer&#10;&#10;Description automatically generated with low confidence">
            <a:extLst>
              <a:ext uri="{FF2B5EF4-FFF2-40B4-BE49-F238E27FC236}">
                <a16:creationId xmlns:a16="http://schemas.microsoft.com/office/drawing/2014/main" id="{D7F86AF9-5D5F-B74F-A96D-441DA6498AD5}"/>
              </a:ext>
            </a:extLst>
          </p:cNvPr>
          <p:cNvPicPr>
            <a:picLocks noChangeAspect="1"/>
          </p:cNvPicPr>
          <p:nvPr userDrawn="1"/>
        </p:nvPicPr>
        <p:blipFill rotWithShape="1">
          <a:blip r:embed="rId2">
            <a:alphaModFix amt="71000"/>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5145" r="14576" b="297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3" name="Rectangle 9">
            <a:extLst>
              <a:ext uri="{FF2B5EF4-FFF2-40B4-BE49-F238E27FC236}">
                <a16:creationId xmlns:a16="http://schemas.microsoft.com/office/drawing/2014/main" id="{AF51F93B-9E6B-2142-B44D-D7EA21FB7463}"/>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4" name="Subtitle 10">
            <a:extLst>
              <a:ext uri="{FF2B5EF4-FFF2-40B4-BE49-F238E27FC236}">
                <a16:creationId xmlns:a16="http://schemas.microsoft.com/office/drawing/2014/main" id="{EA6F16FA-55C7-1147-BB3C-67A7A6D7A581}"/>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5" name="Text Placeholder 2">
            <a:extLst>
              <a:ext uri="{FF2B5EF4-FFF2-40B4-BE49-F238E27FC236}">
                <a16:creationId xmlns:a16="http://schemas.microsoft.com/office/drawing/2014/main" id="{3897B5FB-E4D9-A242-BE03-67FCD529AED6}"/>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1493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3F9744-235E-FE46-A201-2D1961985F29}"/>
              </a:ext>
            </a:extLst>
          </p:cNvPr>
          <p:cNvPicPr>
            <a:picLocks noChangeAspect="1"/>
          </p:cNvPicPr>
          <p:nvPr userDrawn="1"/>
        </p:nvPicPr>
        <p:blipFill rotWithShape="1">
          <a:blip r:embed="rId2">
            <a:duotone>
              <a:prstClr val="black"/>
              <a:schemeClr val="accent2">
                <a:tint val="45000"/>
                <a:satMod val="400000"/>
              </a:schemeClr>
            </a:duotone>
            <a:alphaModFix amt="58000"/>
            <a:extLst>
              <a:ext uri="{BEBA8EAE-BF5A-486C-A8C5-ECC9F3942E4B}">
                <a14:imgProps xmlns:a14="http://schemas.microsoft.com/office/drawing/2010/main">
                  <a14:imgLayer r:embed="rId3">
                    <a14:imgEffect>
                      <a14:saturation sat="0"/>
                    </a14:imgEffect>
                  </a14:imgLayer>
                </a14:imgProps>
              </a:ext>
            </a:extLst>
          </a:blip>
          <a:srcRect l="5751" r="2224" b="7975"/>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2" name="Rectangle 9">
            <a:extLst>
              <a:ext uri="{FF2B5EF4-FFF2-40B4-BE49-F238E27FC236}">
                <a16:creationId xmlns:a16="http://schemas.microsoft.com/office/drawing/2014/main" id="{D58CA873-1D25-4842-BE0A-BFCAEBC7A7F2}"/>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3" name="Subtitle 10">
            <a:extLst>
              <a:ext uri="{FF2B5EF4-FFF2-40B4-BE49-F238E27FC236}">
                <a16:creationId xmlns:a16="http://schemas.microsoft.com/office/drawing/2014/main" id="{56D5782F-D056-B84D-A818-493039E00F11}"/>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4" name="Text Placeholder 2">
            <a:extLst>
              <a:ext uri="{FF2B5EF4-FFF2-40B4-BE49-F238E27FC236}">
                <a16:creationId xmlns:a16="http://schemas.microsoft.com/office/drawing/2014/main" id="{AAE95E42-4A49-F145-81A0-43723B32C72F}"/>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10436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B395C1F-8FC2-6848-9739-BA7293D50881}"/>
              </a:ext>
            </a:extLst>
          </p:cNvPr>
          <p:cNvPicPr>
            <a:picLocks noChangeAspect="1"/>
          </p:cNvPicPr>
          <p:nvPr userDrawn="1"/>
        </p:nvPicPr>
        <p:blipFill>
          <a:blip r:embed="rId2">
            <a:duotone>
              <a:prstClr val="black"/>
              <a:schemeClr val="accent2">
                <a:tint val="45000"/>
                <a:satMod val="400000"/>
              </a:schemeClr>
            </a:duotone>
            <a:alphaModFix amt="64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6327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5" name="Rectangle 9">
            <a:extLst>
              <a:ext uri="{FF2B5EF4-FFF2-40B4-BE49-F238E27FC236}">
                <a16:creationId xmlns:a16="http://schemas.microsoft.com/office/drawing/2014/main" id="{BCAD52B8-DA84-0D4B-98CC-BBFF3C277CDD}"/>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6" name="Subtitle 10">
            <a:extLst>
              <a:ext uri="{FF2B5EF4-FFF2-40B4-BE49-F238E27FC236}">
                <a16:creationId xmlns:a16="http://schemas.microsoft.com/office/drawing/2014/main" id="{3395DC5D-0A3A-424F-810F-C1012AA619A4}"/>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7" name="Text Placeholder 2">
            <a:extLst>
              <a:ext uri="{FF2B5EF4-FFF2-40B4-BE49-F238E27FC236}">
                <a16:creationId xmlns:a16="http://schemas.microsoft.com/office/drawing/2014/main" id="{1E345F09-5630-E24D-97AF-A6231EE5C7B6}"/>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2775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 person, computer, computer&#10;&#10;Description automatically generated">
            <a:extLst>
              <a:ext uri="{FF2B5EF4-FFF2-40B4-BE49-F238E27FC236}">
                <a16:creationId xmlns:a16="http://schemas.microsoft.com/office/drawing/2014/main" id="{6E8B07D1-5746-C845-80BC-B907554DC564}"/>
              </a:ext>
            </a:extLst>
          </p:cNvPr>
          <p:cNvPicPr>
            <a:picLocks noChangeAspect="1"/>
          </p:cNvPicPr>
          <p:nvPr userDrawn="1"/>
        </p:nvPicPr>
        <p:blipFill rotWithShape="1">
          <a:blip r:embed="rId2">
            <a:duotone>
              <a:prstClr val="black"/>
              <a:schemeClr val="accent2">
                <a:tint val="45000"/>
                <a:satMod val="400000"/>
              </a:schemeClr>
            </a:duotone>
            <a:alphaModFix amt="4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989" r="25956" b="43423"/>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2" name="Rectangle 9">
            <a:extLst>
              <a:ext uri="{FF2B5EF4-FFF2-40B4-BE49-F238E27FC236}">
                <a16:creationId xmlns:a16="http://schemas.microsoft.com/office/drawing/2014/main" id="{C24DDCBF-5D23-FD43-85BE-A9CFDE254C14}"/>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4" name="Subtitle 10">
            <a:extLst>
              <a:ext uri="{FF2B5EF4-FFF2-40B4-BE49-F238E27FC236}">
                <a16:creationId xmlns:a16="http://schemas.microsoft.com/office/drawing/2014/main" id="{AE14580B-70D9-F445-B186-50242928BB02}"/>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5" name="Text Placeholder 2">
            <a:extLst>
              <a:ext uri="{FF2B5EF4-FFF2-40B4-BE49-F238E27FC236}">
                <a16:creationId xmlns:a16="http://schemas.microsoft.com/office/drawing/2014/main" id="{15C0FF33-A3E7-1D4D-9EF7-E5930326040A}"/>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58145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wo people looking at a computer&#10;&#10;Description automatically generated with low confidence">
            <a:extLst>
              <a:ext uri="{FF2B5EF4-FFF2-40B4-BE49-F238E27FC236}">
                <a16:creationId xmlns:a16="http://schemas.microsoft.com/office/drawing/2014/main" id="{F27A0175-D109-C346-811D-8593066FCB25}"/>
              </a:ext>
            </a:extLst>
          </p:cNvPr>
          <p:cNvPicPr>
            <a:picLocks noChangeAspect="1"/>
          </p:cNvPicPr>
          <p:nvPr userDrawn="1"/>
        </p:nvPicPr>
        <p:blipFill rotWithShape="1">
          <a:blip r:embed="rId2">
            <a:duotone>
              <a:prstClr val="black"/>
              <a:schemeClr val="accent2">
                <a:tint val="45000"/>
                <a:satMod val="400000"/>
              </a:schemeClr>
            </a:duotone>
            <a:alphaModFix amt="6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407" r="10004" b="17395"/>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6" name="Rectangle 9">
            <a:extLst>
              <a:ext uri="{FF2B5EF4-FFF2-40B4-BE49-F238E27FC236}">
                <a16:creationId xmlns:a16="http://schemas.microsoft.com/office/drawing/2014/main" id="{A8953AF8-1A0F-A540-A1F7-F733D3946722}"/>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7" name="Subtitle 10">
            <a:extLst>
              <a:ext uri="{FF2B5EF4-FFF2-40B4-BE49-F238E27FC236}">
                <a16:creationId xmlns:a16="http://schemas.microsoft.com/office/drawing/2014/main" id="{255F2312-D8FD-1544-B829-D78429129DF3}"/>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8" name="Text Placeholder 2">
            <a:extLst>
              <a:ext uri="{FF2B5EF4-FFF2-40B4-BE49-F238E27FC236}">
                <a16:creationId xmlns:a16="http://schemas.microsoft.com/office/drawing/2014/main" id="{CDD76EFC-274A-F841-B2B8-3F9194CE5B49}"/>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8372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person, computer, people, person&#10;&#10;Description automatically generated">
            <a:extLst>
              <a:ext uri="{FF2B5EF4-FFF2-40B4-BE49-F238E27FC236}">
                <a16:creationId xmlns:a16="http://schemas.microsoft.com/office/drawing/2014/main" id="{DBBCFEAE-195B-6144-AA14-83077E27C4C6}"/>
              </a:ext>
            </a:extLst>
          </p:cNvPr>
          <p:cNvPicPr>
            <a:picLocks noChangeAspect="1"/>
          </p:cNvPicPr>
          <p:nvPr userDrawn="1"/>
        </p:nvPicPr>
        <p:blipFill rotWithShape="1">
          <a:blip r:embed="rId2">
            <a:duotone>
              <a:prstClr val="black"/>
              <a:schemeClr val="accent2">
                <a:tint val="45000"/>
                <a:satMod val="400000"/>
              </a:schemeClr>
            </a:duotone>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485"/>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2" name="Rectangle 9">
            <a:extLst>
              <a:ext uri="{FF2B5EF4-FFF2-40B4-BE49-F238E27FC236}">
                <a16:creationId xmlns:a16="http://schemas.microsoft.com/office/drawing/2014/main" id="{900BF5D0-5C51-A54A-A898-E0845A8CD5C5}"/>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4" name="Subtitle 10">
            <a:extLst>
              <a:ext uri="{FF2B5EF4-FFF2-40B4-BE49-F238E27FC236}">
                <a16:creationId xmlns:a16="http://schemas.microsoft.com/office/drawing/2014/main" id="{30FCF1FA-D4B2-FC46-AB77-D80D79360107}"/>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5" name="Text Placeholder 2">
            <a:extLst>
              <a:ext uri="{FF2B5EF4-FFF2-40B4-BE49-F238E27FC236}">
                <a16:creationId xmlns:a16="http://schemas.microsoft.com/office/drawing/2014/main" id="{E95BF505-EDDC-BD48-8BF9-9F9AD536C6D5}"/>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07171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F99B057-13D1-AE40-9723-1F476491A957}"/>
              </a:ext>
            </a:extLst>
          </p:cNvPr>
          <p:cNvPicPr>
            <a:picLocks noChangeAspect="1"/>
          </p:cNvPicPr>
          <p:nvPr userDrawn="1"/>
        </p:nvPicPr>
        <p:blipFill>
          <a:blip r:embed="rId2">
            <a:alphaModFix/>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856"/>
                    </a14:imgEffect>
                    <a14:imgEffect>
                      <a14:saturation sat="53000"/>
                    </a14:imgEffect>
                    <a14:imgEffect>
                      <a14:brightnessContrast bright="-33000"/>
                    </a14:imgEffect>
                  </a14:imgLayer>
                </a14:imgProps>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3" name="Rectangle 9">
            <a:extLst>
              <a:ext uri="{FF2B5EF4-FFF2-40B4-BE49-F238E27FC236}">
                <a16:creationId xmlns:a16="http://schemas.microsoft.com/office/drawing/2014/main" id="{9165E9F3-D5E3-A645-A245-C0ADD30E94D0}"/>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4" name="Subtitle 10">
            <a:extLst>
              <a:ext uri="{FF2B5EF4-FFF2-40B4-BE49-F238E27FC236}">
                <a16:creationId xmlns:a16="http://schemas.microsoft.com/office/drawing/2014/main" id="{9B5A2F6E-0787-9A45-832E-DFF05A956031}"/>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5" name="Text Placeholder 2">
            <a:extLst>
              <a:ext uri="{FF2B5EF4-FFF2-40B4-BE49-F238E27FC236}">
                <a16:creationId xmlns:a16="http://schemas.microsoft.com/office/drawing/2014/main" id="{9AD7D750-593D-974B-B617-6FDB0AD66F83}"/>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225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D1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FAA4-FB59-3F43-B9A1-2955291D2F6F}"/>
              </a:ext>
            </a:extLst>
          </p:cNvPr>
          <p:cNvSpPr>
            <a:spLocks noGrp="1"/>
          </p:cNvSpPr>
          <p:nvPr>
            <p:ph type="title"/>
          </p:nvPr>
        </p:nvSpPr>
        <p:spPr>
          <a:xfrm>
            <a:off x="723450" y="365127"/>
            <a:ext cx="10897373" cy="598115"/>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07D747D-D951-1E47-865D-63F07527B977}"/>
              </a:ext>
            </a:extLst>
          </p:cNvPr>
          <p:cNvSpPr>
            <a:spLocks noGrp="1"/>
          </p:cNvSpPr>
          <p:nvPr>
            <p:ph idx="1"/>
          </p:nvPr>
        </p:nvSpPr>
        <p:spPr>
          <a:xfrm>
            <a:off x="723450" y="1192697"/>
            <a:ext cx="10897373" cy="4984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8BD62960-2FC4-0345-92D9-E022295954A8}"/>
              </a:ext>
            </a:extLst>
          </p:cNvPr>
          <p:cNvSpPr txBox="1"/>
          <p:nvPr userDrawn="1"/>
        </p:nvSpPr>
        <p:spPr>
          <a:xfrm>
            <a:off x="1085163" y="6578951"/>
            <a:ext cx="4501875"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r>
              <a:rPr lang="en-US" sz="1200" b="0" dirty="0">
                <a:solidFill>
                  <a:schemeClr val="bg1"/>
                </a:solidFill>
              </a:rPr>
              <a:t>Argonne Leadership Computing Facility</a:t>
            </a:r>
          </a:p>
        </p:txBody>
      </p:sp>
      <p:sp>
        <p:nvSpPr>
          <p:cNvPr id="8" name="TextBox 7">
            <a:extLst>
              <a:ext uri="{FF2B5EF4-FFF2-40B4-BE49-F238E27FC236}">
                <a16:creationId xmlns:a16="http://schemas.microsoft.com/office/drawing/2014/main" id="{A9998CC7-4065-0C45-847E-16CEF5CA0935}"/>
              </a:ext>
            </a:extLst>
          </p:cNvPr>
          <p:cNvSpPr txBox="1"/>
          <p:nvPr userDrawn="1"/>
        </p:nvSpPr>
        <p:spPr>
          <a:xfrm>
            <a:off x="723449" y="6584775"/>
            <a:ext cx="471512"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1200" smtClean="0">
                <a:solidFill>
                  <a:schemeClr val="bg1"/>
                </a:solidFill>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1200" dirty="0">
              <a:solidFill>
                <a:schemeClr val="bg1"/>
              </a:solidFill>
            </a:endParaRPr>
          </a:p>
        </p:txBody>
      </p:sp>
      <p:pic>
        <p:nvPicPr>
          <p:cNvPr id="9" name="Picture 8">
            <a:extLst>
              <a:ext uri="{FF2B5EF4-FFF2-40B4-BE49-F238E27FC236}">
                <a16:creationId xmlns:a16="http://schemas.microsoft.com/office/drawing/2014/main" id="{C29AA3EE-204D-E541-8FDD-1AA3BE47839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31487" y="6416579"/>
            <a:ext cx="958296" cy="380204"/>
          </a:xfrm>
          <a:prstGeom prst="rect">
            <a:avLst/>
          </a:prstGeom>
        </p:spPr>
      </p:pic>
      <p:sp>
        <p:nvSpPr>
          <p:cNvPr id="10" name="Rectangle 9">
            <a:extLst>
              <a:ext uri="{FF2B5EF4-FFF2-40B4-BE49-F238E27FC236}">
                <a16:creationId xmlns:a16="http://schemas.microsoft.com/office/drawing/2014/main" id="{D856B822-13D4-9946-9F88-AFC8896C2C11}"/>
              </a:ext>
            </a:extLst>
          </p:cNvPr>
          <p:cNvSpPr/>
          <p:nvPr userDrawn="1"/>
        </p:nvSpPr>
        <p:spPr>
          <a:xfrm>
            <a:off x="0" y="0"/>
            <a:ext cx="25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094694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F99B057-13D1-AE40-9723-1F476491A957}"/>
              </a:ext>
            </a:extLst>
          </p:cNvPr>
          <p:cNvPicPr>
            <a:picLocks noChangeAspect="1"/>
          </p:cNvPicPr>
          <p:nvPr userDrawn="1"/>
        </p:nvPicPr>
        <p:blipFill>
          <a:blip r:embed="rId2">
            <a:alphaModFix/>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856"/>
                    </a14:imgEffect>
                    <a14:imgEffect>
                      <a14:saturation sat="53000"/>
                    </a14:imgEffect>
                    <a14:imgEffect>
                      <a14:brightnessContrast bright="-33000"/>
                    </a14:imgEffect>
                  </a14:imgLayer>
                </a14:imgProps>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3" name="Rectangle 9">
            <a:extLst>
              <a:ext uri="{FF2B5EF4-FFF2-40B4-BE49-F238E27FC236}">
                <a16:creationId xmlns:a16="http://schemas.microsoft.com/office/drawing/2014/main" id="{3275B0A2-028C-2C4C-9316-782B5873D04E}"/>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4" name="Subtitle 10">
            <a:extLst>
              <a:ext uri="{FF2B5EF4-FFF2-40B4-BE49-F238E27FC236}">
                <a16:creationId xmlns:a16="http://schemas.microsoft.com/office/drawing/2014/main" id="{48688035-552E-2E46-9F7A-BA1420698778}"/>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5" name="Text Placeholder 2">
            <a:extLst>
              <a:ext uri="{FF2B5EF4-FFF2-40B4-BE49-F238E27FC236}">
                <a16:creationId xmlns:a16="http://schemas.microsoft.com/office/drawing/2014/main" id="{697E527B-966E-E040-8C6D-F3E0A8CDDF3B}"/>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51554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A56392C-6A0F-E948-94B9-7DDDE1DB6AB1}"/>
              </a:ext>
            </a:extLst>
          </p:cNvPr>
          <p:cNvPicPr>
            <a:picLocks noChangeAspect="1"/>
          </p:cNvPicPr>
          <p:nvPr userDrawn="1"/>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rcRect t="5204" r="5205"/>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2" name="Rectangle 9">
            <a:extLst>
              <a:ext uri="{FF2B5EF4-FFF2-40B4-BE49-F238E27FC236}">
                <a16:creationId xmlns:a16="http://schemas.microsoft.com/office/drawing/2014/main" id="{0365965C-91E3-9F49-BF57-2C3456D7B3D8}"/>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4" name="Subtitle 10">
            <a:extLst>
              <a:ext uri="{FF2B5EF4-FFF2-40B4-BE49-F238E27FC236}">
                <a16:creationId xmlns:a16="http://schemas.microsoft.com/office/drawing/2014/main" id="{A94330DC-6AE1-EC49-959F-E5B81C30814C}"/>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5" name="Text Placeholder 2">
            <a:extLst>
              <a:ext uri="{FF2B5EF4-FFF2-40B4-BE49-F238E27FC236}">
                <a16:creationId xmlns:a16="http://schemas.microsoft.com/office/drawing/2014/main" id="{A644CE52-AACA-5C4D-8A4A-E374528A043B}"/>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93387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89EAD-1B37-F444-98C9-04659E29C059}"/>
              </a:ext>
            </a:extLst>
          </p:cNvPr>
          <p:cNvSpPr>
            <a:spLocks noGrp="1"/>
          </p:cNvSpPr>
          <p:nvPr>
            <p:ph type="title"/>
          </p:nvPr>
        </p:nvSpPr>
        <p:spPr>
          <a:xfrm>
            <a:off x="723450" y="365127"/>
            <a:ext cx="10897373" cy="589031"/>
          </a:xfrm>
        </p:spPr>
        <p:txBody>
          <a:bodyPr/>
          <a:lstStyle/>
          <a:p>
            <a:r>
              <a:rPr lang="en-US"/>
              <a:t>Click to edit Master title style</a:t>
            </a:r>
          </a:p>
        </p:txBody>
      </p:sp>
    </p:spTree>
    <p:extLst>
      <p:ext uri="{BB962C8B-B14F-4D97-AF65-F5344CB8AC3E}">
        <p14:creationId xmlns:p14="http://schemas.microsoft.com/office/powerpoint/2010/main" val="2950921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25658-1A64-6E4E-A19D-CE4AC8FAD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80E0FE-A216-5845-9BA9-0B03AE5FF017}"/>
              </a:ext>
            </a:extLst>
          </p:cNvPr>
          <p:cNvSpPr>
            <a:spLocks noGrp="1"/>
          </p:cNvSpPr>
          <p:nvPr>
            <p:ph sz="half" idx="1"/>
          </p:nvPr>
        </p:nvSpPr>
        <p:spPr>
          <a:xfrm>
            <a:off x="838200" y="1825625"/>
            <a:ext cx="5181600" cy="4351339"/>
          </a:xfrm>
        </p:spPr>
        <p:txBody>
          <a:body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3920D38-0873-8545-9E08-67D4190FFD33}"/>
              </a:ext>
            </a:extLst>
          </p:cNvPr>
          <p:cNvSpPr>
            <a:spLocks noGrp="1"/>
          </p:cNvSpPr>
          <p:nvPr>
            <p:ph sz="half" idx="2"/>
          </p:nvPr>
        </p:nvSpPr>
        <p:spPr>
          <a:xfrm>
            <a:off x="6172200" y="1825625"/>
            <a:ext cx="5181600" cy="4351339"/>
          </a:xfrm>
        </p:spPr>
        <p:txBody>
          <a:body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6636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6AB0-3942-604A-81B8-ED257ACE4E8F}"/>
              </a:ext>
            </a:extLst>
          </p:cNvPr>
          <p:cNvSpPr>
            <a:spLocks noGrp="1"/>
          </p:cNvSpPr>
          <p:nvPr>
            <p:ph type="title"/>
          </p:nvPr>
        </p:nvSpPr>
        <p:spPr>
          <a:xfrm>
            <a:off x="723450" y="365127"/>
            <a:ext cx="10897373" cy="589031"/>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3E7816BB-27D0-E34B-BFBA-BC03957C9225}"/>
              </a:ext>
            </a:extLst>
          </p:cNvPr>
          <p:cNvSpPr>
            <a:spLocks noGrp="1"/>
          </p:cNvSpPr>
          <p:nvPr>
            <p:ph idx="1"/>
          </p:nvPr>
        </p:nvSpPr>
        <p:spPr>
          <a:xfrm>
            <a:off x="723450" y="1192697"/>
            <a:ext cx="10897373" cy="4984267"/>
          </a:xfrm>
        </p:spPr>
        <p:txBody>
          <a:body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527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89EAD-1B37-F444-98C9-04659E29C059}"/>
              </a:ext>
            </a:extLst>
          </p:cNvPr>
          <p:cNvSpPr>
            <a:spLocks noGrp="1"/>
          </p:cNvSpPr>
          <p:nvPr>
            <p:ph type="title"/>
          </p:nvPr>
        </p:nvSpPr>
        <p:spPr>
          <a:xfrm>
            <a:off x="723450" y="365127"/>
            <a:ext cx="10897373" cy="589031"/>
          </a:xfrm>
        </p:spPr>
        <p:txBody>
          <a:bodyPr/>
          <a:lstStyle/>
          <a:p>
            <a:r>
              <a:rPr lang="en-US"/>
              <a:t>Click to edit Master title style</a:t>
            </a:r>
          </a:p>
        </p:txBody>
      </p:sp>
    </p:spTree>
    <p:extLst>
      <p:ext uri="{BB962C8B-B14F-4D97-AF65-F5344CB8AC3E}">
        <p14:creationId xmlns:p14="http://schemas.microsoft.com/office/powerpoint/2010/main" val="561346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03C5E-0B79-1049-B665-DA7CFD8259E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AD0DDDB-2BD7-5049-B1B9-E84159C2BD2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E40F6CD-0752-EE40-BA2B-4CA9C3F1ED0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278479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1D1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FAA4-FB59-3F43-B9A1-2955291D2F6F}"/>
              </a:ext>
            </a:extLst>
          </p:cNvPr>
          <p:cNvSpPr>
            <a:spLocks noGrp="1"/>
          </p:cNvSpPr>
          <p:nvPr>
            <p:ph type="title"/>
          </p:nvPr>
        </p:nvSpPr>
        <p:spPr>
          <a:xfrm>
            <a:off x="723450" y="365127"/>
            <a:ext cx="10897373" cy="598115"/>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07D747D-D951-1E47-865D-63F07527B977}"/>
              </a:ext>
            </a:extLst>
          </p:cNvPr>
          <p:cNvSpPr>
            <a:spLocks noGrp="1"/>
          </p:cNvSpPr>
          <p:nvPr>
            <p:ph idx="1"/>
          </p:nvPr>
        </p:nvSpPr>
        <p:spPr>
          <a:xfrm>
            <a:off x="723450" y="1192697"/>
            <a:ext cx="10897373" cy="4984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8BD62960-2FC4-0345-92D9-E022295954A8}"/>
              </a:ext>
            </a:extLst>
          </p:cNvPr>
          <p:cNvSpPr txBox="1"/>
          <p:nvPr userDrawn="1"/>
        </p:nvSpPr>
        <p:spPr>
          <a:xfrm>
            <a:off x="1085163" y="6578951"/>
            <a:ext cx="4501875"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r>
              <a:rPr lang="en-US" sz="1200" b="0" dirty="0">
                <a:solidFill>
                  <a:schemeClr val="bg1"/>
                </a:solidFill>
              </a:rPr>
              <a:t>Argonne Leadership Computing Facility</a:t>
            </a:r>
          </a:p>
        </p:txBody>
      </p:sp>
      <p:sp>
        <p:nvSpPr>
          <p:cNvPr id="8" name="TextBox 7">
            <a:extLst>
              <a:ext uri="{FF2B5EF4-FFF2-40B4-BE49-F238E27FC236}">
                <a16:creationId xmlns:a16="http://schemas.microsoft.com/office/drawing/2014/main" id="{A9998CC7-4065-0C45-847E-16CEF5CA0935}"/>
              </a:ext>
            </a:extLst>
          </p:cNvPr>
          <p:cNvSpPr txBox="1"/>
          <p:nvPr userDrawn="1"/>
        </p:nvSpPr>
        <p:spPr>
          <a:xfrm>
            <a:off x="723449" y="6584775"/>
            <a:ext cx="471512"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1200" smtClean="0">
                <a:solidFill>
                  <a:schemeClr val="bg1"/>
                </a:solidFill>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1200" dirty="0">
              <a:solidFill>
                <a:schemeClr val="bg1"/>
              </a:solidFill>
            </a:endParaRPr>
          </a:p>
        </p:txBody>
      </p:sp>
      <p:pic>
        <p:nvPicPr>
          <p:cNvPr id="9" name="Picture 8">
            <a:extLst>
              <a:ext uri="{FF2B5EF4-FFF2-40B4-BE49-F238E27FC236}">
                <a16:creationId xmlns:a16="http://schemas.microsoft.com/office/drawing/2014/main" id="{C29AA3EE-204D-E541-8FDD-1AA3BE47839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31487" y="6416579"/>
            <a:ext cx="958296" cy="380204"/>
          </a:xfrm>
          <a:prstGeom prst="rect">
            <a:avLst/>
          </a:prstGeom>
        </p:spPr>
      </p:pic>
      <p:sp>
        <p:nvSpPr>
          <p:cNvPr id="10" name="Rectangle 9">
            <a:extLst>
              <a:ext uri="{FF2B5EF4-FFF2-40B4-BE49-F238E27FC236}">
                <a16:creationId xmlns:a16="http://schemas.microsoft.com/office/drawing/2014/main" id="{D856B822-13D4-9946-9F88-AFC8896C2C11}"/>
              </a:ext>
            </a:extLst>
          </p:cNvPr>
          <p:cNvSpPr/>
          <p:nvPr userDrawn="1"/>
        </p:nvSpPr>
        <p:spPr>
          <a:xfrm>
            <a:off x="0" y="0"/>
            <a:ext cx="25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9527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D1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25658-1A64-6E4E-A19D-CE4AC8FAD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80E0FE-A216-5845-9BA9-0B03AE5FF017}"/>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920D38-0873-8545-9E08-67D4190FFD3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EB016502-8576-EC42-A226-0B7D94897F9C}"/>
              </a:ext>
            </a:extLst>
          </p:cNvPr>
          <p:cNvSpPr txBox="1"/>
          <p:nvPr userDrawn="1"/>
        </p:nvSpPr>
        <p:spPr>
          <a:xfrm>
            <a:off x="723449" y="6574615"/>
            <a:ext cx="471512"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1200" smtClean="0">
                <a:solidFill>
                  <a:schemeClr val="bg1"/>
                </a:solidFill>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1200" dirty="0">
              <a:solidFill>
                <a:schemeClr val="bg1"/>
              </a:solidFill>
            </a:endParaRPr>
          </a:p>
        </p:txBody>
      </p:sp>
      <p:sp>
        <p:nvSpPr>
          <p:cNvPr id="6" name="TextBox 5">
            <a:extLst>
              <a:ext uri="{FF2B5EF4-FFF2-40B4-BE49-F238E27FC236}">
                <a16:creationId xmlns:a16="http://schemas.microsoft.com/office/drawing/2014/main" id="{D1E1BEFB-E06F-E74F-92DC-9BAF08859E55}"/>
              </a:ext>
            </a:extLst>
          </p:cNvPr>
          <p:cNvSpPr txBox="1"/>
          <p:nvPr userDrawn="1"/>
        </p:nvSpPr>
        <p:spPr>
          <a:xfrm>
            <a:off x="1085163" y="6568791"/>
            <a:ext cx="4501875"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r>
              <a:rPr lang="en-US" sz="1200" b="0" dirty="0">
                <a:solidFill>
                  <a:schemeClr val="bg1"/>
                </a:solidFill>
              </a:rPr>
              <a:t>Argonne Leadership Computing Facility</a:t>
            </a:r>
          </a:p>
        </p:txBody>
      </p:sp>
      <p:pic>
        <p:nvPicPr>
          <p:cNvPr id="8" name="Picture 7">
            <a:extLst>
              <a:ext uri="{FF2B5EF4-FFF2-40B4-BE49-F238E27FC236}">
                <a16:creationId xmlns:a16="http://schemas.microsoft.com/office/drawing/2014/main" id="{2B322630-7BF1-1B44-82DF-756A18BE69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31487" y="6416579"/>
            <a:ext cx="958296" cy="380204"/>
          </a:xfrm>
          <a:prstGeom prst="rect">
            <a:avLst/>
          </a:prstGeom>
        </p:spPr>
      </p:pic>
    </p:spTree>
    <p:extLst>
      <p:ext uri="{BB962C8B-B14F-4D97-AF65-F5344CB8AC3E}">
        <p14:creationId xmlns:p14="http://schemas.microsoft.com/office/powerpoint/2010/main" val="354806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1D1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6AB0-3942-604A-81B8-ED257ACE4E8F}"/>
              </a:ext>
            </a:extLst>
          </p:cNvPr>
          <p:cNvSpPr>
            <a:spLocks noGrp="1"/>
          </p:cNvSpPr>
          <p:nvPr>
            <p:ph type="title"/>
          </p:nvPr>
        </p:nvSpPr>
        <p:spPr/>
        <p:txBody>
          <a:bodyPr/>
          <a:lstStyle/>
          <a:p>
            <a:r>
              <a:rPr lang="en-US"/>
              <a:t>Click to edit Master title style</a:t>
            </a:r>
          </a:p>
        </p:txBody>
      </p:sp>
      <p:sp>
        <p:nvSpPr>
          <p:cNvPr id="4" name="TextBox 3">
            <a:extLst>
              <a:ext uri="{FF2B5EF4-FFF2-40B4-BE49-F238E27FC236}">
                <a16:creationId xmlns:a16="http://schemas.microsoft.com/office/drawing/2014/main" id="{1CA610E9-25C8-E04B-8F86-8DFCAF1C59A5}"/>
              </a:ext>
            </a:extLst>
          </p:cNvPr>
          <p:cNvSpPr txBox="1"/>
          <p:nvPr userDrawn="1"/>
        </p:nvSpPr>
        <p:spPr>
          <a:xfrm>
            <a:off x="1085163" y="6568791"/>
            <a:ext cx="4501875"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r>
              <a:rPr lang="en-US" sz="1200" b="0" dirty="0">
                <a:solidFill>
                  <a:schemeClr val="bg1"/>
                </a:solidFill>
              </a:rPr>
              <a:t>Argonne Leadership Computing Facility</a:t>
            </a:r>
          </a:p>
        </p:txBody>
      </p:sp>
      <p:sp>
        <p:nvSpPr>
          <p:cNvPr id="5" name="TextBox 4">
            <a:extLst>
              <a:ext uri="{FF2B5EF4-FFF2-40B4-BE49-F238E27FC236}">
                <a16:creationId xmlns:a16="http://schemas.microsoft.com/office/drawing/2014/main" id="{3A4914CE-BDAB-524E-8C1E-ADFC3D8CF58B}"/>
              </a:ext>
            </a:extLst>
          </p:cNvPr>
          <p:cNvSpPr txBox="1"/>
          <p:nvPr userDrawn="1"/>
        </p:nvSpPr>
        <p:spPr>
          <a:xfrm>
            <a:off x="723449" y="6574615"/>
            <a:ext cx="471512"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1200" smtClean="0">
                <a:solidFill>
                  <a:schemeClr val="bg1"/>
                </a:solidFill>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1200" dirty="0">
              <a:solidFill>
                <a:schemeClr val="bg1"/>
              </a:solidFill>
            </a:endParaRPr>
          </a:p>
        </p:txBody>
      </p:sp>
      <p:pic>
        <p:nvPicPr>
          <p:cNvPr id="6" name="Picture 5">
            <a:extLst>
              <a:ext uri="{FF2B5EF4-FFF2-40B4-BE49-F238E27FC236}">
                <a16:creationId xmlns:a16="http://schemas.microsoft.com/office/drawing/2014/main" id="{E454056C-0370-1848-A241-8CCB5BD1975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31487" y="6416579"/>
            <a:ext cx="958296" cy="380204"/>
          </a:xfrm>
          <a:prstGeom prst="rect">
            <a:avLst/>
          </a:prstGeom>
        </p:spPr>
      </p:pic>
    </p:spTree>
    <p:extLst>
      <p:ext uri="{BB962C8B-B14F-4D97-AF65-F5344CB8AC3E}">
        <p14:creationId xmlns:p14="http://schemas.microsoft.com/office/powerpoint/2010/main" val="357755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1D165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C8C45FC-06EC-E148-AED5-95F1274BF431}"/>
              </a:ext>
            </a:extLst>
          </p:cNvPr>
          <p:cNvSpPr txBox="1"/>
          <p:nvPr userDrawn="1"/>
        </p:nvSpPr>
        <p:spPr>
          <a:xfrm>
            <a:off x="1085163" y="6578951"/>
            <a:ext cx="4501875"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r>
              <a:rPr lang="en-US" sz="1200" b="0" dirty="0">
                <a:solidFill>
                  <a:schemeClr val="bg1"/>
                </a:solidFill>
              </a:rPr>
              <a:t>Argonne Leadership Computing Facility</a:t>
            </a:r>
          </a:p>
        </p:txBody>
      </p:sp>
      <p:sp>
        <p:nvSpPr>
          <p:cNvPr id="9" name="TextBox 8">
            <a:extLst>
              <a:ext uri="{FF2B5EF4-FFF2-40B4-BE49-F238E27FC236}">
                <a16:creationId xmlns:a16="http://schemas.microsoft.com/office/drawing/2014/main" id="{37C3C914-6674-2645-B847-1EE9FABC7045}"/>
              </a:ext>
            </a:extLst>
          </p:cNvPr>
          <p:cNvSpPr txBox="1"/>
          <p:nvPr userDrawn="1"/>
        </p:nvSpPr>
        <p:spPr>
          <a:xfrm>
            <a:off x="723449" y="6584775"/>
            <a:ext cx="471512"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1200" smtClean="0">
                <a:solidFill>
                  <a:schemeClr val="bg1"/>
                </a:solidFill>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1200" dirty="0">
              <a:solidFill>
                <a:schemeClr val="bg1"/>
              </a:solidFill>
            </a:endParaRPr>
          </a:p>
        </p:txBody>
      </p:sp>
      <p:pic>
        <p:nvPicPr>
          <p:cNvPr id="5" name="Picture 4">
            <a:extLst>
              <a:ext uri="{FF2B5EF4-FFF2-40B4-BE49-F238E27FC236}">
                <a16:creationId xmlns:a16="http://schemas.microsoft.com/office/drawing/2014/main" id="{412C4C9A-2268-B949-B90C-6B301F87E15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31487" y="6416579"/>
            <a:ext cx="958296" cy="380204"/>
          </a:xfrm>
          <a:prstGeom prst="rect">
            <a:avLst/>
          </a:prstGeom>
        </p:spPr>
      </p:pic>
    </p:spTree>
    <p:extLst>
      <p:ext uri="{BB962C8B-B14F-4D97-AF65-F5344CB8AC3E}">
        <p14:creationId xmlns:p14="http://schemas.microsoft.com/office/powerpoint/2010/main" val="222643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1D1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03C5E-0B79-1049-B665-DA7CFD825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D0DDDB-2BD7-5049-B1B9-E84159C2BD2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40F6CD-0752-EE40-BA2B-4CA9C3F1ED0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TextBox 8">
            <a:extLst>
              <a:ext uri="{FF2B5EF4-FFF2-40B4-BE49-F238E27FC236}">
                <a16:creationId xmlns:a16="http://schemas.microsoft.com/office/drawing/2014/main" id="{72C45D34-8E59-7F4A-A248-D70D3D045E68}"/>
              </a:ext>
            </a:extLst>
          </p:cNvPr>
          <p:cNvSpPr txBox="1"/>
          <p:nvPr userDrawn="1"/>
        </p:nvSpPr>
        <p:spPr>
          <a:xfrm>
            <a:off x="1085163" y="6578951"/>
            <a:ext cx="4501875"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r>
              <a:rPr lang="en-US" sz="1200" b="0" dirty="0">
                <a:solidFill>
                  <a:schemeClr val="bg1"/>
                </a:solidFill>
              </a:rPr>
              <a:t>Argonne Leadership Computing Facility</a:t>
            </a:r>
          </a:p>
        </p:txBody>
      </p:sp>
      <p:sp>
        <p:nvSpPr>
          <p:cNvPr id="10" name="TextBox 9">
            <a:extLst>
              <a:ext uri="{FF2B5EF4-FFF2-40B4-BE49-F238E27FC236}">
                <a16:creationId xmlns:a16="http://schemas.microsoft.com/office/drawing/2014/main" id="{A09B2488-CB88-DE42-B113-BA6EFCD5C241}"/>
              </a:ext>
            </a:extLst>
          </p:cNvPr>
          <p:cNvSpPr txBox="1"/>
          <p:nvPr userDrawn="1"/>
        </p:nvSpPr>
        <p:spPr>
          <a:xfrm>
            <a:off x="723449" y="6584775"/>
            <a:ext cx="471512"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1200" smtClean="0">
                <a:solidFill>
                  <a:schemeClr val="bg1"/>
                </a:solidFill>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1200" dirty="0">
              <a:solidFill>
                <a:schemeClr val="bg1"/>
              </a:solidFill>
            </a:endParaRPr>
          </a:p>
        </p:txBody>
      </p:sp>
      <p:pic>
        <p:nvPicPr>
          <p:cNvPr id="11" name="Picture 10">
            <a:extLst>
              <a:ext uri="{FF2B5EF4-FFF2-40B4-BE49-F238E27FC236}">
                <a16:creationId xmlns:a16="http://schemas.microsoft.com/office/drawing/2014/main" id="{3793C77D-FA0B-3C44-8204-1BFB39B7848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31487" y="6416579"/>
            <a:ext cx="958296" cy="380204"/>
          </a:xfrm>
          <a:prstGeom prst="rect">
            <a:avLst/>
          </a:prstGeom>
        </p:spPr>
      </p:pic>
    </p:spTree>
    <p:extLst>
      <p:ext uri="{BB962C8B-B14F-4D97-AF65-F5344CB8AC3E}">
        <p14:creationId xmlns:p14="http://schemas.microsoft.com/office/powerpoint/2010/main" val="4146303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1D1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BB42B-4692-8242-B2DB-3C02B0281D01}"/>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0109F1B-9908-094F-9F10-9C79A1D068B9}"/>
              </a:ext>
            </a:extLst>
          </p:cNvPr>
          <p:cNvSpPr txBox="1"/>
          <p:nvPr userDrawn="1"/>
        </p:nvSpPr>
        <p:spPr>
          <a:xfrm>
            <a:off x="1085163" y="6578951"/>
            <a:ext cx="4501875"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r>
              <a:rPr lang="en-US" sz="1200" b="0" dirty="0">
                <a:solidFill>
                  <a:schemeClr val="bg1"/>
                </a:solidFill>
              </a:rPr>
              <a:t>Argonne Leadership Computing Facility</a:t>
            </a:r>
          </a:p>
        </p:txBody>
      </p:sp>
      <p:sp>
        <p:nvSpPr>
          <p:cNvPr id="6" name="TextBox 5">
            <a:extLst>
              <a:ext uri="{FF2B5EF4-FFF2-40B4-BE49-F238E27FC236}">
                <a16:creationId xmlns:a16="http://schemas.microsoft.com/office/drawing/2014/main" id="{3DADE4E5-35BC-AA4E-BEAC-B05910342ACC}"/>
              </a:ext>
            </a:extLst>
          </p:cNvPr>
          <p:cNvSpPr txBox="1"/>
          <p:nvPr userDrawn="1"/>
        </p:nvSpPr>
        <p:spPr>
          <a:xfrm>
            <a:off x="723449" y="6584775"/>
            <a:ext cx="471512"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1200" smtClean="0">
                <a:solidFill>
                  <a:schemeClr val="bg1"/>
                </a:solidFill>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1200" dirty="0">
              <a:solidFill>
                <a:schemeClr val="bg1"/>
              </a:solidFill>
            </a:endParaRPr>
          </a:p>
        </p:txBody>
      </p:sp>
      <p:pic>
        <p:nvPicPr>
          <p:cNvPr id="7" name="Picture 6">
            <a:extLst>
              <a:ext uri="{FF2B5EF4-FFF2-40B4-BE49-F238E27FC236}">
                <a16:creationId xmlns:a16="http://schemas.microsoft.com/office/drawing/2014/main" id="{5F897A3E-D2F8-D841-A60E-7C2597951F1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31487" y="6416579"/>
            <a:ext cx="958296" cy="380204"/>
          </a:xfrm>
          <a:prstGeom prst="rect">
            <a:avLst/>
          </a:prstGeom>
        </p:spPr>
      </p:pic>
    </p:spTree>
    <p:extLst>
      <p:ext uri="{BB962C8B-B14F-4D97-AF65-F5344CB8AC3E}">
        <p14:creationId xmlns:p14="http://schemas.microsoft.com/office/powerpoint/2010/main" val="3759537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5D0A5FD-EAA9-7F4D-860D-719A14B06362}"/>
              </a:ext>
            </a:extLst>
          </p:cNvPr>
          <p:cNvPicPr>
            <a:picLocks noChangeAspect="1"/>
          </p:cNvPicPr>
          <p:nvPr userDrawn="1"/>
        </p:nvPicPr>
        <p:blipFill>
          <a:blip r:embed="rId2">
            <a:duotone>
              <a:prstClr val="black"/>
              <a:schemeClr val="accent2">
                <a:tint val="45000"/>
                <a:satMod val="400000"/>
              </a:schemeClr>
            </a:duotone>
            <a:alphaModFix amt="51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3" name="Rectangle 9">
            <a:extLst>
              <a:ext uri="{FF2B5EF4-FFF2-40B4-BE49-F238E27FC236}">
                <a16:creationId xmlns:a16="http://schemas.microsoft.com/office/drawing/2014/main" id="{11FB86D7-600B-7B41-A34B-2BCC844E253F}"/>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4" name="Subtitle 10">
            <a:extLst>
              <a:ext uri="{FF2B5EF4-FFF2-40B4-BE49-F238E27FC236}">
                <a16:creationId xmlns:a16="http://schemas.microsoft.com/office/drawing/2014/main" id="{7ABC2CF2-EA3A-F54D-A13C-ADDCA90BA780}"/>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5" name="Text Placeholder 2">
            <a:extLst>
              <a:ext uri="{FF2B5EF4-FFF2-40B4-BE49-F238E27FC236}">
                <a16:creationId xmlns:a16="http://schemas.microsoft.com/office/drawing/2014/main" id="{9502B0F1-0F00-9443-8266-73D78D634C6B}"/>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03659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F8B7A-37F0-364A-8988-32002778CDC1}"/>
              </a:ext>
            </a:extLst>
          </p:cNvPr>
          <p:cNvSpPr/>
          <p:nvPr userDrawn="1"/>
        </p:nvSpPr>
        <p:spPr>
          <a:xfrm>
            <a:off x="-9943" y="0"/>
            <a:ext cx="28426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6D0290A-806F-ED47-A203-6190306491AB}"/>
              </a:ext>
            </a:extLst>
          </p:cNvPr>
          <p:cNvPicPr>
            <a:picLocks noChangeAspect="1"/>
          </p:cNvPicPr>
          <p:nvPr userDrawn="1"/>
        </p:nvPicPr>
        <p:blipFill rotWithShape="1">
          <a:blip r:embed="rId2">
            <a:duotone>
              <a:prstClr val="black"/>
              <a:schemeClr val="accent2">
                <a:tint val="45000"/>
                <a:satMod val="400000"/>
              </a:schemeClr>
            </a:duotone>
            <a:alphaModFix amt="58000"/>
            <a:extLst>
              <a:ext uri="{BEBA8EAE-BF5A-486C-A8C5-ECC9F3942E4B}">
                <a14:imgProps xmlns:a14="http://schemas.microsoft.com/office/drawing/2010/main">
                  <a14:imgLayer r:embed="rId3">
                    <a14:imgEffect>
                      <a14:saturation sat="0"/>
                    </a14:imgEffect>
                  </a14:imgLayer>
                </a14:imgProps>
              </a:ext>
            </a:extLst>
          </a:blip>
          <a:srcRect l="-666" t="13080" b="12417"/>
          <a:stretch/>
        </p:blipFill>
        <p:spPr>
          <a:xfrm>
            <a:off x="-81280" y="0"/>
            <a:ext cx="12273280" cy="6858000"/>
          </a:xfrm>
          <a:prstGeom prst="rect">
            <a:avLst/>
          </a:prstGeom>
        </p:spPr>
      </p:pic>
      <p:pic>
        <p:nvPicPr>
          <p:cNvPr id="11" name="Picture 10">
            <a:extLst>
              <a:ext uri="{FF2B5EF4-FFF2-40B4-BE49-F238E27FC236}">
                <a16:creationId xmlns:a16="http://schemas.microsoft.com/office/drawing/2014/main" id="{20430750-E071-1841-A2DF-7DC0323940BA}"/>
              </a:ext>
            </a:extLst>
          </p:cNvPr>
          <p:cNvPicPr/>
          <p:nvPr userDrawn="1"/>
        </p:nvPicPr>
        <p:blipFill>
          <a:blip r:embed="rId4"/>
          <a:stretch/>
        </p:blipFill>
        <p:spPr>
          <a:xfrm>
            <a:off x="9861179" y="2"/>
            <a:ext cx="2330822" cy="924558"/>
          </a:xfrm>
          <a:prstGeom prst="rect">
            <a:avLst/>
          </a:prstGeom>
          <a:ln>
            <a:noFill/>
          </a:ln>
        </p:spPr>
      </p:pic>
      <p:sp>
        <p:nvSpPr>
          <p:cNvPr id="12" name="Rectangle 9">
            <a:extLst>
              <a:ext uri="{FF2B5EF4-FFF2-40B4-BE49-F238E27FC236}">
                <a16:creationId xmlns:a16="http://schemas.microsoft.com/office/drawing/2014/main" id="{9D7DFC4E-D96A-044B-851F-065C17B41555}"/>
              </a:ext>
            </a:extLst>
          </p:cNvPr>
          <p:cNvSpPr>
            <a:spLocks noGrp="1" noChangeArrowheads="1"/>
          </p:cNvSpPr>
          <p:nvPr>
            <p:ph type="ctrTitle" hasCustomPrompt="1"/>
          </p:nvPr>
        </p:nvSpPr>
        <p:spPr>
          <a:xfrm>
            <a:off x="723901" y="2574637"/>
            <a:ext cx="11163300" cy="869603"/>
          </a:xfrm>
          <a:prstGeom prst="rect">
            <a:avLst/>
          </a:prstGeom>
        </p:spPr>
        <p:txBody>
          <a:bodyPr lIns="0" tIns="0" rIns="0" bIns="0"/>
          <a:lstStyle>
            <a:lvl1pPr>
              <a:lnSpc>
                <a:spcPct val="80000"/>
              </a:lnSpc>
              <a:defRPr sz="6000" b="1" baseline="0">
                <a:solidFill>
                  <a:schemeClr val="bg1"/>
                </a:solidFill>
              </a:defRPr>
            </a:lvl1pPr>
          </a:lstStyle>
          <a:p>
            <a:r>
              <a:rPr lang="en-US" dirty="0"/>
              <a:t>Click to add title</a:t>
            </a:r>
          </a:p>
        </p:txBody>
      </p:sp>
      <p:sp>
        <p:nvSpPr>
          <p:cNvPr id="13" name="Subtitle 10">
            <a:extLst>
              <a:ext uri="{FF2B5EF4-FFF2-40B4-BE49-F238E27FC236}">
                <a16:creationId xmlns:a16="http://schemas.microsoft.com/office/drawing/2014/main" id="{6EB4131A-6AE8-3046-862C-BF65DA781F2A}"/>
              </a:ext>
            </a:extLst>
          </p:cNvPr>
          <p:cNvSpPr>
            <a:spLocks noGrp="1" noChangeArrowheads="1"/>
          </p:cNvSpPr>
          <p:nvPr>
            <p:ph type="subTitle" idx="1" hasCustomPrompt="1"/>
          </p:nvPr>
        </p:nvSpPr>
        <p:spPr>
          <a:xfrm>
            <a:off x="728309" y="3463115"/>
            <a:ext cx="10904891" cy="408343"/>
          </a:xfrm>
          <a:prstGeom prst="rect">
            <a:avLst/>
          </a:prstGeom>
        </p:spPr>
        <p:txBody>
          <a:bodyPr lIns="0" tIns="0" rIns="0" bIns="0">
            <a:norm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2400" b="1" baseline="0">
                <a:solidFill>
                  <a:schemeClr val="bg1"/>
                </a:solidFill>
              </a:defRPr>
            </a:lvl1pPr>
          </a:lstStyle>
          <a:p>
            <a:r>
              <a:rPr lang="en-US" dirty="0"/>
              <a:t>Click to add subtitle</a:t>
            </a:r>
          </a:p>
        </p:txBody>
      </p:sp>
      <p:sp>
        <p:nvSpPr>
          <p:cNvPr id="14" name="Text Placeholder 2">
            <a:extLst>
              <a:ext uri="{FF2B5EF4-FFF2-40B4-BE49-F238E27FC236}">
                <a16:creationId xmlns:a16="http://schemas.microsoft.com/office/drawing/2014/main" id="{02B691AA-E7BF-0D4E-B7FF-8A0D8720E304}"/>
              </a:ext>
            </a:extLst>
          </p:cNvPr>
          <p:cNvSpPr>
            <a:spLocks noGrp="1"/>
          </p:cNvSpPr>
          <p:nvPr>
            <p:ph type="body" sz="quarter" idx="10"/>
          </p:nvPr>
        </p:nvSpPr>
        <p:spPr>
          <a:xfrm>
            <a:off x="723901" y="5486400"/>
            <a:ext cx="11163300" cy="762000"/>
          </a:xfrm>
        </p:spPr>
        <p:txBody>
          <a:bodyPr anchor="b"/>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98386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5.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2.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8C08D-94A2-8F49-B7B9-92C325312B52}"/>
              </a:ext>
            </a:extLst>
          </p:cNvPr>
          <p:cNvSpPr>
            <a:spLocks noGrp="1"/>
          </p:cNvSpPr>
          <p:nvPr>
            <p:ph type="title"/>
          </p:nvPr>
        </p:nvSpPr>
        <p:spPr>
          <a:xfrm>
            <a:off x="723450" y="365127"/>
            <a:ext cx="10897373" cy="59811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3946FDC-3FD3-604F-BFF5-09389AF5D797}"/>
              </a:ext>
            </a:extLst>
          </p:cNvPr>
          <p:cNvSpPr>
            <a:spLocks noGrp="1"/>
          </p:cNvSpPr>
          <p:nvPr>
            <p:ph type="body" idx="1"/>
          </p:nvPr>
        </p:nvSpPr>
        <p:spPr>
          <a:xfrm>
            <a:off x="723450" y="1192697"/>
            <a:ext cx="10897373" cy="4984267"/>
          </a:xfrm>
          <a:prstGeom prst="rect">
            <a:avLst/>
          </a:prstGeom>
        </p:spPr>
        <p:txBody>
          <a:bodyPr vert="horz" lIns="91440" tIns="45720" rIns="91440" bIns="45720" rtlCol="0">
            <a:normAutofit/>
          </a:body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15013D41-DA91-9745-8C1B-19448B70A8CF}"/>
              </a:ext>
            </a:extLst>
          </p:cNvPr>
          <p:cNvSpPr/>
          <p:nvPr userDrawn="1"/>
        </p:nvSpPr>
        <p:spPr>
          <a:xfrm>
            <a:off x="0" y="0"/>
            <a:ext cx="25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42032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7" r:id="rId6"/>
    <p:sldLayoutId id="2147483658" r:id="rId7"/>
    <p:sldLayoutId id="2147483667" r:id="rId8"/>
    <p:sldLayoutId id="2147483669" r:id="rId9"/>
    <p:sldLayoutId id="2147483678" r:id="rId10"/>
    <p:sldLayoutId id="2147483668" r:id="rId11"/>
    <p:sldLayoutId id="2147483659" r:id="rId12"/>
    <p:sldLayoutId id="2147483660" r:id="rId13"/>
    <p:sldLayoutId id="2147483677" r:id="rId14"/>
    <p:sldLayoutId id="2147483679" r:id="rId15"/>
    <p:sldLayoutId id="2147483661" r:id="rId16"/>
    <p:sldLayoutId id="2147483662" r:id="rId17"/>
    <p:sldLayoutId id="2147483663" r:id="rId18"/>
    <p:sldLayoutId id="2147483664" r:id="rId19"/>
    <p:sldLayoutId id="2147483665" r:id="rId20"/>
    <p:sldLayoutId id="2147483666" r:id="rId21"/>
    <p:sldLayoutId id="2147483680" r:id="rId22"/>
  </p:sldLayoutIdLst>
  <p:txStyles>
    <p:titleStyle>
      <a:lvl1pPr algn="l" defTabSz="914377" rtl="0" eaLnBrk="1" latinLnBrk="0" hangingPunct="1">
        <a:lnSpc>
          <a:spcPct val="90000"/>
        </a:lnSpc>
        <a:spcBef>
          <a:spcPct val="0"/>
        </a:spcBef>
        <a:buNone/>
        <a:defRPr sz="3300" b="1" kern="1200">
          <a:solidFill>
            <a:schemeClr val="bg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System Font Regular"/>
        <a:buChar char="⏤"/>
        <a:defRPr sz="1600" kern="1200">
          <a:solidFill>
            <a:schemeClr val="bg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Wingdings" pitchFamily="2" charset="2"/>
        <a:buChar char="§"/>
        <a:defRPr sz="1600" kern="1200">
          <a:solidFill>
            <a:schemeClr val="bg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Courier New" panose="02070309020205020404" pitchFamily="49" charset="0"/>
        <a:buChar char="o"/>
        <a:defRPr sz="1600" kern="1200">
          <a:solidFill>
            <a:schemeClr val="bg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System Font Regular"/>
        <a:buChar char="□"/>
        <a:defRPr sz="16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8C08D-94A2-8F49-B7B9-92C325312B52}"/>
              </a:ext>
            </a:extLst>
          </p:cNvPr>
          <p:cNvSpPr>
            <a:spLocks noGrp="1"/>
          </p:cNvSpPr>
          <p:nvPr>
            <p:ph type="title"/>
          </p:nvPr>
        </p:nvSpPr>
        <p:spPr>
          <a:xfrm>
            <a:off x="723450" y="365129"/>
            <a:ext cx="10897373" cy="5881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3946FDC-3FD3-604F-BFF5-09389AF5D797}"/>
              </a:ext>
            </a:extLst>
          </p:cNvPr>
          <p:cNvSpPr>
            <a:spLocks noGrp="1"/>
          </p:cNvSpPr>
          <p:nvPr>
            <p:ph type="body" idx="1"/>
          </p:nvPr>
        </p:nvSpPr>
        <p:spPr>
          <a:xfrm>
            <a:off x="723450" y="1182758"/>
            <a:ext cx="10897373" cy="4994207"/>
          </a:xfrm>
          <a:prstGeom prst="rect">
            <a:avLst/>
          </a:prstGeom>
        </p:spPr>
        <p:txBody>
          <a:bodyPr vert="horz" lIns="91440" tIns="45720" rIns="91440" bIns="45720" rtlCol="0">
            <a:normAutofit/>
          </a:body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A74ADB32-2759-E04B-A4BE-2A5691C9D076}"/>
              </a:ext>
            </a:extLst>
          </p:cNvPr>
          <p:cNvSpPr txBox="1"/>
          <p:nvPr userDrawn="1"/>
        </p:nvSpPr>
        <p:spPr>
          <a:xfrm>
            <a:off x="1085163" y="6578951"/>
            <a:ext cx="4501875"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Argonne Leadership Computing Facility</a:t>
            </a:r>
          </a:p>
        </p:txBody>
      </p:sp>
      <p:sp>
        <p:nvSpPr>
          <p:cNvPr id="9" name="TextBox 8">
            <a:extLst>
              <a:ext uri="{FF2B5EF4-FFF2-40B4-BE49-F238E27FC236}">
                <a16:creationId xmlns:a16="http://schemas.microsoft.com/office/drawing/2014/main" id="{9045E357-08A9-854F-833F-0EE015B4E894}"/>
              </a:ext>
            </a:extLst>
          </p:cNvPr>
          <p:cNvSpPr txBox="1"/>
          <p:nvPr userDrawn="1"/>
        </p:nvSpPr>
        <p:spPr>
          <a:xfrm>
            <a:off x="723449" y="6584775"/>
            <a:ext cx="471512" cy="184666"/>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1200" smtClean="0">
                <a:solidFill>
                  <a:schemeClr val="tx1"/>
                </a:solidFill>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1200" dirty="0">
              <a:solidFill>
                <a:schemeClr val="tx1"/>
              </a:solidFill>
            </a:endParaRPr>
          </a:p>
        </p:txBody>
      </p:sp>
      <p:sp>
        <p:nvSpPr>
          <p:cNvPr id="13" name="Rectangle 12">
            <a:extLst>
              <a:ext uri="{FF2B5EF4-FFF2-40B4-BE49-F238E27FC236}">
                <a16:creationId xmlns:a16="http://schemas.microsoft.com/office/drawing/2014/main" id="{4A0EC8FF-AC9D-B348-974E-C573FAC9FA27}"/>
              </a:ext>
            </a:extLst>
          </p:cNvPr>
          <p:cNvSpPr/>
          <p:nvPr userDrawn="1"/>
        </p:nvSpPr>
        <p:spPr>
          <a:xfrm>
            <a:off x="0" y="0"/>
            <a:ext cx="254000" cy="685800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0611F891-372D-0F43-B6E4-F20C5BBE13CB}"/>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11233702" y="6384646"/>
            <a:ext cx="958298" cy="380204"/>
          </a:xfrm>
          <a:prstGeom prst="rect">
            <a:avLst/>
          </a:prstGeom>
        </p:spPr>
      </p:pic>
    </p:spTree>
    <p:extLst>
      <p:ext uri="{BB962C8B-B14F-4D97-AF65-F5344CB8AC3E}">
        <p14:creationId xmlns:p14="http://schemas.microsoft.com/office/powerpoint/2010/main" val="1911903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1" r:id="rId5"/>
  </p:sldLayoutIdLst>
  <p:txStyles>
    <p:titleStyle>
      <a:lvl1pPr algn="l" defTabSz="914377"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System Font Regular"/>
        <a:buChar char="⏤"/>
        <a:defRPr sz="16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System Font Regular"/>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hyperlink" Target="https://spack.readthedocs.io/en/latest/getting_started.html" TargetMode="Externa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hyperlink" Target="https://www.alcf.anl.gov/polaris" TargetMode="External"/><Relationship Id="rId2" Type="http://schemas.openxmlformats.org/officeDocument/2006/relationships/hyperlink" Target="https://www.alcf.anl.gov/support-center" TargetMode="External"/><Relationship Id="rId1" Type="http://schemas.openxmlformats.org/officeDocument/2006/relationships/slideLayout" Target="../slideLayouts/slideLayout24.xml"/><Relationship Id="rId4" Type="http://schemas.openxmlformats.org/officeDocument/2006/relationships/hyperlink" Target="mailto:support@alcf.anl.go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 Id="rId6" Type="http://schemas.openxmlformats.org/officeDocument/2006/relationships/image" Target="../media/image25.jpeg"/><Relationship Id="rId5" Type="http://schemas.microsoft.com/office/2007/relationships/hdphoto" Target="../media/hdphoto14.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29.tiff"/><Relationship Id="rId4" Type="http://schemas.openxmlformats.org/officeDocument/2006/relationships/image" Target="../media/image28.tiff"/></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0F6538-1929-304E-9270-2D30F865CB63}"/>
              </a:ext>
            </a:extLst>
          </p:cNvPr>
          <p:cNvSpPr>
            <a:spLocks noGrp="1"/>
          </p:cNvSpPr>
          <p:nvPr>
            <p:ph type="ctrTitle"/>
          </p:nvPr>
        </p:nvSpPr>
        <p:spPr/>
        <p:txBody>
          <a:bodyPr/>
          <a:lstStyle/>
          <a:p>
            <a:r>
              <a:rPr lang="en-US" dirty="0"/>
              <a:t>Polaris Overview</a:t>
            </a:r>
          </a:p>
        </p:txBody>
      </p:sp>
      <p:sp>
        <p:nvSpPr>
          <p:cNvPr id="6" name="Subtitle 5">
            <a:extLst>
              <a:ext uri="{FF2B5EF4-FFF2-40B4-BE49-F238E27FC236}">
                <a16:creationId xmlns:a16="http://schemas.microsoft.com/office/drawing/2014/main" id="{B1ED0C31-635C-7C47-9246-D394E42811B8}"/>
              </a:ext>
            </a:extLst>
          </p:cNvPr>
          <p:cNvSpPr>
            <a:spLocks noGrp="1"/>
          </p:cNvSpPr>
          <p:nvPr>
            <p:ph type="subTitle" idx="1"/>
          </p:nvPr>
        </p:nvSpPr>
        <p:spPr/>
        <p:txBody>
          <a:bodyPr/>
          <a:lstStyle/>
          <a:p>
            <a:r>
              <a:rPr lang="en-US" dirty="0"/>
              <a:t>April 27, 2022</a:t>
            </a:r>
          </a:p>
        </p:txBody>
      </p:sp>
      <p:sp>
        <p:nvSpPr>
          <p:cNvPr id="7" name="Text Placeholder 6">
            <a:extLst>
              <a:ext uri="{FF2B5EF4-FFF2-40B4-BE49-F238E27FC236}">
                <a16:creationId xmlns:a16="http://schemas.microsoft.com/office/drawing/2014/main" id="{56488177-593B-8941-B644-BF034C59A4FC}"/>
              </a:ext>
            </a:extLst>
          </p:cNvPr>
          <p:cNvSpPr>
            <a:spLocks noGrp="1"/>
          </p:cNvSpPr>
          <p:nvPr>
            <p:ph type="body" sz="quarter" idx="10"/>
          </p:nvPr>
        </p:nvSpPr>
        <p:spPr/>
        <p:txBody>
          <a:bodyPr/>
          <a:lstStyle/>
          <a:p>
            <a:r>
              <a:rPr lang="en-US" dirty="0"/>
              <a:t>Kevin Harms</a:t>
            </a:r>
          </a:p>
          <a:p>
            <a:r>
              <a:rPr lang="en-US" dirty="0"/>
              <a:t>Brian </a:t>
            </a:r>
            <a:r>
              <a:rPr lang="en-US" dirty="0" err="1"/>
              <a:t>Homerding</a:t>
            </a:r>
            <a:endParaRPr lang="en-US" dirty="0"/>
          </a:p>
        </p:txBody>
      </p:sp>
    </p:spTree>
    <p:extLst>
      <p:ext uri="{BB962C8B-B14F-4D97-AF65-F5344CB8AC3E}">
        <p14:creationId xmlns:p14="http://schemas.microsoft.com/office/powerpoint/2010/main" val="1354539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43E6-5C5F-8B4A-A8CF-2707DFFE1E11}"/>
              </a:ext>
            </a:extLst>
          </p:cNvPr>
          <p:cNvSpPr>
            <a:spLocks noGrp="1"/>
          </p:cNvSpPr>
          <p:nvPr>
            <p:ph type="title"/>
          </p:nvPr>
        </p:nvSpPr>
        <p:spPr/>
        <p:txBody>
          <a:bodyPr/>
          <a:lstStyle/>
          <a:p>
            <a:r>
              <a:rPr lang="en-US" dirty="0"/>
              <a:t>Polaris System Configuration</a:t>
            </a:r>
          </a:p>
        </p:txBody>
      </p:sp>
      <p:pic>
        <p:nvPicPr>
          <p:cNvPr id="11" name="Picture 10">
            <a:extLst>
              <a:ext uri="{FF2B5EF4-FFF2-40B4-BE49-F238E27FC236}">
                <a16:creationId xmlns:a16="http://schemas.microsoft.com/office/drawing/2014/main" id="{A8673297-973D-0A47-8A61-32B11192F0E8}"/>
              </a:ext>
            </a:extLst>
          </p:cNvPr>
          <p:cNvPicPr>
            <a:picLocks noChangeAspect="1"/>
          </p:cNvPicPr>
          <p:nvPr/>
        </p:nvPicPr>
        <p:blipFill rotWithShape="1">
          <a:blip r:embed="rId3">
            <a:extLst>
              <a:ext uri="{28A0092B-C50C-407E-A947-70E740481C1C}">
                <a14:useLocalDpi xmlns:a14="http://schemas.microsoft.com/office/drawing/2010/main" val="0"/>
              </a:ext>
            </a:extLst>
          </a:blip>
          <a:srcRect l="15820" t="12365" r="8939" b="8701"/>
          <a:stretch/>
        </p:blipFill>
        <p:spPr>
          <a:xfrm>
            <a:off x="6287785" y="2635321"/>
            <a:ext cx="4900774" cy="3215812"/>
          </a:xfrm>
          <a:prstGeom prst="rect">
            <a:avLst/>
          </a:prstGeom>
          <a:ln>
            <a:noFill/>
          </a:ln>
        </p:spPr>
      </p:pic>
      <p:pic>
        <p:nvPicPr>
          <p:cNvPr id="13" name="Picture 12">
            <a:extLst>
              <a:ext uri="{FF2B5EF4-FFF2-40B4-BE49-F238E27FC236}">
                <a16:creationId xmlns:a16="http://schemas.microsoft.com/office/drawing/2014/main" id="{ACCDA495-0735-6940-949E-50C5242D2286}"/>
              </a:ext>
            </a:extLst>
          </p:cNvPr>
          <p:cNvPicPr>
            <a:picLocks noChangeAspect="1"/>
          </p:cNvPicPr>
          <p:nvPr/>
        </p:nvPicPr>
        <p:blipFill rotWithShape="1">
          <a:blip r:embed="rId4">
            <a:extLst>
              <a:ext uri="{28A0092B-C50C-407E-A947-70E740481C1C}">
                <a14:useLocalDpi xmlns:a14="http://schemas.microsoft.com/office/drawing/2010/main" val="0"/>
              </a:ext>
            </a:extLst>
          </a:blip>
          <a:srcRect l="7693" t="5002" r="8456" b="12237"/>
          <a:stretch/>
        </p:blipFill>
        <p:spPr>
          <a:xfrm>
            <a:off x="7712467" y="113017"/>
            <a:ext cx="4479533" cy="3544584"/>
          </a:xfrm>
          <a:prstGeom prst="rect">
            <a:avLst/>
          </a:prstGeom>
        </p:spPr>
      </p:pic>
      <p:sp>
        <p:nvSpPr>
          <p:cNvPr id="14" name="TextBox 13">
            <a:extLst>
              <a:ext uri="{FF2B5EF4-FFF2-40B4-BE49-F238E27FC236}">
                <a16:creationId xmlns:a16="http://schemas.microsoft.com/office/drawing/2014/main" id="{C7A77FB7-DDEE-924B-BBFF-5440A4CA370E}"/>
              </a:ext>
            </a:extLst>
          </p:cNvPr>
          <p:cNvSpPr txBox="1"/>
          <p:nvPr/>
        </p:nvSpPr>
        <p:spPr>
          <a:xfrm>
            <a:off x="8134085" y="5982797"/>
            <a:ext cx="2627642" cy="400110"/>
          </a:xfrm>
          <a:prstGeom prst="rect">
            <a:avLst/>
          </a:prstGeom>
          <a:noFill/>
        </p:spPr>
        <p:txBody>
          <a:bodyPr wrap="none" rtlCol="0">
            <a:spAutoFit/>
          </a:bodyPr>
          <a:lstStyle/>
          <a:p>
            <a:r>
              <a:rPr lang="en-US" sz="2000" b="1" dirty="0">
                <a:solidFill>
                  <a:schemeClr val="accent2"/>
                </a:solidFill>
              </a:rPr>
              <a:t>Apollo 6500 Gen10+</a:t>
            </a:r>
          </a:p>
        </p:txBody>
      </p:sp>
      <p:graphicFrame>
        <p:nvGraphicFramePr>
          <p:cNvPr id="8" name="Table 7">
            <a:extLst>
              <a:ext uri="{FF2B5EF4-FFF2-40B4-BE49-F238E27FC236}">
                <a16:creationId xmlns:a16="http://schemas.microsoft.com/office/drawing/2014/main" id="{E1A13D0F-049C-A245-8DD0-4805C5018172}"/>
              </a:ext>
            </a:extLst>
          </p:cNvPr>
          <p:cNvGraphicFramePr>
            <a:graphicFrameLocks noGrp="1"/>
          </p:cNvGraphicFramePr>
          <p:nvPr>
            <p:extLst>
              <p:ext uri="{D42A27DB-BD31-4B8C-83A1-F6EECF244321}">
                <p14:modId xmlns:p14="http://schemas.microsoft.com/office/powerpoint/2010/main" val="3011571843"/>
              </p:ext>
            </p:extLst>
          </p:nvPr>
        </p:nvGraphicFramePr>
        <p:xfrm>
          <a:off x="842893" y="1117355"/>
          <a:ext cx="5599004" cy="5196505"/>
        </p:xfrm>
        <a:graphic>
          <a:graphicData uri="http://schemas.openxmlformats.org/drawingml/2006/table">
            <a:tbl>
              <a:tblPr bandRow="1">
                <a:tableStyleId>{073A0DAA-6AF3-43AB-8588-CEC1D06C72B9}</a:tableStyleId>
              </a:tblPr>
              <a:tblGrid>
                <a:gridCol w="3598594">
                  <a:extLst>
                    <a:ext uri="{9D8B030D-6E8A-4147-A177-3AD203B41FA5}">
                      <a16:colId xmlns:a16="http://schemas.microsoft.com/office/drawing/2014/main" val="1213615622"/>
                    </a:ext>
                  </a:extLst>
                </a:gridCol>
                <a:gridCol w="2000410">
                  <a:extLst>
                    <a:ext uri="{9D8B030D-6E8A-4147-A177-3AD203B41FA5}">
                      <a16:colId xmlns:a16="http://schemas.microsoft.com/office/drawing/2014/main" val="2954691776"/>
                    </a:ext>
                  </a:extLst>
                </a:gridCol>
              </a:tblGrid>
              <a:tr h="377252">
                <a:tc>
                  <a:txBody>
                    <a:bodyPr/>
                    <a:lstStyle/>
                    <a:p>
                      <a:r>
                        <a:rPr lang="en-US" dirty="0"/>
                        <a:t>#  of River Compute  racks</a:t>
                      </a:r>
                    </a:p>
                  </a:txBody>
                  <a:tcPr/>
                </a:tc>
                <a:tc>
                  <a:txBody>
                    <a:bodyPr/>
                    <a:lstStyle/>
                    <a:p>
                      <a:pPr algn="ctr"/>
                      <a:r>
                        <a:rPr lang="en-US" dirty="0"/>
                        <a:t>40</a:t>
                      </a:r>
                    </a:p>
                  </a:txBody>
                  <a:tcPr/>
                </a:tc>
                <a:extLst>
                  <a:ext uri="{0D108BD9-81ED-4DB2-BD59-A6C34878D82A}">
                    <a16:rowId xmlns:a16="http://schemas.microsoft.com/office/drawing/2014/main" val="864656119"/>
                  </a:ext>
                </a:extLst>
              </a:tr>
              <a:tr h="342074">
                <a:tc>
                  <a:txBody>
                    <a:bodyPr/>
                    <a:lstStyle/>
                    <a:p>
                      <a:r>
                        <a:rPr lang="en-US" dirty="0"/>
                        <a:t># of Apollo Gen10+ Chassis</a:t>
                      </a:r>
                    </a:p>
                  </a:txBody>
                  <a:tcPr/>
                </a:tc>
                <a:tc>
                  <a:txBody>
                    <a:bodyPr/>
                    <a:lstStyle/>
                    <a:p>
                      <a:pPr algn="ctr"/>
                      <a:r>
                        <a:rPr lang="en-US" dirty="0"/>
                        <a:t>280</a:t>
                      </a:r>
                    </a:p>
                  </a:txBody>
                  <a:tcPr/>
                </a:tc>
                <a:extLst>
                  <a:ext uri="{0D108BD9-81ED-4DB2-BD59-A6C34878D82A}">
                    <a16:rowId xmlns:a16="http://schemas.microsoft.com/office/drawing/2014/main" val="2047519426"/>
                  </a:ext>
                </a:extLst>
              </a:tr>
              <a:tr h="342074">
                <a:tc>
                  <a:txBody>
                    <a:bodyPr/>
                    <a:lstStyle/>
                    <a:p>
                      <a:r>
                        <a:rPr lang="en-US" dirty="0"/>
                        <a:t># of Nodes</a:t>
                      </a:r>
                    </a:p>
                  </a:txBody>
                  <a:tcPr/>
                </a:tc>
                <a:tc>
                  <a:txBody>
                    <a:bodyPr/>
                    <a:lstStyle/>
                    <a:p>
                      <a:pPr algn="ctr"/>
                      <a:r>
                        <a:rPr lang="en-US" dirty="0"/>
                        <a:t>560</a:t>
                      </a:r>
                    </a:p>
                  </a:txBody>
                  <a:tcPr/>
                </a:tc>
                <a:extLst>
                  <a:ext uri="{0D108BD9-81ED-4DB2-BD59-A6C34878D82A}">
                    <a16:rowId xmlns:a16="http://schemas.microsoft.com/office/drawing/2014/main" val="4003130803"/>
                  </a:ext>
                </a:extLst>
              </a:tr>
              <a:tr h="342074">
                <a:tc>
                  <a:txBody>
                    <a:bodyPr/>
                    <a:lstStyle/>
                    <a:p>
                      <a:r>
                        <a:rPr lang="en-US" dirty="0"/>
                        <a:t># of AMD EPYC 7543P CPUs</a:t>
                      </a:r>
                    </a:p>
                  </a:txBody>
                  <a:tcPr/>
                </a:tc>
                <a:tc>
                  <a:txBody>
                    <a:bodyPr/>
                    <a:lstStyle/>
                    <a:p>
                      <a:pPr algn="ctr"/>
                      <a:r>
                        <a:rPr lang="en-US" dirty="0"/>
                        <a:t>560</a:t>
                      </a:r>
                    </a:p>
                  </a:txBody>
                  <a:tcPr/>
                </a:tc>
                <a:extLst>
                  <a:ext uri="{0D108BD9-81ED-4DB2-BD59-A6C34878D82A}">
                    <a16:rowId xmlns:a16="http://schemas.microsoft.com/office/drawing/2014/main" val="1333353930"/>
                  </a:ext>
                </a:extLst>
              </a:tr>
              <a:tr h="342074">
                <a:tc>
                  <a:txBody>
                    <a:bodyPr/>
                    <a:lstStyle/>
                    <a:p>
                      <a:r>
                        <a:rPr lang="en-US" dirty="0"/>
                        <a:t># of  NVIDIA A100 GPUs</a:t>
                      </a:r>
                    </a:p>
                  </a:txBody>
                  <a:tcPr/>
                </a:tc>
                <a:tc>
                  <a:txBody>
                    <a:bodyPr/>
                    <a:lstStyle/>
                    <a:p>
                      <a:pPr algn="ctr"/>
                      <a:r>
                        <a:rPr lang="en-US" dirty="0"/>
                        <a:t>2240</a:t>
                      </a:r>
                    </a:p>
                  </a:txBody>
                  <a:tcPr/>
                </a:tc>
                <a:extLst>
                  <a:ext uri="{0D108BD9-81ED-4DB2-BD59-A6C34878D82A}">
                    <a16:rowId xmlns:a16="http://schemas.microsoft.com/office/drawing/2014/main" val="2845400959"/>
                  </a:ext>
                </a:extLst>
              </a:tr>
              <a:tr h="342074">
                <a:tc>
                  <a:txBody>
                    <a:bodyPr/>
                    <a:lstStyle/>
                    <a:p>
                      <a:r>
                        <a:rPr lang="en-US" dirty="0"/>
                        <a:t>Total GPU HBM2 Memory</a:t>
                      </a:r>
                    </a:p>
                  </a:txBody>
                  <a:tcPr/>
                </a:tc>
                <a:tc>
                  <a:txBody>
                    <a:bodyPr/>
                    <a:lstStyle/>
                    <a:p>
                      <a:pPr algn="ctr"/>
                      <a:r>
                        <a:rPr lang="en-US" dirty="0"/>
                        <a:t>87.5TB</a:t>
                      </a:r>
                    </a:p>
                  </a:txBody>
                  <a:tcPr/>
                </a:tc>
                <a:extLst>
                  <a:ext uri="{0D108BD9-81ED-4DB2-BD59-A6C34878D82A}">
                    <a16:rowId xmlns:a16="http://schemas.microsoft.com/office/drawing/2014/main" val="2051896989"/>
                  </a:ext>
                </a:extLst>
              </a:tr>
              <a:tr h="342074">
                <a:tc>
                  <a:txBody>
                    <a:bodyPr/>
                    <a:lstStyle/>
                    <a:p>
                      <a:r>
                        <a:rPr lang="en-US" dirty="0"/>
                        <a:t>Total CPU DDR4 Memory</a:t>
                      </a:r>
                    </a:p>
                  </a:txBody>
                  <a:tcPr/>
                </a:tc>
                <a:tc>
                  <a:txBody>
                    <a:bodyPr/>
                    <a:lstStyle/>
                    <a:p>
                      <a:pPr algn="ctr"/>
                      <a:r>
                        <a:rPr lang="en-US" dirty="0"/>
                        <a:t>280 TB</a:t>
                      </a:r>
                    </a:p>
                  </a:txBody>
                  <a:tcPr/>
                </a:tc>
                <a:extLst>
                  <a:ext uri="{0D108BD9-81ED-4DB2-BD59-A6C34878D82A}">
                    <a16:rowId xmlns:a16="http://schemas.microsoft.com/office/drawing/2014/main" val="1513658312"/>
                  </a:ext>
                </a:extLst>
              </a:tr>
              <a:tr h="342074">
                <a:tc>
                  <a:txBody>
                    <a:bodyPr/>
                    <a:lstStyle/>
                    <a:p>
                      <a:r>
                        <a:rPr lang="en-US" dirty="0"/>
                        <a:t>Total </a:t>
                      </a:r>
                      <a:r>
                        <a:rPr lang="en-US" dirty="0" err="1"/>
                        <a:t>NVMe</a:t>
                      </a:r>
                      <a:r>
                        <a:rPr lang="en-US" dirty="0"/>
                        <a:t> SSD Capacity</a:t>
                      </a:r>
                    </a:p>
                  </a:txBody>
                  <a:tcPr/>
                </a:tc>
                <a:tc>
                  <a:txBody>
                    <a:bodyPr/>
                    <a:lstStyle/>
                    <a:p>
                      <a:pPr algn="ctr"/>
                      <a:r>
                        <a:rPr lang="en-US" dirty="0"/>
                        <a:t>1.75 PB</a:t>
                      </a:r>
                    </a:p>
                  </a:txBody>
                  <a:tcPr/>
                </a:tc>
                <a:extLst>
                  <a:ext uri="{0D108BD9-81ED-4DB2-BD59-A6C34878D82A}">
                    <a16:rowId xmlns:a16="http://schemas.microsoft.com/office/drawing/2014/main" val="2479356285"/>
                  </a:ext>
                </a:extLst>
              </a:tr>
              <a:tr h="342074">
                <a:tc>
                  <a:txBody>
                    <a:bodyPr/>
                    <a:lstStyle/>
                    <a:p>
                      <a:r>
                        <a:rPr lang="en-US" dirty="0"/>
                        <a:t>Interconnect</a:t>
                      </a:r>
                    </a:p>
                  </a:txBody>
                  <a:tcPr/>
                </a:tc>
                <a:tc>
                  <a:txBody>
                    <a:bodyPr/>
                    <a:lstStyle/>
                    <a:p>
                      <a:pPr algn="ctr"/>
                      <a:r>
                        <a:rPr lang="en-US" dirty="0"/>
                        <a:t>HPE Slingshot</a:t>
                      </a:r>
                    </a:p>
                  </a:txBody>
                  <a:tcPr/>
                </a:tc>
                <a:extLst>
                  <a:ext uri="{0D108BD9-81ED-4DB2-BD59-A6C34878D82A}">
                    <a16:rowId xmlns:a16="http://schemas.microsoft.com/office/drawing/2014/main" val="1458741976"/>
                  </a:ext>
                </a:extLst>
              </a:tr>
              <a:tr h="342074">
                <a:tc>
                  <a:txBody>
                    <a:bodyPr/>
                    <a:lstStyle/>
                    <a:p>
                      <a:r>
                        <a:rPr lang="en-US" dirty="0"/>
                        <a:t># of Cassini  NICs</a:t>
                      </a:r>
                    </a:p>
                  </a:txBody>
                  <a:tcPr/>
                </a:tc>
                <a:tc>
                  <a:txBody>
                    <a:bodyPr/>
                    <a:lstStyle/>
                    <a:p>
                      <a:pPr algn="ctr"/>
                      <a:r>
                        <a:rPr lang="en-US" dirty="0"/>
                        <a:t>1120</a:t>
                      </a:r>
                    </a:p>
                  </a:txBody>
                  <a:tcPr/>
                </a:tc>
                <a:extLst>
                  <a:ext uri="{0D108BD9-81ED-4DB2-BD59-A6C34878D82A}">
                    <a16:rowId xmlns:a16="http://schemas.microsoft.com/office/drawing/2014/main" val="1545412827"/>
                  </a:ext>
                </a:extLst>
              </a:tr>
              <a:tr h="342074">
                <a:tc>
                  <a:txBody>
                    <a:bodyPr/>
                    <a:lstStyle/>
                    <a:p>
                      <a:r>
                        <a:rPr lang="en-US" dirty="0"/>
                        <a:t># of Rosetta Switches</a:t>
                      </a:r>
                    </a:p>
                  </a:txBody>
                  <a:tcPr/>
                </a:tc>
                <a:tc>
                  <a:txBody>
                    <a:bodyPr/>
                    <a:lstStyle/>
                    <a:p>
                      <a:pPr algn="ctr"/>
                      <a:r>
                        <a:rPr lang="en-US" dirty="0">
                          <a:solidFill>
                            <a:schemeClr val="tx1"/>
                          </a:solidFill>
                        </a:rPr>
                        <a:t>80</a:t>
                      </a:r>
                    </a:p>
                  </a:txBody>
                  <a:tcPr/>
                </a:tc>
                <a:extLst>
                  <a:ext uri="{0D108BD9-81ED-4DB2-BD59-A6C34878D82A}">
                    <a16:rowId xmlns:a16="http://schemas.microsoft.com/office/drawing/2014/main" val="1067489322"/>
                  </a:ext>
                </a:extLst>
              </a:tr>
              <a:tr h="342074">
                <a:tc>
                  <a:txBody>
                    <a:bodyPr/>
                    <a:lstStyle/>
                    <a:p>
                      <a:r>
                        <a:rPr lang="en-US" dirty="0"/>
                        <a:t>Total Injection BW (w/  Cassini)</a:t>
                      </a:r>
                    </a:p>
                  </a:txBody>
                  <a:tcPr/>
                </a:tc>
                <a:tc>
                  <a:txBody>
                    <a:bodyPr/>
                    <a:lstStyle/>
                    <a:p>
                      <a:pPr algn="ctr"/>
                      <a:r>
                        <a:rPr lang="en-US" dirty="0"/>
                        <a:t>28 TB/s</a:t>
                      </a:r>
                    </a:p>
                  </a:txBody>
                  <a:tcPr/>
                </a:tc>
                <a:extLst>
                  <a:ext uri="{0D108BD9-81ED-4DB2-BD59-A6C34878D82A}">
                    <a16:rowId xmlns:a16="http://schemas.microsoft.com/office/drawing/2014/main" val="2197617783"/>
                  </a:ext>
                </a:extLst>
              </a:tr>
              <a:tr h="430133">
                <a:tc>
                  <a:txBody>
                    <a:bodyPr/>
                    <a:lstStyle/>
                    <a:p>
                      <a:r>
                        <a:rPr lang="en-US" dirty="0"/>
                        <a:t>Total GPU DP Tensor Core Flops</a:t>
                      </a:r>
                    </a:p>
                  </a:txBody>
                  <a:tcPr/>
                </a:tc>
                <a:tc>
                  <a:txBody>
                    <a:bodyPr/>
                    <a:lstStyle/>
                    <a:p>
                      <a:pPr algn="ctr"/>
                      <a:r>
                        <a:rPr lang="en-US" dirty="0"/>
                        <a:t>44 PF</a:t>
                      </a:r>
                    </a:p>
                  </a:txBody>
                  <a:tcPr/>
                </a:tc>
                <a:extLst>
                  <a:ext uri="{0D108BD9-81ED-4DB2-BD59-A6C34878D82A}">
                    <a16:rowId xmlns:a16="http://schemas.microsoft.com/office/drawing/2014/main" val="1705815549"/>
                  </a:ext>
                </a:extLst>
              </a:tr>
              <a:tr h="342074">
                <a:tc>
                  <a:txBody>
                    <a:bodyPr/>
                    <a:lstStyle/>
                    <a:p>
                      <a:r>
                        <a:rPr lang="en-US" dirty="0"/>
                        <a:t>Total Power</a:t>
                      </a:r>
                    </a:p>
                  </a:txBody>
                  <a:tcPr/>
                </a:tc>
                <a:tc>
                  <a:txBody>
                    <a:bodyPr/>
                    <a:lstStyle/>
                    <a:p>
                      <a:pPr algn="ctr"/>
                      <a:r>
                        <a:rPr lang="en-US" dirty="0"/>
                        <a:t>1.8 MW</a:t>
                      </a:r>
                    </a:p>
                  </a:txBody>
                  <a:tcPr/>
                </a:tc>
                <a:extLst>
                  <a:ext uri="{0D108BD9-81ED-4DB2-BD59-A6C34878D82A}">
                    <a16:rowId xmlns:a16="http://schemas.microsoft.com/office/drawing/2014/main" val="1507119048"/>
                  </a:ext>
                </a:extLst>
              </a:tr>
            </a:tbl>
          </a:graphicData>
        </a:graphic>
      </p:graphicFrame>
    </p:spTree>
    <p:extLst>
      <p:ext uri="{BB962C8B-B14F-4D97-AF65-F5344CB8AC3E}">
        <p14:creationId xmlns:p14="http://schemas.microsoft.com/office/powerpoint/2010/main" val="2575890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29C629-8D5A-CA41-BA0F-6D3B81162A9D}"/>
              </a:ext>
            </a:extLst>
          </p:cNvPr>
          <p:cNvSpPr/>
          <p:nvPr/>
        </p:nvSpPr>
        <p:spPr>
          <a:xfrm>
            <a:off x="261258" y="0"/>
            <a:ext cx="623751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A2F10C-B934-5F40-B72C-4C51D4B986C3}"/>
              </a:ext>
            </a:extLst>
          </p:cNvPr>
          <p:cNvSpPr>
            <a:spLocks noGrp="1"/>
          </p:cNvSpPr>
          <p:nvPr>
            <p:ph type="title"/>
          </p:nvPr>
        </p:nvSpPr>
        <p:spPr>
          <a:xfrm>
            <a:off x="636364" y="963841"/>
            <a:ext cx="4436379" cy="589031"/>
          </a:xfrm>
        </p:spPr>
        <p:txBody>
          <a:bodyPr/>
          <a:lstStyle/>
          <a:p>
            <a:r>
              <a:rPr lang="en-US" dirty="0">
                <a:solidFill>
                  <a:schemeClr val="bg1"/>
                </a:solidFill>
              </a:rPr>
              <a:t>Node Local Storage</a:t>
            </a:r>
          </a:p>
        </p:txBody>
      </p:sp>
      <p:sp>
        <p:nvSpPr>
          <p:cNvPr id="3" name="Content Placeholder 2">
            <a:extLst>
              <a:ext uri="{FF2B5EF4-FFF2-40B4-BE49-F238E27FC236}">
                <a16:creationId xmlns:a16="http://schemas.microsoft.com/office/drawing/2014/main" id="{198119C9-0F50-D141-9E23-9AEB0566442C}"/>
              </a:ext>
            </a:extLst>
          </p:cNvPr>
          <p:cNvSpPr>
            <a:spLocks noGrp="1"/>
          </p:cNvSpPr>
          <p:nvPr>
            <p:ph idx="4294967295"/>
          </p:nvPr>
        </p:nvSpPr>
        <p:spPr>
          <a:xfrm>
            <a:off x="631372" y="1780041"/>
            <a:ext cx="5388428" cy="4174445"/>
          </a:xfrm>
        </p:spPr>
        <p:txBody>
          <a:bodyPr>
            <a:normAutofit/>
          </a:bodyPr>
          <a:lstStyle/>
          <a:p>
            <a:pPr marL="342900" indent="-342900">
              <a:lnSpc>
                <a:spcPct val="100000"/>
              </a:lnSpc>
              <a:buFont typeface="Arial" panose="020B0604020202020204" pitchFamily="34" charset="0"/>
              <a:buChar char="•"/>
            </a:pPr>
            <a:r>
              <a:rPr lang="en-US" sz="2000" dirty="0">
                <a:solidFill>
                  <a:schemeClr val="bg1"/>
                </a:solidFill>
              </a:rPr>
              <a:t>Each compute node has two </a:t>
            </a:r>
            <a:r>
              <a:rPr lang="en-US" sz="2000" dirty="0" err="1">
                <a:solidFill>
                  <a:schemeClr val="bg1"/>
                </a:solidFill>
              </a:rPr>
              <a:t>NVMe</a:t>
            </a:r>
            <a:r>
              <a:rPr lang="en-US" sz="2000" dirty="0">
                <a:solidFill>
                  <a:schemeClr val="bg1"/>
                </a:solidFill>
              </a:rPr>
              <a:t> SSDs</a:t>
            </a:r>
          </a:p>
          <a:p>
            <a:pPr marL="571500" lvl="1" indent="-342900">
              <a:lnSpc>
                <a:spcPct val="100000"/>
              </a:lnSpc>
              <a:buFont typeface="Wingdings" pitchFamily="2" charset="2"/>
              <a:buChar char="§"/>
            </a:pPr>
            <a:r>
              <a:rPr lang="en-US" sz="1800" dirty="0">
                <a:solidFill>
                  <a:schemeClr val="bg1"/>
                </a:solidFill>
              </a:rPr>
              <a:t>1.6 TB each / 3.2 TB total</a:t>
            </a:r>
            <a:endParaRPr lang="en-US" dirty="0">
              <a:solidFill>
                <a:schemeClr val="bg1"/>
              </a:solidFill>
            </a:endParaRPr>
          </a:p>
          <a:p>
            <a:pPr marL="342900" indent="-342900">
              <a:lnSpc>
                <a:spcPct val="100000"/>
              </a:lnSpc>
              <a:buFont typeface="Arial" panose="020B0604020202020204" pitchFamily="34" charset="0"/>
              <a:buChar char="•"/>
            </a:pPr>
            <a:r>
              <a:rPr lang="en-US" sz="2000" dirty="0">
                <a:solidFill>
                  <a:schemeClr val="bg1"/>
                </a:solidFill>
              </a:rPr>
              <a:t>Similar to Theta, ALCF provides no specific software for using SSDs</a:t>
            </a:r>
          </a:p>
          <a:p>
            <a:pPr marL="342900" indent="-342900">
              <a:lnSpc>
                <a:spcPct val="100000"/>
              </a:lnSpc>
              <a:buFont typeface="Arial" panose="020B0604020202020204" pitchFamily="34" charset="0"/>
              <a:buChar char="•"/>
            </a:pPr>
            <a:r>
              <a:rPr lang="en-US" sz="2000" dirty="0">
                <a:solidFill>
                  <a:schemeClr val="bg1"/>
                </a:solidFill>
              </a:rPr>
              <a:t>Each volume will be mounted as an ext4/</a:t>
            </a:r>
            <a:r>
              <a:rPr lang="en-US" sz="2000" dirty="0" err="1">
                <a:solidFill>
                  <a:schemeClr val="bg1"/>
                </a:solidFill>
              </a:rPr>
              <a:t>xfs</a:t>
            </a:r>
            <a:r>
              <a:rPr lang="en-US" sz="2000" dirty="0">
                <a:solidFill>
                  <a:schemeClr val="bg1"/>
                </a:solidFill>
              </a:rPr>
              <a:t> volume that is user accessible</a:t>
            </a:r>
          </a:p>
          <a:p>
            <a:pPr marL="342900" indent="-342900">
              <a:lnSpc>
                <a:spcPct val="100000"/>
              </a:lnSpc>
              <a:buFont typeface="Arial" panose="020B0604020202020204" pitchFamily="34" charset="0"/>
              <a:buChar char="•"/>
            </a:pPr>
            <a:r>
              <a:rPr lang="en-US" sz="2000" dirty="0">
                <a:solidFill>
                  <a:schemeClr val="bg1"/>
                </a:solidFill>
              </a:rPr>
              <a:t>Users access SSD via standard POSIX APIs</a:t>
            </a:r>
          </a:p>
          <a:p>
            <a:pPr marL="342900" indent="-342900">
              <a:lnSpc>
                <a:spcPct val="100000"/>
              </a:lnSpc>
              <a:buFont typeface="Arial" panose="020B0604020202020204" pitchFamily="34" charset="0"/>
              <a:buChar char="•"/>
            </a:pPr>
            <a:r>
              <a:rPr lang="en-US" sz="2000" dirty="0">
                <a:solidFill>
                  <a:schemeClr val="bg1"/>
                </a:solidFill>
              </a:rPr>
              <a:t>Data is destroyed when the job ends so any data users wish to keep must be moved to Grand or Eagle</a:t>
            </a:r>
          </a:p>
          <a:p>
            <a:pPr marL="0" indent="0">
              <a:lnSpc>
                <a:spcPct val="100000"/>
              </a:lnSpc>
              <a:buNone/>
            </a:pPr>
            <a:endParaRPr lang="en-US" dirty="0">
              <a:solidFill>
                <a:schemeClr val="bg1"/>
              </a:solidFill>
            </a:endParaRPr>
          </a:p>
        </p:txBody>
      </p:sp>
      <p:pic>
        <p:nvPicPr>
          <p:cNvPr id="5" name="Picture 4">
            <a:extLst>
              <a:ext uri="{FF2B5EF4-FFF2-40B4-BE49-F238E27FC236}">
                <a16:creationId xmlns:a16="http://schemas.microsoft.com/office/drawing/2014/main" id="{77646CD8-2465-6A48-B461-0CBEC1F69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3893" y="1326518"/>
            <a:ext cx="5517479" cy="4138109"/>
          </a:xfrm>
          <a:prstGeom prst="rect">
            <a:avLst/>
          </a:prstGeom>
        </p:spPr>
      </p:pic>
    </p:spTree>
    <p:extLst>
      <p:ext uri="{BB962C8B-B14F-4D97-AF65-F5344CB8AC3E}">
        <p14:creationId xmlns:p14="http://schemas.microsoft.com/office/powerpoint/2010/main" val="3316319704"/>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mputer, electronics&#10;&#10;Description automatically generated">
            <a:extLst>
              <a:ext uri="{FF2B5EF4-FFF2-40B4-BE49-F238E27FC236}">
                <a16:creationId xmlns:a16="http://schemas.microsoft.com/office/drawing/2014/main" id="{65E576AF-F167-F843-84D5-33B66A5D63D8}"/>
              </a:ext>
            </a:extLst>
          </p:cNvPr>
          <p:cNvPicPr>
            <a:picLocks noChangeAspect="1"/>
          </p:cNvPicPr>
          <p:nvPr/>
        </p:nvPicPr>
        <p:blipFill rotWithShape="1">
          <a:blip r:embed="rId2">
            <a:alphaModFix amt="41000"/>
            <a:extLst>
              <a:ext uri="{28A0092B-C50C-407E-A947-70E740481C1C}">
                <a14:useLocalDpi xmlns:a14="http://schemas.microsoft.com/office/drawing/2010/main" val="0"/>
              </a:ext>
            </a:extLst>
          </a:blip>
          <a:srcRect l="742" t="-28" r="5240" b="3711"/>
          <a:stretch/>
        </p:blipFill>
        <p:spPr>
          <a:xfrm>
            <a:off x="281353" y="-2006"/>
            <a:ext cx="11910647" cy="6860006"/>
          </a:xfrm>
          <a:prstGeom prst="rect">
            <a:avLst/>
          </a:prstGeom>
        </p:spPr>
      </p:pic>
      <p:sp>
        <p:nvSpPr>
          <p:cNvPr id="6" name="Rectangle 5">
            <a:extLst>
              <a:ext uri="{FF2B5EF4-FFF2-40B4-BE49-F238E27FC236}">
                <a16:creationId xmlns:a16="http://schemas.microsoft.com/office/drawing/2014/main" id="{6E4E9602-E15E-5249-B29D-994181A1F3AB}"/>
              </a:ext>
            </a:extLst>
          </p:cNvPr>
          <p:cNvSpPr/>
          <p:nvPr/>
        </p:nvSpPr>
        <p:spPr>
          <a:xfrm>
            <a:off x="272143" y="0"/>
            <a:ext cx="7010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0F6BD-E925-BA46-9E53-7E0D6ACE76EA}"/>
              </a:ext>
            </a:extLst>
          </p:cNvPr>
          <p:cNvSpPr>
            <a:spLocks noGrp="1"/>
          </p:cNvSpPr>
          <p:nvPr>
            <p:ph type="title"/>
          </p:nvPr>
        </p:nvSpPr>
        <p:spPr/>
        <p:txBody>
          <a:bodyPr/>
          <a:lstStyle/>
          <a:p>
            <a:r>
              <a:rPr lang="en-US" dirty="0">
                <a:solidFill>
                  <a:schemeClr val="bg1"/>
                </a:solidFill>
              </a:rPr>
              <a:t>Storage</a:t>
            </a:r>
          </a:p>
        </p:txBody>
      </p:sp>
      <p:sp>
        <p:nvSpPr>
          <p:cNvPr id="3" name="Content Placeholder 2">
            <a:extLst>
              <a:ext uri="{FF2B5EF4-FFF2-40B4-BE49-F238E27FC236}">
                <a16:creationId xmlns:a16="http://schemas.microsoft.com/office/drawing/2014/main" id="{E88DA29F-D03A-0A4E-9844-DAE18C9BF6EA}"/>
              </a:ext>
            </a:extLst>
          </p:cNvPr>
          <p:cNvSpPr>
            <a:spLocks noGrp="1"/>
          </p:cNvSpPr>
          <p:nvPr>
            <p:ph idx="1"/>
          </p:nvPr>
        </p:nvSpPr>
        <p:spPr>
          <a:xfrm>
            <a:off x="603708" y="2009125"/>
            <a:ext cx="6689721" cy="4935959"/>
          </a:xfrm>
        </p:spPr>
        <p:txBody>
          <a:bodyPr>
            <a:normAutofit/>
          </a:bodyPr>
          <a:lstStyle/>
          <a:p>
            <a:pPr marL="571500" lvl="1" indent="-342900">
              <a:buFont typeface="Wingdings" pitchFamily="2" charset="2"/>
              <a:buChar char="§"/>
            </a:pPr>
            <a:r>
              <a:rPr lang="en-US" sz="2000" dirty="0">
                <a:solidFill>
                  <a:schemeClr val="bg1"/>
                </a:solidFill>
              </a:rPr>
              <a:t>Grand – Global/Center-wide file system providing main project storage</a:t>
            </a:r>
          </a:p>
          <a:p>
            <a:pPr marL="800100" lvl="2" indent="-342900">
              <a:buFont typeface="STIXGeneral-Regular" pitchFamily="2" charset="2"/>
              <a:buChar char="⏤"/>
            </a:pPr>
            <a:r>
              <a:rPr lang="en-US" sz="2000" dirty="0">
                <a:solidFill>
                  <a:schemeClr val="bg1"/>
                </a:solidFill>
              </a:rPr>
              <a:t>100 PB @ 650 GB/s</a:t>
            </a:r>
          </a:p>
          <a:p>
            <a:pPr marL="800100" lvl="2" indent="-342900">
              <a:buFont typeface="STIXGeneral-Regular" pitchFamily="2" charset="2"/>
              <a:buChar char="⏤"/>
            </a:pPr>
            <a:r>
              <a:rPr lang="en-US" sz="2000" dirty="0">
                <a:solidFill>
                  <a:schemeClr val="bg1"/>
                </a:solidFill>
              </a:rPr>
              <a:t>Accessed via </a:t>
            </a:r>
            <a:r>
              <a:rPr lang="en-US" sz="2000" dirty="0" err="1">
                <a:solidFill>
                  <a:schemeClr val="bg1"/>
                </a:solidFill>
              </a:rPr>
              <a:t>Lustre</a:t>
            </a:r>
            <a:r>
              <a:rPr lang="en-US" sz="2000" dirty="0">
                <a:solidFill>
                  <a:schemeClr val="bg1"/>
                </a:solidFill>
              </a:rPr>
              <a:t> LNET routers using Polaris gateway nodes</a:t>
            </a:r>
          </a:p>
          <a:p>
            <a:pPr marL="571500" lvl="1" indent="-342900">
              <a:buFont typeface="Wingdings" pitchFamily="2" charset="2"/>
              <a:buChar char="§"/>
            </a:pPr>
            <a:r>
              <a:rPr lang="en-US" sz="2000" dirty="0">
                <a:solidFill>
                  <a:schemeClr val="bg1"/>
                </a:solidFill>
              </a:rPr>
              <a:t>Eagle – Community file system providing project storage that can be shared externally via Globus sharing</a:t>
            </a:r>
          </a:p>
          <a:p>
            <a:pPr marL="800100" lvl="2" indent="-342900">
              <a:buFont typeface="STIXGeneral-Regular" pitchFamily="2" charset="2"/>
              <a:buChar char="⏤"/>
            </a:pPr>
            <a:r>
              <a:rPr lang="en-US" sz="2000" dirty="0">
                <a:solidFill>
                  <a:schemeClr val="bg1"/>
                </a:solidFill>
              </a:rPr>
              <a:t>100 PB @ 650 GB/s</a:t>
            </a:r>
          </a:p>
          <a:p>
            <a:pPr marL="800100" lvl="2" indent="-342900">
              <a:buFont typeface="STIXGeneral-Regular" pitchFamily="2" charset="2"/>
              <a:buChar char="⏤"/>
            </a:pPr>
            <a:r>
              <a:rPr lang="en-US" sz="2000" dirty="0">
                <a:solidFill>
                  <a:schemeClr val="bg1"/>
                </a:solidFill>
              </a:rPr>
              <a:t>Accessed via </a:t>
            </a:r>
            <a:r>
              <a:rPr lang="en-US" sz="2000" dirty="0" err="1">
                <a:solidFill>
                  <a:schemeClr val="bg1"/>
                </a:solidFill>
              </a:rPr>
              <a:t>Lustre</a:t>
            </a:r>
            <a:r>
              <a:rPr lang="en-US" sz="2000" dirty="0">
                <a:solidFill>
                  <a:schemeClr val="bg1"/>
                </a:solidFill>
              </a:rPr>
              <a:t> LNET routers using Polaris gateway nodes</a:t>
            </a:r>
          </a:p>
          <a:p>
            <a:pPr marL="571500" lvl="1" indent="-342900">
              <a:buFont typeface="Wingdings" pitchFamily="2" charset="2"/>
              <a:buChar char="§"/>
            </a:pPr>
            <a:r>
              <a:rPr lang="en-US" sz="2000" dirty="0">
                <a:solidFill>
                  <a:schemeClr val="bg1"/>
                </a:solidFill>
              </a:rPr>
              <a:t>Gateway nodes can provide &gt;1 TB/s</a:t>
            </a:r>
          </a:p>
          <a:p>
            <a:pPr marL="571500" lvl="1" indent="-342900">
              <a:buFont typeface="Wingdings" pitchFamily="2" charset="2"/>
              <a:buChar char="§"/>
            </a:pPr>
            <a:r>
              <a:rPr lang="en-US" sz="2000" dirty="0">
                <a:solidFill>
                  <a:schemeClr val="bg1"/>
                </a:solidFill>
              </a:rPr>
              <a:t>Home – shared home file system for convenience not for performance or bulk storage</a:t>
            </a:r>
          </a:p>
        </p:txBody>
      </p:sp>
      <p:sp>
        <p:nvSpPr>
          <p:cNvPr id="4" name="Rectangle 3">
            <a:extLst>
              <a:ext uri="{FF2B5EF4-FFF2-40B4-BE49-F238E27FC236}">
                <a16:creationId xmlns:a16="http://schemas.microsoft.com/office/drawing/2014/main" id="{E7CED7D0-4D71-4D43-BBC6-D4C6E6EC2FCF}"/>
              </a:ext>
            </a:extLst>
          </p:cNvPr>
          <p:cNvSpPr/>
          <p:nvPr/>
        </p:nvSpPr>
        <p:spPr>
          <a:xfrm>
            <a:off x="762000" y="1048434"/>
            <a:ext cx="6096000" cy="830997"/>
          </a:xfrm>
          <a:prstGeom prst="rect">
            <a:avLst/>
          </a:prstGeom>
        </p:spPr>
        <p:txBody>
          <a:bodyPr>
            <a:spAutoFit/>
          </a:bodyPr>
          <a:lstStyle/>
          <a:p>
            <a:r>
              <a:rPr lang="en-US" sz="2400" dirty="0">
                <a:solidFill>
                  <a:schemeClr val="bg1"/>
                </a:solidFill>
              </a:rPr>
              <a:t>Polaris will be connected to existing ALCF storage resources</a:t>
            </a:r>
          </a:p>
        </p:txBody>
      </p:sp>
    </p:spTree>
    <p:extLst>
      <p:ext uri="{BB962C8B-B14F-4D97-AF65-F5344CB8AC3E}">
        <p14:creationId xmlns:p14="http://schemas.microsoft.com/office/powerpoint/2010/main" val="1327905311"/>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D5C916-0A18-0514-9525-755F1B9FCDC0}"/>
              </a:ext>
            </a:extLst>
          </p:cNvPr>
          <p:cNvSpPr>
            <a:spLocks noGrp="1"/>
          </p:cNvSpPr>
          <p:nvPr>
            <p:ph type="title"/>
          </p:nvPr>
        </p:nvSpPr>
        <p:spPr/>
        <p:txBody>
          <a:bodyPr/>
          <a:lstStyle/>
          <a:p>
            <a:r>
              <a:rPr lang="en-US" dirty="0"/>
              <a:t>Software</a:t>
            </a:r>
          </a:p>
        </p:txBody>
      </p:sp>
      <p:pic>
        <p:nvPicPr>
          <p:cNvPr id="8" name="Picture Placeholder 7">
            <a:extLst>
              <a:ext uri="{FF2B5EF4-FFF2-40B4-BE49-F238E27FC236}">
                <a16:creationId xmlns:a16="http://schemas.microsoft.com/office/drawing/2014/main" id="{B000ABC8-A02D-20D6-650B-2775833E45B8}"/>
              </a:ext>
            </a:extLst>
          </p:cNvPr>
          <p:cNvPicPr>
            <a:picLocks noGrp="1" noChangeAspect="1"/>
          </p:cNvPicPr>
          <p:nvPr>
            <p:ph type="pic" idx="1"/>
          </p:nvPr>
        </p:nvPicPr>
        <p:blipFill rotWithShape="1">
          <a:blip r:embed="rId2"/>
          <a:srcRect l="1134" t="740" r="907" b="37974"/>
          <a:stretch/>
        </p:blipFill>
        <p:spPr>
          <a:xfrm>
            <a:off x="5250024" y="987426"/>
            <a:ext cx="6046237" cy="4873625"/>
          </a:xfrm>
        </p:spPr>
      </p:pic>
    </p:spTree>
    <p:extLst>
      <p:ext uri="{BB962C8B-B14F-4D97-AF65-F5344CB8AC3E}">
        <p14:creationId xmlns:p14="http://schemas.microsoft.com/office/powerpoint/2010/main" val="3571395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716E2-B12B-E44C-BE4E-8C44401A2A3F}"/>
              </a:ext>
            </a:extLst>
          </p:cNvPr>
          <p:cNvSpPr>
            <a:spLocks noGrp="1"/>
          </p:cNvSpPr>
          <p:nvPr>
            <p:ph type="title"/>
          </p:nvPr>
        </p:nvSpPr>
        <p:spPr/>
        <p:txBody>
          <a:bodyPr/>
          <a:lstStyle/>
          <a:p>
            <a:r>
              <a:rPr lang="en-US" dirty="0"/>
              <a:t>Polaris Software Overview</a:t>
            </a:r>
          </a:p>
        </p:txBody>
      </p:sp>
      <p:sp>
        <p:nvSpPr>
          <p:cNvPr id="3" name="Content Placeholder 2">
            <a:extLst>
              <a:ext uri="{FF2B5EF4-FFF2-40B4-BE49-F238E27FC236}">
                <a16:creationId xmlns:a16="http://schemas.microsoft.com/office/drawing/2014/main" id="{A03ABA12-5559-614E-AA0E-E3FEA36F9E50}"/>
              </a:ext>
            </a:extLst>
          </p:cNvPr>
          <p:cNvSpPr>
            <a:spLocks noGrp="1"/>
          </p:cNvSpPr>
          <p:nvPr>
            <p:ph idx="4294967295"/>
          </p:nvPr>
        </p:nvSpPr>
        <p:spPr>
          <a:xfrm>
            <a:off x="772886" y="1279299"/>
            <a:ext cx="7848601" cy="4784044"/>
          </a:xfrm>
        </p:spPr>
        <p:txBody>
          <a:bodyPr/>
          <a:lstStyle/>
          <a:p>
            <a:r>
              <a:rPr lang="en-US" sz="2000" dirty="0"/>
              <a:t>Provides an excellent platform for preparing application codes for Aurora</a:t>
            </a:r>
          </a:p>
          <a:p>
            <a:pPr marL="571500" lvl="1" indent="-342900">
              <a:buFont typeface="Wingdings" pitchFamily="2" charset="2"/>
              <a:buChar char="§"/>
            </a:pPr>
            <a:r>
              <a:rPr lang="en-US" sz="1800" dirty="0"/>
              <a:t>All programming models available on Aurora can be tested</a:t>
            </a:r>
          </a:p>
          <a:p>
            <a:pPr marL="571500" lvl="1" indent="-342900">
              <a:buFont typeface="Wingdings" pitchFamily="2" charset="2"/>
              <a:buChar char="§"/>
            </a:pPr>
            <a:r>
              <a:rPr lang="en-US" sz="1800" dirty="0"/>
              <a:t>Features HPE Cray (PE) Programming Environment</a:t>
            </a:r>
          </a:p>
          <a:p>
            <a:pPr marL="228600" lvl="1" indent="0">
              <a:buNone/>
            </a:pPr>
            <a:br>
              <a:rPr lang="en-US" sz="2400" dirty="0"/>
            </a:br>
            <a:endParaRPr lang="en-US" sz="2400" dirty="0"/>
          </a:p>
          <a:p>
            <a:r>
              <a:rPr lang="en-US" sz="2000" dirty="0"/>
              <a:t>Provides excellent capabilities in simulation, data and learning using Nvidia’s existing HPC SDK</a:t>
            </a:r>
            <a:br>
              <a:rPr lang="en-US" sz="2400" dirty="0"/>
            </a:br>
            <a:endParaRPr lang="en-US" sz="2400" dirty="0"/>
          </a:p>
          <a:p>
            <a:endParaRPr lang="en-US" sz="2400" dirty="0"/>
          </a:p>
          <a:p>
            <a:r>
              <a:rPr lang="en-US" sz="2000" dirty="0"/>
              <a:t>Support for HPE Cray MPI and MPICH via </a:t>
            </a:r>
            <a:r>
              <a:rPr lang="en-US" sz="2000" dirty="0" err="1"/>
              <a:t>libfabric</a:t>
            </a:r>
            <a:r>
              <a:rPr lang="en-US" sz="2000" dirty="0"/>
              <a:t> using Slingshot provider</a:t>
            </a:r>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14111912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1D9E-2FBB-7049-A062-68E751272166}"/>
              </a:ext>
            </a:extLst>
          </p:cNvPr>
          <p:cNvSpPr>
            <a:spLocks noGrp="1"/>
          </p:cNvSpPr>
          <p:nvPr>
            <p:ph type="title"/>
          </p:nvPr>
        </p:nvSpPr>
        <p:spPr/>
        <p:txBody>
          <a:bodyPr/>
          <a:lstStyle/>
          <a:p>
            <a:r>
              <a:rPr lang="en-US"/>
              <a:t>Filesystem</a:t>
            </a:r>
          </a:p>
        </p:txBody>
      </p:sp>
      <p:sp>
        <p:nvSpPr>
          <p:cNvPr id="3" name="Content Placeholder 2">
            <a:extLst>
              <a:ext uri="{FF2B5EF4-FFF2-40B4-BE49-F238E27FC236}">
                <a16:creationId xmlns:a16="http://schemas.microsoft.com/office/drawing/2014/main" id="{55EE03F6-E636-0D40-989D-36E0B5E2D2B3}"/>
              </a:ext>
            </a:extLst>
          </p:cNvPr>
          <p:cNvSpPr>
            <a:spLocks noGrp="1"/>
          </p:cNvSpPr>
          <p:nvPr>
            <p:ph idx="1"/>
          </p:nvPr>
        </p:nvSpPr>
        <p:spPr/>
        <p:txBody>
          <a:bodyPr/>
          <a:lstStyle/>
          <a:p>
            <a:r>
              <a:rPr lang="en-US" sz="2000"/>
              <a:t>Polaris will have a shared home filesystem</a:t>
            </a:r>
          </a:p>
          <a:p>
            <a:endParaRPr lang="en-US" sz="2000"/>
          </a:p>
          <a:p>
            <a:r>
              <a:rPr lang="en-US" sz="2000"/>
              <a:t>The Eagle and Grand filesystems available and mounted</a:t>
            </a:r>
          </a:p>
          <a:p>
            <a:pPr lvl="1"/>
            <a:r>
              <a:rPr lang="en-US" sz="1800">
                <a:latin typeface="Consolas" panose="020B0609020204030204" pitchFamily="49" charset="0"/>
                <a:cs typeface="Consolas" panose="020B0609020204030204" pitchFamily="49" charset="0"/>
              </a:rPr>
              <a:t> /lus/grand</a:t>
            </a:r>
          </a:p>
          <a:p>
            <a:pPr lvl="1"/>
            <a:r>
              <a:rPr lang="en-US" sz="1800">
                <a:latin typeface="Consolas" panose="020B0609020204030204" pitchFamily="49" charset="0"/>
                <a:cs typeface="Consolas" panose="020B0609020204030204" pitchFamily="49" charset="0"/>
              </a:rPr>
              <a:t> /lus/eagle</a:t>
            </a:r>
          </a:p>
          <a:p>
            <a:endParaRPr lang="en-US"/>
          </a:p>
          <a:p>
            <a:r>
              <a:rPr lang="en-US" sz="2000"/>
              <a:t>Main project storage</a:t>
            </a:r>
          </a:p>
          <a:p>
            <a:pPr lvl="1"/>
            <a:r>
              <a:rPr lang="en-US" sz="1800">
                <a:latin typeface="Consolas" panose="020B0609020204030204" pitchFamily="49" charset="0"/>
                <a:cs typeface="Consolas" panose="020B0609020204030204" pitchFamily="49" charset="0"/>
              </a:rPr>
              <a:t> /lus/grand/projects</a:t>
            </a:r>
          </a:p>
          <a:p>
            <a:endParaRPr lang="en-US" sz="2000"/>
          </a:p>
          <a:p>
            <a:r>
              <a:rPr lang="en-US" sz="2000"/>
              <a:t>Community project storage</a:t>
            </a:r>
          </a:p>
          <a:p>
            <a:pPr lvl="1"/>
            <a:r>
              <a:rPr lang="en-US" sz="1800">
                <a:latin typeface="Consolas" panose="020B0609020204030204" pitchFamily="49" charset="0"/>
                <a:cs typeface="Consolas" panose="020B0609020204030204" pitchFamily="49" charset="0"/>
              </a:rPr>
              <a:t> /lus/eagle/projects</a:t>
            </a:r>
          </a:p>
        </p:txBody>
      </p:sp>
    </p:spTree>
    <p:extLst>
      <p:ext uri="{BB962C8B-B14F-4D97-AF65-F5344CB8AC3E}">
        <p14:creationId xmlns:p14="http://schemas.microsoft.com/office/powerpoint/2010/main" val="1294083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59C0-2B45-B846-B9A8-6AFE8F30D2FB}"/>
              </a:ext>
            </a:extLst>
          </p:cNvPr>
          <p:cNvSpPr>
            <a:spLocks noGrp="1"/>
          </p:cNvSpPr>
          <p:nvPr>
            <p:ph type="title"/>
          </p:nvPr>
        </p:nvSpPr>
        <p:spPr/>
        <p:txBody>
          <a:bodyPr/>
          <a:lstStyle/>
          <a:p>
            <a:r>
              <a:rPr lang="en-US"/>
              <a:t>Scheduler – PBS Professional</a:t>
            </a:r>
          </a:p>
        </p:txBody>
      </p:sp>
      <p:sp>
        <p:nvSpPr>
          <p:cNvPr id="3" name="Content Placeholder 2">
            <a:extLst>
              <a:ext uri="{FF2B5EF4-FFF2-40B4-BE49-F238E27FC236}">
                <a16:creationId xmlns:a16="http://schemas.microsoft.com/office/drawing/2014/main" id="{DA535700-E4FB-7E4C-BCA6-316B263822F4}"/>
              </a:ext>
            </a:extLst>
          </p:cNvPr>
          <p:cNvSpPr>
            <a:spLocks noGrp="1"/>
          </p:cNvSpPr>
          <p:nvPr>
            <p:ph idx="1"/>
          </p:nvPr>
        </p:nvSpPr>
        <p:spPr/>
        <p:txBody>
          <a:bodyPr>
            <a:normAutofit/>
          </a:bodyPr>
          <a:lstStyle/>
          <a:p>
            <a:r>
              <a:rPr lang="en-US" sz="2400"/>
              <a:t>Primary commands</a:t>
            </a:r>
          </a:p>
          <a:p>
            <a:pPr lvl="1"/>
            <a:r>
              <a:rPr lang="en-US" sz="2000">
                <a:latin typeface="Consolas" panose="020B0609020204030204" pitchFamily="49" charset="0"/>
                <a:cs typeface="Consolas" panose="020B0609020204030204" pitchFamily="49" charset="0"/>
              </a:rPr>
              <a:t> qsub</a:t>
            </a:r>
          </a:p>
          <a:p>
            <a:pPr lvl="2"/>
            <a:r>
              <a:rPr lang="en-US" sz="2000"/>
              <a:t>Request resources and start your script on the head node</a:t>
            </a:r>
          </a:p>
          <a:p>
            <a:pPr lvl="2"/>
            <a:r>
              <a:rPr lang="en-US" sz="2000">
                <a:latin typeface="Consolas" panose="020B0609020204030204" pitchFamily="49" charset="0"/>
                <a:cs typeface="Consolas" panose="020B0609020204030204" pitchFamily="49" charset="0"/>
              </a:rPr>
              <a:t>-A </a:t>
            </a:r>
            <a:r>
              <a:rPr lang="en-US" sz="2000"/>
              <a:t>- Allocation</a:t>
            </a:r>
          </a:p>
          <a:p>
            <a:pPr lvl="2"/>
            <a:r>
              <a:rPr lang="en-US" sz="2000">
                <a:latin typeface="Consolas" panose="020B0609020204030204" pitchFamily="49" charset="0"/>
                <a:cs typeface="Consolas" panose="020B0609020204030204" pitchFamily="49" charset="0"/>
              </a:rPr>
              <a:t>-l </a:t>
            </a:r>
            <a:r>
              <a:rPr lang="en-US" sz="2000"/>
              <a:t>- Options</a:t>
            </a:r>
          </a:p>
          <a:p>
            <a:pPr lvl="1"/>
            <a:r>
              <a:rPr lang="en-US" sz="2000">
                <a:latin typeface="Consolas" panose="020B0609020204030204" pitchFamily="49" charset="0"/>
                <a:cs typeface="Consolas" panose="020B0609020204030204" pitchFamily="49" charset="0"/>
              </a:rPr>
              <a:t> qstat</a:t>
            </a:r>
          </a:p>
          <a:p>
            <a:pPr lvl="2"/>
            <a:r>
              <a:rPr lang="en-US" sz="2000"/>
              <a:t>Check on the status of requests</a:t>
            </a:r>
          </a:p>
          <a:p>
            <a:pPr lvl="2"/>
            <a:r>
              <a:rPr lang="en-US" sz="2000">
                <a:latin typeface="Consolas" panose="020B0609020204030204" pitchFamily="49" charset="0"/>
                <a:cs typeface="Consolas" panose="020B0609020204030204" pitchFamily="49" charset="0"/>
              </a:rPr>
              <a:t>-Q          </a:t>
            </a:r>
            <a:r>
              <a:rPr lang="en-US" sz="2000"/>
              <a:t>- List queues</a:t>
            </a:r>
          </a:p>
          <a:p>
            <a:pPr lvl="2"/>
            <a:r>
              <a:rPr lang="en-US" sz="2000">
                <a:latin typeface="Consolas" panose="020B0609020204030204" pitchFamily="49" charset="0"/>
                <a:cs typeface="Consolas" panose="020B0609020204030204" pitchFamily="49" charset="0"/>
              </a:rPr>
              <a:t>-f &lt;jobid&gt;  </a:t>
            </a:r>
            <a:r>
              <a:rPr lang="en-US" sz="2000"/>
              <a:t>- Detailed information about a job</a:t>
            </a:r>
          </a:p>
          <a:p>
            <a:pPr lvl="2"/>
            <a:r>
              <a:rPr lang="en-US" sz="2000">
                <a:latin typeface="Consolas" panose="020B0609020204030204" pitchFamily="49" charset="0"/>
                <a:cs typeface="Consolas" panose="020B0609020204030204" pitchFamily="49" charset="0"/>
              </a:rPr>
              <a:t>-x &lt;jobid&gt;  </a:t>
            </a:r>
            <a:r>
              <a:rPr lang="en-US" sz="2000"/>
              <a:t>- Information about a completed job</a:t>
            </a:r>
          </a:p>
          <a:p>
            <a:pPr lvl="1"/>
            <a:r>
              <a:rPr lang="en-US" sz="2000"/>
              <a:t> </a:t>
            </a:r>
            <a:r>
              <a:rPr lang="en-US" sz="2000">
                <a:latin typeface="Consolas" panose="020B0609020204030204" pitchFamily="49" charset="0"/>
                <a:cs typeface="Consolas" panose="020B0609020204030204" pitchFamily="49" charset="0"/>
              </a:rPr>
              <a:t>qalter</a:t>
            </a:r>
          </a:p>
          <a:p>
            <a:pPr lvl="2"/>
            <a:r>
              <a:rPr lang="en-US" sz="2000"/>
              <a:t>Update your requests</a:t>
            </a:r>
          </a:p>
          <a:p>
            <a:pPr lvl="1"/>
            <a:r>
              <a:rPr lang="en-US" sz="2000">
                <a:latin typeface="Consolas" panose="020B0609020204030204" pitchFamily="49" charset="0"/>
                <a:cs typeface="Consolas" panose="020B0609020204030204" pitchFamily="49" charset="0"/>
              </a:rPr>
              <a:t> qdel</a:t>
            </a:r>
          </a:p>
          <a:p>
            <a:pPr lvl="2"/>
            <a:r>
              <a:rPr lang="en-US" sz="2000"/>
              <a:t>Cancel unneeded requests</a:t>
            </a:r>
          </a:p>
          <a:p>
            <a:pPr lvl="1"/>
            <a:endParaRPr lang="en-US"/>
          </a:p>
          <a:p>
            <a:pPr lvl="1"/>
            <a:endParaRPr lang="en-US"/>
          </a:p>
        </p:txBody>
      </p:sp>
    </p:spTree>
    <p:extLst>
      <p:ext uri="{BB962C8B-B14F-4D97-AF65-F5344CB8AC3E}">
        <p14:creationId xmlns:p14="http://schemas.microsoft.com/office/powerpoint/2010/main" val="3148060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59C0-2B45-B846-B9A8-6AFE8F30D2FB}"/>
              </a:ext>
            </a:extLst>
          </p:cNvPr>
          <p:cNvSpPr>
            <a:spLocks noGrp="1"/>
          </p:cNvSpPr>
          <p:nvPr>
            <p:ph type="title"/>
          </p:nvPr>
        </p:nvSpPr>
        <p:spPr/>
        <p:txBody>
          <a:bodyPr/>
          <a:lstStyle/>
          <a:p>
            <a:r>
              <a:rPr lang="en-US"/>
              <a:t>Scheduler – PBS Professional</a:t>
            </a:r>
          </a:p>
        </p:txBody>
      </p:sp>
      <p:sp>
        <p:nvSpPr>
          <p:cNvPr id="3" name="Content Placeholder 2">
            <a:extLst>
              <a:ext uri="{FF2B5EF4-FFF2-40B4-BE49-F238E27FC236}">
                <a16:creationId xmlns:a16="http://schemas.microsoft.com/office/drawing/2014/main" id="{DA535700-E4FB-7E4C-BCA6-316B263822F4}"/>
              </a:ext>
            </a:extLst>
          </p:cNvPr>
          <p:cNvSpPr>
            <a:spLocks noGrp="1"/>
          </p:cNvSpPr>
          <p:nvPr>
            <p:ph idx="1"/>
          </p:nvPr>
        </p:nvSpPr>
        <p:spPr/>
        <p:txBody>
          <a:bodyPr>
            <a:normAutofit fontScale="92500" lnSpcReduction="20000"/>
          </a:bodyPr>
          <a:lstStyle/>
          <a:p>
            <a:r>
              <a:rPr lang="en-US" sz="2000"/>
              <a:t>Resource requests and placement</a:t>
            </a:r>
          </a:p>
          <a:p>
            <a:pPr lvl="1"/>
            <a:r>
              <a:rPr lang="en-US" sz="1800"/>
              <a:t> Job wide options</a:t>
            </a:r>
          </a:p>
          <a:p>
            <a:pPr lvl="2"/>
            <a:r>
              <a:rPr lang="en-US" sz="1800">
                <a:latin typeface="Consolas" panose="020B0609020204030204" pitchFamily="49" charset="0"/>
                <a:cs typeface="Consolas" panose="020B0609020204030204" pitchFamily="49" charset="0"/>
              </a:rPr>
              <a:t>-l walltime=06:00:00 </a:t>
            </a:r>
          </a:p>
          <a:p>
            <a:pPr lvl="1">
              <a:spcBef>
                <a:spcPts val="1100"/>
              </a:spcBef>
            </a:pPr>
            <a:r>
              <a:rPr lang="en-US" sz="1800"/>
              <a:t> Resource selection</a:t>
            </a:r>
          </a:p>
          <a:p>
            <a:pPr lvl="2"/>
            <a:r>
              <a:rPr lang="en-US" sz="1800">
                <a:latin typeface="Consolas" panose="020B0609020204030204" pitchFamily="49" charset="0"/>
                <a:cs typeface="Consolas" panose="020B0609020204030204" pitchFamily="49" charset="0"/>
              </a:rPr>
              <a:t>-l </a:t>
            </a:r>
            <a:r>
              <a:rPr lang="en-US">
                <a:latin typeface="Consolas" panose="020B0609020204030204" pitchFamily="49" charset="0"/>
                <a:cs typeface="Consolas" panose="020B0609020204030204" pitchFamily="49" charset="0"/>
              </a:rPr>
              <a:t>select=[&lt;N&gt;:]&lt;chunk&gt;[+[&lt;N&gt;:]&lt;chunk&gt; ...] </a:t>
            </a:r>
          </a:p>
          <a:p>
            <a:pPr lvl="1">
              <a:spcBef>
                <a:spcPts val="1100"/>
              </a:spcBef>
            </a:pPr>
            <a:r>
              <a:rPr lang="en-US" sz="1800"/>
              <a:t> Simple example with system selection (128 compute nodes on Polaris)</a:t>
            </a:r>
          </a:p>
          <a:p>
            <a:pPr lvl="2"/>
            <a:r>
              <a:rPr lang="en-US" sz="1700">
                <a:latin typeface="Consolas" panose="020B0609020204030204" pitchFamily="49" charset="0"/>
                <a:cs typeface="Consolas" panose="020B0609020204030204" pitchFamily="49" charset="0"/>
              </a:rPr>
              <a:t>-l select=128:system=polaris</a:t>
            </a:r>
            <a:endParaRPr lang="en-US" sz="1800"/>
          </a:p>
          <a:p>
            <a:pPr lvl="2"/>
            <a:endParaRPr lang="en-US" sz="1800"/>
          </a:p>
          <a:p>
            <a:r>
              <a:rPr lang="en-US" sz="2000"/>
              <a:t>Useful definitions</a:t>
            </a:r>
          </a:p>
          <a:p>
            <a:pPr lvl="1"/>
            <a:r>
              <a:rPr lang="en-US" sz="1800"/>
              <a:t> chunk</a:t>
            </a:r>
          </a:p>
          <a:p>
            <a:pPr lvl="2"/>
            <a:r>
              <a:rPr lang="en-US" sz="1800"/>
              <a:t>Set of resources allocated as a unit to a job</a:t>
            </a:r>
          </a:p>
          <a:p>
            <a:pPr lvl="1"/>
            <a:r>
              <a:rPr lang="en-US" sz="1800"/>
              <a:t> vnode</a:t>
            </a:r>
          </a:p>
          <a:p>
            <a:pPr lvl="2"/>
            <a:r>
              <a:rPr lang="en-US" sz="1800"/>
              <a:t>Virtual node.  Abstract object representing a usable part of an execution host</a:t>
            </a:r>
          </a:p>
          <a:p>
            <a:pPr lvl="1"/>
            <a:r>
              <a:rPr lang="en-US" sz="1800"/>
              <a:t> ncpus</a:t>
            </a:r>
          </a:p>
          <a:p>
            <a:pPr lvl="2"/>
            <a:r>
              <a:rPr lang="en-US" sz="1800"/>
              <a:t>On Polaris this is equal to a hardware thread.  Polaris has a single socket with 32 cores, each with 2 threads resulting in ncpus=64</a:t>
            </a:r>
          </a:p>
          <a:p>
            <a:pPr lvl="1"/>
            <a:r>
              <a:rPr lang="en-US" sz="1800"/>
              <a:t>ngpus</a:t>
            </a:r>
          </a:p>
          <a:p>
            <a:pPr lvl="2"/>
            <a:r>
              <a:rPr lang="en-US" sz="1800"/>
              <a:t>Number of GPUs.  Generally will be four on Polaris.  Could potentially be higher if using </a:t>
            </a:r>
            <a:r>
              <a:rPr lang="en-US" sz="1800" i="1"/>
              <a:t>Multi Instance GPU (MIG)</a:t>
            </a:r>
            <a:r>
              <a:rPr lang="en-US" sz="1800"/>
              <a:t> mode.</a:t>
            </a:r>
          </a:p>
          <a:p>
            <a:pPr lvl="1"/>
            <a:endParaRPr lang="en-US" sz="1800"/>
          </a:p>
          <a:p>
            <a:pPr lvl="1"/>
            <a:endParaRPr lang="en-US"/>
          </a:p>
          <a:p>
            <a:pPr lvl="1"/>
            <a:endParaRPr lang="en-US"/>
          </a:p>
        </p:txBody>
      </p:sp>
    </p:spTree>
    <p:extLst>
      <p:ext uri="{BB962C8B-B14F-4D97-AF65-F5344CB8AC3E}">
        <p14:creationId xmlns:p14="http://schemas.microsoft.com/office/powerpoint/2010/main" val="3245001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1CF14-3363-1040-9FEF-BD8921F8D73D}"/>
              </a:ext>
            </a:extLst>
          </p:cNvPr>
          <p:cNvSpPr>
            <a:spLocks noGrp="1"/>
          </p:cNvSpPr>
          <p:nvPr>
            <p:ph type="title"/>
          </p:nvPr>
        </p:nvSpPr>
        <p:spPr/>
        <p:txBody>
          <a:bodyPr/>
          <a:lstStyle/>
          <a:p>
            <a:r>
              <a:rPr lang="en-US"/>
              <a:t>Some useful commands for working with PBS</a:t>
            </a:r>
          </a:p>
        </p:txBody>
      </p:sp>
      <p:sp>
        <p:nvSpPr>
          <p:cNvPr id="3" name="Content Placeholder 2">
            <a:extLst>
              <a:ext uri="{FF2B5EF4-FFF2-40B4-BE49-F238E27FC236}">
                <a16:creationId xmlns:a16="http://schemas.microsoft.com/office/drawing/2014/main" id="{95E5D2C7-80CB-2D4E-88BD-C4003B0496A4}"/>
              </a:ext>
            </a:extLst>
          </p:cNvPr>
          <p:cNvSpPr>
            <a:spLocks noGrp="1"/>
          </p:cNvSpPr>
          <p:nvPr>
            <p:ph idx="1"/>
          </p:nvPr>
        </p:nvSpPr>
        <p:spPr/>
        <p:txBody>
          <a:bodyPr>
            <a:normAutofit/>
          </a:bodyPr>
          <a:lstStyle/>
          <a:p>
            <a:endParaRPr lang="en-US" sz="2000">
              <a:latin typeface="Consolas" panose="020B0609020204030204" pitchFamily="49" charset="0"/>
              <a:cs typeface="Consolas" panose="020B0609020204030204" pitchFamily="49" charset="0"/>
            </a:endParaRPr>
          </a:p>
          <a:p>
            <a:endParaRPr lang="en-US" sz="2000">
              <a:latin typeface="Consolas" panose="020B0609020204030204" pitchFamily="49" charset="0"/>
              <a:cs typeface="Consolas" panose="020B0609020204030204" pitchFamily="49" charset="0"/>
            </a:endParaRPr>
          </a:p>
          <a:p>
            <a:r>
              <a:rPr lang="en-US" sz="2000">
                <a:latin typeface="Consolas" panose="020B0609020204030204" pitchFamily="49" charset="0"/>
                <a:cs typeface="Consolas" panose="020B0609020204030204" pitchFamily="49" charset="0"/>
              </a:rPr>
              <a:t>qsub2pbs </a:t>
            </a:r>
            <a:r>
              <a:rPr lang="en-US" sz="2000"/>
              <a:t>(Available on Theta and Cooley)</a:t>
            </a:r>
          </a:p>
          <a:p>
            <a:pPr lvl="1"/>
            <a:r>
              <a:rPr lang="en-US" sz="1800"/>
              <a:t> Translates Cobalt qsub command to PBS qsub command</a:t>
            </a:r>
          </a:p>
          <a:p>
            <a:pPr lvl="1"/>
            <a:r>
              <a:rPr lang="en-US" sz="1800"/>
              <a:t> Pass it a Cobalt command line and get a pbs one</a:t>
            </a:r>
          </a:p>
          <a:p>
            <a:endParaRPr lang="en-US" sz="2000"/>
          </a:p>
          <a:p>
            <a:endParaRPr lang="en-US" sz="2000"/>
          </a:p>
          <a:p>
            <a:endParaRPr lang="en-US" sz="2000"/>
          </a:p>
          <a:p>
            <a:r>
              <a:rPr lang="en-US" sz="2000">
                <a:latin typeface="Consolas" panose="020B0609020204030204" pitchFamily="49" charset="0"/>
                <a:cs typeface="Consolas" panose="020B0609020204030204" pitchFamily="49" charset="0"/>
              </a:rPr>
              <a:t>pbsnodes</a:t>
            </a:r>
          </a:p>
          <a:p>
            <a:pPr lvl="1"/>
            <a:r>
              <a:rPr lang="en-US" sz="1800"/>
              <a:t> Provides information about the current state of nodes</a:t>
            </a:r>
          </a:p>
        </p:txBody>
      </p:sp>
    </p:spTree>
    <p:extLst>
      <p:ext uri="{BB962C8B-B14F-4D97-AF65-F5344CB8AC3E}">
        <p14:creationId xmlns:p14="http://schemas.microsoft.com/office/powerpoint/2010/main" val="1578017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7025-DF7B-464A-B658-8D6D416E1AB9}"/>
              </a:ext>
            </a:extLst>
          </p:cNvPr>
          <p:cNvSpPr>
            <a:spLocks noGrp="1"/>
          </p:cNvSpPr>
          <p:nvPr>
            <p:ph type="title"/>
          </p:nvPr>
        </p:nvSpPr>
        <p:spPr/>
        <p:txBody>
          <a:bodyPr/>
          <a:lstStyle/>
          <a:p>
            <a:r>
              <a:rPr lang="en-US"/>
              <a:t>Running MPI Applications</a:t>
            </a:r>
          </a:p>
        </p:txBody>
      </p:sp>
      <p:sp>
        <p:nvSpPr>
          <p:cNvPr id="3" name="Content Placeholder 2">
            <a:extLst>
              <a:ext uri="{FF2B5EF4-FFF2-40B4-BE49-F238E27FC236}">
                <a16:creationId xmlns:a16="http://schemas.microsoft.com/office/drawing/2014/main" id="{BDD3B379-6D08-F041-B507-FDC2894FFBC3}"/>
              </a:ext>
            </a:extLst>
          </p:cNvPr>
          <p:cNvSpPr>
            <a:spLocks noGrp="1"/>
          </p:cNvSpPr>
          <p:nvPr>
            <p:ph idx="1"/>
          </p:nvPr>
        </p:nvSpPr>
        <p:spPr/>
        <p:txBody>
          <a:bodyPr/>
          <a:lstStyle/>
          <a:p>
            <a:pPr marL="0" indent="0">
              <a:buNone/>
            </a:pPr>
            <a:r>
              <a:rPr lang="en-US"/>
              <a:t>Jobs run directly on the compute nodes.  The </a:t>
            </a:r>
            <a:r>
              <a:rPr lang="en-US">
                <a:latin typeface="Consolas" panose="020B0609020204030204" pitchFamily="49" charset="0"/>
                <a:cs typeface="Consolas" panose="020B0609020204030204" pitchFamily="49" charset="0"/>
              </a:rPr>
              <a:t>mpiexec</a:t>
            </a:r>
            <a:r>
              <a:rPr lang="en-US"/>
              <a:t> command runs applications using the Parallel Application Launch Service (PALS)</a:t>
            </a:r>
          </a:p>
          <a:p>
            <a:pPr marL="0" indent="0">
              <a:buNone/>
            </a:pPr>
            <a:endParaRPr lang="en-US">
              <a:latin typeface="Consolas" panose="020B0609020204030204" pitchFamily="49" charset="0"/>
              <a:cs typeface="Consolas" panose="020B0609020204030204" pitchFamily="49" charset="0"/>
            </a:endParaRPr>
          </a:p>
          <a:p>
            <a:r>
              <a:rPr lang="en-US">
                <a:latin typeface="Consolas" panose="020B0609020204030204" pitchFamily="49" charset="0"/>
                <a:cs typeface="Consolas" panose="020B0609020204030204" pitchFamily="49" charset="0"/>
              </a:rPr>
              <a:t>mpiexec</a:t>
            </a:r>
          </a:p>
          <a:p>
            <a:pPr lvl="1"/>
            <a:r>
              <a:rPr lang="en-US"/>
              <a:t> Execute MPI applications on compute nodes using mpiexec</a:t>
            </a:r>
          </a:p>
          <a:p>
            <a:pPr marL="914377" lvl="2" indent="0">
              <a:buNone/>
            </a:pPr>
            <a:r>
              <a:rPr lang="en-US">
                <a:latin typeface="Consolas" panose="020B0609020204030204" pitchFamily="49" charset="0"/>
                <a:cs typeface="Consolas" panose="020B0609020204030204" pitchFamily="49" charset="0"/>
              </a:rPr>
              <a:t> -n        </a:t>
            </a:r>
            <a:r>
              <a:rPr lang="en-US"/>
              <a:t>Total number of MPI ranks	</a:t>
            </a:r>
          </a:p>
          <a:p>
            <a:pPr marL="914377" lvl="2" indent="0">
              <a:buNone/>
            </a:pPr>
            <a:r>
              <a:rPr lang="en-US">
                <a:latin typeface="Consolas" panose="020B0609020204030204" pitchFamily="49" charset="0"/>
                <a:cs typeface="Consolas" panose="020B0609020204030204" pitchFamily="49" charset="0"/>
              </a:rPr>
              <a:t> -ppn      </a:t>
            </a:r>
            <a:r>
              <a:rPr lang="en-US"/>
              <a:t>Total number of MPI ranks per node</a:t>
            </a:r>
          </a:p>
          <a:p>
            <a:pPr marL="914377" lvl="2" indent="0">
              <a:buNone/>
            </a:pPr>
            <a:r>
              <a:rPr lang="en-US">
                <a:latin typeface="Consolas" panose="020B0609020204030204" pitchFamily="49" charset="0"/>
                <a:cs typeface="Consolas" panose="020B0609020204030204" pitchFamily="49" charset="0"/>
              </a:rPr>
              <a:t>--cpu-bind </a:t>
            </a:r>
            <a:r>
              <a:rPr lang="en-US"/>
              <a:t>CPU binding for application</a:t>
            </a:r>
          </a:p>
          <a:p>
            <a:pPr marL="914377" lvl="2" indent="0">
              <a:buNone/>
            </a:pPr>
            <a:r>
              <a:rPr lang="en-US">
                <a:latin typeface="Consolas" panose="020B0609020204030204" pitchFamily="49" charset="0"/>
                <a:cs typeface="Consolas" panose="020B0609020204030204" pitchFamily="49" charset="0"/>
              </a:rPr>
              <a:t>--depth    </a:t>
            </a:r>
            <a:r>
              <a:rPr lang="en-US"/>
              <a:t>Number of CPUs per rank</a:t>
            </a:r>
          </a:p>
          <a:p>
            <a:pPr marL="914377" lvl="2" indent="0">
              <a:buNone/>
            </a:pPr>
            <a:r>
              <a:rPr lang="en-US">
                <a:latin typeface="Consolas" panose="020B0609020204030204" pitchFamily="49" charset="0"/>
                <a:cs typeface="Consolas" panose="020B0609020204030204" pitchFamily="49" charset="0"/>
              </a:rPr>
              <a:t>--env      </a:t>
            </a:r>
            <a:r>
              <a:rPr lang="en-US"/>
              <a:t>Set environment variables</a:t>
            </a:r>
          </a:p>
          <a:p>
            <a:pPr marL="914377" lvl="2" indent="0">
              <a:buNone/>
            </a:pPr>
            <a:r>
              <a:rPr lang="en-US">
                <a:latin typeface="Consolas" panose="020B0609020204030204" pitchFamily="49" charset="0"/>
                <a:cs typeface="Consolas" panose="020B0609020204030204" pitchFamily="49" charset="0"/>
              </a:rPr>
              <a:t>--hostfile </a:t>
            </a:r>
            <a:r>
              <a:rPr lang="en-US"/>
              <a:t>Indicate file with hostname</a:t>
            </a:r>
          </a:p>
          <a:p>
            <a:pPr marL="914377" lvl="2" indent="0">
              <a:buNone/>
            </a:pPr>
            <a:endParaRPr lang="en-US"/>
          </a:p>
          <a:p>
            <a:pPr marL="0" lvl="2" indent="0">
              <a:buNone/>
            </a:pPr>
            <a:endParaRPr lang="en-US"/>
          </a:p>
          <a:p>
            <a:pPr marL="0" lvl="2" indent="0">
              <a:buNone/>
            </a:pPr>
            <a:r>
              <a:rPr lang="en-US" sz="2000"/>
              <a:t>Full list of options available from the man page 	</a:t>
            </a:r>
          </a:p>
        </p:txBody>
      </p:sp>
    </p:spTree>
    <p:extLst>
      <p:ext uri="{BB962C8B-B14F-4D97-AF65-F5344CB8AC3E}">
        <p14:creationId xmlns:p14="http://schemas.microsoft.com/office/powerpoint/2010/main" val="231937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A1FF33-0D8F-A2A1-EA7A-6584F3F0C9AC}"/>
              </a:ext>
            </a:extLst>
          </p:cNvPr>
          <p:cNvSpPr>
            <a:spLocks noGrp="1"/>
          </p:cNvSpPr>
          <p:nvPr>
            <p:ph type="title"/>
          </p:nvPr>
        </p:nvSpPr>
        <p:spPr/>
        <p:txBody>
          <a:bodyPr/>
          <a:lstStyle/>
          <a:p>
            <a:r>
              <a:rPr lang="en-US" dirty="0"/>
              <a:t>Introductions</a:t>
            </a:r>
          </a:p>
        </p:txBody>
      </p:sp>
      <p:sp>
        <p:nvSpPr>
          <p:cNvPr id="6" name="Content Placeholder 5">
            <a:extLst>
              <a:ext uri="{FF2B5EF4-FFF2-40B4-BE49-F238E27FC236}">
                <a16:creationId xmlns:a16="http://schemas.microsoft.com/office/drawing/2014/main" id="{65FDD240-E0E9-5A1A-B788-8FA221C52756}"/>
              </a:ext>
            </a:extLst>
          </p:cNvPr>
          <p:cNvSpPr>
            <a:spLocks noGrp="1"/>
          </p:cNvSpPr>
          <p:nvPr>
            <p:ph sz="half" idx="1"/>
          </p:nvPr>
        </p:nvSpPr>
        <p:spPr/>
        <p:txBody>
          <a:bodyPr/>
          <a:lstStyle/>
          <a:p>
            <a:r>
              <a:rPr lang="en-US" dirty="0"/>
              <a:t>Kevin Harms is a team lead of the Performance Engineering group within the Argonne Leadership Computing Facility (ALCF). His interests include working on high performance storage and I/O. Kevin received his Master of Science from Illinois Institute of Technology and his Bachelor of Science from Purdue University.</a:t>
            </a:r>
          </a:p>
          <a:p>
            <a:endParaRPr lang="en-US" dirty="0"/>
          </a:p>
          <a:p>
            <a:r>
              <a:rPr lang="en-US" dirty="0"/>
              <a:t>Kevin will be covering the hardware overview</a:t>
            </a:r>
            <a:br>
              <a:rPr lang="en-US" dirty="0"/>
            </a:br>
            <a:endParaRPr lang="en-US" dirty="0"/>
          </a:p>
        </p:txBody>
      </p:sp>
      <p:sp>
        <p:nvSpPr>
          <p:cNvPr id="7" name="Content Placeholder 6">
            <a:extLst>
              <a:ext uri="{FF2B5EF4-FFF2-40B4-BE49-F238E27FC236}">
                <a16:creationId xmlns:a16="http://schemas.microsoft.com/office/drawing/2014/main" id="{B597943F-789D-200B-9AFC-A8F8601A466A}"/>
              </a:ext>
            </a:extLst>
          </p:cNvPr>
          <p:cNvSpPr>
            <a:spLocks noGrp="1"/>
          </p:cNvSpPr>
          <p:nvPr>
            <p:ph sz="half" idx="2"/>
          </p:nvPr>
        </p:nvSpPr>
        <p:spPr/>
        <p:txBody>
          <a:bodyPr/>
          <a:lstStyle/>
          <a:p>
            <a:r>
              <a:rPr lang="en-US" dirty="0"/>
              <a:t>Brian </a:t>
            </a:r>
            <a:r>
              <a:rPr lang="en-US" dirty="0" err="1"/>
              <a:t>Homerding</a:t>
            </a:r>
            <a:r>
              <a:rPr lang="en-US" dirty="0"/>
              <a:t> is a member of the Performance Engineering group within the Argonne Leadership Computing Facility (ALCF). His interests include high performance portability frameworks and compilers. Brian received his Master of Science from Northern Illinois University and his Bachelor of Arts from the University of Illinois Urbana-Champaign.</a:t>
            </a:r>
          </a:p>
          <a:p>
            <a:endParaRPr lang="en-US" dirty="0"/>
          </a:p>
          <a:p>
            <a:r>
              <a:rPr lang="en-US" dirty="0"/>
              <a:t>Brian will be covering the software overview</a:t>
            </a:r>
          </a:p>
        </p:txBody>
      </p:sp>
      <p:pic>
        <p:nvPicPr>
          <p:cNvPr id="9" name="Picture 8">
            <a:extLst>
              <a:ext uri="{FF2B5EF4-FFF2-40B4-BE49-F238E27FC236}">
                <a16:creationId xmlns:a16="http://schemas.microsoft.com/office/drawing/2014/main" id="{774C30AC-B82B-7AE1-B55E-A234B57360B8}"/>
              </a:ext>
            </a:extLst>
          </p:cNvPr>
          <p:cNvPicPr>
            <a:picLocks noChangeAspect="1"/>
          </p:cNvPicPr>
          <p:nvPr/>
        </p:nvPicPr>
        <p:blipFill rotWithShape="1">
          <a:blip r:embed="rId2"/>
          <a:srcRect t="8102" b="25461"/>
          <a:stretch/>
        </p:blipFill>
        <p:spPr>
          <a:xfrm>
            <a:off x="4580164" y="4802156"/>
            <a:ext cx="1439636" cy="1275282"/>
          </a:xfrm>
          <a:prstGeom prst="rect">
            <a:avLst/>
          </a:prstGeom>
        </p:spPr>
      </p:pic>
      <p:pic>
        <p:nvPicPr>
          <p:cNvPr id="10" name="Picture 9">
            <a:extLst>
              <a:ext uri="{FF2B5EF4-FFF2-40B4-BE49-F238E27FC236}">
                <a16:creationId xmlns:a16="http://schemas.microsoft.com/office/drawing/2014/main" id="{90B0966F-91ED-FC2E-7A61-8BA8DEDEE829}"/>
              </a:ext>
            </a:extLst>
          </p:cNvPr>
          <p:cNvPicPr>
            <a:picLocks noChangeAspect="1"/>
          </p:cNvPicPr>
          <p:nvPr/>
        </p:nvPicPr>
        <p:blipFill>
          <a:blip r:embed="rId3"/>
          <a:stretch>
            <a:fillRect/>
          </a:stretch>
        </p:blipFill>
        <p:spPr>
          <a:xfrm>
            <a:off x="10078518" y="4802156"/>
            <a:ext cx="1275282" cy="1275282"/>
          </a:xfrm>
          <a:prstGeom prst="rect">
            <a:avLst/>
          </a:prstGeom>
        </p:spPr>
      </p:pic>
    </p:spTree>
    <p:extLst>
      <p:ext uri="{BB962C8B-B14F-4D97-AF65-F5344CB8AC3E}">
        <p14:creationId xmlns:p14="http://schemas.microsoft.com/office/powerpoint/2010/main" val="3223588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2C7-7E7C-2249-9494-FCC4AE22F133}"/>
              </a:ext>
            </a:extLst>
          </p:cNvPr>
          <p:cNvSpPr>
            <a:spLocks noGrp="1"/>
          </p:cNvSpPr>
          <p:nvPr>
            <p:ph type="title"/>
          </p:nvPr>
        </p:nvSpPr>
        <p:spPr/>
        <p:txBody>
          <a:bodyPr>
            <a:normAutofit/>
          </a:bodyPr>
          <a:lstStyle/>
          <a:p>
            <a:r>
              <a:rPr lang="en-US"/>
              <a:t>MPI Environment Variables</a:t>
            </a:r>
          </a:p>
        </p:txBody>
      </p:sp>
      <p:sp>
        <p:nvSpPr>
          <p:cNvPr id="3" name="Content Placeholder 2">
            <a:extLst>
              <a:ext uri="{FF2B5EF4-FFF2-40B4-BE49-F238E27FC236}">
                <a16:creationId xmlns:a16="http://schemas.microsoft.com/office/drawing/2014/main" id="{9F1A10C7-FC62-9445-B20D-5CF17FD8FD64}"/>
              </a:ext>
            </a:extLst>
          </p:cNvPr>
          <p:cNvSpPr>
            <a:spLocks noGrp="1"/>
          </p:cNvSpPr>
          <p:nvPr>
            <p:ph idx="1"/>
          </p:nvPr>
        </p:nvSpPr>
        <p:spPr/>
        <p:txBody>
          <a:bodyPr>
            <a:normAutofit/>
          </a:bodyPr>
          <a:lstStyle/>
          <a:p>
            <a:endParaRPr lang="en-US">
              <a:latin typeface="Consolas" panose="020B0609020204030204" pitchFamily="49" charset="0"/>
              <a:cs typeface="Consolas" panose="020B0609020204030204" pitchFamily="49" charset="0"/>
            </a:endParaRPr>
          </a:p>
          <a:p>
            <a:r>
              <a:rPr lang="en-US">
                <a:latin typeface="Consolas" panose="020B0609020204030204" pitchFamily="49" charset="0"/>
                <a:cs typeface="Consolas" panose="020B0609020204030204" pitchFamily="49" charset="0"/>
              </a:rPr>
              <a:t>MPICH_GPU_SUPPORT_ENABLED</a:t>
            </a:r>
          </a:p>
          <a:p>
            <a:pPr lvl="1"/>
            <a:r>
              <a:rPr lang="en-US"/>
              <a:t> Enable MPI operations with communication buffers on GPU-attached memory regions</a:t>
            </a:r>
          </a:p>
          <a:p>
            <a:endParaRPr lang="en-US"/>
          </a:p>
          <a:p>
            <a:r>
              <a:rPr lang="en-US">
                <a:latin typeface="Consolas" panose="020B0609020204030204" pitchFamily="49" charset="0"/>
                <a:cs typeface="Consolas" panose="020B0609020204030204" pitchFamily="49" charset="0"/>
              </a:rPr>
              <a:t>MPICH_OFI_NIC_VERBOSE</a:t>
            </a:r>
          </a:p>
          <a:p>
            <a:pPr lvl="1"/>
            <a:r>
              <a:rPr lang="en-US"/>
              <a:t> Print verbose information about NIC selection</a:t>
            </a:r>
          </a:p>
          <a:p>
            <a:endParaRPr lang="en-US"/>
          </a:p>
          <a:p>
            <a:r>
              <a:rPr lang="en-US">
                <a:latin typeface="Consolas" panose="020B0609020204030204" pitchFamily="49" charset="0"/>
                <a:cs typeface="Consolas" panose="020B0609020204030204" pitchFamily="49" charset="0"/>
              </a:rPr>
              <a:t>MPICH_OFI_NIC_POLICY</a:t>
            </a:r>
          </a:p>
          <a:p>
            <a:pPr lvl="1"/>
            <a:r>
              <a:rPr lang="en-US"/>
              <a:t> Selects the rank-to-NIC assignment policy (BLOCK, ROUND-ROBIN, NUMA, GPU, USER)</a:t>
            </a:r>
          </a:p>
          <a:p>
            <a:endParaRPr lang="en-US"/>
          </a:p>
          <a:p>
            <a:r>
              <a:rPr lang="en-US">
                <a:latin typeface="Consolas" panose="020B0609020204030204" pitchFamily="49" charset="0"/>
                <a:cs typeface="Consolas" panose="020B0609020204030204" pitchFamily="49" charset="0"/>
              </a:rPr>
              <a:t>MPICH_OFI_NIC_MAPPING</a:t>
            </a:r>
          </a:p>
          <a:p>
            <a:pPr lvl="1"/>
            <a:r>
              <a:rPr lang="en-US"/>
              <a:t> Specifies the rank-to-NIC mapping on each node</a:t>
            </a:r>
          </a:p>
        </p:txBody>
      </p:sp>
    </p:spTree>
    <p:extLst>
      <p:ext uri="{BB962C8B-B14F-4D97-AF65-F5344CB8AC3E}">
        <p14:creationId xmlns:p14="http://schemas.microsoft.com/office/powerpoint/2010/main" val="3692027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8A69-D619-844E-904B-E050C9F5900B}"/>
              </a:ext>
            </a:extLst>
          </p:cNvPr>
          <p:cNvSpPr>
            <a:spLocks noGrp="1"/>
          </p:cNvSpPr>
          <p:nvPr>
            <p:ph type="title"/>
          </p:nvPr>
        </p:nvSpPr>
        <p:spPr/>
        <p:txBody>
          <a:bodyPr/>
          <a:lstStyle/>
          <a:p>
            <a:r>
              <a:rPr lang="en-US" dirty="0"/>
              <a:t>Programming Environment</a:t>
            </a:r>
          </a:p>
        </p:txBody>
      </p:sp>
      <p:sp>
        <p:nvSpPr>
          <p:cNvPr id="3" name="Content Placeholder 2">
            <a:extLst>
              <a:ext uri="{FF2B5EF4-FFF2-40B4-BE49-F238E27FC236}">
                <a16:creationId xmlns:a16="http://schemas.microsoft.com/office/drawing/2014/main" id="{550016BD-B881-724B-81DD-0A2074955412}"/>
              </a:ext>
            </a:extLst>
          </p:cNvPr>
          <p:cNvSpPr>
            <a:spLocks noGrp="1"/>
          </p:cNvSpPr>
          <p:nvPr>
            <p:ph idx="4294967295"/>
          </p:nvPr>
        </p:nvSpPr>
        <p:spPr>
          <a:xfrm>
            <a:off x="772886" y="1257527"/>
            <a:ext cx="8218714" cy="4984750"/>
          </a:xfrm>
        </p:spPr>
        <p:txBody>
          <a:bodyPr/>
          <a:lstStyle/>
          <a:p>
            <a:pPr marL="342900" indent="-342900">
              <a:buFont typeface="Arial" panose="020B0604020202020204" pitchFamily="34" charset="0"/>
              <a:buChar char="•"/>
            </a:pPr>
            <a:r>
              <a:rPr lang="en-US" sz="2000" dirty="0"/>
              <a:t>HPE Cray PE for Polaris</a:t>
            </a:r>
          </a:p>
          <a:p>
            <a:pPr marL="800100" lvl="2" indent="-342900"/>
            <a:r>
              <a:rPr lang="en-US" sz="1800" dirty="0"/>
              <a:t>HPE Cray MPI support for PGI offload to A100 for Multi-NIC and Multi-GPU support</a:t>
            </a:r>
          </a:p>
          <a:p>
            <a:pPr marL="800100" lvl="2" indent="-342900"/>
            <a:r>
              <a:rPr lang="en-US" sz="1800" dirty="0"/>
              <a:t>Full Rome and Milan support</a:t>
            </a:r>
          </a:p>
          <a:p>
            <a:pPr marL="800100" lvl="2" indent="-342900"/>
            <a:endParaRPr lang="en-US" sz="1800" dirty="0"/>
          </a:p>
          <a:p>
            <a:pPr marL="342900" indent="-342900">
              <a:buFont typeface="Arial" panose="020B0604020202020204" pitchFamily="34" charset="0"/>
              <a:buChar char="•"/>
            </a:pPr>
            <a:r>
              <a:rPr lang="en-US" sz="2000" dirty="0"/>
              <a:t>NVIDIA HPC SDK will provide primary support for programming A100</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SYCL/Data Parallel C++ provided via</a:t>
            </a:r>
          </a:p>
          <a:p>
            <a:pPr marL="571500" lvl="1" indent="-342900">
              <a:buFont typeface="Wingdings" pitchFamily="2" charset="2"/>
              <a:buChar char="§"/>
            </a:pPr>
            <a:r>
              <a:rPr lang="en-US" sz="1800" dirty="0" err="1"/>
              <a:t>CodePlay</a:t>
            </a:r>
            <a:r>
              <a:rPr lang="en-US" sz="1800" dirty="0"/>
              <a:t> </a:t>
            </a:r>
            <a:r>
              <a:rPr lang="en-US" sz="1800" dirty="0" err="1"/>
              <a:t>computecpp</a:t>
            </a:r>
            <a:r>
              <a:rPr lang="en-US" sz="1800" dirty="0"/>
              <a:t> compiler with Nvidia support</a:t>
            </a:r>
          </a:p>
          <a:p>
            <a:pPr marL="571500" lvl="1" indent="-342900">
              <a:buFont typeface="Wingdings" pitchFamily="2" charset="2"/>
              <a:buChar char="§"/>
            </a:pPr>
            <a:r>
              <a:rPr lang="en-US" sz="1800" dirty="0"/>
              <a:t>LLVM via Intel DPC++ branch which supports offload to Nvidia GPUs as well as Intel GPUs</a:t>
            </a:r>
          </a:p>
          <a:p>
            <a:pPr marL="0" indent="0">
              <a:buNone/>
            </a:pPr>
            <a:endParaRPr lang="en-US" sz="2400" dirty="0"/>
          </a:p>
        </p:txBody>
      </p:sp>
    </p:spTree>
    <p:extLst>
      <p:ext uri="{BB962C8B-B14F-4D97-AF65-F5344CB8AC3E}">
        <p14:creationId xmlns:p14="http://schemas.microsoft.com/office/powerpoint/2010/main" val="2521779702"/>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49C9-763A-EF44-A29A-27263A7FEE2A}"/>
              </a:ext>
            </a:extLst>
          </p:cNvPr>
          <p:cNvSpPr>
            <a:spLocks noGrp="1"/>
          </p:cNvSpPr>
          <p:nvPr>
            <p:ph type="title"/>
          </p:nvPr>
        </p:nvSpPr>
        <p:spPr>
          <a:xfrm>
            <a:off x="723451" y="365127"/>
            <a:ext cx="6210750" cy="589031"/>
          </a:xfrm>
        </p:spPr>
        <p:txBody>
          <a:bodyPr/>
          <a:lstStyle/>
          <a:p>
            <a:r>
              <a:rPr lang="en-US" dirty="0">
                <a:latin typeface="+mj-lt"/>
              </a:rPr>
              <a:t>Programming Models</a:t>
            </a:r>
          </a:p>
        </p:txBody>
      </p:sp>
      <p:grpSp>
        <p:nvGrpSpPr>
          <p:cNvPr id="3" name="Group 2">
            <a:extLst>
              <a:ext uri="{FF2B5EF4-FFF2-40B4-BE49-F238E27FC236}">
                <a16:creationId xmlns:a16="http://schemas.microsoft.com/office/drawing/2014/main" id="{00D7F179-B8C2-4247-847B-9F6C86DAB8B8}"/>
              </a:ext>
            </a:extLst>
          </p:cNvPr>
          <p:cNvGrpSpPr/>
          <p:nvPr/>
        </p:nvGrpSpPr>
        <p:grpSpPr>
          <a:xfrm>
            <a:off x="1236691" y="1245350"/>
            <a:ext cx="10073566" cy="5275391"/>
            <a:chOff x="782611" y="1235134"/>
            <a:chExt cx="9210561" cy="4823464"/>
          </a:xfrm>
        </p:grpSpPr>
        <p:sp>
          <p:nvSpPr>
            <p:cNvPr id="33" name="TextBox 32">
              <a:extLst>
                <a:ext uri="{FF2B5EF4-FFF2-40B4-BE49-F238E27FC236}">
                  <a16:creationId xmlns:a16="http://schemas.microsoft.com/office/drawing/2014/main" id="{149B7187-444E-B642-838E-5AB0E87550AC}"/>
                </a:ext>
              </a:extLst>
            </p:cNvPr>
            <p:cNvSpPr txBox="1"/>
            <p:nvPr/>
          </p:nvSpPr>
          <p:spPr>
            <a:xfrm>
              <a:off x="2510250" y="2667796"/>
              <a:ext cx="1867092" cy="309551"/>
            </a:xfrm>
            <a:prstGeom prst="rect">
              <a:avLst/>
            </a:prstGeom>
            <a:gradFill flip="none" rotWithShape="1">
              <a:gsLst>
                <a:gs pos="47000">
                  <a:srgbClr val="92D050"/>
                </a:gs>
                <a:gs pos="0">
                  <a:srgbClr val="002060"/>
                </a:gs>
                <a:gs pos="100000">
                  <a:srgbClr val="0096D4"/>
                </a:gs>
              </a:gsLst>
              <a:lin ang="0" scaled="1"/>
              <a:tileRect/>
            </a:gradFill>
          </p:spPr>
          <p:style>
            <a:lnRef idx="2">
              <a:schemeClr val="dk1"/>
            </a:lnRef>
            <a:fillRef idx="1">
              <a:schemeClr val="lt1"/>
            </a:fillRef>
            <a:effectRef idx="0">
              <a:schemeClr val="dk1"/>
            </a:effectRef>
            <a:fontRef idx="minor">
              <a:schemeClr val="dk1"/>
            </a:fontRef>
          </p:style>
          <p:txBody>
            <a:bodyPr wrap="none" rtlCol="0">
              <a:spAutoFit/>
            </a:bodyPr>
            <a:lstStyle/>
            <a:p>
              <a:pPr marL="0" lvl="1"/>
              <a:r>
                <a:rPr lang="en-US" sz="1600" b="1" dirty="0">
                  <a:solidFill>
                    <a:schemeClr val="bg1"/>
                  </a:solidFill>
                  <a:latin typeface="+mj-lt"/>
                </a:rPr>
                <a:t>OpenMP w/o target</a:t>
              </a:r>
            </a:p>
          </p:txBody>
        </p:sp>
        <p:sp>
          <p:nvSpPr>
            <p:cNvPr id="34" name="TextBox 33">
              <a:extLst>
                <a:ext uri="{FF2B5EF4-FFF2-40B4-BE49-F238E27FC236}">
                  <a16:creationId xmlns:a16="http://schemas.microsoft.com/office/drawing/2014/main" id="{93A7D6C5-1C6D-4B49-98E8-6806B1A948C7}"/>
                </a:ext>
              </a:extLst>
            </p:cNvPr>
            <p:cNvSpPr txBox="1"/>
            <p:nvPr/>
          </p:nvSpPr>
          <p:spPr>
            <a:xfrm>
              <a:off x="2478479" y="3104866"/>
              <a:ext cx="1930115" cy="309551"/>
            </a:xfrm>
            <a:prstGeom prst="rect">
              <a:avLst/>
            </a:prstGeom>
            <a:gradFill flip="none" rotWithShape="1">
              <a:gsLst>
                <a:gs pos="100000">
                  <a:srgbClr val="92D050"/>
                </a:gs>
                <a:gs pos="0">
                  <a:srgbClr val="002060"/>
                </a:gs>
              </a:gsLst>
              <a:lin ang="0" scaled="0"/>
              <a:tileRect/>
            </a:gradFill>
          </p:spPr>
          <p:style>
            <a:lnRef idx="2">
              <a:schemeClr val="dk1"/>
            </a:lnRef>
            <a:fillRef idx="1">
              <a:schemeClr val="lt1"/>
            </a:fillRef>
            <a:effectRef idx="0">
              <a:schemeClr val="dk1"/>
            </a:effectRef>
            <a:fontRef idx="minor">
              <a:schemeClr val="dk1"/>
            </a:fontRef>
          </p:style>
          <p:txBody>
            <a:bodyPr wrap="none" rtlCol="0">
              <a:spAutoFit/>
            </a:bodyPr>
            <a:lstStyle/>
            <a:p>
              <a:pPr marL="0" lvl="1"/>
              <a:r>
                <a:rPr lang="en-US" sz="1600" b="1" dirty="0">
                  <a:solidFill>
                    <a:schemeClr val="bg1"/>
                  </a:solidFill>
                  <a:latin typeface="+mj-lt"/>
                </a:rPr>
                <a:t>OpenMP with target</a:t>
              </a:r>
            </a:p>
          </p:txBody>
        </p:sp>
        <p:sp>
          <p:nvSpPr>
            <p:cNvPr id="35" name="TextBox 34">
              <a:extLst>
                <a:ext uri="{FF2B5EF4-FFF2-40B4-BE49-F238E27FC236}">
                  <a16:creationId xmlns:a16="http://schemas.microsoft.com/office/drawing/2014/main" id="{7538B903-78F0-EA4F-B0F6-5496B41A64A9}"/>
                </a:ext>
              </a:extLst>
            </p:cNvPr>
            <p:cNvSpPr txBox="1"/>
            <p:nvPr/>
          </p:nvSpPr>
          <p:spPr>
            <a:xfrm>
              <a:off x="3215941" y="3541935"/>
              <a:ext cx="1052647" cy="30955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600" b="1" dirty="0" err="1">
                  <a:solidFill>
                    <a:schemeClr val="bg1"/>
                  </a:solidFill>
                  <a:latin typeface="+mj-lt"/>
                </a:rPr>
                <a:t>OpenACC</a:t>
              </a:r>
              <a:endParaRPr lang="en-US" sz="1600" b="1" dirty="0">
                <a:solidFill>
                  <a:schemeClr val="bg1"/>
                </a:solidFill>
                <a:latin typeface="+mj-lt"/>
              </a:endParaRPr>
            </a:p>
          </p:txBody>
        </p:sp>
        <p:sp>
          <p:nvSpPr>
            <p:cNvPr id="36" name="TextBox 35">
              <a:extLst>
                <a:ext uri="{FF2B5EF4-FFF2-40B4-BE49-F238E27FC236}">
                  <a16:creationId xmlns:a16="http://schemas.microsoft.com/office/drawing/2014/main" id="{9900BF60-66C1-8846-B97B-A295B411107B}"/>
                </a:ext>
              </a:extLst>
            </p:cNvPr>
            <p:cNvSpPr txBox="1"/>
            <p:nvPr/>
          </p:nvSpPr>
          <p:spPr>
            <a:xfrm>
              <a:off x="4798075" y="2667796"/>
              <a:ext cx="1334056" cy="309551"/>
            </a:xfrm>
            <a:prstGeom prst="rect">
              <a:avLst/>
            </a:prstGeom>
            <a:gradFill>
              <a:gsLst>
                <a:gs pos="4000">
                  <a:srgbClr val="002060"/>
                </a:gs>
                <a:gs pos="100000">
                  <a:srgbClr val="FFFF00"/>
                </a:gs>
              </a:gsLst>
              <a:lin ang="0" scaled="1"/>
            </a:gradFill>
          </p:spPr>
          <p:style>
            <a:lnRef idx="2">
              <a:schemeClr val="dk1"/>
            </a:lnRef>
            <a:fillRef idx="1">
              <a:schemeClr val="lt1"/>
            </a:fillRef>
            <a:effectRef idx="0">
              <a:schemeClr val="dk1"/>
            </a:effectRef>
            <a:fontRef idx="minor">
              <a:schemeClr val="dk1"/>
            </a:fontRef>
          </p:style>
          <p:txBody>
            <a:bodyPr wrap="none" rtlCol="0">
              <a:spAutoFit/>
            </a:bodyPr>
            <a:lstStyle/>
            <a:p>
              <a:pPr marL="0" lvl="1"/>
              <a:r>
                <a:rPr lang="en-US" sz="1600" b="1" dirty="0">
                  <a:solidFill>
                    <a:schemeClr val="bg1"/>
                  </a:solidFill>
                  <a:latin typeface="+mj-lt"/>
                </a:rPr>
                <a:t>DPC++/SYCL</a:t>
              </a:r>
            </a:p>
          </p:txBody>
        </p:sp>
        <p:sp>
          <p:nvSpPr>
            <p:cNvPr id="37" name="TextBox 36">
              <a:extLst>
                <a:ext uri="{FF2B5EF4-FFF2-40B4-BE49-F238E27FC236}">
                  <a16:creationId xmlns:a16="http://schemas.microsoft.com/office/drawing/2014/main" id="{E22E9CBD-4F5E-9342-A4EC-3028B29628AE}"/>
                </a:ext>
              </a:extLst>
            </p:cNvPr>
            <p:cNvSpPr txBox="1"/>
            <p:nvPr/>
          </p:nvSpPr>
          <p:spPr>
            <a:xfrm>
              <a:off x="3514083" y="3986552"/>
              <a:ext cx="708213" cy="309551"/>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wrap="none" rtlCol="0">
              <a:spAutoFit/>
            </a:bodyPr>
            <a:lstStyle/>
            <a:p>
              <a:pPr marL="0" lvl="1"/>
              <a:r>
                <a:rPr lang="en-US" sz="1600" b="1" dirty="0">
                  <a:solidFill>
                    <a:schemeClr val="bg1"/>
                  </a:solidFill>
                  <a:latin typeface="+mj-lt"/>
                </a:rPr>
                <a:t>CUDA</a:t>
              </a:r>
            </a:p>
          </p:txBody>
        </p:sp>
        <p:sp>
          <p:nvSpPr>
            <p:cNvPr id="38" name="TextBox 37">
              <a:extLst>
                <a:ext uri="{FF2B5EF4-FFF2-40B4-BE49-F238E27FC236}">
                  <a16:creationId xmlns:a16="http://schemas.microsoft.com/office/drawing/2014/main" id="{139C33E4-3A50-B844-97CD-1101F06A59FF}"/>
                </a:ext>
              </a:extLst>
            </p:cNvPr>
            <p:cNvSpPr txBox="1"/>
            <p:nvPr/>
          </p:nvSpPr>
          <p:spPr>
            <a:xfrm>
              <a:off x="782611" y="3267690"/>
              <a:ext cx="988157" cy="422116"/>
            </a:xfrm>
            <a:prstGeom prst="rect">
              <a:avLst/>
            </a:prstGeom>
            <a:noFill/>
            <a:ln>
              <a:noFill/>
            </a:ln>
          </p:spPr>
          <p:txBody>
            <a:bodyPr wrap="none" rtlCol="0">
              <a:spAutoFit/>
            </a:bodyPr>
            <a:lstStyle/>
            <a:p>
              <a:r>
                <a:rPr lang="en-US" sz="2400" b="1" dirty="0">
                  <a:latin typeface="+mj-lt"/>
                </a:rPr>
                <a:t>MPI + </a:t>
              </a:r>
            </a:p>
          </p:txBody>
        </p:sp>
        <p:sp>
          <p:nvSpPr>
            <p:cNvPr id="47" name="Left Brace 46">
              <a:extLst>
                <a:ext uri="{FF2B5EF4-FFF2-40B4-BE49-F238E27FC236}">
                  <a16:creationId xmlns:a16="http://schemas.microsoft.com/office/drawing/2014/main" id="{65A78BCC-8561-6F46-89D1-B8E5A8EA566C}"/>
                </a:ext>
              </a:extLst>
            </p:cNvPr>
            <p:cNvSpPr/>
            <p:nvPr/>
          </p:nvSpPr>
          <p:spPr>
            <a:xfrm>
              <a:off x="1780657" y="2435497"/>
              <a:ext cx="658088" cy="1960735"/>
            </a:xfrm>
            <a:prstGeom prst="leftBrace">
              <a:avLst>
                <a:gd name="adj1" fmla="val 40319"/>
                <a:gd name="adj2" fmla="val 50724"/>
              </a:avLst>
            </a:prstGeom>
            <a:noFill/>
            <a:ln w="19050">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latin typeface="+mj-lt"/>
              </a:endParaRPr>
            </a:p>
          </p:txBody>
        </p:sp>
        <p:sp>
          <p:nvSpPr>
            <p:cNvPr id="49" name="TextBox 48">
              <a:extLst>
                <a:ext uri="{FF2B5EF4-FFF2-40B4-BE49-F238E27FC236}">
                  <a16:creationId xmlns:a16="http://schemas.microsoft.com/office/drawing/2014/main" id="{0130D4D3-CA08-C24B-B06D-9F6DCE09BBE4}"/>
                </a:ext>
              </a:extLst>
            </p:cNvPr>
            <p:cNvSpPr txBox="1"/>
            <p:nvPr/>
          </p:nvSpPr>
          <p:spPr>
            <a:xfrm>
              <a:off x="6420587" y="2667796"/>
              <a:ext cx="944959" cy="30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lvl="1"/>
              <a:r>
                <a:rPr lang="en-US" sz="1600" b="1" dirty="0" err="1">
                  <a:solidFill>
                    <a:schemeClr val="tx1"/>
                  </a:solidFill>
                  <a:latin typeface="+mj-lt"/>
                </a:rPr>
                <a:t>Kokkos</a:t>
              </a:r>
              <a:endParaRPr lang="en-US" sz="1600" b="1" dirty="0">
                <a:solidFill>
                  <a:schemeClr val="tx1"/>
                </a:solidFill>
                <a:latin typeface="+mj-lt"/>
              </a:endParaRPr>
            </a:p>
          </p:txBody>
        </p:sp>
        <p:sp>
          <p:nvSpPr>
            <p:cNvPr id="52" name="TextBox 51">
              <a:extLst>
                <a:ext uri="{FF2B5EF4-FFF2-40B4-BE49-F238E27FC236}">
                  <a16:creationId xmlns:a16="http://schemas.microsoft.com/office/drawing/2014/main" id="{EF2D059A-53FB-664A-A2E4-78B8135174D8}"/>
                </a:ext>
              </a:extLst>
            </p:cNvPr>
            <p:cNvSpPr txBox="1"/>
            <p:nvPr/>
          </p:nvSpPr>
          <p:spPr>
            <a:xfrm>
              <a:off x="6413885" y="3104769"/>
              <a:ext cx="971567" cy="30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lvl="1"/>
              <a:r>
                <a:rPr lang="en-US" sz="1600" b="1">
                  <a:solidFill>
                    <a:schemeClr val="tx1"/>
                  </a:solidFill>
                  <a:latin typeface="+mj-lt"/>
                </a:rPr>
                <a:t>Raja</a:t>
              </a:r>
            </a:p>
          </p:txBody>
        </p:sp>
        <p:sp>
          <p:nvSpPr>
            <p:cNvPr id="56" name="Left Brace 55">
              <a:extLst>
                <a:ext uri="{FF2B5EF4-FFF2-40B4-BE49-F238E27FC236}">
                  <a16:creationId xmlns:a16="http://schemas.microsoft.com/office/drawing/2014/main" id="{8864D671-3278-D249-BE27-F37CA3B0B137}"/>
                </a:ext>
              </a:extLst>
            </p:cNvPr>
            <p:cNvSpPr/>
            <p:nvPr/>
          </p:nvSpPr>
          <p:spPr>
            <a:xfrm rot="5400000" flipH="1">
              <a:off x="3324655" y="3820969"/>
              <a:ext cx="282389" cy="1672317"/>
            </a:xfrm>
            <a:prstGeom prst="leftBrace">
              <a:avLst>
                <a:gd name="adj1" fmla="val 55720"/>
                <a:gd name="adj2" fmla="val 50000"/>
              </a:avLst>
            </a:prstGeom>
            <a:noFill/>
            <a:ln w="28575">
              <a:solidFill>
                <a:srgbClr val="26416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latin typeface="+mj-lt"/>
              </a:endParaRPr>
            </a:p>
          </p:txBody>
        </p:sp>
        <p:sp>
          <p:nvSpPr>
            <p:cNvPr id="57" name="TextBox 56">
              <a:extLst>
                <a:ext uri="{FF2B5EF4-FFF2-40B4-BE49-F238E27FC236}">
                  <a16:creationId xmlns:a16="http://schemas.microsoft.com/office/drawing/2014/main" id="{7B282FBF-9382-BF41-81DC-0718C1ED5652}"/>
                </a:ext>
              </a:extLst>
            </p:cNvPr>
            <p:cNvSpPr txBox="1"/>
            <p:nvPr/>
          </p:nvSpPr>
          <p:spPr>
            <a:xfrm>
              <a:off x="3431554" y="1245506"/>
              <a:ext cx="1723926" cy="478397"/>
            </a:xfrm>
            <a:prstGeom prst="rect">
              <a:avLst/>
            </a:prstGeom>
            <a:noFill/>
          </p:spPr>
          <p:txBody>
            <a:bodyPr wrap="none" rtlCol="0">
              <a:spAutoFit/>
            </a:bodyPr>
            <a:lstStyle/>
            <a:p>
              <a:pPr algn="ctr"/>
              <a:r>
                <a:rPr lang="en-US" sz="1400" dirty="0">
                  <a:latin typeface="+mj-lt"/>
                </a:rPr>
                <a:t>Vendor Supported </a:t>
              </a:r>
              <a:br>
                <a:rPr lang="en-US" sz="1400" dirty="0">
                  <a:latin typeface="+mj-lt"/>
                </a:rPr>
              </a:br>
              <a:r>
                <a:rPr lang="en-US" sz="1400" dirty="0">
                  <a:latin typeface="+mj-lt"/>
                </a:rPr>
                <a:t>Programming Models</a:t>
              </a:r>
            </a:p>
          </p:txBody>
        </p:sp>
        <p:sp>
          <p:nvSpPr>
            <p:cNvPr id="58" name="Right Brace 57">
              <a:extLst>
                <a:ext uri="{FF2B5EF4-FFF2-40B4-BE49-F238E27FC236}">
                  <a16:creationId xmlns:a16="http://schemas.microsoft.com/office/drawing/2014/main" id="{3A32B11B-30E7-7746-9C81-45FC613FFF76}"/>
                </a:ext>
              </a:extLst>
            </p:cNvPr>
            <p:cNvSpPr/>
            <p:nvPr/>
          </p:nvSpPr>
          <p:spPr>
            <a:xfrm rot="16200000">
              <a:off x="4073058" y="220152"/>
              <a:ext cx="500638" cy="3453933"/>
            </a:xfrm>
            <a:prstGeom prst="rightBrace">
              <a:avLst>
                <a:gd name="adj1" fmla="val 34889"/>
                <a:gd name="adj2" fmla="val 49474"/>
              </a:avLst>
            </a:prstGeom>
            <a:ln w="254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latin typeface="+mj-lt"/>
              </a:endParaRPr>
            </a:p>
          </p:txBody>
        </p:sp>
        <p:sp>
          <p:nvSpPr>
            <p:cNvPr id="59" name="TextBox 58">
              <a:extLst>
                <a:ext uri="{FF2B5EF4-FFF2-40B4-BE49-F238E27FC236}">
                  <a16:creationId xmlns:a16="http://schemas.microsoft.com/office/drawing/2014/main" id="{E9F52DC1-D00F-3A44-83E5-732F00C87C70}"/>
                </a:ext>
              </a:extLst>
            </p:cNvPr>
            <p:cNvSpPr txBox="1"/>
            <p:nvPr/>
          </p:nvSpPr>
          <p:spPr>
            <a:xfrm>
              <a:off x="6009275" y="1245506"/>
              <a:ext cx="1723926" cy="478397"/>
            </a:xfrm>
            <a:prstGeom prst="rect">
              <a:avLst/>
            </a:prstGeom>
            <a:noFill/>
          </p:spPr>
          <p:txBody>
            <a:bodyPr wrap="none" rtlCol="0">
              <a:spAutoFit/>
            </a:bodyPr>
            <a:lstStyle/>
            <a:p>
              <a:pPr algn="ctr"/>
              <a:r>
                <a:rPr lang="en-US" sz="1400" dirty="0">
                  <a:latin typeface="+mj-lt"/>
                </a:rPr>
                <a:t>ECP Provided</a:t>
              </a:r>
              <a:br>
                <a:rPr lang="en-US" sz="1400" dirty="0">
                  <a:latin typeface="+mj-lt"/>
                </a:rPr>
              </a:br>
              <a:r>
                <a:rPr lang="en-US" sz="1400" dirty="0">
                  <a:latin typeface="+mj-lt"/>
                </a:rPr>
                <a:t>Programming Models</a:t>
              </a:r>
            </a:p>
          </p:txBody>
        </p:sp>
        <p:sp>
          <p:nvSpPr>
            <p:cNvPr id="60" name="Right Brace 59">
              <a:extLst>
                <a:ext uri="{FF2B5EF4-FFF2-40B4-BE49-F238E27FC236}">
                  <a16:creationId xmlns:a16="http://schemas.microsoft.com/office/drawing/2014/main" id="{5A69C059-C8BE-B642-A8A2-13EDE8FDFC5D}"/>
                </a:ext>
              </a:extLst>
            </p:cNvPr>
            <p:cNvSpPr/>
            <p:nvPr/>
          </p:nvSpPr>
          <p:spPr>
            <a:xfrm rot="16200000">
              <a:off x="6616948" y="1625929"/>
              <a:ext cx="376783" cy="782908"/>
            </a:xfrm>
            <a:prstGeom prst="rightBrace">
              <a:avLst>
                <a:gd name="adj1" fmla="val 21609"/>
                <a:gd name="adj2" fmla="val 49474"/>
              </a:avLst>
            </a:prstGeom>
            <a:ln w="25400">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latin typeface="+mj-lt"/>
              </a:endParaRPr>
            </a:p>
          </p:txBody>
        </p:sp>
        <p:sp>
          <p:nvSpPr>
            <p:cNvPr id="55" name="TextBox 54">
              <a:extLst>
                <a:ext uri="{FF2B5EF4-FFF2-40B4-BE49-F238E27FC236}">
                  <a16:creationId xmlns:a16="http://schemas.microsoft.com/office/drawing/2014/main" id="{D6603642-0686-524D-9305-1EDC4A344BDA}"/>
                </a:ext>
              </a:extLst>
            </p:cNvPr>
            <p:cNvSpPr txBox="1"/>
            <p:nvPr/>
          </p:nvSpPr>
          <p:spPr>
            <a:xfrm>
              <a:off x="2943279" y="4812061"/>
              <a:ext cx="1083426" cy="309551"/>
            </a:xfrm>
            <a:prstGeom prst="rect">
              <a:avLst/>
            </a:prstGeom>
            <a:noFill/>
          </p:spPr>
          <p:txBody>
            <a:bodyPr wrap="none" rtlCol="0">
              <a:spAutoFit/>
            </a:bodyPr>
            <a:lstStyle/>
            <a:p>
              <a:r>
                <a:rPr lang="en-US" sz="1600" b="1" dirty="0">
                  <a:latin typeface="+mj-lt"/>
                </a:rPr>
                <a:t>FORTRAN</a:t>
              </a:r>
            </a:p>
          </p:txBody>
        </p:sp>
        <p:sp>
          <p:nvSpPr>
            <p:cNvPr id="62" name="Left Brace 61">
              <a:extLst>
                <a:ext uri="{FF2B5EF4-FFF2-40B4-BE49-F238E27FC236}">
                  <a16:creationId xmlns:a16="http://schemas.microsoft.com/office/drawing/2014/main" id="{09DB5329-64A0-4544-B0DE-46680190205D}"/>
                </a:ext>
              </a:extLst>
            </p:cNvPr>
            <p:cNvSpPr/>
            <p:nvPr/>
          </p:nvSpPr>
          <p:spPr>
            <a:xfrm rot="5400000" flipH="1">
              <a:off x="4797301" y="3279835"/>
              <a:ext cx="282389" cy="4617609"/>
            </a:xfrm>
            <a:prstGeom prst="leftBrace">
              <a:avLst>
                <a:gd name="adj1" fmla="val 55720"/>
                <a:gd name="adj2" fmla="val 50000"/>
              </a:avLst>
            </a:prstGeom>
            <a:noFill/>
            <a:ln w="28575">
              <a:solidFill>
                <a:srgbClr val="26416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latin typeface="+mj-lt"/>
              </a:endParaRPr>
            </a:p>
          </p:txBody>
        </p:sp>
        <p:sp>
          <p:nvSpPr>
            <p:cNvPr id="63" name="TextBox 62">
              <a:extLst>
                <a:ext uri="{FF2B5EF4-FFF2-40B4-BE49-F238E27FC236}">
                  <a16:creationId xmlns:a16="http://schemas.microsoft.com/office/drawing/2014/main" id="{F7A12E27-A6AF-8D44-B616-190F6A0F6F73}"/>
                </a:ext>
              </a:extLst>
            </p:cNvPr>
            <p:cNvSpPr txBox="1"/>
            <p:nvPr/>
          </p:nvSpPr>
          <p:spPr>
            <a:xfrm>
              <a:off x="4671230" y="5749047"/>
              <a:ext cx="523539" cy="309551"/>
            </a:xfrm>
            <a:prstGeom prst="rect">
              <a:avLst/>
            </a:prstGeom>
            <a:noFill/>
          </p:spPr>
          <p:txBody>
            <a:bodyPr wrap="none" rtlCol="0">
              <a:spAutoFit/>
            </a:bodyPr>
            <a:lstStyle/>
            <a:p>
              <a:r>
                <a:rPr lang="en-US" sz="1600" b="1" dirty="0">
                  <a:latin typeface="+mj-lt"/>
                </a:rPr>
                <a:t>C++</a:t>
              </a:r>
            </a:p>
          </p:txBody>
        </p:sp>
        <p:sp>
          <p:nvSpPr>
            <p:cNvPr id="64" name="TextBox 63">
              <a:extLst>
                <a:ext uri="{FF2B5EF4-FFF2-40B4-BE49-F238E27FC236}">
                  <a16:creationId xmlns:a16="http://schemas.microsoft.com/office/drawing/2014/main" id="{0D31B7D6-8374-7A4C-8012-3FF63ECD38E9}"/>
                </a:ext>
              </a:extLst>
            </p:cNvPr>
            <p:cNvSpPr txBox="1"/>
            <p:nvPr/>
          </p:nvSpPr>
          <p:spPr>
            <a:xfrm>
              <a:off x="8709928" y="1235134"/>
              <a:ext cx="564578" cy="309551"/>
            </a:xfrm>
            <a:prstGeom prst="rect">
              <a:avLst/>
            </a:prstGeom>
            <a:noFill/>
          </p:spPr>
          <p:txBody>
            <a:bodyPr wrap="none" rtlCol="0">
              <a:spAutoFit/>
            </a:bodyPr>
            <a:lstStyle/>
            <a:p>
              <a:r>
                <a:rPr lang="en-US" sz="1600" dirty="0">
                  <a:latin typeface="+mj-lt"/>
                </a:rPr>
                <a:t>Cray</a:t>
              </a:r>
            </a:p>
          </p:txBody>
        </p:sp>
        <p:sp>
          <p:nvSpPr>
            <p:cNvPr id="65" name="TextBox 64">
              <a:extLst>
                <a:ext uri="{FF2B5EF4-FFF2-40B4-BE49-F238E27FC236}">
                  <a16:creationId xmlns:a16="http://schemas.microsoft.com/office/drawing/2014/main" id="{A313586E-5B21-3749-A2E5-57E527710A70}"/>
                </a:ext>
              </a:extLst>
            </p:cNvPr>
            <p:cNvSpPr txBox="1"/>
            <p:nvPr/>
          </p:nvSpPr>
          <p:spPr>
            <a:xfrm>
              <a:off x="8481283" y="1691465"/>
              <a:ext cx="793222" cy="309551"/>
            </a:xfrm>
            <a:prstGeom prst="rect">
              <a:avLst/>
            </a:prstGeom>
            <a:noFill/>
          </p:spPr>
          <p:txBody>
            <a:bodyPr wrap="none" rtlCol="0">
              <a:spAutoFit/>
            </a:bodyPr>
            <a:lstStyle/>
            <a:p>
              <a:r>
                <a:rPr lang="en-US" sz="1600" dirty="0">
                  <a:latin typeface="+mj-lt"/>
                </a:rPr>
                <a:t>NVIDIA</a:t>
              </a:r>
            </a:p>
          </p:txBody>
        </p:sp>
        <p:sp>
          <p:nvSpPr>
            <p:cNvPr id="66" name="TextBox 65">
              <a:extLst>
                <a:ext uri="{FF2B5EF4-FFF2-40B4-BE49-F238E27FC236}">
                  <a16:creationId xmlns:a16="http://schemas.microsoft.com/office/drawing/2014/main" id="{040B9F21-CC6D-0D46-ABB0-459AA5C00421}"/>
                </a:ext>
              </a:extLst>
            </p:cNvPr>
            <p:cNvSpPr txBox="1"/>
            <p:nvPr/>
          </p:nvSpPr>
          <p:spPr>
            <a:xfrm>
              <a:off x="8630078" y="2087182"/>
              <a:ext cx="644428" cy="309551"/>
            </a:xfrm>
            <a:prstGeom prst="rect">
              <a:avLst/>
            </a:prstGeom>
            <a:noFill/>
          </p:spPr>
          <p:txBody>
            <a:bodyPr wrap="none" rtlCol="0">
              <a:spAutoFit/>
            </a:bodyPr>
            <a:lstStyle/>
            <a:p>
              <a:r>
                <a:rPr lang="en-US" sz="1600" dirty="0">
                  <a:latin typeface="+mj-lt"/>
                </a:rPr>
                <a:t>LLVM</a:t>
              </a:r>
            </a:p>
          </p:txBody>
        </p:sp>
        <p:sp>
          <p:nvSpPr>
            <p:cNvPr id="67" name="TextBox 66">
              <a:extLst>
                <a:ext uri="{FF2B5EF4-FFF2-40B4-BE49-F238E27FC236}">
                  <a16:creationId xmlns:a16="http://schemas.microsoft.com/office/drawing/2014/main" id="{6FA0F3AF-B993-5642-BC25-A81B686BA76C}"/>
                </a:ext>
              </a:extLst>
            </p:cNvPr>
            <p:cNvSpPr txBox="1"/>
            <p:nvPr/>
          </p:nvSpPr>
          <p:spPr>
            <a:xfrm>
              <a:off x="8295141" y="2509390"/>
              <a:ext cx="979363" cy="309551"/>
            </a:xfrm>
            <a:prstGeom prst="rect">
              <a:avLst/>
            </a:prstGeom>
            <a:noFill/>
          </p:spPr>
          <p:txBody>
            <a:bodyPr wrap="none" rtlCol="0">
              <a:spAutoFit/>
            </a:bodyPr>
            <a:lstStyle/>
            <a:p>
              <a:r>
                <a:rPr lang="en-US" sz="1600" dirty="0" err="1">
                  <a:latin typeface="+mj-lt"/>
                </a:rPr>
                <a:t>CodePlay</a:t>
              </a:r>
              <a:endParaRPr lang="en-US" sz="1600" dirty="0">
                <a:latin typeface="+mj-lt"/>
              </a:endParaRPr>
            </a:p>
          </p:txBody>
        </p:sp>
        <p:sp>
          <p:nvSpPr>
            <p:cNvPr id="6" name="Rounded Rectangle 5">
              <a:extLst>
                <a:ext uri="{FF2B5EF4-FFF2-40B4-BE49-F238E27FC236}">
                  <a16:creationId xmlns:a16="http://schemas.microsoft.com/office/drawing/2014/main" id="{93572C09-3C7A-6443-A1A9-57A5F9B526B5}"/>
                </a:ext>
              </a:extLst>
            </p:cNvPr>
            <p:cNvSpPr/>
            <p:nvPr/>
          </p:nvSpPr>
          <p:spPr bwMode="auto">
            <a:xfrm>
              <a:off x="9376401" y="1235134"/>
              <a:ext cx="602428" cy="276999"/>
            </a:xfrm>
            <a:prstGeom prst="roundRect">
              <a:avLst/>
            </a:prstGeom>
            <a:solidFill>
              <a:srgbClr val="0096D4"/>
            </a:solidFill>
            <a:ln w="9525" cap="flat" cmpd="sng" algn="ctr">
              <a:solidFill>
                <a:srgbClr val="0096D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mj-lt"/>
                <a:ea typeface="ＭＳ Ｐゴシック" pitchFamily="108" charset="-128"/>
              </a:endParaRPr>
            </a:p>
          </p:txBody>
        </p:sp>
        <p:sp>
          <p:nvSpPr>
            <p:cNvPr id="68" name="Rounded Rectangle 67">
              <a:extLst>
                <a:ext uri="{FF2B5EF4-FFF2-40B4-BE49-F238E27FC236}">
                  <a16:creationId xmlns:a16="http://schemas.microsoft.com/office/drawing/2014/main" id="{A216EE58-1941-2241-9AE7-675F4B02755E}"/>
                </a:ext>
              </a:extLst>
            </p:cNvPr>
            <p:cNvSpPr/>
            <p:nvPr/>
          </p:nvSpPr>
          <p:spPr bwMode="auto">
            <a:xfrm>
              <a:off x="9376401" y="1656131"/>
              <a:ext cx="602428" cy="276999"/>
            </a:xfrm>
            <a:prstGeom prst="roundRect">
              <a:avLst/>
            </a:prstGeom>
            <a:solidFill>
              <a:srgbClr val="92D050"/>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mj-lt"/>
                <a:ea typeface="ＭＳ Ｐゴシック" pitchFamily="108" charset="-128"/>
              </a:endParaRPr>
            </a:p>
          </p:txBody>
        </p:sp>
        <p:sp>
          <p:nvSpPr>
            <p:cNvPr id="69" name="Rounded Rectangle 68">
              <a:extLst>
                <a:ext uri="{FF2B5EF4-FFF2-40B4-BE49-F238E27FC236}">
                  <a16:creationId xmlns:a16="http://schemas.microsoft.com/office/drawing/2014/main" id="{9E266515-8381-CA43-8513-12C52553CB66}"/>
                </a:ext>
              </a:extLst>
            </p:cNvPr>
            <p:cNvSpPr/>
            <p:nvPr/>
          </p:nvSpPr>
          <p:spPr bwMode="auto">
            <a:xfrm>
              <a:off x="9390744" y="2529296"/>
              <a:ext cx="602428" cy="276999"/>
            </a:xfrm>
            <a:prstGeom prst="round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mj-lt"/>
                <a:ea typeface="ＭＳ Ｐゴシック" pitchFamily="108" charset="-128"/>
              </a:endParaRPr>
            </a:p>
          </p:txBody>
        </p:sp>
        <p:sp>
          <p:nvSpPr>
            <p:cNvPr id="70" name="Rounded Rectangle 69">
              <a:extLst>
                <a:ext uri="{FF2B5EF4-FFF2-40B4-BE49-F238E27FC236}">
                  <a16:creationId xmlns:a16="http://schemas.microsoft.com/office/drawing/2014/main" id="{F065B7BC-E361-3743-9C4A-A8660C37E1E9}"/>
                </a:ext>
              </a:extLst>
            </p:cNvPr>
            <p:cNvSpPr/>
            <p:nvPr/>
          </p:nvSpPr>
          <p:spPr bwMode="auto">
            <a:xfrm>
              <a:off x="9376401" y="2091270"/>
              <a:ext cx="602428" cy="276999"/>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mj-lt"/>
                <a:ea typeface="ＭＳ Ｐゴシック" pitchFamily="108" charset="-128"/>
              </a:endParaRPr>
            </a:p>
          </p:txBody>
        </p:sp>
        <p:sp>
          <p:nvSpPr>
            <p:cNvPr id="71" name="TextBox 70">
              <a:extLst>
                <a:ext uri="{FF2B5EF4-FFF2-40B4-BE49-F238E27FC236}">
                  <a16:creationId xmlns:a16="http://schemas.microsoft.com/office/drawing/2014/main" id="{A54EF790-06DB-CD4B-816E-4E67FDA6411A}"/>
                </a:ext>
              </a:extLst>
            </p:cNvPr>
            <p:cNvSpPr txBox="1"/>
            <p:nvPr/>
          </p:nvSpPr>
          <p:spPr>
            <a:xfrm>
              <a:off x="8689406" y="2982159"/>
              <a:ext cx="585098" cy="309551"/>
            </a:xfrm>
            <a:prstGeom prst="rect">
              <a:avLst/>
            </a:prstGeom>
            <a:noFill/>
          </p:spPr>
          <p:txBody>
            <a:bodyPr wrap="none" rtlCol="0">
              <a:spAutoFit/>
            </a:bodyPr>
            <a:lstStyle/>
            <a:p>
              <a:r>
                <a:rPr lang="en-US" sz="1600" dirty="0">
                  <a:latin typeface="+mj-lt"/>
                </a:rPr>
                <a:t>AMD</a:t>
              </a:r>
            </a:p>
          </p:txBody>
        </p:sp>
        <p:sp>
          <p:nvSpPr>
            <p:cNvPr id="72" name="Rounded Rectangle 71">
              <a:extLst>
                <a:ext uri="{FF2B5EF4-FFF2-40B4-BE49-F238E27FC236}">
                  <a16:creationId xmlns:a16="http://schemas.microsoft.com/office/drawing/2014/main" id="{88BF84FB-E377-C240-91F1-0B78A1B25836}"/>
                </a:ext>
              </a:extLst>
            </p:cNvPr>
            <p:cNvSpPr/>
            <p:nvPr/>
          </p:nvSpPr>
          <p:spPr bwMode="auto">
            <a:xfrm>
              <a:off x="9390744" y="2987441"/>
              <a:ext cx="602428" cy="276999"/>
            </a:xfrm>
            <a:prstGeom prst="round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mj-lt"/>
                <a:ea typeface="ＭＳ Ｐゴシック" pitchFamily="108" charset="-128"/>
              </a:endParaRPr>
            </a:p>
          </p:txBody>
        </p:sp>
        <p:sp>
          <p:nvSpPr>
            <p:cNvPr id="73" name="TextBox 72">
              <a:extLst>
                <a:ext uri="{FF2B5EF4-FFF2-40B4-BE49-F238E27FC236}">
                  <a16:creationId xmlns:a16="http://schemas.microsoft.com/office/drawing/2014/main" id="{A91F4EA7-8E03-7A40-AC62-ED166FD9EB5F}"/>
                </a:ext>
              </a:extLst>
            </p:cNvPr>
            <p:cNvSpPr txBox="1"/>
            <p:nvPr/>
          </p:nvSpPr>
          <p:spPr>
            <a:xfrm>
              <a:off x="4797855" y="3167932"/>
              <a:ext cx="481034" cy="309551"/>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none" rtlCol="0">
              <a:spAutoFit/>
            </a:bodyPr>
            <a:lstStyle/>
            <a:p>
              <a:pPr marL="0" lvl="1"/>
              <a:r>
                <a:rPr lang="en-US" sz="1600" b="1" dirty="0">
                  <a:solidFill>
                    <a:schemeClr val="bg1"/>
                  </a:solidFill>
                  <a:latin typeface="+mj-lt"/>
                </a:rPr>
                <a:t>HIP</a:t>
              </a:r>
            </a:p>
          </p:txBody>
        </p:sp>
        <p:sp>
          <p:nvSpPr>
            <p:cNvPr id="74" name="Left Brace 73">
              <a:extLst>
                <a:ext uri="{FF2B5EF4-FFF2-40B4-BE49-F238E27FC236}">
                  <a16:creationId xmlns:a16="http://schemas.microsoft.com/office/drawing/2014/main" id="{B796A28E-EC84-AB4B-BE8C-2F2E6F983157}"/>
                </a:ext>
              </a:extLst>
            </p:cNvPr>
            <p:cNvSpPr/>
            <p:nvPr/>
          </p:nvSpPr>
          <p:spPr>
            <a:xfrm rot="5400000" flipH="1">
              <a:off x="3903373" y="3799748"/>
              <a:ext cx="213447" cy="2760812"/>
            </a:xfrm>
            <a:prstGeom prst="leftBrace">
              <a:avLst>
                <a:gd name="adj1" fmla="val 55720"/>
                <a:gd name="adj2" fmla="val 50000"/>
              </a:avLst>
            </a:prstGeom>
            <a:noFill/>
            <a:ln w="28575">
              <a:solidFill>
                <a:srgbClr val="26416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latin typeface="+mj-lt"/>
              </a:endParaRPr>
            </a:p>
          </p:txBody>
        </p:sp>
        <p:sp>
          <p:nvSpPr>
            <p:cNvPr id="75" name="TextBox 74">
              <a:extLst>
                <a:ext uri="{FF2B5EF4-FFF2-40B4-BE49-F238E27FC236}">
                  <a16:creationId xmlns:a16="http://schemas.microsoft.com/office/drawing/2014/main" id="{0265229E-B797-BC48-BDDA-219E77410F8E}"/>
                </a:ext>
              </a:extLst>
            </p:cNvPr>
            <p:cNvSpPr txBox="1"/>
            <p:nvPr/>
          </p:nvSpPr>
          <p:spPr>
            <a:xfrm>
              <a:off x="3862458" y="5265065"/>
              <a:ext cx="303687" cy="309551"/>
            </a:xfrm>
            <a:prstGeom prst="rect">
              <a:avLst/>
            </a:prstGeom>
            <a:noFill/>
          </p:spPr>
          <p:txBody>
            <a:bodyPr wrap="none" rtlCol="0">
              <a:spAutoFit/>
            </a:bodyPr>
            <a:lstStyle/>
            <a:p>
              <a:r>
                <a:rPr lang="en-US" sz="1600" b="1" dirty="0">
                  <a:latin typeface="+mj-lt"/>
                </a:rPr>
                <a:t>C</a:t>
              </a:r>
            </a:p>
          </p:txBody>
        </p:sp>
      </p:grpSp>
    </p:spTree>
    <p:extLst>
      <p:ext uri="{BB962C8B-B14F-4D97-AF65-F5344CB8AC3E}">
        <p14:creationId xmlns:p14="http://schemas.microsoft.com/office/powerpoint/2010/main" val="1587855258"/>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7EDE-B557-5F46-8D5F-F6F84D9B903B}"/>
              </a:ext>
            </a:extLst>
          </p:cNvPr>
          <p:cNvSpPr>
            <a:spLocks noGrp="1"/>
          </p:cNvSpPr>
          <p:nvPr>
            <p:ph type="title"/>
          </p:nvPr>
        </p:nvSpPr>
        <p:spPr/>
        <p:txBody>
          <a:bodyPr/>
          <a:lstStyle/>
          <a:p>
            <a:r>
              <a:rPr lang="en-US"/>
              <a:t>Python</a:t>
            </a:r>
          </a:p>
        </p:txBody>
      </p:sp>
      <p:sp>
        <p:nvSpPr>
          <p:cNvPr id="3" name="Content Placeholder 2">
            <a:extLst>
              <a:ext uri="{FF2B5EF4-FFF2-40B4-BE49-F238E27FC236}">
                <a16:creationId xmlns:a16="http://schemas.microsoft.com/office/drawing/2014/main" id="{3C99F231-7DEF-C746-87E1-B0CAB6A54620}"/>
              </a:ext>
            </a:extLst>
          </p:cNvPr>
          <p:cNvSpPr>
            <a:spLocks noGrp="1"/>
          </p:cNvSpPr>
          <p:nvPr>
            <p:ph idx="1"/>
          </p:nvPr>
        </p:nvSpPr>
        <p:spPr/>
        <p:txBody>
          <a:bodyPr>
            <a:normAutofit/>
          </a:bodyPr>
          <a:lstStyle/>
          <a:p>
            <a:pPr marL="0" indent="0">
              <a:buNone/>
            </a:pPr>
            <a:endParaRPr lang="en-US" sz="2000"/>
          </a:p>
          <a:p>
            <a:pPr marL="0" indent="0">
              <a:buNone/>
            </a:pPr>
            <a:r>
              <a:rPr lang="en-US" sz="2000"/>
              <a:t>The HPE Cray PE provides python with several builtin modules</a:t>
            </a:r>
          </a:p>
          <a:p>
            <a:pPr lvl="1"/>
            <a:r>
              <a:rPr lang="en-US" sz="1800">
                <a:latin typeface="Consolas" panose="020B0609020204030204" pitchFamily="49" charset="0"/>
                <a:cs typeface="Consolas" panose="020B0609020204030204" pitchFamily="49" charset="0"/>
              </a:rPr>
              <a:t>  numpy</a:t>
            </a:r>
          </a:p>
          <a:p>
            <a:pPr lvl="1"/>
            <a:r>
              <a:rPr lang="en-US" sz="1800">
                <a:latin typeface="Consolas" panose="020B0609020204030204" pitchFamily="49" charset="0"/>
                <a:cs typeface="Consolas" panose="020B0609020204030204" pitchFamily="49" charset="0"/>
              </a:rPr>
              <a:t>  scipy</a:t>
            </a:r>
          </a:p>
          <a:p>
            <a:pPr lvl="1"/>
            <a:r>
              <a:rPr lang="en-US" sz="1800">
                <a:latin typeface="Consolas" panose="020B0609020204030204" pitchFamily="49" charset="0"/>
                <a:cs typeface="Consolas" panose="020B0609020204030204" pitchFamily="49" charset="0"/>
              </a:rPr>
              <a:t>  pandas</a:t>
            </a:r>
          </a:p>
          <a:p>
            <a:pPr lvl="1"/>
            <a:r>
              <a:rPr lang="en-US" sz="1800">
                <a:latin typeface="Consolas" panose="020B0609020204030204" pitchFamily="49" charset="0"/>
                <a:cs typeface="Consolas" panose="020B0609020204030204" pitchFamily="49" charset="0"/>
              </a:rPr>
              <a:t>  mpi4py</a:t>
            </a:r>
          </a:p>
          <a:p>
            <a:pPr lvl="1"/>
            <a:endParaRPr lang="en-US" sz="1800"/>
          </a:p>
          <a:p>
            <a:pPr marL="0" indent="0">
              <a:buNone/>
            </a:pPr>
            <a:endParaRPr lang="en-US" sz="2000"/>
          </a:p>
          <a:p>
            <a:pPr marL="0" indent="0">
              <a:buNone/>
            </a:pPr>
            <a:r>
              <a:rPr lang="en-US" sz="2000"/>
              <a:t>Optimized data learning and analytics frameworks are available and optimized for NVIDIA libraries</a:t>
            </a:r>
          </a:p>
        </p:txBody>
      </p:sp>
    </p:spTree>
    <p:extLst>
      <p:ext uri="{BB962C8B-B14F-4D97-AF65-F5344CB8AC3E}">
        <p14:creationId xmlns:p14="http://schemas.microsoft.com/office/powerpoint/2010/main" val="419263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E0D07-D874-AC49-B447-3A28E502FE4F}"/>
              </a:ext>
            </a:extLst>
          </p:cNvPr>
          <p:cNvSpPr>
            <a:spLocks noGrp="1"/>
          </p:cNvSpPr>
          <p:nvPr>
            <p:ph type="title"/>
          </p:nvPr>
        </p:nvSpPr>
        <p:spPr/>
        <p:txBody>
          <a:bodyPr/>
          <a:lstStyle/>
          <a:p>
            <a:r>
              <a:rPr lang="en-US" dirty="0"/>
              <a:t>Data Analytics And Learning</a:t>
            </a:r>
          </a:p>
        </p:txBody>
      </p:sp>
      <p:sp>
        <p:nvSpPr>
          <p:cNvPr id="3" name="Content Placeholder 2">
            <a:extLst>
              <a:ext uri="{FF2B5EF4-FFF2-40B4-BE49-F238E27FC236}">
                <a16:creationId xmlns:a16="http://schemas.microsoft.com/office/drawing/2014/main" id="{5E2A0415-361E-B14C-9A61-517AA5EAE476}"/>
              </a:ext>
            </a:extLst>
          </p:cNvPr>
          <p:cNvSpPr>
            <a:spLocks noGrp="1"/>
          </p:cNvSpPr>
          <p:nvPr>
            <p:ph idx="4294967295"/>
          </p:nvPr>
        </p:nvSpPr>
        <p:spPr>
          <a:xfrm>
            <a:off x="794657" y="1192213"/>
            <a:ext cx="7728857" cy="4984750"/>
          </a:xfrm>
        </p:spPr>
        <p:txBody>
          <a:bodyPr>
            <a:normAutofit/>
          </a:bodyPr>
          <a:lstStyle/>
          <a:p>
            <a:r>
              <a:rPr lang="en-US" sz="2000" dirty="0"/>
              <a:t>Deep Learning</a:t>
            </a:r>
          </a:p>
          <a:p>
            <a:pPr marL="514350" lvl="1" indent="-285750">
              <a:lnSpc>
                <a:spcPct val="110000"/>
              </a:lnSpc>
              <a:buFont typeface="Wingdings" pitchFamily="2" charset="2"/>
              <a:buChar char="§"/>
            </a:pPr>
            <a:r>
              <a:rPr lang="en-US" dirty="0" err="1"/>
              <a:t>Tensorflow</a:t>
            </a:r>
            <a:r>
              <a:rPr lang="en-US" dirty="0"/>
              <a:t> and </a:t>
            </a:r>
            <a:r>
              <a:rPr lang="en-US" dirty="0" err="1"/>
              <a:t>PyTorch</a:t>
            </a:r>
            <a:r>
              <a:rPr lang="en-US" dirty="0"/>
              <a:t> are optimized with </a:t>
            </a:r>
            <a:r>
              <a:rPr lang="en-US" dirty="0" err="1"/>
              <a:t>CuDNN</a:t>
            </a:r>
            <a:r>
              <a:rPr lang="en-US" dirty="0"/>
              <a:t>.</a:t>
            </a:r>
          </a:p>
          <a:p>
            <a:pPr marL="742950" lvl="2" indent="-285750">
              <a:lnSpc>
                <a:spcPct val="110000"/>
              </a:lnSpc>
              <a:buFont typeface="Arial" panose="020B0604020202020204" pitchFamily="34" charset="0"/>
              <a:buChar char="•"/>
            </a:pPr>
            <a:r>
              <a:rPr lang="en-US" dirty="0"/>
              <a:t>Other DL frameworks available and optimized by NVIDIA libraries.</a:t>
            </a:r>
          </a:p>
          <a:p>
            <a:pPr marL="514350" lvl="1" indent="-285750">
              <a:lnSpc>
                <a:spcPct val="110000"/>
              </a:lnSpc>
              <a:buFont typeface="Wingdings" pitchFamily="2" charset="2"/>
              <a:buChar char="§"/>
            </a:pPr>
            <a:r>
              <a:rPr lang="en-US" dirty="0"/>
              <a:t>Distributed data-parallel deep learning, using libraries such as </a:t>
            </a:r>
            <a:r>
              <a:rPr lang="en-US" dirty="0" err="1"/>
              <a:t>Horovod</a:t>
            </a:r>
            <a:r>
              <a:rPr lang="en-US" dirty="0"/>
              <a:t>, optimized to leverage the NCCL communication library from NVIDIA</a:t>
            </a:r>
          </a:p>
          <a:p>
            <a:r>
              <a:rPr lang="en-US" sz="2000" dirty="0"/>
              <a:t>Data Analytics</a:t>
            </a:r>
          </a:p>
          <a:p>
            <a:pPr marL="514350" lvl="1" indent="-285750">
              <a:buFont typeface="Wingdings" pitchFamily="2" charset="2"/>
              <a:buChar char="§"/>
            </a:pPr>
            <a:r>
              <a:rPr lang="en-US" dirty="0"/>
              <a:t>NVIDIA Rapids library for </a:t>
            </a:r>
            <a:r>
              <a:rPr lang="en-US" dirty="0" err="1"/>
              <a:t>datascience</a:t>
            </a:r>
            <a:r>
              <a:rPr lang="en-US" dirty="0"/>
              <a:t> and analytics</a:t>
            </a:r>
          </a:p>
          <a:p>
            <a:pPr marL="514350" lvl="1" indent="-285750">
              <a:buFont typeface="Wingdings" pitchFamily="2" charset="2"/>
              <a:buChar char="§"/>
            </a:pPr>
            <a:r>
              <a:rPr lang="en-US" dirty="0"/>
              <a:t>Python environment, and </a:t>
            </a:r>
            <a:r>
              <a:rPr lang="en-US" dirty="0" err="1"/>
              <a:t>Numba</a:t>
            </a:r>
            <a:r>
              <a:rPr lang="en-US" dirty="0"/>
              <a:t> for GPU using the CUDA backend</a:t>
            </a:r>
          </a:p>
          <a:p>
            <a:r>
              <a:rPr lang="en-US" sz="2000" dirty="0"/>
              <a:t>Cray/HPE AI Stack</a:t>
            </a:r>
          </a:p>
          <a:p>
            <a:pPr marL="514350" lvl="1" indent="-285750">
              <a:lnSpc>
                <a:spcPct val="110000"/>
              </a:lnSpc>
              <a:buFont typeface="Wingdings" pitchFamily="2" charset="2"/>
              <a:buChar char="§"/>
            </a:pPr>
            <a:r>
              <a:rPr lang="en-US" dirty="0"/>
              <a:t>Hyper-parameter optimization (HPO) library</a:t>
            </a:r>
          </a:p>
          <a:p>
            <a:pPr marL="514350" lvl="1" indent="-285750">
              <a:lnSpc>
                <a:spcPct val="110000"/>
              </a:lnSpc>
              <a:buFont typeface="Wingdings" pitchFamily="2" charset="2"/>
              <a:buChar char="§"/>
            </a:pPr>
            <a:r>
              <a:rPr lang="en-US" dirty="0" err="1"/>
              <a:t>Jupyter</a:t>
            </a:r>
            <a:r>
              <a:rPr lang="en-US" dirty="0"/>
              <a:t> notebooks</a:t>
            </a:r>
          </a:p>
          <a:p>
            <a:pPr marL="514350" lvl="1" indent="-285750">
              <a:lnSpc>
                <a:spcPct val="110000"/>
              </a:lnSpc>
              <a:buFont typeface="Wingdings" pitchFamily="2" charset="2"/>
              <a:buChar char="§"/>
            </a:pPr>
            <a:r>
              <a:rPr lang="en-US" dirty="0" err="1"/>
              <a:t>SmartSim</a:t>
            </a:r>
            <a:r>
              <a:rPr lang="en-US" dirty="0"/>
              <a:t> library for in-situ coupling of simulations with analytics and learning</a:t>
            </a:r>
          </a:p>
          <a:p>
            <a:r>
              <a:rPr lang="en-US" sz="2000" dirty="0"/>
              <a:t>Spark </a:t>
            </a:r>
            <a:r>
              <a:rPr lang="en-US" sz="2000" dirty="0" err="1"/>
              <a:t>BigData</a:t>
            </a:r>
            <a:r>
              <a:rPr lang="en-US" sz="2000" dirty="0"/>
              <a:t> Stack with modules optimized for GPU</a:t>
            </a:r>
          </a:p>
          <a:p>
            <a:r>
              <a:rPr lang="en-US" sz="2000" dirty="0"/>
              <a:t>Container environment based on singularity</a:t>
            </a:r>
          </a:p>
        </p:txBody>
      </p:sp>
    </p:spTree>
    <p:extLst>
      <p:ext uri="{BB962C8B-B14F-4D97-AF65-F5344CB8AC3E}">
        <p14:creationId xmlns:p14="http://schemas.microsoft.com/office/powerpoint/2010/main" val="2352418608"/>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4491-1F4C-D947-AA32-31FD402E327C}"/>
              </a:ext>
            </a:extLst>
          </p:cNvPr>
          <p:cNvSpPr>
            <a:spLocks noGrp="1"/>
          </p:cNvSpPr>
          <p:nvPr>
            <p:ph type="title"/>
          </p:nvPr>
        </p:nvSpPr>
        <p:spPr/>
        <p:txBody>
          <a:bodyPr/>
          <a:lstStyle/>
          <a:p>
            <a:r>
              <a:rPr lang="en-US"/>
              <a:t>Additional Software</a:t>
            </a:r>
          </a:p>
        </p:txBody>
      </p:sp>
      <p:sp>
        <p:nvSpPr>
          <p:cNvPr id="3" name="Content Placeholder 2">
            <a:extLst>
              <a:ext uri="{FF2B5EF4-FFF2-40B4-BE49-F238E27FC236}">
                <a16:creationId xmlns:a16="http://schemas.microsoft.com/office/drawing/2014/main" id="{43917104-7DA6-384B-9C6B-A6C9D1EE8E1F}"/>
              </a:ext>
            </a:extLst>
          </p:cNvPr>
          <p:cNvSpPr>
            <a:spLocks noGrp="1"/>
          </p:cNvSpPr>
          <p:nvPr>
            <p:ph idx="1"/>
          </p:nvPr>
        </p:nvSpPr>
        <p:spPr/>
        <p:txBody>
          <a:bodyPr>
            <a:normAutofit fontScale="92500" lnSpcReduction="10000"/>
          </a:bodyPr>
          <a:lstStyle/>
          <a:p>
            <a:pPr marL="0" indent="0">
              <a:buNone/>
            </a:pPr>
            <a:r>
              <a:rPr lang="en-US" sz="2000"/>
              <a:t>The HPE Cray PE provides several programming environments.</a:t>
            </a:r>
          </a:p>
          <a:p>
            <a:pPr marL="0" indent="0">
              <a:buNone/>
            </a:pPr>
            <a:endParaRPr lang="en-US" sz="2000"/>
          </a:p>
          <a:p>
            <a:pPr marL="0" indent="0">
              <a:buNone/>
            </a:pPr>
            <a:r>
              <a:rPr lang="en-US" sz="2000"/>
              <a:t>HPE provides compiler wrappers by default which includes various libraries (including MPI libraries)</a:t>
            </a:r>
          </a:p>
          <a:p>
            <a:pPr lvl="1"/>
            <a:r>
              <a:rPr lang="en-US" sz="1800">
                <a:latin typeface="Consolas" panose="020B0609020204030204" pitchFamily="49" charset="0"/>
                <a:cs typeface="Consolas" panose="020B0609020204030204" pitchFamily="49" charset="0"/>
              </a:rPr>
              <a:t> cc  -&gt; nvc</a:t>
            </a:r>
          </a:p>
          <a:p>
            <a:pPr lvl="1"/>
            <a:r>
              <a:rPr lang="en-US" sz="1800">
                <a:latin typeface="Consolas" panose="020B0609020204030204" pitchFamily="49" charset="0"/>
                <a:cs typeface="Consolas" panose="020B0609020204030204" pitchFamily="49" charset="0"/>
              </a:rPr>
              <a:t> CC  -&gt; nvc++</a:t>
            </a:r>
          </a:p>
          <a:p>
            <a:pPr lvl="1"/>
            <a:r>
              <a:rPr lang="en-US" sz="1800">
                <a:latin typeface="Consolas" panose="020B0609020204030204" pitchFamily="49" charset="0"/>
                <a:cs typeface="Consolas" panose="020B0609020204030204" pitchFamily="49" charset="0"/>
              </a:rPr>
              <a:t> ftn -&gt; nvfortran</a:t>
            </a:r>
            <a:r>
              <a:rPr lang="en-US" sz="1800"/>
              <a:t>	</a:t>
            </a:r>
          </a:p>
          <a:p>
            <a:pPr marL="0" indent="0">
              <a:buNone/>
            </a:pPr>
            <a:endParaRPr lang="en-US" sz="2000"/>
          </a:p>
          <a:p>
            <a:pPr marL="0" indent="0">
              <a:buNone/>
            </a:pPr>
            <a:r>
              <a:rPr lang="en-US" sz="2000"/>
              <a:t>Addition software on the system is available through modules.  The software available on the system is growing.  </a:t>
            </a:r>
          </a:p>
          <a:p>
            <a:pPr lvl="1"/>
            <a:r>
              <a:rPr lang="en-US" sz="1800">
                <a:latin typeface="Consolas" panose="020B0609020204030204" pitchFamily="49" charset="0"/>
                <a:cs typeface="Consolas" panose="020B0609020204030204" pitchFamily="49" charset="0"/>
              </a:rPr>
              <a:t> module avail</a:t>
            </a:r>
          </a:p>
          <a:p>
            <a:pPr lvl="2"/>
            <a:r>
              <a:rPr lang="en-US" sz="1800"/>
              <a:t>See what modules are currently available</a:t>
            </a:r>
          </a:p>
          <a:p>
            <a:pPr lvl="1"/>
            <a:r>
              <a:rPr lang="en-US" sz="1800">
                <a:latin typeface="Consolas" panose="020B0609020204030204" pitchFamily="49" charset="0"/>
                <a:cs typeface="Consolas" panose="020B0609020204030204" pitchFamily="49" charset="0"/>
              </a:rPr>
              <a:t> module load ...</a:t>
            </a:r>
          </a:p>
          <a:p>
            <a:pPr marL="0" indent="0">
              <a:buNone/>
            </a:pPr>
            <a:endParaRPr lang="en-US" sz="2000"/>
          </a:p>
          <a:p>
            <a:pPr marL="0" indent="0">
              <a:buNone/>
            </a:pPr>
            <a:r>
              <a:rPr lang="en-US" sz="2000"/>
              <a:t>Users can utilize Spack to install needed software directly.</a:t>
            </a:r>
          </a:p>
          <a:p>
            <a:pPr lvl="1"/>
            <a:r>
              <a:rPr lang="en-US" sz="1800"/>
              <a:t> </a:t>
            </a:r>
            <a:r>
              <a:rPr lang="en-US" sz="1800">
                <a:hlinkClick r:id="rId2"/>
              </a:rPr>
              <a:t>https://spack.readthedocs.io/en/latest/getting_started.html</a:t>
            </a:r>
            <a:r>
              <a:rPr lang="en-US" sz="1800"/>
              <a:t> </a:t>
            </a:r>
          </a:p>
        </p:txBody>
      </p:sp>
    </p:spTree>
    <p:extLst>
      <p:ext uri="{BB962C8B-B14F-4D97-AF65-F5344CB8AC3E}">
        <p14:creationId xmlns:p14="http://schemas.microsoft.com/office/powerpoint/2010/main" val="3848635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774D-EC1F-0648-ADFB-0F3A4F0CEB99}"/>
              </a:ext>
            </a:extLst>
          </p:cNvPr>
          <p:cNvSpPr>
            <a:spLocks noGrp="1"/>
          </p:cNvSpPr>
          <p:nvPr>
            <p:ph type="title"/>
          </p:nvPr>
        </p:nvSpPr>
        <p:spPr/>
        <p:txBody>
          <a:bodyPr/>
          <a:lstStyle/>
          <a:p>
            <a:r>
              <a:rPr lang="en-US"/>
              <a:t>Debuggers &amp; Profilers</a:t>
            </a:r>
          </a:p>
        </p:txBody>
      </p:sp>
      <p:sp>
        <p:nvSpPr>
          <p:cNvPr id="3" name="Content Placeholder 2">
            <a:extLst>
              <a:ext uri="{FF2B5EF4-FFF2-40B4-BE49-F238E27FC236}">
                <a16:creationId xmlns:a16="http://schemas.microsoft.com/office/drawing/2014/main" id="{4BCAD339-5DD5-C242-9C36-CED81292385D}"/>
              </a:ext>
            </a:extLst>
          </p:cNvPr>
          <p:cNvSpPr>
            <a:spLocks noGrp="1"/>
          </p:cNvSpPr>
          <p:nvPr>
            <p:ph idx="1"/>
          </p:nvPr>
        </p:nvSpPr>
        <p:spPr/>
        <p:txBody>
          <a:bodyPr/>
          <a:lstStyle/>
          <a:p>
            <a:r>
              <a:rPr lang="en-US"/>
              <a:t>Debuggers</a:t>
            </a:r>
          </a:p>
          <a:p>
            <a:pPr lvl="1"/>
            <a:r>
              <a:rPr lang="en-US"/>
              <a:t> STAT (Stack Trace Analysis Tool)</a:t>
            </a:r>
          </a:p>
          <a:p>
            <a:pPr lvl="2"/>
            <a:r>
              <a:rPr lang="en-US"/>
              <a:t>Stack tracing at scale</a:t>
            </a:r>
          </a:p>
          <a:p>
            <a:pPr lvl="1"/>
            <a:r>
              <a:rPr lang="en-US"/>
              <a:t> gdb4hpc</a:t>
            </a:r>
          </a:p>
          <a:p>
            <a:pPr lvl="2"/>
            <a:r>
              <a:rPr lang="en-US"/>
              <a:t>Parallelized gdb for HPC</a:t>
            </a:r>
          </a:p>
          <a:p>
            <a:pPr lvl="1"/>
            <a:r>
              <a:rPr lang="en-US"/>
              <a:t> CUDA-GDB</a:t>
            </a:r>
          </a:p>
          <a:p>
            <a:pPr lvl="2"/>
            <a:r>
              <a:rPr lang="en-US"/>
              <a:t>NVIDIA tool for debugging CUDA</a:t>
            </a:r>
          </a:p>
          <a:p>
            <a:pPr lvl="1"/>
            <a:r>
              <a:rPr lang="en-US"/>
              <a:t> gdb</a:t>
            </a:r>
          </a:p>
          <a:p>
            <a:pPr lvl="1"/>
            <a:endParaRPr lang="en-US"/>
          </a:p>
          <a:p>
            <a:r>
              <a:rPr lang="en-US"/>
              <a:t>Profilers</a:t>
            </a:r>
          </a:p>
          <a:p>
            <a:pPr lvl="1"/>
            <a:r>
              <a:rPr lang="en-US"/>
              <a:t> PAT (Performance Analysis Tool)</a:t>
            </a:r>
          </a:p>
          <a:p>
            <a:pPr lvl="2"/>
            <a:r>
              <a:rPr lang="en-US"/>
              <a:t>Whole program performance analysis</a:t>
            </a:r>
          </a:p>
          <a:p>
            <a:pPr lvl="1"/>
            <a:r>
              <a:rPr lang="en-US"/>
              <a:t> NVIDIA® Nsight™</a:t>
            </a:r>
          </a:p>
          <a:p>
            <a:pPr lvl="2"/>
            <a:r>
              <a:rPr lang="en-US"/>
              <a:t>System-wide performance analysis tool </a:t>
            </a:r>
          </a:p>
          <a:p>
            <a:pPr lvl="1"/>
            <a:endParaRPr lang="en-US"/>
          </a:p>
        </p:txBody>
      </p:sp>
    </p:spTree>
    <p:extLst>
      <p:ext uri="{BB962C8B-B14F-4D97-AF65-F5344CB8AC3E}">
        <p14:creationId xmlns:p14="http://schemas.microsoft.com/office/powerpoint/2010/main" val="1547289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6038-7964-6945-B544-72B59138445E}"/>
              </a:ext>
            </a:extLst>
          </p:cNvPr>
          <p:cNvSpPr>
            <a:spLocks noGrp="1"/>
          </p:cNvSpPr>
          <p:nvPr>
            <p:ph type="title"/>
          </p:nvPr>
        </p:nvSpPr>
        <p:spPr/>
        <p:txBody>
          <a:bodyPr/>
          <a:lstStyle/>
          <a:p>
            <a:r>
              <a:rPr lang="en-US"/>
              <a:t>Information and Help</a:t>
            </a:r>
          </a:p>
        </p:txBody>
      </p:sp>
      <p:sp>
        <p:nvSpPr>
          <p:cNvPr id="3" name="Content Placeholder 2">
            <a:extLst>
              <a:ext uri="{FF2B5EF4-FFF2-40B4-BE49-F238E27FC236}">
                <a16:creationId xmlns:a16="http://schemas.microsoft.com/office/drawing/2014/main" id="{B0BC3FC0-F4FD-924C-B7AC-987C2E4AD3FB}"/>
              </a:ext>
            </a:extLst>
          </p:cNvPr>
          <p:cNvSpPr>
            <a:spLocks noGrp="1"/>
          </p:cNvSpPr>
          <p:nvPr>
            <p:ph idx="1"/>
          </p:nvPr>
        </p:nvSpPr>
        <p:spPr/>
        <p:txBody>
          <a:bodyPr>
            <a:normAutofit/>
          </a:bodyPr>
          <a:lstStyle/>
          <a:p>
            <a:endParaRPr lang="en-US" sz="2000"/>
          </a:p>
          <a:p>
            <a:r>
              <a:rPr lang="en-US" sz="2000"/>
              <a:t>User documentation will be added to the ALCF support center</a:t>
            </a:r>
          </a:p>
          <a:p>
            <a:pPr lvl="1"/>
            <a:r>
              <a:rPr lang="en-US" sz="1800"/>
              <a:t> </a:t>
            </a:r>
            <a:r>
              <a:rPr lang="en-US" sz="1800">
                <a:hlinkClick r:id="rId2"/>
              </a:rPr>
              <a:t>https://www.alcf.anl.gov/support-center</a:t>
            </a:r>
            <a:r>
              <a:rPr lang="en-US" sz="1800"/>
              <a:t> </a:t>
            </a:r>
          </a:p>
          <a:p>
            <a:pPr lvl="1"/>
            <a:endParaRPr lang="en-US" sz="1800"/>
          </a:p>
          <a:p>
            <a:r>
              <a:rPr lang="en-US" sz="2000"/>
              <a:t>Additional information about Polaris</a:t>
            </a:r>
          </a:p>
          <a:p>
            <a:pPr lvl="1"/>
            <a:r>
              <a:rPr lang="en-US" sz="1800">
                <a:hlinkClick r:id="rId3"/>
              </a:rPr>
              <a:t> https://www.alcf.anl.gov/polaris</a:t>
            </a:r>
            <a:r>
              <a:rPr lang="en-US" sz="1800"/>
              <a:t> </a:t>
            </a:r>
          </a:p>
          <a:p>
            <a:endParaRPr lang="en-US" sz="2000"/>
          </a:p>
          <a:p>
            <a:r>
              <a:rPr lang="en-US" sz="2000"/>
              <a:t>Getting help for ALCF resources </a:t>
            </a:r>
          </a:p>
          <a:p>
            <a:pPr lvl="1"/>
            <a:r>
              <a:rPr lang="en-US" sz="1800"/>
              <a:t> </a:t>
            </a:r>
            <a:r>
              <a:rPr lang="en-US" sz="1800">
                <a:hlinkClick r:id="rId4"/>
              </a:rPr>
              <a:t>support@alcf.anl.gov</a:t>
            </a:r>
            <a:r>
              <a:rPr lang="en-US" sz="1800"/>
              <a:t> </a:t>
            </a:r>
          </a:p>
        </p:txBody>
      </p:sp>
    </p:spTree>
    <p:extLst>
      <p:ext uri="{BB962C8B-B14F-4D97-AF65-F5344CB8AC3E}">
        <p14:creationId xmlns:p14="http://schemas.microsoft.com/office/powerpoint/2010/main" val="897919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353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917A-46F3-2EB4-29B1-1CCC9C655049}"/>
              </a:ext>
            </a:extLst>
          </p:cNvPr>
          <p:cNvSpPr>
            <a:spLocks noGrp="1"/>
          </p:cNvSpPr>
          <p:nvPr>
            <p:ph type="title"/>
          </p:nvPr>
        </p:nvSpPr>
        <p:spPr/>
        <p:txBody>
          <a:bodyPr/>
          <a:lstStyle/>
          <a:p>
            <a:r>
              <a:rPr lang="en-US" dirty="0"/>
              <a:t>Polaris</a:t>
            </a:r>
          </a:p>
        </p:txBody>
      </p:sp>
      <p:pic>
        <p:nvPicPr>
          <p:cNvPr id="4" name="Content Placeholder 3">
            <a:extLst>
              <a:ext uri="{FF2B5EF4-FFF2-40B4-BE49-F238E27FC236}">
                <a16:creationId xmlns:a16="http://schemas.microsoft.com/office/drawing/2014/main" id="{43A5010D-D117-78F4-EB01-0E5C0B5A0E78}"/>
              </a:ext>
            </a:extLst>
          </p:cNvPr>
          <p:cNvPicPr>
            <a:picLocks noGrp="1" noChangeAspect="1"/>
          </p:cNvPicPr>
          <p:nvPr>
            <p:ph idx="1"/>
          </p:nvPr>
        </p:nvPicPr>
        <p:blipFill rotWithShape="1">
          <a:blip r:embed="rId2"/>
          <a:srcRect l="2084" t="39792" r="2448" b="12292"/>
          <a:stretch/>
        </p:blipFill>
        <p:spPr>
          <a:xfrm>
            <a:off x="724223" y="2261948"/>
            <a:ext cx="10896600" cy="4101804"/>
          </a:xfrm>
          <a:prstGeom prst="rect">
            <a:avLst/>
          </a:prstGeom>
        </p:spPr>
      </p:pic>
      <p:sp>
        <p:nvSpPr>
          <p:cNvPr id="5" name="TextBox 4">
            <a:extLst>
              <a:ext uri="{FF2B5EF4-FFF2-40B4-BE49-F238E27FC236}">
                <a16:creationId xmlns:a16="http://schemas.microsoft.com/office/drawing/2014/main" id="{BA3329DC-90D1-2092-BFBF-4D7D19338956}"/>
              </a:ext>
            </a:extLst>
          </p:cNvPr>
          <p:cNvSpPr txBox="1"/>
          <p:nvPr/>
        </p:nvSpPr>
        <p:spPr>
          <a:xfrm>
            <a:off x="8223379" y="180461"/>
            <a:ext cx="3397443" cy="369332"/>
          </a:xfrm>
          <a:prstGeom prst="rect">
            <a:avLst/>
          </a:prstGeom>
          <a:noFill/>
        </p:spPr>
        <p:txBody>
          <a:bodyPr wrap="square" rtlCol="0">
            <a:spAutoFit/>
          </a:bodyPr>
          <a:lstStyle/>
          <a:p>
            <a:r>
              <a:rPr lang="en-US" dirty="0"/>
              <a:t>https://</a:t>
            </a:r>
            <a:r>
              <a:rPr lang="en-US" dirty="0" err="1"/>
              <a:t>www.alcf.anl.gov</a:t>
            </a:r>
            <a:r>
              <a:rPr lang="en-US" dirty="0"/>
              <a:t>/</a:t>
            </a:r>
            <a:r>
              <a:rPr lang="en-US" dirty="0" err="1"/>
              <a:t>polaris</a:t>
            </a:r>
            <a:endParaRPr lang="en-US" dirty="0"/>
          </a:p>
        </p:txBody>
      </p:sp>
      <p:sp>
        <p:nvSpPr>
          <p:cNvPr id="6" name="TextBox 5">
            <a:extLst>
              <a:ext uri="{FF2B5EF4-FFF2-40B4-BE49-F238E27FC236}">
                <a16:creationId xmlns:a16="http://schemas.microsoft.com/office/drawing/2014/main" id="{AEF1168B-0D1F-939E-EF0B-415C3A36223B}"/>
              </a:ext>
            </a:extLst>
          </p:cNvPr>
          <p:cNvSpPr txBox="1"/>
          <p:nvPr/>
        </p:nvSpPr>
        <p:spPr>
          <a:xfrm>
            <a:off x="723450" y="954158"/>
            <a:ext cx="108966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ALCF’s latest computational resource</a:t>
            </a:r>
          </a:p>
          <a:p>
            <a:pPr marL="742939" lvl="1" indent="-285750">
              <a:buFont typeface="Arial" panose="020B0604020202020204" pitchFamily="34" charset="0"/>
              <a:buChar char="•"/>
            </a:pPr>
            <a:r>
              <a:rPr lang="en-US" dirty="0"/>
              <a:t>Provide a on-ramp to Aurora</a:t>
            </a:r>
          </a:p>
          <a:p>
            <a:pPr marL="285750" indent="-285750">
              <a:buFont typeface="Arial" panose="020B0604020202020204" pitchFamily="34" charset="0"/>
              <a:buChar char="•"/>
            </a:pPr>
            <a:r>
              <a:rPr lang="en-US" dirty="0"/>
              <a:t>Currently limited to ALCF staff as part of standup</a:t>
            </a:r>
          </a:p>
          <a:p>
            <a:pPr marL="285750" indent="-285750">
              <a:buFont typeface="Arial" panose="020B0604020202020204" pitchFamily="34" charset="0"/>
              <a:buChar char="•"/>
            </a:pPr>
            <a:r>
              <a:rPr lang="en-US" dirty="0"/>
              <a:t>Targeting 2H2022 for wider general access</a:t>
            </a:r>
          </a:p>
        </p:txBody>
      </p:sp>
      <p:pic>
        <p:nvPicPr>
          <p:cNvPr id="8" name="Picture 7">
            <a:extLst>
              <a:ext uri="{FF2B5EF4-FFF2-40B4-BE49-F238E27FC236}">
                <a16:creationId xmlns:a16="http://schemas.microsoft.com/office/drawing/2014/main" id="{D22FEFC8-BA2D-B4CF-2A26-4AF51D669D36}"/>
              </a:ext>
            </a:extLst>
          </p:cNvPr>
          <p:cNvPicPr>
            <a:picLocks noChangeAspect="1"/>
          </p:cNvPicPr>
          <p:nvPr/>
        </p:nvPicPr>
        <p:blipFill>
          <a:blip r:embed="rId3"/>
          <a:stretch>
            <a:fillRect/>
          </a:stretch>
        </p:blipFill>
        <p:spPr>
          <a:xfrm>
            <a:off x="5551455" y="549793"/>
            <a:ext cx="6522357" cy="1040646"/>
          </a:xfrm>
          <a:prstGeom prst="rect">
            <a:avLst/>
          </a:prstGeom>
        </p:spPr>
      </p:pic>
      <p:sp>
        <p:nvSpPr>
          <p:cNvPr id="9" name="TextBox 8">
            <a:extLst>
              <a:ext uri="{FF2B5EF4-FFF2-40B4-BE49-F238E27FC236}">
                <a16:creationId xmlns:a16="http://schemas.microsoft.com/office/drawing/2014/main" id="{3F53C5DE-4689-73DB-C559-2A209AD3FF6E}"/>
              </a:ext>
            </a:extLst>
          </p:cNvPr>
          <p:cNvSpPr txBox="1"/>
          <p:nvPr/>
        </p:nvSpPr>
        <p:spPr>
          <a:xfrm>
            <a:off x="9616751" y="1528763"/>
            <a:ext cx="2146041" cy="307777"/>
          </a:xfrm>
          <a:prstGeom prst="rect">
            <a:avLst/>
          </a:prstGeom>
          <a:noFill/>
        </p:spPr>
        <p:txBody>
          <a:bodyPr wrap="square" rtlCol="0">
            <a:spAutoFit/>
          </a:bodyPr>
          <a:lstStyle/>
          <a:p>
            <a:r>
              <a:rPr lang="en-US" sz="1400" i="1" dirty="0">
                <a:solidFill>
                  <a:schemeClr val="tx1">
                    <a:lumMod val="65000"/>
                    <a:lumOff val="35000"/>
                  </a:schemeClr>
                </a:solidFill>
              </a:rPr>
              <a:t>Top500 November 2021</a:t>
            </a:r>
          </a:p>
        </p:txBody>
      </p:sp>
      <p:sp>
        <p:nvSpPr>
          <p:cNvPr id="10" name="Oval 9">
            <a:extLst>
              <a:ext uri="{FF2B5EF4-FFF2-40B4-BE49-F238E27FC236}">
                <a16:creationId xmlns:a16="http://schemas.microsoft.com/office/drawing/2014/main" id="{BF185F5C-2551-4131-8CE4-58D7271C00A2}"/>
              </a:ext>
            </a:extLst>
          </p:cNvPr>
          <p:cNvSpPr/>
          <p:nvPr/>
        </p:nvSpPr>
        <p:spPr>
          <a:xfrm>
            <a:off x="5704114" y="668019"/>
            <a:ext cx="286139" cy="2861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801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1EFCEB-4596-4B28-4E2F-8C0372F1945C}"/>
              </a:ext>
            </a:extLst>
          </p:cNvPr>
          <p:cNvSpPr>
            <a:spLocks noGrp="1"/>
          </p:cNvSpPr>
          <p:nvPr>
            <p:ph type="title"/>
          </p:nvPr>
        </p:nvSpPr>
        <p:spPr/>
        <p:txBody>
          <a:bodyPr/>
          <a:lstStyle/>
          <a:p>
            <a:r>
              <a:rPr lang="en-US" dirty="0"/>
              <a:t>Hardware</a:t>
            </a:r>
          </a:p>
        </p:txBody>
      </p:sp>
      <p:sp>
        <p:nvSpPr>
          <p:cNvPr id="6" name="Text Placeholder 5">
            <a:extLst>
              <a:ext uri="{FF2B5EF4-FFF2-40B4-BE49-F238E27FC236}">
                <a16:creationId xmlns:a16="http://schemas.microsoft.com/office/drawing/2014/main" id="{9E5D18A2-D624-C1D8-DF44-64EDABF227E1}"/>
              </a:ext>
            </a:extLst>
          </p:cNvPr>
          <p:cNvSpPr>
            <a:spLocks noGrp="1"/>
          </p:cNvSpPr>
          <p:nvPr>
            <p:ph type="body" sz="half" idx="2"/>
          </p:nvPr>
        </p:nvSpPr>
        <p:spPr/>
        <p:txBody>
          <a:bodyPr/>
          <a:lstStyle/>
          <a:p>
            <a:endParaRPr lang="en-US"/>
          </a:p>
        </p:txBody>
      </p:sp>
      <p:pic>
        <p:nvPicPr>
          <p:cNvPr id="7" name="Picture Placeholder 6">
            <a:extLst>
              <a:ext uri="{FF2B5EF4-FFF2-40B4-BE49-F238E27FC236}">
                <a16:creationId xmlns:a16="http://schemas.microsoft.com/office/drawing/2014/main" id="{E108092C-8D7C-3C3D-E62C-39221730C29B}"/>
              </a:ext>
            </a:extLst>
          </p:cNvPr>
          <p:cNvPicPr>
            <a:picLocks noGrp="1" noChangeAspect="1"/>
          </p:cNvPicPr>
          <p:nvPr>
            <p:ph type="pic" idx="1"/>
          </p:nvPr>
        </p:nvPicPr>
        <p:blipFill>
          <a:blip r:embed="rId2"/>
          <a:srcRect l="14354" r="14354"/>
          <a:stretch>
            <a:fillRect/>
          </a:stretch>
        </p:blipFill>
        <p:spPr>
          <a:prstGeom prst="rect">
            <a:avLst/>
          </a:prstGeom>
        </p:spPr>
      </p:pic>
    </p:spTree>
    <p:extLst>
      <p:ext uri="{BB962C8B-B14F-4D97-AF65-F5344CB8AC3E}">
        <p14:creationId xmlns:p14="http://schemas.microsoft.com/office/powerpoint/2010/main" val="302497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1A13D0F-049C-A245-8DD0-4805C5018172}"/>
              </a:ext>
            </a:extLst>
          </p:cNvPr>
          <p:cNvGraphicFramePr>
            <a:graphicFrameLocks noGrp="1"/>
          </p:cNvGraphicFramePr>
          <p:nvPr/>
        </p:nvGraphicFramePr>
        <p:xfrm>
          <a:off x="859173" y="1358721"/>
          <a:ext cx="4834056" cy="4794777"/>
        </p:xfrm>
        <a:graphic>
          <a:graphicData uri="http://schemas.openxmlformats.org/drawingml/2006/table">
            <a:tbl>
              <a:tblPr bandRow="1">
                <a:tableStyleId>{073A0DAA-6AF3-43AB-8588-CEC1D06C72B9}</a:tableStyleId>
              </a:tblPr>
              <a:tblGrid>
                <a:gridCol w="2733113">
                  <a:extLst>
                    <a:ext uri="{9D8B030D-6E8A-4147-A177-3AD203B41FA5}">
                      <a16:colId xmlns:a16="http://schemas.microsoft.com/office/drawing/2014/main" val="1213615622"/>
                    </a:ext>
                  </a:extLst>
                </a:gridCol>
                <a:gridCol w="2100943">
                  <a:extLst>
                    <a:ext uri="{9D8B030D-6E8A-4147-A177-3AD203B41FA5}">
                      <a16:colId xmlns:a16="http://schemas.microsoft.com/office/drawing/2014/main" val="2954691776"/>
                    </a:ext>
                  </a:extLst>
                </a:gridCol>
              </a:tblGrid>
              <a:tr h="368829">
                <a:tc>
                  <a:txBody>
                    <a:bodyPr/>
                    <a:lstStyle/>
                    <a:p>
                      <a:r>
                        <a:rPr lang="en-US" dirty="0"/>
                        <a:t>Base Frequency</a:t>
                      </a:r>
                    </a:p>
                  </a:txBody>
                  <a:tcPr/>
                </a:tc>
                <a:tc>
                  <a:txBody>
                    <a:bodyPr/>
                    <a:lstStyle/>
                    <a:p>
                      <a:pPr algn="ctr"/>
                      <a:r>
                        <a:rPr lang="en-US" dirty="0"/>
                        <a:t>2.8 GHz</a:t>
                      </a:r>
                    </a:p>
                  </a:txBody>
                  <a:tcPr/>
                </a:tc>
                <a:extLst>
                  <a:ext uri="{0D108BD9-81ED-4DB2-BD59-A6C34878D82A}">
                    <a16:rowId xmlns:a16="http://schemas.microsoft.com/office/drawing/2014/main" val="1333353930"/>
                  </a:ext>
                </a:extLst>
              </a:tr>
              <a:tr h="368829">
                <a:tc>
                  <a:txBody>
                    <a:bodyPr/>
                    <a:lstStyle/>
                    <a:p>
                      <a:r>
                        <a:rPr lang="en-US" dirty="0"/>
                        <a:t>Max Boost </a:t>
                      </a:r>
                      <a:r>
                        <a:rPr lang="en-US" dirty="0" err="1"/>
                        <a:t>Clk</a:t>
                      </a:r>
                      <a:endParaRPr lang="en-US" dirty="0"/>
                    </a:p>
                  </a:txBody>
                  <a:tcPr/>
                </a:tc>
                <a:tc>
                  <a:txBody>
                    <a:bodyPr/>
                    <a:lstStyle/>
                    <a:p>
                      <a:pPr algn="ctr"/>
                      <a:r>
                        <a:rPr lang="en-US" dirty="0"/>
                        <a:t>3.7 GHz</a:t>
                      </a:r>
                    </a:p>
                  </a:txBody>
                  <a:tcPr/>
                </a:tc>
                <a:extLst>
                  <a:ext uri="{0D108BD9-81ED-4DB2-BD59-A6C34878D82A}">
                    <a16:rowId xmlns:a16="http://schemas.microsoft.com/office/drawing/2014/main" val="2845400959"/>
                  </a:ext>
                </a:extLst>
              </a:tr>
              <a:tr h="368829">
                <a:tc>
                  <a:txBody>
                    <a:bodyPr/>
                    <a:lstStyle/>
                    <a:p>
                      <a:r>
                        <a:rPr lang="en-US" dirty="0"/>
                        <a:t># of Zen3 Cores</a:t>
                      </a:r>
                    </a:p>
                  </a:txBody>
                  <a:tcPr/>
                </a:tc>
                <a:tc>
                  <a:txBody>
                    <a:bodyPr/>
                    <a:lstStyle/>
                    <a:p>
                      <a:pPr algn="ctr"/>
                      <a:r>
                        <a:rPr lang="en-US" dirty="0"/>
                        <a:t>32</a:t>
                      </a:r>
                    </a:p>
                  </a:txBody>
                  <a:tcPr/>
                </a:tc>
                <a:extLst>
                  <a:ext uri="{0D108BD9-81ED-4DB2-BD59-A6C34878D82A}">
                    <a16:rowId xmlns:a16="http://schemas.microsoft.com/office/drawing/2014/main" val="2051896989"/>
                  </a:ext>
                </a:extLst>
              </a:tr>
              <a:tr h="368829">
                <a:tc>
                  <a:txBody>
                    <a:bodyPr/>
                    <a:lstStyle/>
                    <a:p>
                      <a:r>
                        <a:rPr lang="en-US" dirty="0"/>
                        <a:t># of Threads </a:t>
                      </a:r>
                    </a:p>
                  </a:txBody>
                  <a:tcPr/>
                </a:tc>
                <a:tc>
                  <a:txBody>
                    <a:bodyPr/>
                    <a:lstStyle/>
                    <a:p>
                      <a:pPr algn="ctr"/>
                      <a:r>
                        <a:rPr lang="en-US" dirty="0"/>
                        <a:t>64</a:t>
                      </a:r>
                    </a:p>
                  </a:txBody>
                  <a:tcPr/>
                </a:tc>
                <a:extLst>
                  <a:ext uri="{0D108BD9-81ED-4DB2-BD59-A6C34878D82A}">
                    <a16:rowId xmlns:a16="http://schemas.microsoft.com/office/drawing/2014/main" val="1140225016"/>
                  </a:ext>
                </a:extLst>
              </a:tr>
              <a:tr h="368829">
                <a:tc>
                  <a:txBody>
                    <a:bodyPr/>
                    <a:lstStyle/>
                    <a:p>
                      <a:r>
                        <a:rPr lang="en-US" dirty="0"/>
                        <a:t>Total DDR4 Memory</a:t>
                      </a:r>
                    </a:p>
                  </a:txBody>
                  <a:tcPr/>
                </a:tc>
                <a:tc>
                  <a:txBody>
                    <a:bodyPr/>
                    <a:lstStyle/>
                    <a:p>
                      <a:pPr algn="ctr"/>
                      <a:r>
                        <a:rPr lang="en-US" dirty="0"/>
                        <a:t>512 GB</a:t>
                      </a:r>
                    </a:p>
                  </a:txBody>
                  <a:tcPr/>
                </a:tc>
                <a:extLst>
                  <a:ext uri="{0D108BD9-81ED-4DB2-BD59-A6C34878D82A}">
                    <a16:rowId xmlns:a16="http://schemas.microsoft.com/office/drawing/2014/main" val="1513658312"/>
                  </a:ext>
                </a:extLst>
              </a:tr>
              <a:tr h="368829">
                <a:tc>
                  <a:txBody>
                    <a:bodyPr/>
                    <a:lstStyle/>
                    <a:p>
                      <a:r>
                        <a:rPr lang="en-US" dirty="0"/>
                        <a:t># of Memory Channels </a:t>
                      </a:r>
                    </a:p>
                  </a:txBody>
                  <a:tcPr/>
                </a:tc>
                <a:tc>
                  <a:txBody>
                    <a:bodyPr/>
                    <a:lstStyle/>
                    <a:p>
                      <a:pPr algn="ctr"/>
                      <a:r>
                        <a:rPr lang="en-US" dirty="0"/>
                        <a:t>8</a:t>
                      </a:r>
                    </a:p>
                  </a:txBody>
                  <a:tcPr/>
                </a:tc>
                <a:extLst>
                  <a:ext uri="{0D108BD9-81ED-4DB2-BD59-A6C34878D82A}">
                    <a16:rowId xmlns:a16="http://schemas.microsoft.com/office/drawing/2014/main" val="2394550735"/>
                  </a:ext>
                </a:extLst>
              </a:tr>
              <a:tr h="368829">
                <a:tc>
                  <a:txBody>
                    <a:bodyPr/>
                    <a:lstStyle/>
                    <a:p>
                      <a:r>
                        <a:rPr lang="en-US" dirty="0"/>
                        <a:t>DDR4 Memory BW</a:t>
                      </a:r>
                    </a:p>
                  </a:txBody>
                  <a:tcPr/>
                </a:tc>
                <a:tc>
                  <a:txBody>
                    <a:bodyPr/>
                    <a:lstStyle/>
                    <a:p>
                      <a:pPr algn="ctr"/>
                      <a:r>
                        <a:rPr lang="en-US" dirty="0"/>
                        <a:t>204.8 GB/s</a:t>
                      </a:r>
                    </a:p>
                  </a:txBody>
                  <a:tcPr/>
                </a:tc>
                <a:extLst>
                  <a:ext uri="{0D108BD9-81ED-4DB2-BD59-A6C34878D82A}">
                    <a16:rowId xmlns:a16="http://schemas.microsoft.com/office/drawing/2014/main" val="2883108445"/>
                  </a:ext>
                </a:extLst>
              </a:tr>
              <a:tr h="368829">
                <a:tc>
                  <a:txBody>
                    <a:bodyPr/>
                    <a:lstStyle/>
                    <a:p>
                      <a:r>
                        <a:rPr lang="en-US" dirty="0"/>
                        <a:t>Total Shared L3 Cache</a:t>
                      </a:r>
                    </a:p>
                  </a:txBody>
                  <a:tcPr/>
                </a:tc>
                <a:tc>
                  <a:txBody>
                    <a:bodyPr/>
                    <a:lstStyle/>
                    <a:p>
                      <a:pPr algn="ctr"/>
                      <a:r>
                        <a:rPr lang="en-US" dirty="0"/>
                        <a:t>256 MB</a:t>
                      </a:r>
                    </a:p>
                  </a:txBody>
                  <a:tcPr/>
                </a:tc>
                <a:extLst>
                  <a:ext uri="{0D108BD9-81ED-4DB2-BD59-A6C34878D82A}">
                    <a16:rowId xmlns:a16="http://schemas.microsoft.com/office/drawing/2014/main" val="986376842"/>
                  </a:ext>
                </a:extLst>
              </a:tr>
              <a:tr h="368829">
                <a:tc>
                  <a:txBody>
                    <a:bodyPr/>
                    <a:lstStyle/>
                    <a:p>
                      <a:r>
                        <a:rPr lang="en-US" dirty="0"/>
                        <a:t>L2 Cache per Core</a:t>
                      </a:r>
                    </a:p>
                  </a:txBody>
                  <a:tcPr/>
                </a:tc>
                <a:tc>
                  <a:txBody>
                    <a:bodyPr/>
                    <a:lstStyle/>
                    <a:p>
                      <a:pPr algn="ctr"/>
                      <a:r>
                        <a:rPr lang="en-US"/>
                        <a:t>512 </a:t>
                      </a:r>
                      <a:r>
                        <a:rPr lang="en-US" dirty="0"/>
                        <a:t>K</a:t>
                      </a:r>
                      <a:r>
                        <a:rPr lang="en-US"/>
                        <a:t>B</a:t>
                      </a:r>
                      <a:endParaRPr lang="en-US" dirty="0"/>
                    </a:p>
                  </a:txBody>
                  <a:tcPr/>
                </a:tc>
                <a:extLst>
                  <a:ext uri="{0D108BD9-81ED-4DB2-BD59-A6C34878D82A}">
                    <a16:rowId xmlns:a16="http://schemas.microsoft.com/office/drawing/2014/main" val="2479356285"/>
                  </a:ext>
                </a:extLst>
              </a:tr>
              <a:tr h="368829">
                <a:tc>
                  <a:txBody>
                    <a:bodyPr/>
                    <a:lstStyle/>
                    <a:p>
                      <a:r>
                        <a:rPr lang="en-US" dirty="0"/>
                        <a:t>L1 Cache per Core</a:t>
                      </a:r>
                    </a:p>
                  </a:txBody>
                  <a:tcPr/>
                </a:tc>
                <a:tc>
                  <a:txBody>
                    <a:bodyPr/>
                    <a:lstStyle/>
                    <a:p>
                      <a:pPr algn="ctr"/>
                      <a:r>
                        <a:rPr lang="en-US" dirty="0"/>
                        <a:t>32 KB</a:t>
                      </a:r>
                    </a:p>
                  </a:txBody>
                  <a:tcPr/>
                </a:tc>
                <a:extLst>
                  <a:ext uri="{0D108BD9-81ED-4DB2-BD59-A6C34878D82A}">
                    <a16:rowId xmlns:a16="http://schemas.microsoft.com/office/drawing/2014/main" val="1545412827"/>
                  </a:ext>
                </a:extLst>
              </a:tr>
              <a:tr h="368829">
                <a:tc>
                  <a:txBody>
                    <a:bodyPr/>
                    <a:lstStyle/>
                    <a:p>
                      <a:r>
                        <a:rPr lang="en-US" dirty="0"/>
                        <a:t>PCIe Gen 4 </a:t>
                      </a:r>
                    </a:p>
                  </a:txBody>
                  <a:tcPr/>
                </a:tc>
                <a:tc>
                  <a:txBody>
                    <a:bodyPr/>
                    <a:lstStyle/>
                    <a:p>
                      <a:pPr algn="ctr"/>
                      <a:r>
                        <a:rPr lang="en-US" dirty="0"/>
                        <a:t>128 lanes (8 ports)</a:t>
                      </a:r>
                    </a:p>
                  </a:txBody>
                  <a:tcPr/>
                </a:tc>
                <a:extLst>
                  <a:ext uri="{0D108BD9-81ED-4DB2-BD59-A6C34878D82A}">
                    <a16:rowId xmlns:a16="http://schemas.microsoft.com/office/drawing/2014/main" val="595094165"/>
                  </a:ext>
                </a:extLst>
              </a:tr>
              <a:tr h="368829">
                <a:tc>
                  <a:txBody>
                    <a:bodyPr/>
                    <a:lstStyle/>
                    <a:p>
                      <a:r>
                        <a:rPr lang="en-US" dirty="0"/>
                        <a:t>PCIe Gen4 BW</a:t>
                      </a:r>
                    </a:p>
                  </a:txBody>
                  <a:tcPr/>
                </a:tc>
                <a:tc>
                  <a:txBody>
                    <a:bodyPr/>
                    <a:lstStyle/>
                    <a:p>
                      <a:pPr algn="ctr"/>
                      <a:r>
                        <a:rPr lang="en-US" dirty="0"/>
                        <a:t>64 GB/s</a:t>
                      </a:r>
                    </a:p>
                  </a:txBody>
                  <a:tcPr/>
                </a:tc>
                <a:extLst>
                  <a:ext uri="{0D108BD9-81ED-4DB2-BD59-A6C34878D82A}">
                    <a16:rowId xmlns:a16="http://schemas.microsoft.com/office/drawing/2014/main" val="3911497172"/>
                  </a:ext>
                </a:extLst>
              </a:tr>
              <a:tr h="368829">
                <a:tc>
                  <a:txBody>
                    <a:bodyPr/>
                    <a:lstStyle/>
                    <a:p>
                      <a:r>
                        <a:rPr lang="en-US" dirty="0"/>
                        <a:t>TDP</a:t>
                      </a:r>
                    </a:p>
                  </a:txBody>
                  <a:tcPr/>
                </a:tc>
                <a:tc>
                  <a:txBody>
                    <a:bodyPr/>
                    <a:lstStyle/>
                    <a:p>
                      <a:pPr algn="ctr"/>
                      <a:r>
                        <a:rPr lang="en-US" dirty="0"/>
                        <a:t>225 W</a:t>
                      </a:r>
                    </a:p>
                  </a:txBody>
                  <a:tcPr/>
                </a:tc>
                <a:extLst>
                  <a:ext uri="{0D108BD9-81ED-4DB2-BD59-A6C34878D82A}">
                    <a16:rowId xmlns:a16="http://schemas.microsoft.com/office/drawing/2014/main" val="1705815549"/>
                  </a:ext>
                </a:extLst>
              </a:tr>
            </a:tbl>
          </a:graphicData>
        </a:graphic>
      </p:graphicFrame>
      <p:sp>
        <p:nvSpPr>
          <p:cNvPr id="9" name="Title 1">
            <a:extLst>
              <a:ext uri="{FF2B5EF4-FFF2-40B4-BE49-F238E27FC236}">
                <a16:creationId xmlns:a16="http://schemas.microsoft.com/office/drawing/2014/main" id="{2AF51C32-01DB-F04C-BE3F-3169D4D167DF}"/>
              </a:ext>
            </a:extLst>
          </p:cNvPr>
          <p:cNvSpPr>
            <a:spLocks noGrp="1"/>
          </p:cNvSpPr>
          <p:nvPr>
            <p:ph type="title"/>
          </p:nvPr>
        </p:nvSpPr>
        <p:spPr/>
        <p:txBody>
          <a:bodyPr>
            <a:normAutofit/>
          </a:bodyPr>
          <a:lstStyle/>
          <a:p>
            <a:pPr>
              <a:lnSpc>
                <a:spcPct val="90000"/>
              </a:lnSpc>
            </a:pPr>
            <a:r>
              <a:rPr lang="en-US" dirty="0"/>
              <a:t>Single</a:t>
            </a:r>
            <a:r>
              <a:rPr lang="en-US" cap="all" dirty="0"/>
              <a:t> AMD EPYC “</a:t>
            </a:r>
            <a:r>
              <a:rPr lang="en-US" cap="all" dirty="0" err="1"/>
              <a:t>milan</a:t>
            </a:r>
            <a:r>
              <a:rPr lang="en-US" cap="all" dirty="0"/>
              <a:t>” 7543P CPU </a:t>
            </a:r>
            <a:r>
              <a:rPr lang="en-US" dirty="0"/>
              <a:t>Specs</a:t>
            </a:r>
            <a:endParaRPr lang="en-US" sz="3300" cap="all" dirty="0"/>
          </a:p>
        </p:txBody>
      </p:sp>
      <p:pic>
        <p:nvPicPr>
          <p:cNvPr id="3" name="Picture 2" descr="A picture containing text, electronics&#10;&#10;Description automatically generated">
            <a:extLst>
              <a:ext uri="{FF2B5EF4-FFF2-40B4-BE49-F238E27FC236}">
                <a16:creationId xmlns:a16="http://schemas.microsoft.com/office/drawing/2014/main" id="{8D0AAB35-CDCF-6342-9835-EF7B6FE5BA04}"/>
              </a:ext>
            </a:extLst>
          </p:cNvPr>
          <p:cNvPicPr>
            <a:picLocks noChangeAspect="1"/>
          </p:cNvPicPr>
          <p:nvPr/>
        </p:nvPicPr>
        <p:blipFill rotWithShape="1">
          <a:blip r:embed="rId3"/>
          <a:srcRect l="19573" t="10156" r="14857" b="8223"/>
          <a:stretch/>
        </p:blipFill>
        <p:spPr>
          <a:xfrm>
            <a:off x="6487886" y="1785256"/>
            <a:ext cx="5301343" cy="3709557"/>
          </a:xfrm>
          <a:prstGeom prst="rect">
            <a:avLst/>
          </a:prstGeom>
        </p:spPr>
      </p:pic>
    </p:spTree>
    <p:extLst>
      <p:ext uri="{BB962C8B-B14F-4D97-AF65-F5344CB8AC3E}">
        <p14:creationId xmlns:p14="http://schemas.microsoft.com/office/powerpoint/2010/main" val="2105612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19F4E9-AC84-E646-9CE7-2C3DAC6741BF}"/>
              </a:ext>
            </a:extLst>
          </p:cNvPr>
          <p:cNvGrpSpPr/>
          <p:nvPr/>
        </p:nvGrpSpPr>
        <p:grpSpPr>
          <a:xfrm>
            <a:off x="7345278" y="2528281"/>
            <a:ext cx="2582493" cy="3085969"/>
            <a:chOff x="6735098" y="814754"/>
            <a:chExt cx="2637693" cy="2479431"/>
          </a:xfrm>
        </p:grpSpPr>
        <p:pic>
          <p:nvPicPr>
            <p:cNvPr id="15" name="Picture 14">
              <a:extLst>
                <a:ext uri="{FF2B5EF4-FFF2-40B4-BE49-F238E27FC236}">
                  <a16:creationId xmlns:a16="http://schemas.microsoft.com/office/drawing/2014/main" id="{70428218-5652-794C-ACE6-567D75BF5B5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2298" t="6681" r="15861" b="6293"/>
            <a:stretch/>
          </p:blipFill>
          <p:spPr>
            <a:xfrm>
              <a:off x="6735098" y="814754"/>
              <a:ext cx="2637693" cy="2479431"/>
            </a:xfrm>
            <a:prstGeom prst="rect">
              <a:avLst/>
            </a:prstGeom>
          </p:spPr>
        </p:pic>
        <p:pic>
          <p:nvPicPr>
            <p:cNvPr id="16" name="Picture 4" descr="All-Flash Enterprise Data Storage Platform, Systems and Solutions | Pure Storage">
              <a:extLst>
                <a:ext uri="{FF2B5EF4-FFF2-40B4-BE49-F238E27FC236}">
                  <a16:creationId xmlns:a16="http://schemas.microsoft.com/office/drawing/2014/main" id="{AC3936DB-643C-D344-8BE6-E12B422D7DE4}"/>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1223"/>
            <a:stretch/>
          </p:blipFill>
          <p:spPr bwMode="auto">
            <a:xfrm rot="19140000">
              <a:off x="8229698" y="1078396"/>
              <a:ext cx="465808" cy="14607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67A5C6DF-EDC0-4C45-9A25-97F823B291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70" b="90782" l="9921" r="89939">
                        <a14:foregroundMark x1="59059" y1="8589" x2="60922" y2="8240"/>
                        <a14:foregroundMark x1="48067" y1="70461" x2="47368" y2="67039"/>
                        <a14:foregroundMark x1="35212" y1="90782" x2="44388" y2="89735"/>
                        <a14:foregroundMark x1="18211" y1="59497" x2="18211" y2="59497"/>
                      </a14:backgroundRemoval>
                    </a14:imgEffect>
                  </a14:imgLayer>
                </a14:imgProps>
              </a:ext>
            </a:extLst>
          </a:blip>
          <a:stretch>
            <a:fillRect/>
          </a:stretch>
        </p:blipFill>
        <p:spPr>
          <a:xfrm>
            <a:off x="8708571" y="3892439"/>
            <a:ext cx="3794773" cy="2532206"/>
          </a:xfrm>
          <a:prstGeom prst="rect">
            <a:avLst/>
          </a:prstGeom>
        </p:spPr>
      </p:pic>
      <p:sp>
        <p:nvSpPr>
          <p:cNvPr id="18" name="Rectangle 17">
            <a:extLst>
              <a:ext uri="{FF2B5EF4-FFF2-40B4-BE49-F238E27FC236}">
                <a16:creationId xmlns:a16="http://schemas.microsoft.com/office/drawing/2014/main" id="{2EF01186-BFE8-3442-9280-F0EDC3E5BC80}"/>
              </a:ext>
            </a:extLst>
          </p:cNvPr>
          <p:cNvSpPr/>
          <p:nvPr/>
        </p:nvSpPr>
        <p:spPr>
          <a:xfrm>
            <a:off x="10064513" y="3293348"/>
            <a:ext cx="1439818" cy="369332"/>
          </a:xfrm>
          <a:prstGeom prst="rect">
            <a:avLst/>
          </a:prstGeom>
        </p:spPr>
        <p:txBody>
          <a:bodyPr wrap="none" anchor="t">
            <a:spAutoFit/>
          </a:bodyPr>
          <a:lstStyle/>
          <a:p>
            <a:pPr algn="ctr">
              <a:lnSpc>
                <a:spcPct val="90000"/>
              </a:lnSpc>
              <a:defRPr/>
            </a:pPr>
            <a:r>
              <a:rPr lang="en-US" sz="2000" b="1" dirty="0">
                <a:solidFill>
                  <a:schemeClr val="accent2"/>
                </a:solidFill>
                <a:latin typeface="+mj-lt"/>
                <a:ea typeface="MS PGothic"/>
              </a:rPr>
              <a:t>A100 PCIe</a:t>
            </a:r>
          </a:p>
        </p:txBody>
      </p:sp>
      <p:sp>
        <p:nvSpPr>
          <p:cNvPr id="19" name="Rectangle 18">
            <a:extLst>
              <a:ext uri="{FF2B5EF4-FFF2-40B4-BE49-F238E27FC236}">
                <a16:creationId xmlns:a16="http://schemas.microsoft.com/office/drawing/2014/main" id="{33A70237-5CAA-C34B-94C5-9DC25C826540}"/>
              </a:ext>
            </a:extLst>
          </p:cNvPr>
          <p:cNvSpPr/>
          <p:nvPr/>
        </p:nvSpPr>
        <p:spPr>
          <a:xfrm>
            <a:off x="7400154" y="5961109"/>
            <a:ext cx="2270301" cy="369332"/>
          </a:xfrm>
          <a:prstGeom prst="rect">
            <a:avLst/>
          </a:prstGeom>
        </p:spPr>
        <p:txBody>
          <a:bodyPr wrap="none" anchor="t">
            <a:spAutoFit/>
          </a:bodyPr>
          <a:lstStyle/>
          <a:p>
            <a:pPr algn="ctr">
              <a:lnSpc>
                <a:spcPct val="90000"/>
              </a:lnSpc>
              <a:defRPr/>
            </a:pPr>
            <a:r>
              <a:rPr lang="en-US" sz="2000" b="1" dirty="0">
                <a:solidFill>
                  <a:schemeClr val="accent2"/>
                </a:solidFill>
                <a:latin typeface="+mj-lt"/>
                <a:ea typeface="MS PGothic"/>
              </a:rPr>
              <a:t>HGX A100 4-GPU</a:t>
            </a:r>
          </a:p>
        </p:txBody>
      </p:sp>
      <p:pic>
        <p:nvPicPr>
          <p:cNvPr id="22" name="Picture 21">
            <a:extLst>
              <a:ext uri="{FF2B5EF4-FFF2-40B4-BE49-F238E27FC236}">
                <a16:creationId xmlns:a16="http://schemas.microsoft.com/office/drawing/2014/main" id="{0DB2EA5B-56D0-2740-AB15-570A7B83ED9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231087" y="221146"/>
            <a:ext cx="2765874" cy="2213254"/>
          </a:xfrm>
          <a:prstGeom prst="rect">
            <a:avLst/>
          </a:prstGeom>
        </p:spPr>
      </p:pic>
      <p:sp>
        <p:nvSpPr>
          <p:cNvPr id="23" name="Rectangle 22">
            <a:extLst>
              <a:ext uri="{FF2B5EF4-FFF2-40B4-BE49-F238E27FC236}">
                <a16:creationId xmlns:a16="http://schemas.microsoft.com/office/drawing/2014/main" id="{842FFD28-F014-6E48-B7B0-D0086B8C17A1}"/>
              </a:ext>
            </a:extLst>
          </p:cNvPr>
          <p:cNvSpPr/>
          <p:nvPr/>
        </p:nvSpPr>
        <p:spPr>
          <a:xfrm>
            <a:off x="7357290" y="1236955"/>
            <a:ext cx="1737976" cy="369332"/>
          </a:xfrm>
          <a:prstGeom prst="rect">
            <a:avLst/>
          </a:prstGeom>
        </p:spPr>
        <p:txBody>
          <a:bodyPr wrap="none" anchor="t">
            <a:spAutoFit/>
          </a:bodyPr>
          <a:lstStyle/>
          <a:p>
            <a:pPr algn="ctr">
              <a:lnSpc>
                <a:spcPct val="90000"/>
              </a:lnSpc>
              <a:defRPr/>
            </a:pPr>
            <a:r>
              <a:rPr lang="en-US" sz="2000" b="1" dirty="0">
                <a:solidFill>
                  <a:schemeClr val="accent2"/>
                </a:solidFill>
                <a:latin typeface="+mj-lt"/>
                <a:ea typeface="MS PGothic"/>
              </a:rPr>
              <a:t>Ampere 7nm</a:t>
            </a:r>
          </a:p>
        </p:txBody>
      </p:sp>
      <p:graphicFrame>
        <p:nvGraphicFramePr>
          <p:cNvPr id="9" name="Table 8">
            <a:extLst>
              <a:ext uri="{FF2B5EF4-FFF2-40B4-BE49-F238E27FC236}">
                <a16:creationId xmlns:a16="http://schemas.microsoft.com/office/drawing/2014/main" id="{29C7D81C-15A7-7E43-B23E-AD4AF4B15256}"/>
              </a:ext>
            </a:extLst>
          </p:cNvPr>
          <p:cNvGraphicFramePr>
            <a:graphicFrameLocks noGrp="1"/>
          </p:cNvGraphicFramePr>
          <p:nvPr/>
        </p:nvGraphicFramePr>
        <p:xfrm>
          <a:off x="816681" y="1290310"/>
          <a:ext cx="6400546" cy="4501079"/>
        </p:xfrm>
        <a:graphic>
          <a:graphicData uri="http://schemas.openxmlformats.org/drawingml/2006/table">
            <a:tbl>
              <a:tblPr bandRow="1">
                <a:tableStyleId>{073A0DAA-6AF3-43AB-8588-CEC1D06C72B9}</a:tableStyleId>
              </a:tblPr>
              <a:tblGrid>
                <a:gridCol w="2111575">
                  <a:extLst>
                    <a:ext uri="{9D8B030D-6E8A-4147-A177-3AD203B41FA5}">
                      <a16:colId xmlns:a16="http://schemas.microsoft.com/office/drawing/2014/main" val="3192669068"/>
                    </a:ext>
                  </a:extLst>
                </a:gridCol>
                <a:gridCol w="2264228">
                  <a:extLst>
                    <a:ext uri="{9D8B030D-6E8A-4147-A177-3AD203B41FA5}">
                      <a16:colId xmlns:a16="http://schemas.microsoft.com/office/drawing/2014/main" val="313430598"/>
                    </a:ext>
                  </a:extLst>
                </a:gridCol>
                <a:gridCol w="2024743">
                  <a:extLst>
                    <a:ext uri="{9D8B030D-6E8A-4147-A177-3AD203B41FA5}">
                      <a16:colId xmlns:a16="http://schemas.microsoft.com/office/drawing/2014/main" val="3173553055"/>
                    </a:ext>
                  </a:extLst>
                </a:gridCol>
              </a:tblGrid>
              <a:tr h="409189">
                <a:tc>
                  <a:txBody>
                    <a:bodyPr/>
                    <a:lstStyle/>
                    <a:p>
                      <a:endParaRPr lang="en-US" dirty="0"/>
                    </a:p>
                  </a:txBody>
                  <a:tcPr/>
                </a:tc>
                <a:tc>
                  <a:txBody>
                    <a:bodyPr/>
                    <a:lstStyle/>
                    <a:p>
                      <a:r>
                        <a:rPr lang="en-US" dirty="0"/>
                        <a:t> </a:t>
                      </a:r>
                      <a:r>
                        <a:rPr lang="en-US" b="1" dirty="0"/>
                        <a:t>A100 PCIe</a:t>
                      </a:r>
                    </a:p>
                  </a:txBody>
                  <a:tcPr/>
                </a:tc>
                <a:tc>
                  <a:txBody>
                    <a:bodyPr/>
                    <a:lstStyle/>
                    <a:p>
                      <a:r>
                        <a:rPr lang="en-US" b="1" dirty="0"/>
                        <a:t> HGX</a:t>
                      </a:r>
                    </a:p>
                  </a:txBody>
                  <a:tcPr/>
                </a:tc>
                <a:extLst>
                  <a:ext uri="{0D108BD9-81ED-4DB2-BD59-A6C34878D82A}">
                    <a16:rowId xmlns:a16="http://schemas.microsoft.com/office/drawing/2014/main" val="41131399"/>
                  </a:ext>
                </a:extLst>
              </a:tr>
              <a:tr h="409189">
                <a:tc>
                  <a:txBody>
                    <a:bodyPr/>
                    <a:lstStyle/>
                    <a:p>
                      <a:r>
                        <a:rPr lang="en-US" dirty="0"/>
                        <a:t>FP64</a:t>
                      </a:r>
                    </a:p>
                  </a:txBody>
                  <a:tcPr/>
                </a:tc>
                <a:tc>
                  <a:txBody>
                    <a:bodyPr/>
                    <a:lstStyle/>
                    <a:p>
                      <a:r>
                        <a:rPr lang="en-US" dirty="0"/>
                        <a:t>9.7 TF</a:t>
                      </a:r>
                    </a:p>
                  </a:txBody>
                  <a:tcPr/>
                </a:tc>
                <a:tc>
                  <a:txBody>
                    <a:bodyPr/>
                    <a:lstStyle/>
                    <a:p>
                      <a:r>
                        <a:rPr lang="en-US" dirty="0"/>
                        <a:t>38.8 TF</a:t>
                      </a:r>
                    </a:p>
                  </a:txBody>
                  <a:tcPr/>
                </a:tc>
                <a:extLst>
                  <a:ext uri="{0D108BD9-81ED-4DB2-BD59-A6C34878D82A}">
                    <a16:rowId xmlns:a16="http://schemas.microsoft.com/office/drawing/2014/main" val="529999561"/>
                  </a:ext>
                </a:extLst>
              </a:tr>
              <a:tr h="409189">
                <a:tc>
                  <a:txBody>
                    <a:bodyPr/>
                    <a:lstStyle/>
                    <a:p>
                      <a:r>
                        <a:rPr lang="en-US" dirty="0"/>
                        <a:t>FP64 Tensor Core</a:t>
                      </a:r>
                    </a:p>
                  </a:txBody>
                  <a:tcPr/>
                </a:tc>
                <a:tc>
                  <a:txBody>
                    <a:bodyPr/>
                    <a:lstStyle/>
                    <a:p>
                      <a:r>
                        <a:rPr lang="en-US" dirty="0"/>
                        <a:t>19.5 TF</a:t>
                      </a:r>
                    </a:p>
                  </a:txBody>
                  <a:tcPr/>
                </a:tc>
                <a:tc>
                  <a:txBody>
                    <a:bodyPr/>
                    <a:lstStyle/>
                    <a:p>
                      <a:r>
                        <a:rPr lang="en-US" dirty="0"/>
                        <a:t>78 TF</a:t>
                      </a:r>
                    </a:p>
                  </a:txBody>
                  <a:tcPr/>
                </a:tc>
                <a:extLst>
                  <a:ext uri="{0D108BD9-81ED-4DB2-BD59-A6C34878D82A}">
                    <a16:rowId xmlns:a16="http://schemas.microsoft.com/office/drawing/2014/main" val="3581164930"/>
                  </a:ext>
                </a:extLst>
              </a:tr>
              <a:tr h="409189">
                <a:tc>
                  <a:txBody>
                    <a:bodyPr/>
                    <a:lstStyle/>
                    <a:p>
                      <a:r>
                        <a:rPr lang="en-US" dirty="0"/>
                        <a:t>FP32</a:t>
                      </a:r>
                    </a:p>
                  </a:txBody>
                  <a:tcPr/>
                </a:tc>
                <a:tc>
                  <a:txBody>
                    <a:bodyPr/>
                    <a:lstStyle/>
                    <a:p>
                      <a:r>
                        <a:rPr lang="en-US" dirty="0"/>
                        <a:t>19.5 TF</a:t>
                      </a:r>
                    </a:p>
                  </a:txBody>
                  <a:tcPr/>
                </a:tc>
                <a:tc>
                  <a:txBody>
                    <a:bodyPr/>
                    <a:lstStyle/>
                    <a:p>
                      <a:r>
                        <a:rPr lang="en-US" dirty="0"/>
                        <a:t>78 TF</a:t>
                      </a:r>
                    </a:p>
                  </a:txBody>
                  <a:tcPr/>
                </a:tc>
                <a:extLst>
                  <a:ext uri="{0D108BD9-81ED-4DB2-BD59-A6C34878D82A}">
                    <a16:rowId xmlns:a16="http://schemas.microsoft.com/office/drawing/2014/main" val="162184974"/>
                  </a:ext>
                </a:extLst>
              </a:tr>
              <a:tr h="409189">
                <a:tc>
                  <a:txBody>
                    <a:bodyPr/>
                    <a:lstStyle/>
                    <a:p>
                      <a:r>
                        <a:rPr lang="en-US" dirty="0"/>
                        <a:t>BF16 Tensor Core</a:t>
                      </a:r>
                    </a:p>
                  </a:txBody>
                  <a:tcPr/>
                </a:tc>
                <a:tc>
                  <a:txBody>
                    <a:bodyPr/>
                    <a:lstStyle/>
                    <a:p>
                      <a:r>
                        <a:rPr lang="en-US" dirty="0"/>
                        <a:t>312 TF</a:t>
                      </a:r>
                    </a:p>
                  </a:txBody>
                  <a:tcPr/>
                </a:tc>
                <a:tc>
                  <a:txBody>
                    <a:bodyPr/>
                    <a:lstStyle/>
                    <a:p>
                      <a:r>
                        <a:rPr lang="en-US" dirty="0"/>
                        <a:t>1.3 PF</a:t>
                      </a:r>
                    </a:p>
                  </a:txBody>
                  <a:tcPr/>
                </a:tc>
                <a:extLst>
                  <a:ext uri="{0D108BD9-81ED-4DB2-BD59-A6C34878D82A}">
                    <a16:rowId xmlns:a16="http://schemas.microsoft.com/office/drawing/2014/main" val="1463866959"/>
                  </a:ext>
                </a:extLst>
              </a:tr>
              <a:tr h="409189">
                <a:tc>
                  <a:txBody>
                    <a:bodyPr/>
                    <a:lstStyle/>
                    <a:p>
                      <a:r>
                        <a:rPr lang="en-US" dirty="0"/>
                        <a:t>FP16 Tensor Core</a:t>
                      </a:r>
                    </a:p>
                  </a:txBody>
                  <a:tcPr/>
                </a:tc>
                <a:tc>
                  <a:txBody>
                    <a:bodyPr/>
                    <a:lstStyle/>
                    <a:p>
                      <a:r>
                        <a:rPr lang="en-US" dirty="0"/>
                        <a:t>312 TF</a:t>
                      </a:r>
                    </a:p>
                  </a:txBody>
                  <a:tcPr/>
                </a:tc>
                <a:tc>
                  <a:txBody>
                    <a:bodyPr/>
                    <a:lstStyle/>
                    <a:p>
                      <a:r>
                        <a:rPr lang="en-US" dirty="0"/>
                        <a:t>1.3 PF</a:t>
                      </a:r>
                    </a:p>
                  </a:txBody>
                  <a:tcPr/>
                </a:tc>
                <a:extLst>
                  <a:ext uri="{0D108BD9-81ED-4DB2-BD59-A6C34878D82A}">
                    <a16:rowId xmlns:a16="http://schemas.microsoft.com/office/drawing/2014/main" val="2961471571"/>
                  </a:ext>
                </a:extLst>
              </a:tr>
              <a:tr h="409189">
                <a:tc>
                  <a:txBody>
                    <a:bodyPr/>
                    <a:lstStyle/>
                    <a:p>
                      <a:r>
                        <a:rPr lang="en-US" dirty="0"/>
                        <a:t>INT8 Tensor Core</a:t>
                      </a:r>
                    </a:p>
                  </a:txBody>
                  <a:tcPr/>
                </a:tc>
                <a:tc>
                  <a:txBody>
                    <a:bodyPr/>
                    <a:lstStyle/>
                    <a:p>
                      <a:r>
                        <a:rPr lang="en-US" dirty="0"/>
                        <a:t>624 TOPS</a:t>
                      </a:r>
                    </a:p>
                  </a:txBody>
                  <a:tcPr/>
                </a:tc>
                <a:tc>
                  <a:txBody>
                    <a:bodyPr/>
                    <a:lstStyle/>
                    <a:p>
                      <a:r>
                        <a:rPr lang="en-US" dirty="0"/>
                        <a:t>2496 TOPS</a:t>
                      </a:r>
                    </a:p>
                  </a:txBody>
                  <a:tcPr/>
                </a:tc>
                <a:extLst>
                  <a:ext uri="{0D108BD9-81ED-4DB2-BD59-A6C34878D82A}">
                    <a16:rowId xmlns:a16="http://schemas.microsoft.com/office/drawing/2014/main" val="151591584"/>
                  </a:ext>
                </a:extLst>
              </a:tr>
              <a:tr h="409189">
                <a:tc>
                  <a:txBody>
                    <a:bodyPr/>
                    <a:lstStyle/>
                    <a:p>
                      <a:r>
                        <a:rPr lang="en-US" dirty="0"/>
                        <a:t>GPU Memory</a:t>
                      </a:r>
                    </a:p>
                  </a:txBody>
                  <a:tcPr/>
                </a:tc>
                <a:tc>
                  <a:txBody>
                    <a:bodyPr/>
                    <a:lstStyle/>
                    <a:p>
                      <a:r>
                        <a:rPr lang="en-US" dirty="0"/>
                        <a:t>40 GB HBM2</a:t>
                      </a:r>
                    </a:p>
                  </a:txBody>
                  <a:tcPr/>
                </a:tc>
                <a:tc>
                  <a:txBody>
                    <a:bodyPr/>
                    <a:lstStyle/>
                    <a:p>
                      <a:r>
                        <a:rPr lang="en-US" dirty="0"/>
                        <a:t>160 GB HBM2</a:t>
                      </a:r>
                    </a:p>
                  </a:txBody>
                  <a:tcPr/>
                </a:tc>
                <a:extLst>
                  <a:ext uri="{0D108BD9-81ED-4DB2-BD59-A6C34878D82A}">
                    <a16:rowId xmlns:a16="http://schemas.microsoft.com/office/drawing/2014/main" val="3469821077"/>
                  </a:ext>
                </a:extLst>
              </a:tr>
              <a:tr h="409189">
                <a:tc>
                  <a:txBody>
                    <a:bodyPr/>
                    <a:lstStyle/>
                    <a:p>
                      <a:r>
                        <a:rPr lang="en-US" dirty="0"/>
                        <a:t>GPU Memory BW</a:t>
                      </a:r>
                    </a:p>
                  </a:txBody>
                  <a:tcPr/>
                </a:tc>
                <a:tc>
                  <a:txBody>
                    <a:bodyPr/>
                    <a:lstStyle/>
                    <a:p>
                      <a:r>
                        <a:rPr lang="en-US" dirty="0"/>
                        <a:t>1.6 TB/s</a:t>
                      </a:r>
                    </a:p>
                  </a:txBody>
                  <a:tcPr/>
                </a:tc>
                <a:tc>
                  <a:txBody>
                    <a:bodyPr/>
                    <a:lstStyle/>
                    <a:p>
                      <a:r>
                        <a:rPr lang="en-US" dirty="0"/>
                        <a:t>6.4 TB/s</a:t>
                      </a:r>
                    </a:p>
                  </a:txBody>
                  <a:tcPr/>
                </a:tc>
                <a:extLst>
                  <a:ext uri="{0D108BD9-81ED-4DB2-BD59-A6C34878D82A}">
                    <a16:rowId xmlns:a16="http://schemas.microsoft.com/office/drawing/2014/main" val="2909429139"/>
                  </a:ext>
                </a:extLst>
              </a:tr>
              <a:tr h="409189">
                <a:tc>
                  <a:txBody>
                    <a:bodyPr/>
                    <a:lstStyle/>
                    <a:p>
                      <a:r>
                        <a:rPr lang="en-US" dirty="0"/>
                        <a:t>Interconnect</a:t>
                      </a:r>
                    </a:p>
                  </a:txBody>
                  <a:tcPr/>
                </a:tc>
                <a:tc>
                  <a:txBody>
                    <a:bodyPr/>
                    <a:lstStyle/>
                    <a:p>
                      <a:r>
                        <a:rPr lang="en-US" dirty="0"/>
                        <a:t>PCIe Gen4 64 GB/s</a:t>
                      </a:r>
                    </a:p>
                  </a:txBody>
                  <a:tcPr/>
                </a:tc>
                <a:tc>
                  <a:txBody>
                    <a:bodyPr/>
                    <a:lstStyle/>
                    <a:p>
                      <a:r>
                        <a:rPr lang="en-US" dirty="0" err="1"/>
                        <a:t>NVLink</a:t>
                      </a:r>
                      <a:r>
                        <a:rPr lang="en-US" dirty="0"/>
                        <a:t> 600 GB/s</a:t>
                      </a:r>
                    </a:p>
                  </a:txBody>
                  <a:tcPr/>
                </a:tc>
                <a:extLst>
                  <a:ext uri="{0D108BD9-81ED-4DB2-BD59-A6C34878D82A}">
                    <a16:rowId xmlns:a16="http://schemas.microsoft.com/office/drawing/2014/main" val="3057139988"/>
                  </a:ext>
                </a:extLst>
              </a:tr>
              <a:tr h="409189">
                <a:tc>
                  <a:txBody>
                    <a:bodyPr/>
                    <a:lstStyle/>
                    <a:p>
                      <a:r>
                        <a:rPr lang="en-US" dirty="0"/>
                        <a:t>Max TDP Power</a:t>
                      </a:r>
                    </a:p>
                  </a:txBody>
                  <a:tcPr/>
                </a:tc>
                <a:tc>
                  <a:txBody>
                    <a:bodyPr/>
                    <a:lstStyle/>
                    <a:p>
                      <a:r>
                        <a:rPr lang="en-US" dirty="0"/>
                        <a:t>250W</a:t>
                      </a:r>
                    </a:p>
                  </a:txBody>
                  <a:tcPr/>
                </a:tc>
                <a:tc>
                  <a:txBody>
                    <a:bodyPr/>
                    <a:lstStyle/>
                    <a:p>
                      <a:r>
                        <a:rPr lang="en-US" dirty="0"/>
                        <a:t>400W</a:t>
                      </a:r>
                    </a:p>
                  </a:txBody>
                  <a:tcPr/>
                </a:tc>
                <a:extLst>
                  <a:ext uri="{0D108BD9-81ED-4DB2-BD59-A6C34878D82A}">
                    <a16:rowId xmlns:a16="http://schemas.microsoft.com/office/drawing/2014/main" val="2862691381"/>
                  </a:ext>
                </a:extLst>
              </a:tr>
            </a:tbl>
          </a:graphicData>
        </a:graphic>
      </p:graphicFrame>
      <p:sp>
        <p:nvSpPr>
          <p:cNvPr id="4" name="Title 3">
            <a:extLst>
              <a:ext uri="{FF2B5EF4-FFF2-40B4-BE49-F238E27FC236}">
                <a16:creationId xmlns:a16="http://schemas.microsoft.com/office/drawing/2014/main" id="{4C416A61-3627-9B48-B4A4-FC54C3595710}"/>
              </a:ext>
            </a:extLst>
          </p:cNvPr>
          <p:cNvSpPr>
            <a:spLocks noGrp="1"/>
          </p:cNvSpPr>
          <p:nvPr>
            <p:ph type="title"/>
          </p:nvPr>
        </p:nvSpPr>
        <p:spPr/>
        <p:txBody>
          <a:bodyPr/>
          <a:lstStyle/>
          <a:p>
            <a:r>
              <a:rPr lang="en-US" dirty="0"/>
              <a:t>NVIDIA HGX A100 Specs</a:t>
            </a:r>
          </a:p>
        </p:txBody>
      </p:sp>
    </p:spTree>
    <p:extLst>
      <p:ext uri="{BB962C8B-B14F-4D97-AF65-F5344CB8AC3E}">
        <p14:creationId xmlns:p14="http://schemas.microsoft.com/office/powerpoint/2010/main" val="583709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1A13D0F-049C-A245-8DD0-4805C5018172}"/>
              </a:ext>
            </a:extLst>
          </p:cNvPr>
          <p:cNvGraphicFramePr>
            <a:graphicFrameLocks noGrp="1"/>
          </p:cNvGraphicFramePr>
          <p:nvPr>
            <p:extLst>
              <p:ext uri="{D42A27DB-BD31-4B8C-83A1-F6EECF244321}">
                <p14:modId xmlns:p14="http://schemas.microsoft.com/office/powerpoint/2010/main" val="2384206889"/>
              </p:ext>
            </p:extLst>
          </p:nvPr>
        </p:nvGraphicFramePr>
        <p:xfrm>
          <a:off x="868987" y="1309118"/>
          <a:ext cx="5141395" cy="4794777"/>
        </p:xfrm>
        <a:graphic>
          <a:graphicData uri="http://schemas.openxmlformats.org/drawingml/2006/table">
            <a:tbl>
              <a:tblPr bandRow="1">
                <a:tableStyleId>{073A0DAA-6AF3-43AB-8588-CEC1D06C72B9}</a:tableStyleId>
              </a:tblPr>
              <a:tblGrid>
                <a:gridCol w="3528188">
                  <a:extLst>
                    <a:ext uri="{9D8B030D-6E8A-4147-A177-3AD203B41FA5}">
                      <a16:colId xmlns:a16="http://schemas.microsoft.com/office/drawing/2014/main" val="1213615622"/>
                    </a:ext>
                  </a:extLst>
                </a:gridCol>
                <a:gridCol w="1613207">
                  <a:extLst>
                    <a:ext uri="{9D8B030D-6E8A-4147-A177-3AD203B41FA5}">
                      <a16:colId xmlns:a16="http://schemas.microsoft.com/office/drawing/2014/main" val="2954691776"/>
                    </a:ext>
                  </a:extLst>
                </a:gridCol>
              </a:tblGrid>
              <a:tr h="368829">
                <a:tc>
                  <a:txBody>
                    <a:bodyPr/>
                    <a:lstStyle/>
                    <a:p>
                      <a:r>
                        <a:rPr lang="en-US" dirty="0"/>
                        <a:t># of AMD EPYC 7543P CPUs</a:t>
                      </a:r>
                    </a:p>
                  </a:txBody>
                  <a:tcPr/>
                </a:tc>
                <a:tc>
                  <a:txBody>
                    <a:bodyPr/>
                    <a:lstStyle/>
                    <a:p>
                      <a:pPr algn="ctr"/>
                      <a:r>
                        <a:rPr lang="en-US" dirty="0"/>
                        <a:t>1</a:t>
                      </a:r>
                    </a:p>
                  </a:txBody>
                  <a:tcPr/>
                </a:tc>
                <a:extLst>
                  <a:ext uri="{0D108BD9-81ED-4DB2-BD59-A6C34878D82A}">
                    <a16:rowId xmlns:a16="http://schemas.microsoft.com/office/drawing/2014/main" val="1333353930"/>
                  </a:ext>
                </a:extLst>
              </a:tr>
              <a:tr h="368829">
                <a:tc>
                  <a:txBody>
                    <a:bodyPr/>
                    <a:lstStyle/>
                    <a:p>
                      <a:r>
                        <a:rPr lang="en-US" dirty="0"/>
                        <a:t># of  NVIDIA A100 GPUs</a:t>
                      </a:r>
                    </a:p>
                  </a:txBody>
                  <a:tcPr/>
                </a:tc>
                <a:tc>
                  <a:txBody>
                    <a:bodyPr/>
                    <a:lstStyle/>
                    <a:p>
                      <a:pPr algn="ctr"/>
                      <a:r>
                        <a:rPr lang="en-US" dirty="0"/>
                        <a:t>4</a:t>
                      </a:r>
                    </a:p>
                  </a:txBody>
                  <a:tcPr/>
                </a:tc>
                <a:extLst>
                  <a:ext uri="{0D108BD9-81ED-4DB2-BD59-A6C34878D82A}">
                    <a16:rowId xmlns:a16="http://schemas.microsoft.com/office/drawing/2014/main" val="2845400959"/>
                  </a:ext>
                </a:extLst>
              </a:tr>
              <a:tr h="368829">
                <a:tc>
                  <a:txBody>
                    <a:bodyPr/>
                    <a:lstStyle/>
                    <a:p>
                      <a:r>
                        <a:rPr lang="en-US" dirty="0"/>
                        <a:t>Total HBM2 Memory</a:t>
                      </a:r>
                    </a:p>
                  </a:txBody>
                  <a:tcPr/>
                </a:tc>
                <a:tc>
                  <a:txBody>
                    <a:bodyPr/>
                    <a:lstStyle/>
                    <a:p>
                      <a:pPr algn="ctr"/>
                      <a:r>
                        <a:rPr lang="en-US" dirty="0"/>
                        <a:t>160 GB</a:t>
                      </a:r>
                    </a:p>
                  </a:txBody>
                  <a:tcPr/>
                </a:tc>
                <a:extLst>
                  <a:ext uri="{0D108BD9-81ED-4DB2-BD59-A6C34878D82A}">
                    <a16:rowId xmlns:a16="http://schemas.microsoft.com/office/drawing/2014/main" val="2051896989"/>
                  </a:ext>
                </a:extLst>
              </a:tr>
              <a:tr h="368829">
                <a:tc>
                  <a:txBody>
                    <a:bodyPr/>
                    <a:lstStyle/>
                    <a:p>
                      <a:r>
                        <a:rPr lang="en-US" dirty="0"/>
                        <a:t>HBM2 Memory BW per GPU</a:t>
                      </a:r>
                    </a:p>
                  </a:txBody>
                  <a:tcPr/>
                </a:tc>
                <a:tc>
                  <a:txBody>
                    <a:bodyPr/>
                    <a:lstStyle/>
                    <a:p>
                      <a:pPr algn="ctr"/>
                      <a:r>
                        <a:rPr lang="en-US" dirty="0"/>
                        <a:t>1.6 TB/s</a:t>
                      </a:r>
                    </a:p>
                  </a:txBody>
                  <a:tcPr/>
                </a:tc>
                <a:extLst>
                  <a:ext uri="{0D108BD9-81ED-4DB2-BD59-A6C34878D82A}">
                    <a16:rowId xmlns:a16="http://schemas.microsoft.com/office/drawing/2014/main" val="1140225016"/>
                  </a:ext>
                </a:extLst>
              </a:tr>
              <a:tr h="368829">
                <a:tc>
                  <a:txBody>
                    <a:bodyPr/>
                    <a:lstStyle/>
                    <a:p>
                      <a:r>
                        <a:rPr lang="en-US" dirty="0"/>
                        <a:t>Total DDR4 Memory</a:t>
                      </a:r>
                    </a:p>
                  </a:txBody>
                  <a:tcPr/>
                </a:tc>
                <a:tc>
                  <a:txBody>
                    <a:bodyPr/>
                    <a:lstStyle/>
                    <a:p>
                      <a:pPr algn="ctr"/>
                      <a:r>
                        <a:rPr lang="en-US" dirty="0"/>
                        <a:t>512 GB</a:t>
                      </a:r>
                    </a:p>
                  </a:txBody>
                  <a:tcPr/>
                </a:tc>
                <a:extLst>
                  <a:ext uri="{0D108BD9-81ED-4DB2-BD59-A6C34878D82A}">
                    <a16:rowId xmlns:a16="http://schemas.microsoft.com/office/drawing/2014/main" val="1513658312"/>
                  </a:ext>
                </a:extLst>
              </a:tr>
              <a:tr h="368829">
                <a:tc>
                  <a:txBody>
                    <a:bodyPr/>
                    <a:lstStyle/>
                    <a:p>
                      <a:r>
                        <a:rPr lang="en-US" dirty="0"/>
                        <a:t>DDR4 Memory BW</a:t>
                      </a:r>
                    </a:p>
                  </a:txBody>
                  <a:tcPr/>
                </a:tc>
                <a:tc>
                  <a:txBody>
                    <a:bodyPr/>
                    <a:lstStyle/>
                    <a:p>
                      <a:pPr algn="ctr"/>
                      <a:r>
                        <a:rPr lang="en-US" dirty="0"/>
                        <a:t>204.8 GB/s</a:t>
                      </a:r>
                    </a:p>
                  </a:txBody>
                  <a:tcPr/>
                </a:tc>
                <a:extLst>
                  <a:ext uri="{0D108BD9-81ED-4DB2-BD59-A6C34878D82A}">
                    <a16:rowId xmlns:a16="http://schemas.microsoft.com/office/drawing/2014/main" val="2883108445"/>
                  </a:ext>
                </a:extLst>
              </a:tr>
              <a:tr h="368829">
                <a:tc>
                  <a:txBody>
                    <a:bodyPr/>
                    <a:lstStyle/>
                    <a:p>
                      <a:r>
                        <a:rPr lang="en-US" dirty="0"/>
                        <a:t># OF </a:t>
                      </a:r>
                      <a:r>
                        <a:rPr lang="en-US" dirty="0" err="1"/>
                        <a:t>NVMe</a:t>
                      </a:r>
                      <a:r>
                        <a:rPr lang="en-US" dirty="0"/>
                        <a:t> SSDs</a:t>
                      </a:r>
                    </a:p>
                  </a:txBody>
                  <a:tcPr/>
                </a:tc>
                <a:tc>
                  <a:txBody>
                    <a:bodyPr/>
                    <a:lstStyle/>
                    <a:p>
                      <a:pPr algn="ctr"/>
                      <a:r>
                        <a:rPr lang="en-US" dirty="0">
                          <a:solidFill>
                            <a:schemeClr val="tx1"/>
                          </a:solidFill>
                        </a:rPr>
                        <a:t>2</a:t>
                      </a:r>
                    </a:p>
                  </a:txBody>
                  <a:tcPr/>
                </a:tc>
                <a:extLst>
                  <a:ext uri="{0D108BD9-81ED-4DB2-BD59-A6C34878D82A}">
                    <a16:rowId xmlns:a16="http://schemas.microsoft.com/office/drawing/2014/main" val="986376842"/>
                  </a:ext>
                </a:extLst>
              </a:tr>
              <a:tr h="368829">
                <a:tc>
                  <a:txBody>
                    <a:bodyPr/>
                    <a:lstStyle/>
                    <a:p>
                      <a:r>
                        <a:rPr lang="en-US" dirty="0"/>
                        <a:t>Total </a:t>
                      </a:r>
                      <a:r>
                        <a:rPr lang="en-US" dirty="0" err="1"/>
                        <a:t>NVMe</a:t>
                      </a:r>
                      <a:r>
                        <a:rPr lang="en-US" dirty="0"/>
                        <a:t> SSD Capacity</a:t>
                      </a:r>
                    </a:p>
                  </a:txBody>
                  <a:tcPr/>
                </a:tc>
                <a:tc>
                  <a:txBody>
                    <a:bodyPr/>
                    <a:lstStyle/>
                    <a:p>
                      <a:pPr algn="ctr"/>
                      <a:r>
                        <a:rPr lang="en-US" dirty="0"/>
                        <a:t>3.2 TB</a:t>
                      </a:r>
                    </a:p>
                  </a:txBody>
                  <a:tcPr/>
                </a:tc>
                <a:extLst>
                  <a:ext uri="{0D108BD9-81ED-4DB2-BD59-A6C34878D82A}">
                    <a16:rowId xmlns:a16="http://schemas.microsoft.com/office/drawing/2014/main" val="2479356285"/>
                  </a:ext>
                </a:extLst>
              </a:tr>
              <a:tr h="368829">
                <a:tc>
                  <a:txBody>
                    <a:bodyPr/>
                    <a:lstStyle/>
                    <a:p>
                      <a:r>
                        <a:rPr lang="en-US" dirty="0"/>
                        <a:t># of  Cassini  NICs</a:t>
                      </a:r>
                    </a:p>
                  </a:txBody>
                  <a:tcPr/>
                </a:tc>
                <a:tc>
                  <a:txBody>
                    <a:bodyPr/>
                    <a:lstStyle/>
                    <a:p>
                      <a:pPr algn="ctr"/>
                      <a:r>
                        <a:rPr lang="en-US" dirty="0"/>
                        <a:t>2</a:t>
                      </a:r>
                    </a:p>
                  </a:txBody>
                  <a:tcPr/>
                </a:tc>
                <a:extLst>
                  <a:ext uri="{0D108BD9-81ED-4DB2-BD59-A6C34878D82A}">
                    <a16:rowId xmlns:a16="http://schemas.microsoft.com/office/drawing/2014/main" val="1545412827"/>
                  </a:ext>
                </a:extLst>
              </a:tr>
              <a:tr h="368829">
                <a:tc>
                  <a:txBody>
                    <a:bodyPr/>
                    <a:lstStyle/>
                    <a:p>
                      <a:r>
                        <a:rPr lang="en-US" dirty="0"/>
                        <a:t>Total Injection BW (w/ Cassini)</a:t>
                      </a:r>
                    </a:p>
                  </a:txBody>
                  <a:tcPr/>
                </a:tc>
                <a:tc>
                  <a:txBody>
                    <a:bodyPr/>
                    <a:lstStyle/>
                    <a:p>
                      <a:pPr algn="ctr"/>
                      <a:r>
                        <a:rPr lang="en-US" dirty="0"/>
                        <a:t>50 GB/s</a:t>
                      </a:r>
                    </a:p>
                  </a:txBody>
                  <a:tcPr/>
                </a:tc>
                <a:extLst>
                  <a:ext uri="{0D108BD9-81ED-4DB2-BD59-A6C34878D82A}">
                    <a16:rowId xmlns:a16="http://schemas.microsoft.com/office/drawing/2014/main" val="2197617783"/>
                  </a:ext>
                </a:extLst>
              </a:tr>
              <a:tr h="368829">
                <a:tc>
                  <a:txBody>
                    <a:bodyPr/>
                    <a:lstStyle/>
                    <a:p>
                      <a:r>
                        <a:rPr lang="en-US" dirty="0"/>
                        <a:t>PCIe Gen4 BW</a:t>
                      </a:r>
                    </a:p>
                  </a:txBody>
                  <a:tcPr/>
                </a:tc>
                <a:tc>
                  <a:txBody>
                    <a:bodyPr/>
                    <a:lstStyle/>
                    <a:p>
                      <a:pPr algn="ctr"/>
                      <a:r>
                        <a:rPr lang="en-US" dirty="0"/>
                        <a:t>64 GB/s</a:t>
                      </a:r>
                    </a:p>
                  </a:txBody>
                  <a:tcPr/>
                </a:tc>
                <a:extLst>
                  <a:ext uri="{0D108BD9-81ED-4DB2-BD59-A6C34878D82A}">
                    <a16:rowId xmlns:a16="http://schemas.microsoft.com/office/drawing/2014/main" val="3911497172"/>
                  </a:ext>
                </a:extLst>
              </a:tr>
              <a:tr h="368829">
                <a:tc>
                  <a:txBody>
                    <a:bodyPr/>
                    <a:lstStyle/>
                    <a:p>
                      <a:r>
                        <a:rPr lang="en-US" dirty="0" err="1"/>
                        <a:t>NVLink</a:t>
                      </a:r>
                      <a:r>
                        <a:rPr lang="en-US" dirty="0"/>
                        <a:t> BW</a:t>
                      </a:r>
                    </a:p>
                  </a:txBody>
                  <a:tcPr/>
                </a:tc>
                <a:tc>
                  <a:txBody>
                    <a:bodyPr/>
                    <a:lstStyle/>
                    <a:p>
                      <a:pPr algn="ctr"/>
                      <a:r>
                        <a:rPr lang="en-US" dirty="0"/>
                        <a:t>600 GB/s</a:t>
                      </a:r>
                    </a:p>
                  </a:txBody>
                  <a:tcPr/>
                </a:tc>
                <a:extLst>
                  <a:ext uri="{0D108BD9-81ED-4DB2-BD59-A6C34878D82A}">
                    <a16:rowId xmlns:a16="http://schemas.microsoft.com/office/drawing/2014/main" val="729828399"/>
                  </a:ext>
                </a:extLst>
              </a:tr>
              <a:tr h="368829">
                <a:tc>
                  <a:txBody>
                    <a:bodyPr/>
                    <a:lstStyle/>
                    <a:p>
                      <a:r>
                        <a:rPr lang="en-US" dirty="0"/>
                        <a:t>Total GPU DP Tensor Core Flops</a:t>
                      </a:r>
                    </a:p>
                  </a:txBody>
                  <a:tcPr/>
                </a:tc>
                <a:tc>
                  <a:txBody>
                    <a:bodyPr/>
                    <a:lstStyle/>
                    <a:p>
                      <a:pPr algn="ctr"/>
                      <a:r>
                        <a:rPr lang="en-US" dirty="0"/>
                        <a:t>78 TF</a:t>
                      </a:r>
                    </a:p>
                  </a:txBody>
                  <a:tcPr/>
                </a:tc>
                <a:extLst>
                  <a:ext uri="{0D108BD9-81ED-4DB2-BD59-A6C34878D82A}">
                    <a16:rowId xmlns:a16="http://schemas.microsoft.com/office/drawing/2014/main" val="1705815549"/>
                  </a:ext>
                </a:extLst>
              </a:tr>
            </a:tbl>
          </a:graphicData>
        </a:graphic>
      </p:graphicFrame>
      <p:sp>
        <p:nvSpPr>
          <p:cNvPr id="9" name="Title 1">
            <a:extLst>
              <a:ext uri="{FF2B5EF4-FFF2-40B4-BE49-F238E27FC236}">
                <a16:creationId xmlns:a16="http://schemas.microsoft.com/office/drawing/2014/main" id="{2AF51C32-01DB-F04C-BE3F-3169D4D167DF}"/>
              </a:ext>
            </a:extLst>
          </p:cNvPr>
          <p:cNvSpPr>
            <a:spLocks noGrp="1"/>
          </p:cNvSpPr>
          <p:nvPr>
            <p:ph type="title"/>
          </p:nvPr>
        </p:nvSpPr>
        <p:spPr/>
        <p:txBody>
          <a:bodyPr>
            <a:normAutofit/>
          </a:bodyPr>
          <a:lstStyle/>
          <a:p>
            <a:pPr>
              <a:lnSpc>
                <a:spcPct val="90000"/>
              </a:lnSpc>
            </a:pPr>
            <a:r>
              <a:rPr lang="en-US" sz="3300" dirty="0"/>
              <a:t>Polaris Single Node Configuration</a:t>
            </a:r>
          </a:p>
        </p:txBody>
      </p:sp>
      <p:pic>
        <p:nvPicPr>
          <p:cNvPr id="5" name="Picture 4">
            <a:extLst>
              <a:ext uri="{FF2B5EF4-FFF2-40B4-BE49-F238E27FC236}">
                <a16:creationId xmlns:a16="http://schemas.microsoft.com/office/drawing/2014/main" id="{5297B8C9-A103-0D44-8B81-345AEC48868D}"/>
              </a:ext>
            </a:extLst>
          </p:cNvPr>
          <p:cNvPicPr/>
          <p:nvPr/>
        </p:nvPicPr>
        <p:blipFill>
          <a:blip r:embed="rId3"/>
          <a:srcRect/>
          <a:stretch/>
        </p:blipFill>
        <p:spPr>
          <a:xfrm>
            <a:off x="7189795" y="1079086"/>
            <a:ext cx="4247122" cy="5202330"/>
          </a:xfrm>
          <a:prstGeom prst="rect">
            <a:avLst/>
          </a:prstGeom>
        </p:spPr>
      </p:pic>
    </p:spTree>
    <p:extLst>
      <p:ext uri="{BB962C8B-B14F-4D97-AF65-F5344CB8AC3E}">
        <p14:creationId xmlns:p14="http://schemas.microsoft.com/office/powerpoint/2010/main" val="2078192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1C7F559-8DE8-FB4B-BD3E-5104EE7284B7}"/>
              </a:ext>
            </a:extLst>
          </p:cNvPr>
          <p:cNvSpPr>
            <a:spLocks noGrp="1"/>
          </p:cNvSpPr>
          <p:nvPr>
            <p:ph type="title"/>
          </p:nvPr>
        </p:nvSpPr>
        <p:spPr/>
        <p:txBody>
          <a:bodyPr>
            <a:normAutofit/>
          </a:bodyPr>
          <a:lstStyle/>
          <a:p>
            <a:r>
              <a:rPr lang="en-US" dirty="0"/>
              <a:t>Slingshot Interconnect</a:t>
            </a:r>
          </a:p>
        </p:txBody>
      </p:sp>
      <p:sp>
        <p:nvSpPr>
          <p:cNvPr id="4" name="Content Placeholder 3">
            <a:extLst>
              <a:ext uri="{FF2B5EF4-FFF2-40B4-BE49-F238E27FC236}">
                <a16:creationId xmlns:a16="http://schemas.microsoft.com/office/drawing/2014/main" id="{D8BCC549-5BBB-D24E-A82E-9798239D9F27}"/>
              </a:ext>
            </a:extLst>
          </p:cNvPr>
          <p:cNvSpPr>
            <a:spLocks noGrp="1"/>
          </p:cNvSpPr>
          <p:nvPr>
            <p:ph idx="4294967295"/>
          </p:nvPr>
        </p:nvSpPr>
        <p:spPr>
          <a:xfrm>
            <a:off x="783772" y="1137785"/>
            <a:ext cx="4985657" cy="2541587"/>
          </a:xfrm>
        </p:spPr>
        <p:txBody>
          <a:bodyPr>
            <a:normAutofit/>
          </a:bodyPr>
          <a:lstStyle/>
          <a:p>
            <a:pPr marL="0" indent="0">
              <a:buNone/>
            </a:pPr>
            <a:r>
              <a:rPr lang="en-US" sz="2400" b="1" dirty="0">
                <a:solidFill>
                  <a:schemeClr val="tx1"/>
                </a:solidFill>
                <a:latin typeface="+mj-lt"/>
              </a:rPr>
              <a:t>Rosetta Switch </a:t>
            </a:r>
            <a:endParaRPr lang="en-US" sz="1200" dirty="0">
              <a:solidFill>
                <a:schemeClr val="tx1"/>
              </a:solidFill>
              <a:latin typeface="+mj-lt"/>
            </a:endParaRPr>
          </a:p>
          <a:p>
            <a:r>
              <a:rPr lang="en-US" dirty="0">
                <a:solidFill>
                  <a:schemeClr val="tx1"/>
                </a:solidFill>
                <a:latin typeface="+mj-lt"/>
              </a:rPr>
              <a:t>Multiple QoS levels</a:t>
            </a:r>
          </a:p>
          <a:p>
            <a:r>
              <a:rPr lang="en-US" dirty="0">
                <a:solidFill>
                  <a:schemeClr val="tx1"/>
                </a:solidFill>
                <a:latin typeface="+mj-lt"/>
              </a:rPr>
              <a:t>Aggressive adaptive routing</a:t>
            </a:r>
          </a:p>
          <a:p>
            <a:r>
              <a:rPr lang="en-US" dirty="0">
                <a:solidFill>
                  <a:schemeClr val="tx1"/>
                </a:solidFill>
                <a:latin typeface="+mj-lt"/>
              </a:rPr>
              <a:t>Advanced congestion control</a:t>
            </a:r>
          </a:p>
          <a:p>
            <a:r>
              <a:rPr lang="en-US" dirty="0">
                <a:solidFill>
                  <a:schemeClr val="tx1"/>
                </a:solidFill>
                <a:latin typeface="+mj-lt"/>
              </a:rPr>
              <a:t>Very low average and tail latency</a:t>
            </a:r>
          </a:p>
          <a:p>
            <a:r>
              <a:rPr lang="en-US" dirty="0">
                <a:solidFill>
                  <a:schemeClr val="tx1"/>
                </a:solidFill>
                <a:latin typeface="+mj-lt"/>
              </a:rPr>
              <a:t>High performance multicast and reduction</a:t>
            </a:r>
            <a:r>
              <a:rPr lang="en-US" sz="2400" b="1" dirty="0">
                <a:solidFill>
                  <a:schemeClr val="tx1"/>
                </a:solidFill>
                <a:latin typeface="+mj-lt"/>
              </a:rPr>
              <a:t>	</a:t>
            </a:r>
          </a:p>
          <a:p>
            <a:pPr marL="342900" indent="-342900">
              <a:buFont typeface="Arial" panose="020B0604020202020204" pitchFamily="34" charset="0"/>
              <a:buChar char="•"/>
            </a:pPr>
            <a:endParaRPr lang="en-US" dirty="0">
              <a:solidFill>
                <a:schemeClr val="tx1"/>
              </a:solidFill>
              <a:latin typeface="+mj-lt"/>
            </a:endParaRPr>
          </a:p>
        </p:txBody>
      </p:sp>
      <p:pic>
        <p:nvPicPr>
          <p:cNvPr id="2" name="Picture 1">
            <a:extLst>
              <a:ext uri="{FF2B5EF4-FFF2-40B4-BE49-F238E27FC236}">
                <a16:creationId xmlns:a16="http://schemas.microsoft.com/office/drawing/2014/main" id="{803C60A3-E1A1-A94D-922E-477E585D7A0B}"/>
              </a:ext>
            </a:extLst>
          </p:cNvPr>
          <p:cNvPicPr>
            <a:picLocks noChangeAspect="1"/>
          </p:cNvPicPr>
          <p:nvPr/>
        </p:nvPicPr>
        <p:blipFill>
          <a:blip r:embed="rId3"/>
          <a:stretch>
            <a:fillRect/>
          </a:stretch>
        </p:blipFill>
        <p:spPr>
          <a:xfrm>
            <a:off x="6487886" y="845180"/>
            <a:ext cx="2013857" cy="2282372"/>
          </a:xfrm>
          <a:prstGeom prst="rect">
            <a:avLst/>
          </a:prstGeom>
        </p:spPr>
      </p:pic>
      <p:sp>
        <p:nvSpPr>
          <p:cNvPr id="5" name="TextBox 4">
            <a:extLst>
              <a:ext uri="{FF2B5EF4-FFF2-40B4-BE49-F238E27FC236}">
                <a16:creationId xmlns:a16="http://schemas.microsoft.com/office/drawing/2014/main" id="{82C0F832-2EF2-A641-8AE5-72A2DBBAA3A6}"/>
              </a:ext>
            </a:extLst>
          </p:cNvPr>
          <p:cNvSpPr txBox="1"/>
          <p:nvPr/>
        </p:nvSpPr>
        <p:spPr>
          <a:xfrm>
            <a:off x="6458751" y="3265801"/>
            <a:ext cx="2262158" cy="369332"/>
          </a:xfrm>
          <a:prstGeom prst="rect">
            <a:avLst/>
          </a:prstGeom>
          <a:noFill/>
        </p:spPr>
        <p:txBody>
          <a:bodyPr wrap="none" rtlCol="0">
            <a:spAutoFit/>
          </a:bodyPr>
          <a:lstStyle/>
          <a:p>
            <a:r>
              <a:rPr lang="en-US" sz="1800" dirty="0">
                <a:latin typeface="+mj-lt"/>
              </a:rPr>
              <a:t>64 ports x 200 Gbps</a:t>
            </a:r>
          </a:p>
        </p:txBody>
      </p:sp>
      <p:pic>
        <p:nvPicPr>
          <p:cNvPr id="6" name="Picture 5">
            <a:extLst>
              <a:ext uri="{FF2B5EF4-FFF2-40B4-BE49-F238E27FC236}">
                <a16:creationId xmlns:a16="http://schemas.microsoft.com/office/drawing/2014/main" id="{BAE7942E-0F8E-224F-9780-93254453EDB6}"/>
              </a:ext>
            </a:extLst>
          </p:cNvPr>
          <p:cNvPicPr>
            <a:picLocks noChangeAspect="1"/>
          </p:cNvPicPr>
          <p:nvPr/>
        </p:nvPicPr>
        <p:blipFill>
          <a:blip r:embed="rId4"/>
          <a:stretch>
            <a:fillRect/>
          </a:stretch>
        </p:blipFill>
        <p:spPr>
          <a:xfrm>
            <a:off x="923949" y="3701144"/>
            <a:ext cx="2813030" cy="2176505"/>
          </a:xfrm>
          <a:prstGeom prst="rect">
            <a:avLst/>
          </a:prstGeom>
        </p:spPr>
      </p:pic>
      <p:sp>
        <p:nvSpPr>
          <p:cNvPr id="8" name="TextBox 7">
            <a:extLst>
              <a:ext uri="{FF2B5EF4-FFF2-40B4-BE49-F238E27FC236}">
                <a16:creationId xmlns:a16="http://schemas.microsoft.com/office/drawing/2014/main" id="{25149F93-F726-6C40-8FDB-23D25225ED39}"/>
              </a:ext>
            </a:extLst>
          </p:cNvPr>
          <p:cNvSpPr txBox="1"/>
          <p:nvPr/>
        </p:nvSpPr>
        <p:spPr>
          <a:xfrm>
            <a:off x="8622435" y="4751287"/>
            <a:ext cx="3724634" cy="1477328"/>
          </a:xfrm>
          <a:prstGeom prst="rect">
            <a:avLst/>
          </a:prstGeom>
          <a:noFill/>
        </p:spPr>
        <p:txBody>
          <a:bodyPr wrap="square" rtlCol="0">
            <a:spAutoFit/>
          </a:bodyPr>
          <a:lstStyle/>
          <a:p>
            <a:pPr marL="114300" indent="-342900">
              <a:buFont typeface="Arial" panose="020B0604020202020204" pitchFamily="34" charset="0"/>
              <a:buChar char="•"/>
            </a:pPr>
            <a:r>
              <a:rPr lang="en-US" dirty="0">
                <a:latin typeface="+mj-lt"/>
              </a:rPr>
              <a:t>MPI hardware tag matching </a:t>
            </a:r>
          </a:p>
          <a:p>
            <a:pPr marL="114300" indent="-342900">
              <a:buFont typeface="Arial" panose="020B0604020202020204" pitchFamily="34" charset="0"/>
              <a:buChar char="•"/>
            </a:pPr>
            <a:r>
              <a:rPr lang="en-US" dirty="0">
                <a:latin typeface="+mj-lt"/>
              </a:rPr>
              <a:t>MPI progress engine</a:t>
            </a:r>
          </a:p>
          <a:p>
            <a:pPr marL="114300" indent="-342900">
              <a:buFont typeface="Arial" panose="020B0604020202020204" pitchFamily="34" charset="0"/>
              <a:buChar char="•"/>
            </a:pPr>
            <a:r>
              <a:rPr lang="en-US" dirty="0">
                <a:latin typeface="+mj-lt"/>
              </a:rPr>
              <a:t>One-sided operations</a:t>
            </a:r>
          </a:p>
          <a:p>
            <a:pPr marL="114300" indent="-342900">
              <a:buFont typeface="Arial" panose="020B0604020202020204" pitchFamily="34" charset="0"/>
              <a:buChar char="•"/>
            </a:pPr>
            <a:r>
              <a:rPr lang="en-US" dirty="0">
                <a:latin typeface="+mj-lt"/>
              </a:rPr>
              <a:t>Collectives</a:t>
            </a:r>
          </a:p>
          <a:p>
            <a:pPr marL="114300" indent="-342900">
              <a:buFont typeface="Arial" panose="020B0604020202020204" pitchFamily="34" charset="0"/>
              <a:buChar char="•"/>
            </a:pPr>
            <a:r>
              <a:rPr lang="en-US" dirty="0">
                <a:latin typeface="+mj-lt"/>
              </a:rPr>
              <a:t>2X injection bandwidth</a:t>
            </a:r>
          </a:p>
        </p:txBody>
      </p:sp>
      <p:pic>
        <p:nvPicPr>
          <p:cNvPr id="9" name="Picture 8">
            <a:extLst>
              <a:ext uri="{FF2B5EF4-FFF2-40B4-BE49-F238E27FC236}">
                <a16:creationId xmlns:a16="http://schemas.microsoft.com/office/drawing/2014/main" id="{FB37942F-161C-3849-8ACE-96E9410808A6}"/>
              </a:ext>
            </a:extLst>
          </p:cNvPr>
          <p:cNvPicPr>
            <a:picLocks noChangeAspect="1"/>
          </p:cNvPicPr>
          <p:nvPr/>
        </p:nvPicPr>
        <p:blipFill>
          <a:blip r:embed="rId5"/>
          <a:stretch>
            <a:fillRect/>
          </a:stretch>
        </p:blipFill>
        <p:spPr>
          <a:xfrm>
            <a:off x="6579870" y="3747486"/>
            <a:ext cx="2237558" cy="2255177"/>
          </a:xfrm>
          <a:prstGeom prst="rect">
            <a:avLst/>
          </a:prstGeom>
        </p:spPr>
      </p:pic>
      <p:sp>
        <p:nvSpPr>
          <p:cNvPr id="11" name="TextBox 10">
            <a:extLst>
              <a:ext uri="{FF2B5EF4-FFF2-40B4-BE49-F238E27FC236}">
                <a16:creationId xmlns:a16="http://schemas.microsoft.com/office/drawing/2014/main" id="{A90209E1-1E29-5F47-B0B8-9E95436DE445}"/>
              </a:ext>
            </a:extLst>
          </p:cNvPr>
          <p:cNvSpPr txBox="1"/>
          <p:nvPr/>
        </p:nvSpPr>
        <p:spPr>
          <a:xfrm>
            <a:off x="6852013" y="5986508"/>
            <a:ext cx="2262158" cy="400110"/>
          </a:xfrm>
          <a:prstGeom prst="rect">
            <a:avLst/>
          </a:prstGeom>
          <a:noFill/>
        </p:spPr>
        <p:txBody>
          <a:bodyPr wrap="square" rtlCol="0">
            <a:spAutoFit/>
          </a:bodyPr>
          <a:lstStyle/>
          <a:p>
            <a:r>
              <a:rPr lang="en-US" sz="2000" b="1" dirty="0">
                <a:solidFill>
                  <a:schemeClr val="accent2"/>
                </a:solidFill>
                <a:latin typeface="+mj-lt"/>
              </a:rPr>
              <a:t>Cassini NIC</a:t>
            </a:r>
          </a:p>
        </p:txBody>
      </p:sp>
      <p:sp>
        <p:nvSpPr>
          <p:cNvPr id="12" name="TextBox 11">
            <a:extLst>
              <a:ext uri="{FF2B5EF4-FFF2-40B4-BE49-F238E27FC236}">
                <a16:creationId xmlns:a16="http://schemas.microsoft.com/office/drawing/2014/main" id="{6FC7CD70-2FCF-5741-B91E-DEA5454387F0}"/>
              </a:ext>
            </a:extLst>
          </p:cNvPr>
          <p:cNvSpPr txBox="1"/>
          <p:nvPr/>
        </p:nvSpPr>
        <p:spPr>
          <a:xfrm>
            <a:off x="930727" y="5986508"/>
            <a:ext cx="3824953" cy="400110"/>
          </a:xfrm>
          <a:prstGeom prst="rect">
            <a:avLst/>
          </a:prstGeom>
          <a:noFill/>
        </p:spPr>
        <p:txBody>
          <a:bodyPr wrap="square" rtlCol="0">
            <a:spAutoFit/>
          </a:bodyPr>
          <a:lstStyle/>
          <a:p>
            <a:r>
              <a:rPr lang="en-US" sz="2000" b="1" dirty="0">
                <a:solidFill>
                  <a:schemeClr val="accent2"/>
                </a:solidFill>
                <a:latin typeface="+mj-lt"/>
              </a:rPr>
              <a:t>Mellanox </a:t>
            </a:r>
            <a:r>
              <a:rPr lang="en-US" sz="2000" b="1" dirty="0" err="1">
                <a:solidFill>
                  <a:schemeClr val="accent2"/>
                </a:solidFill>
                <a:latin typeface="+mj-lt"/>
              </a:rPr>
              <a:t>ConnectX</a:t>
            </a:r>
            <a:r>
              <a:rPr lang="en-US" sz="2000" b="1" dirty="0">
                <a:solidFill>
                  <a:schemeClr val="accent2"/>
                </a:solidFill>
                <a:latin typeface="+mj-lt"/>
              </a:rPr>
              <a:t> NIC</a:t>
            </a:r>
          </a:p>
        </p:txBody>
      </p:sp>
      <p:sp>
        <p:nvSpPr>
          <p:cNvPr id="13" name="TextBox 12">
            <a:extLst>
              <a:ext uri="{FF2B5EF4-FFF2-40B4-BE49-F238E27FC236}">
                <a16:creationId xmlns:a16="http://schemas.microsoft.com/office/drawing/2014/main" id="{E40EC862-1C5C-C040-8229-3716155F75B7}"/>
              </a:ext>
            </a:extLst>
          </p:cNvPr>
          <p:cNvSpPr txBox="1"/>
          <p:nvPr/>
        </p:nvSpPr>
        <p:spPr>
          <a:xfrm>
            <a:off x="8831248" y="797959"/>
            <a:ext cx="2536310" cy="2616101"/>
          </a:xfrm>
          <a:prstGeom prst="rect">
            <a:avLst/>
          </a:prstGeom>
          <a:noFill/>
        </p:spPr>
        <p:txBody>
          <a:bodyPr wrap="square" rtlCol="0">
            <a:spAutoFit/>
          </a:bodyPr>
          <a:lstStyle/>
          <a:p>
            <a:r>
              <a:rPr lang="en-US" sz="2000" u="sng" dirty="0">
                <a:latin typeface="+mj-lt"/>
              </a:rPr>
              <a:t>SS-10</a:t>
            </a:r>
            <a:r>
              <a:rPr lang="en-US" sz="2000" dirty="0">
                <a:latin typeface="+mj-lt"/>
              </a:rPr>
              <a:t> (100Gb)</a:t>
            </a:r>
          </a:p>
          <a:p>
            <a:r>
              <a:rPr lang="en-US" sz="2000" dirty="0">
                <a:latin typeface="+mj-lt"/>
              </a:rPr>
              <a:t>Injection: ~14 TB/s</a:t>
            </a:r>
          </a:p>
          <a:p>
            <a:r>
              <a:rPr lang="en-US" sz="2000" dirty="0">
                <a:latin typeface="+mj-lt"/>
              </a:rPr>
              <a:t>Bisection: ~24 TB/s </a:t>
            </a:r>
          </a:p>
          <a:p>
            <a:endParaRPr lang="en-US" sz="2000" dirty="0">
              <a:latin typeface="+mj-lt"/>
            </a:endParaRPr>
          </a:p>
          <a:p>
            <a:r>
              <a:rPr lang="en-US" sz="2000" u="sng" dirty="0">
                <a:latin typeface="+mj-lt"/>
              </a:rPr>
              <a:t>SS-11</a:t>
            </a:r>
            <a:r>
              <a:rPr lang="en-US" sz="2000" dirty="0">
                <a:latin typeface="+mj-lt"/>
              </a:rPr>
              <a:t> (200Gb)</a:t>
            </a:r>
          </a:p>
          <a:p>
            <a:r>
              <a:rPr lang="en-US" sz="2000" dirty="0">
                <a:latin typeface="+mj-lt"/>
              </a:rPr>
              <a:t>Injection: ~28 TB/s</a:t>
            </a:r>
          </a:p>
          <a:p>
            <a:r>
              <a:rPr lang="en-US" sz="2000" dirty="0">
                <a:latin typeface="+mj-lt"/>
              </a:rPr>
              <a:t>Bisection: ~24 TB/s</a:t>
            </a:r>
          </a:p>
          <a:p>
            <a:endParaRPr lang="en-US" dirty="0">
              <a:latin typeface="+mj-lt"/>
            </a:endParaRPr>
          </a:p>
        </p:txBody>
      </p:sp>
      <p:sp>
        <p:nvSpPr>
          <p:cNvPr id="14" name="Rectangle 13">
            <a:extLst>
              <a:ext uri="{FF2B5EF4-FFF2-40B4-BE49-F238E27FC236}">
                <a16:creationId xmlns:a16="http://schemas.microsoft.com/office/drawing/2014/main" id="{3C9BEA1E-541C-E347-8D81-1E931DD03BE6}"/>
              </a:ext>
            </a:extLst>
          </p:cNvPr>
          <p:cNvSpPr/>
          <p:nvPr/>
        </p:nvSpPr>
        <p:spPr>
          <a:xfrm>
            <a:off x="8600561" y="4289362"/>
            <a:ext cx="1995098" cy="461665"/>
          </a:xfrm>
          <a:prstGeom prst="rect">
            <a:avLst/>
          </a:prstGeom>
        </p:spPr>
        <p:txBody>
          <a:bodyPr wrap="none">
            <a:spAutoFit/>
          </a:bodyPr>
          <a:lstStyle/>
          <a:p>
            <a:r>
              <a:rPr lang="en-US" sz="2400" b="1" dirty="0"/>
              <a:t>Slingshot 11</a:t>
            </a:r>
          </a:p>
        </p:txBody>
      </p:sp>
      <p:sp>
        <p:nvSpPr>
          <p:cNvPr id="16" name="Rectangle 15">
            <a:extLst>
              <a:ext uri="{FF2B5EF4-FFF2-40B4-BE49-F238E27FC236}">
                <a16:creationId xmlns:a16="http://schemas.microsoft.com/office/drawing/2014/main" id="{E79B8574-EB0D-9F41-8658-9B9A8DE80820}"/>
              </a:ext>
            </a:extLst>
          </p:cNvPr>
          <p:cNvSpPr/>
          <p:nvPr/>
        </p:nvSpPr>
        <p:spPr>
          <a:xfrm>
            <a:off x="4076611" y="4289362"/>
            <a:ext cx="2012089" cy="461665"/>
          </a:xfrm>
          <a:prstGeom prst="rect">
            <a:avLst/>
          </a:prstGeom>
        </p:spPr>
        <p:txBody>
          <a:bodyPr wrap="none">
            <a:spAutoFit/>
          </a:bodyPr>
          <a:lstStyle/>
          <a:p>
            <a:r>
              <a:rPr lang="en-US" sz="2400" b="1" dirty="0"/>
              <a:t>Slingshot 10</a:t>
            </a:r>
            <a:endParaRPr lang="en-US" sz="2400" dirty="0"/>
          </a:p>
        </p:txBody>
      </p:sp>
      <p:sp>
        <p:nvSpPr>
          <p:cNvPr id="17" name="Rectangle 16">
            <a:extLst>
              <a:ext uri="{FF2B5EF4-FFF2-40B4-BE49-F238E27FC236}">
                <a16:creationId xmlns:a16="http://schemas.microsoft.com/office/drawing/2014/main" id="{1612D2DF-07FD-AB4D-B330-A15D692101DC}"/>
              </a:ext>
            </a:extLst>
          </p:cNvPr>
          <p:cNvSpPr/>
          <p:nvPr/>
        </p:nvSpPr>
        <p:spPr>
          <a:xfrm>
            <a:off x="4136572" y="4751287"/>
            <a:ext cx="2764971" cy="923330"/>
          </a:xfrm>
          <a:prstGeom prst="rect">
            <a:avLst/>
          </a:prstGeom>
        </p:spPr>
        <p:txBody>
          <a:bodyPr wrap="square">
            <a:spAutoFit/>
          </a:bodyPr>
          <a:lstStyle/>
          <a:p>
            <a:pPr marL="285750" indent="-285750">
              <a:buFont typeface="Arial" panose="020B0604020202020204" pitchFamily="34" charset="0"/>
              <a:buChar char="•"/>
            </a:pPr>
            <a:r>
              <a:rPr lang="en-US" dirty="0"/>
              <a:t>HPE Cray MPI stack</a:t>
            </a:r>
          </a:p>
          <a:p>
            <a:pPr marL="285750" indent="-285750">
              <a:buFont typeface="Arial" panose="020B0604020202020204" pitchFamily="34" charset="0"/>
              <a:buChar char="•"/>
            </a:pPr>
            <a:r>
              <a:rPr lang="en-US" dirty="0"/>
              <a:t>Ethernet functionality</a:t>
            </a:r>
          </a:p>
          <a:p>
            <a:pPr marL="285750" indent="-285750">
              <a:buFont typeface="Arial" panose="020B0604020202020204" pitchFamily="34" charset="0"/>
              <a:buChar char="•"/>
            </a:pPr>
            <a:r>
              <a:rPr lang="en-US" dirty="0"/>
              <a:t>RDMA offload</a:t>
            </a:r>
          </a:p>
        </p:txBody>
      </p:sp>
    </p:spTree>
    <p:extLst>
      <p:ext uri="{BB962C8B-B14F-4D97-AF65-F5344CB8AC3E}">
        <p14:creationId xmlns:p14="http://schemas.microsoft.com/office/powerpoint/2010/main" val="2845391522"/>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2D663-0EE4-7E4A-BA4B-4A17C8A4E4FE}"/>
              </a:ext>
            </a:extLst>
          </p:cNvPr>
          <p:cNvPicPr>
            <a:picLocks noChangeAspect="1"/>
          </p:cNvPicPr>
          <p:nvPr/>
        </p:nvPicPr>
        <p:blipFill>
          <a:blip r:embed="rId3"/>
          <a:stretch>
            <a:fillRect/>
          </a:stretch>
        </p:blipFill>
        <p:spPr>
          <a:xfrm>
            <a:off x="1168276" y="648840"/>
            <a:ext cx="10860747" cy="4358589"/>
          </a:xfrm>
          <a:prstGeom prst="rect">
            <a:avLst/>
          </a:prstGeom>
        </p:spPr>
      </p:pic>
      <p:sp>
        <p:nvSpPr>
          <p:cNvPr id="8" name="Rectangle 7">
            <a:extLst>
              <a:ext uri="{FF2B5EF4-FFF2-40B4-BE49-F238E27FC236}">
                <a16:creationId xmlns:a16="http://schemas.microsoft.com/office/drawing/2014/main" id="{46CFC8C5-3805-2D4A-B00D-6AD48A0991BC}"/>
              </a:ext>
            </a:extLst>
          </p:cNvPr>
          <p:cNvSpPr/>
          <p:nvPr/>
        </p:nvSpPr>
        <p:spPr>
          <a:xfrm>
            <a:off x="261257" y="4876800"/>
            <a:ext cx="11930743"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AD94937-E31B-434A-B0AC-C3A006D4C59C}"/>
              </a:ext>
            </a:extLst>
          </p:cNvPr>
          <p:cNvSpPr txBox="1"/>
          <p:nvPr/>
        </p:nvSpPr>
        <p:spPr>
          <a:xfrm>
            <a:off x="2164327" y="5116052"/>
            <a:ext cx="8800999" cy="1323439"/>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bg1"/>
                </a:solidFill>
              </a:rPr>
              <a:t>11 Total dragonfly groups, 10 compute groups and 1 non-compute group</a:t>
            </a:r>
          </a:p>
          <a:p>
            <a:pPr marL="342900" indent="-342900">
              <a:buFont typeface="Arial" panose="020B0604020202020204" pitchFamily="34" charset="0"/>
              <a:buChar char="•"/>
            </a:pPr>
            <a:r>
              <a:rPr lang="en-US" sz="2000" dirty="0">
                <a:solidFill>
                  <a:schemeClr val="bg1"/>
                </a:solidFill>
              </a:rPr>
              <a:t>2 links/arc between each group</a:t>
            </a:r>
          </a:p>
          <a:p>
            <a:pPr marL="342900" indent="-342900">
              <a:buFont typeface="Arial" panose="020B0604020202020204" pitchFamily="34" charset="0"/>
              <a:buChar char="•"/>
            </a:pPr>
            <a:r>
              <a:rPr lang="en-US" sz="2000" dirty="0">
                <a:solidFill>
                  <a:schemeClr val="bg1"/>
                </a:solidFill>
              </a:rPr>
              <a:t>4 links/arc within each group (between switches of a group)</a:t>
            </a:r>
          </a:p>
          <a:p>
            <a:pPr marL="342900" indent="-342900">
              <a:buFont typeface="Arial" panose="020B0604020202020204" pitchFamily="34" charset="0"/>
              <a:buChar char="•"/>
            </a:pPr>
            <a:r>
              <a:rPr lang="en-US" sz="2000" dirty="0">
                <a:solidFill>
                  <a:schemeClr val="bg1"/>
                </a:solidFill>
              </a:rPr>
              <a:t>1 link from each NIC (100Gb with SS10, 200Gb when upgraded to SS11)</a:t>
            </a:r>
          </a:p>
        </p:txBody>
      </p:sp>
      <p:sp>
        <p:nvSpPr>
          <p:cNvPr id="7" name="Title 6">
            <a:extLst>
              <a:ext uri="{FF2B5EF4-FFF2-40B4-BE49-F238E27FC236}">
                <a16:creationId xmlns:a16="http://schemas.microsoft.com/office/drawing/2014/main" id="{1C65F497-22BA-B045-9A5C-F9C5BC4CF12C}"/>
              </a:ext>
            </a:extLst>
          </p:cNvPr>
          <p:cNvSpPr>
            <a:spLocks noGrp="1"/>
          </p:cNvSpPr>
          <p:nvPr>
            <p:ph type="title"/>
          </p:nvPr>
        </p:nvSpPr>
        <p:spPr/>
        <p:txBody>
          <a:bodyPr>
            <a:normAutofit/>
          </a:bodyPr>
          <a:lstStyle/>
          <a:p>
            <a:r>
              <a:rPr lang="en-US" dirty="0"/>
              <a:t>Slingshot Configuration</a:t>
            </a:r>
          </a:p>
        </p:txBody>
      </p:sp>
    </p:spTree>
    <p:extLst>
      <p:ext uri="{BB962C8B-B14F-4D97-AF65-F5344CB8AC3E}">
        <p14:creationId xmlns:p14="http://schemas.microsoft.com/office/powerpoint/2010/main" val="2128145356"/>
      </p:ext>
    </p:extLst>
  </p:cSld>
  <p:clrMapOvr>
    <a:masterClrMapping/>
  </p:clrMapOvr>
</p:sld>
</file>

<file path=ppt/theme/theme1.xml><?xml version="1.0" encoding="utf-8"?>
<a:theme xmlns:a="http://schemas.openxmlformats.org/drawingml/2006/main" name="Office Theme">
  <a:themeElements>
    <a:clrScheme name="Blue Theme">
      <a:dk1>
        <a:srgbClr val="000000"/>
      </a:dk1>
      <a:lt1>
        <a:srgbClr val="FFFFFF"/>
      </a:lt1>
      <a:dk2>
        <a:srgbClr val="1D1651"/>
      </a:dk2>
      <a:lt2>
        <a:srgbClr val="6D6B76"/>
      </a:lt2>
      <a:accent1>
        <a:srgbClr val="281B57"/>
      </a:accent1>
      <a:accent2>
        <a:srgbClr val="1E8BC9"/>
      </a:accent2>
      <a:accent3>
        <a:srgbClr val="640433"/>
      </a:accent3>
      <a:accent4>
        <a:srgbClr val="D03E53"/>
      </a:accent4>
      <a:accent5>
        <a:srgbClr val="EC6358"/>
      </a:accent5>
      <a:accent6>
        <a:srgbClr val="107970"/>
      </a:accent6>
      <a:hlink>
        <a:srgbClr val="0D63AD"/>
      </a:hlink>
      <a:folHlink>
        <a:srgbClr val="179E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6" id="{8CFE6666-2929-334A-89BA-4791E07FC43F}" vid="{014BCC33-9C04-1A4D-ACD6-80E4AF660C68}"/>
    </a:ext>
  </a:extLst>
</a:theme>
</file>

<file path=ppt/theme/theme2.xml><?xml version="1.0" encoding="utf-8"?>
<a:theme xmlns:a="http://schemas.openxmlformats.org/drawingml/2006/main" name="2_Office Theme">
  <a:themeElements>
    <a:clrScheme name="New ALCF Palette">
      <a:dk1>
        <a:srgbClr val="000000"/>
      </a:dk1>
      <a:lt1>
        <a:srgbClr val="FFFFFF"/>
      </a:lt1>
      <a:dk2>
        <a:srgbClr val="44546A"/>
      </a:dk2>
      <a:lt2>
        <a:srgbClr val="E7E6E6"/>
      </a:lt2>
      <a:accent1>
        <a:srgbClr val="281B57"/>
      </a:accent1>
      <a:accent2>
        <a:srgbClr val="1E8BC9"/>
      </a:accent2>
      <a:accent3>
        <a:srgbClr val="640433"/>
      </a:accent3>
      <a:accent4>
        <a:srgbClr val="D03E53"/>
      </a:accent4>
      <a:accent5>
        <a:srgbClr val="EC6358"/>
      </a:accent5>
      <a:accent6>
        <a:srgbClr val="107970"/>
      </a:accent6>
      <a:hlink>
        <a:srgbClr val="0D63AD"/>
      </a:hlink>
      <a:folHlink>
        <a:srgbClr val="179E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8CFE6666-2929-334A-89BA-4791E07FC43F}" vid="{0B6C97CC-27B7-084C-94E2-95D0DDDE03C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1290</TotalTime>
  <Words>1899</Words>
  <Application>Microsoft Macintosh PowerPoint</Application>
  <PresentationFormat>Widescreen</PresentationFormat>
  <Paragraphs>387</Paragraphs>
  <Slides>28</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ＭＳ Ｐゴシック</vt:lpstr>
      <vt:lpstr>ＭＳ Ｐゴシック</vt:lpstr>
      <vt:lpstr>Arial</vt:lpstr>
      <vt:lpstr>Calibri</vt:lpstr>
      <vt:lpstr>Consolas</vt:lpstr>
      <vt:lpstr>Courier New</vt:lpstr>
      <vt:lpstr>STIXGeneral-Regular</vt:lpstr>
      <vt:lpstr>System Font Regular</vt:lpstr>
      <vt:lpstr>Wingdings</vt:lpstr>
      <vt:lpstr>Office Theme</vt:lpstr>
      <vt:lpstr>2_Office Theme</vt:lpstr>
      <vt:lpstr>Polaris Overview</vt:lpstr>
      <vt:lpstr>Introductions</vt:lpstr>
      <vt:lpstr>Polaris</vt:lpstr>
      <vt:lpstr>Hardware</vt:lpstr>
      <vt:lpstr>Single AMD EPYC “milan” 7543P CPU Specs</vt:lpstr>
      <vt:lpstr>NVIDIA HGX A100 Specs</vt:lpstr>
      <vt:lpstr>Polaris Single Node Configuration</vt:lpstr>
      <vt:lpstr>Slingshot Interconnect</vt:lpstr>
      <vt:lpstr>Slingshot Configuration</vt:lpstr>
      <vt:lpstr>Polaris System Configuration</vt:lpstr>
      <vt:lpstr>Node Local Storage</vt:lpstr>
      <vt:lpstr>Storage</vt:lpstr>
      <vt:lpstr>Software</vt:lpstr>
      <vt:lpstr>Polaris Software Overview</vt:lpstr>
      <vt:lpstr>Filesystem</vt:lpstr>
      <vt:lpstr>Scheduler – PBS Professional</vt:lpstr>
      <vt:lpstr>Scheduler – PBS Professional</vt:lpstr>
      <vt:lpstr>Some useful commands for working with PBS</vt:lpstr>
      <vt:lpstr>Running MPI Applications</vt:lpstr>
      <vt:lpstr>MPI Environment Variables</vt:lpstr>
      <vt:lpstr>Programming Environment</vt:lpstr>
      <vt:lpstr>Programming Models</vt:lpstr>
      <vt:lpstr>Python</vt:lpstr>
      <vt:lpstr>Data Analytics And Learning</vt:lpstr>
      <vt:lpstr>Additional Software</vt:lpstr>
      <vt:lpstr>Debuggers &amp; Profilers</vt:lpstr>
      <vt:lpstr>Information and Help</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Cerny, Beth A.</dc:creator>
  <cp:lastModifiedBy>Homerding, Brian Daniel</cp:lastModifiedBy>
  <cp:revision>39</cp:revision>
  <dcterms:created xsi:type="dcterms:W3CDTF">2021-05-04T16:24:50Z</dcterms:created>
  <dcterms:modified xsi:type="dcterms:W3CDTF">2022-04-27T16:38:48Z</dcterms:modified>
</cp:coreProperties>
</file>