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70" r:id="rId2"/>
  </p:sldMasterIdLst>
  <p:notesMasterIdLst>
    <p:notesMasterId r:id="rId30"/>
  </p:notesMasterIdLst>
  <p:sldIdLst>
    <p:sldId id="257" r:id="rId3"/>
    <p:sldId id="260" r:id="rId4"/>
    <p:sldId id="259" r:id="rId5"/>
    <p:sldId id="550144149" r:id="rId6"/>
    <p:sldId id="550144159" r:id="rId7"/>
    <p:sldId id="550144146" r:id="rId8"/>
    <p:sldId id="463" r:id="rId9"/>
    <p:sldId id="550144150" r:id="rId10"/>
    <p:sldId id="456" r:id="rId11"/>
    <p:sldId id="550144148" r:id="rId12"/>
    <p:sldId id="462" r:id="rId13"/>
    <p:sldId id="550144160" r:id="rId14"/>
    <p:sldId id="550144178" r:id="rId15"/>
    <p:sldId id="550144164" r:id="rId16"/>
    <p:sldId id="550144180" r:id="rId17"/>
    <p:sldId id="550144179" r:id="rId18"/>
    <p:sldId id="550144181" r:id="rId19"/>
    <p:sldId id="550144163" r:id="rId20"/>
    <p:sldId id="550144176" r:id="rId21"/>
    <p:sldId id="550144165" r:id="rId22"/>
    <p:sldId id="550144182" r:id="rId23"/>
    <p:sldId id="550144166" r:id="rId24"/>
    <p:sldId id="550144167" r:id="rId25"/>
    <p:sldId id="550144174" r:id="rId26"/>
    <p:sldId id="550144173" r:id="rId27"/>
    <p:sldId id="550144175" r:id="rId28"/>
    <p:sldId id="550144177" r:id="rId29"/>
  </p:sldIdLst>
  <p:sldSz cx="12192000" cy="6858000"/>
  <p:notesSz cx="6858000" cy="9144000"/>
  <p:defaultTextStyle>
    <a:defPPr>
      <a:defRPr lang="en-US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1651"/>
    <a:srgbClr val="721806"/>
    <a:srgbClr val="4F303E"/>
    <a:srgbClr val="21405A"/>
    <a:srgbClr val="21255A"/>
    <a:srgbClr val="BAE2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266"/>
    <p:restoredTop sz="96327"/>
  </p:normalViewPr>
  <p:slideViewPr>
    <p:cSldViewPr snapToGrid="0" snapToObjects="1">
      <p:cViewPr varScale="1">
        <p:scale>
          <a:sx n="220" d="100"/>
          <a:sy n="220" d="100"/>
        </p:scale>
        <p:origin x="208" y="10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12A91C-4658-0347-A35D-C085C7AB83FE}" type="datetimeFigureOut">
              <a:rPr lang="en-US" smtClean="0"/>
              <a:t>9/28/22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FD31D7-A9B2-5D49-BAC3-633AB2D18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837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C7FB31-0C7B-4DF9-A9BC-6BD9C278B254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437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C7FB31-0C7B-4DF9-A9BC-6BD9C278B254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444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Polaris has an option to upgrade the system to Slingshot-11, replacing the Mellanox NICs with Cassini NICs.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C7FB31-0C7B-4DF9-A9BC-6BD9C278B254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1175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Point out we have multiple dragonfly groups, enabling evaluation of Rosetta traffic congestion management features.</a:t>
            </a:r>
          </a:p>
          <a:p>
            <a:r>
              <a:rPr lang="en-US" dirty="0"/>
              <a:t>Start with 100G Mellanox NICs and then upgrade to Cassini NICs which will allow testing of the advanced MPI messaging features.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C7FB31-0C7B-4DF9-A9BC-6BD9C278B254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7173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C7FB31-0C7B-4DF9-A9BC-6BD9C278B254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1734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wmf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wmf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wmf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wmf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wmf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wmf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wmf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wmf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wmf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wm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wmf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wmf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wmf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w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>
            <a:extLst>
              <a:ext uri="{FF2B5EF4-FFF2-40B4-BE49-F238E27FC236}">
                <a16:creationId xmlns:a16="http://schemas.microsoft.com/office/drawing/2014/main" id="{955ABAE0-C57A-5F42-84EB-73BA1FED9170}"/>
              </a:ext>
            </a:extLst>
          </p:cNvPr>
          <p:cNvSpPr>
            <a:spLocks noGrp="1" noChangeArrowheads="1"/>
          </p:cNvSpPr>
          <p:nvPr>
            <p:ph type="ctrTitle" hasCustomPrompt="1"/>
          </p:nvPr>
        </p:nvSpPr>
        <p:spPr>
          <a:xfrm>
            <a:off x="723901" y="2574637"/>
            <a:ext cx="11163300" cy="869603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80000"/>
              </a:lnSpc>
              <a:defRPr sz="60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Subtitle 10">
            <a:extLst>
              <a:ext uri="{FF2B5EF4-FFF2-40B4-BE49-F238E27FC236}">
                <a16:creationId xmlns:a16="http://schemas.microsoft.com/office/drawing/2014/main" id="{F0CDFFA0-7547-2043-A5B7-F1693EC8D564}"/>
              </a:ext>
            </a:extLst>
          </p:cNvPr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728309" y="3463115"/>
            <a:ext cx="10904891" cy="40834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627F3FE-D1F9-9244-9609-F8ECD09A58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3901" y="5486400"/>
            <a:ext cx="11163300" cy="762000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C7B156-A13C-A045-9278-3EB555A6D8EA}"/>
              </a:ext>
            </a:extLst>
          </p:cNvPr>
          <p:cNvPicPr/>
          <p:nvPr userDrawn="1"/>
        </p:nvPicPr>
        <p:blipFill>
          <a:blip r:embed="rId2"/>
          <a:stretch/>
        </p:blipFill>
        <p:spPr>
          <a:xfrm>
            <a:off x="9861179" y="2"/>
            <a:ext cx="2330822" cy="92455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716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8CF8B7A-37F0-364A-8988-32002778CDC1}"/>
              </a:ext>
            </a:extLst>
          </p:cNvPr>
          <p:cNvSpPr/>
          <p:nvPr userDrawn="1"/>
        </p:nvSpPr>
        <p:spPr>
          <a:xfrm>
            <a:off x="-9943" y="0"/>
            <a:ext cx="28426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ADCD1F-8A38-4140-A527-4A4C5CCD0E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alphaModFix amt="7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b="352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430750-E071-1841-A2DF-7DC0323940BA}"/>
              </a:ext>
            </a:extLst>
          </p:cNvPr>
          <p:cNvPicPr/>
          <p:nvPr userDrawn="1"/>
        </p:nvPicPr>
        <p:blipFill>
          <a:blip r:embed="rId4"/>
          <a:stretch/>
        </p:blipFill>
        <p:spPr>
          <a:xfrm>
            <a:off x="9861179" y="2"/>
            <a:ext cx="2330822" cy="924558"/>
          </a:xfrm>
          <a:prstGeom prst="rect">
            <a:avLst/>
          </a:prstGeom>
          <a:ln>
            <a:noFill/>
          </a:ln>
        </p:spPr>
      </p:pic>
      <p:sp>
        <p:nvSpPr>
          <p:cNvPr id="12" name="Rectangle 9">
            <a:extLst>
              <a:ext uri="{FF2B5EF4-FFF2-40B4-BE49-F238E27FC236}">
                <a16:creationId xmlns:a16="http://schemas.microsoft.com/office/drawing/2014/main" id="{74381AF1-7B4C-C843-9369-66EE5FBB0BD4}"/>
              </a:ext>
            </a:extLst>
          </p:cNvPr>
          <p:cNvSpPr>
            <a:spLocks noGrp="1" noChangeArrowheads="1"/>
          </p:cNvSpPr>
          <p:nvPr>
            <p:ph type="ctrTitle" hasCustomPrompt="1"/>
          </p:nvPr>
        </p:nvSpPr>
        <p:spPr>
          <a:xfrm>
            <a:off x="723901" y="2574637"/>
            <a:ext cx="11163300" cy="869603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80000"/>
              </a:lnSpc>
              <a:defRPr sz="60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Subtitle 10">
            <a:extLst>
              <a:ext uri="{FF2B5EF4-FFF2-40B4-BE49-F238E27FC236}">
                <a16:creationId xmlns:a16="http://schemas.microsoft.com/office/drawing/2014/main" id="{0B703154-6074-0C41-AF52-3BF0FAF0D54C}"/>
              </a:ext>
            </a:extLst>
          </p:cNvPr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728309" y="3463115"/>
            <a:ext cx="10904891" cy="40834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F5F743EB-7C79-C443-8114-150A973DDF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3901" y="5486400"/>
            <a:ext cx="11163300" cy="762000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36744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8CF8B7A-37F0-364A-8988-32002778CDC1}"/>
              </a:ext>
            </a:extLst>
          </p:cNvPr>
          <p:cNvSpPr/>
          <p:nvPr userDrawn="1"/>
        </p:nvSpPr>
        <p:spPr>
          <a:xfrm>
            <a:off x="-9943" y="0"/>
            <a:ext cx="28426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518F840-F059-2E4C-A8E6-0C035FEBA2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alphaModFix amt="6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894" t="851" r="1492" b="14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430750-E071-1841-A2DF-7DC0323940BA}"/>
              </a:ext>
            </a:extLst>
          </p:cNvPr>
          <p:cNvPicPr/>
          <p:nvPr userDrawn="1"/>
        </p:nvPicPr>
        <p:blipFill>
          <a:blip r:embed="rId4"/>
          <a:stretch/>
        </p:blipFill>
        <p:spPr>
          <a:xfrm>
            <a:off x="9861179" y="2"/>
            <a:ext cx="2330822" cy="924558"/>
          </a:xfrm>
          <a:prstGeom prst="rect">
            <a:avLst/>
          </a:prstGeom>
          <a:ln>
            <a:noFill/>
          </a:ln>
        </p:spPr>
      </p:pic>
      <p:sp>
        <p:nvSpPr>
          <p:cNvPr id="13" name="Rectangle 9">
            <a:extLst>
              <a:ext uri="{FF2B5EF4-FFF2-40B4-BE49-F238E27FC236}">
                <a16:creationId xmlns:a16="http://schemas.microsoft.com/office/drawing/2014/main" id="{3B209486-04CB-1547-9DA1-A22649DC1292}"/>
              </a:ext>
            </a:extLst>
          </p:cNvPr>
          <p:cNvSpPr>
            <a:spLocks noGrp="1" noChangeArrowheads="1"/>
          </p:cNvSpPr>
          <p:nvPr>
            <p:ph type="ctrTitle" hasCustomPrompt="1"/>
          </p:nvPr>
        </p:nvSpPr>
        <p:spPr>
          <a:xfrm>
            <a:off x="723901" y="2574637"/>
            <a:ext cx="11163300" cy="869603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80000"/>
              </a:lnSpc>
              <a:defRPr sz="60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Subtitle 10">
            <a:extLst>
              <a:ext uri="{FF2B5EF4-FFF2-40B4-BE49-F238E27FC236}">
                <a16:creationId xmlns:a16="http://schemas.microsoft.com/office/drawing/2014/main" id="{F272075D-0667-1040-BB88-B46FC6E7042A}"/>
              </a:ext>
            </a:extLst>
          </p:cNvPr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728309" y="3463115"/>
            <a:ext cx="10904891" cy="40834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7ED350D9-2F9D-DD43-ADAB-30DF1095CF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3901" y="5486400"/>
            <a:ext cx="11163300" cy="762000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6589469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8CF8B7A-37F0-364A-8988-32002778CDC1}"/>
              </a:ext>
            </a:extLst>
          </p:cNvPr>
          <p:cNvSpPr/>
          <p:nvPr userDrawn="1"/>
        </p:nvSpPr>
        <p:spPr>
          <a:xfrm>
            <a:off x="-9943" y="0"/>
            <a:ext cx="48768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group of people standing in a line&#10;&#10;Description automatically generated with low confidence">
            <a:extLst>
              <a:ext uri="{FF2B5EF4-FFF2-40B4-BE49-F238E27FC236}">
                <a16:creationId xmlns:a16="http://schemas.microsoft.com/office/drawing/2014/main" id="{C29CA0C0-EC8E-4241-BD01-52F1D3F250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alphaModFix amt="7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46" r="13919" b="242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430750-E071-1841-A2DF-7DC0323940BA}"/>
              </a:ext>
            </a:extLst>
          </p:cNvPr>
          <p:cNvPicPr/>
          <p:nvPr userDrawn="1"/>
        </p:nvPicPr>
        <p:blipFill>
          <a:blip r:embed="rId4"/>
          <a:stretch/>
        </p:blipFill>
        <p:spPr>
          <a:xfrm>
            <a:off x="9861179" y="2"/>
            <a:ext cx="2330822" cy="924558"/>
          </a:xfrm>
          <a:prstGeom prst="rect">
            <a:avLst/>
          </a:prstGeom>
          <a:ln>
            <a:noFill/>
          </a:ln>
        </p:spPr>
      </p:pic>
      <p:sp>
        <p:nvSpPr>
          <p:cNvPr id="12" name="Rectangle 9">
            <a:extLst>
              <a:ext uri="{FF2B5EF4-FFF2-40B4-BE49-F238E27FC236}">
                <a16:creationId xmlns:a16="http://schemas.microsoft.com/office/drawing/2014/main" id="{B230F225-5A49-A649-941B-071C23972FDE}"/>
              </a:ext>
            </a:extLst>
          </p:cNvPr>
          <p:cNvSpPr>
            <a:spLocks noGrp="1" noChangeArrowheads="1"/>
          </p:cNvSpPr>
          <p:nvPr>
            <p:ph type="ctrTitle" hasCustomPrompt="1"/>
          </p:nvPr>
        </p:nvSpPr>
        <p:spPr>
          <a:xfrm>
            <a:off x="723901" y="2574637"/>
            <a:ext cx="11163300" cy="869603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80000"/>
              </a:lnSpc>
              <a:defRPr sz="60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Subtitle 10">
            <a:extLst>
              <a:ext uri="{FF2B5EF4-FFF2-40B4-BE49-F238E27FC236}">
                <a16:creationId xmlns:a16="http://schemas.microsoft.com/office/drawing/2014/main" id="{92AE5B7D-CDD5-1347-8CC1-B00F20D959FD}"/>
              </a:ext>
            </a:extLst>
          </p:cNvPr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728309" y="3463115"/>
            <a:ext cx="10904891" cy="40834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174489D-7A93-4947-8396-5A0F813E01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3901" y="5486400"/>
            <a:ext cx="11163300" cy="762000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2032574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8CF8B7A-37F0-364A-8988-32002778CDC1}"/>
              </a:ext>
            </a:extLst>
          </p:cNvPr>
          <p:cNvSpPr/>
          <p:nvPr userDrawn="1"/>
        </p:nvSpPr>
        <p:spPr>
          <a:xfrm>
            <a:off x="-9943" y="0"/>
            <a:ext cx="28426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person and person looking at a computer&#10;&#10;Description automatically generated with low confidence">
            <a:extLst>
              <a:ext uri="{FF2B5EF4-FFF2-40B4-BE49-F238E27FC236}">
                <a16:creationId xmlns:a16="http://schemas.microsoft.com/office/drawing/2014/main" id="{D7F86AF9-5D5F-B74F-A96D-441DA6498A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1000"/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45" r="14576" b="2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430750-E071-1841-A2DF-7DC0323940BA}"/>
              </a:ext>
            </a:extLst>
          </p:cNvPr>
          <p:cNvPicPr/>
          <p:nvPr userDrawn="1"/>
        </p:nvPicPr>
        <p:blipFill>
          <a:blip r:embed="rId4"/>
          <a:stretch/>
        </p:blipFill>
        <p:spPr>
          <a:xfrm>
            <a:off x="9861179" y="2"/>
            <a:ext cx="2330822" cy="924558"/>
          </a:xfrm>
          <a:prstGeom prst="rect">
            <a:avLst/>
          </a:prstGeom>
          <a:ln>
            <a:noFill/>
          </a:ln>
        </p:spPr>
      </p:pic>
      <p:sp>
        <p:nvSpPr>
          <p:cNvPr id="13" name="Rectangle 9">
            <a:extLst>
              <a:ext uri="{FF2B5EF4-FFF2-40B4-BE49-F238E27FC236}">
                <a16:creationId xmlns:a16="http://schemas.microsoft.com/office/drawing/2014/main" id="{AF51F93B-9E6B-2142-B44D-D7EA21FB7463}"/>
              </a:ext>
            </a:extLst>
          </p:cNvPr>
          <p:cNvSpPr>
            <a:spLocks noGrp="1" noChangeArrowheads="1"/>
          </p:cNvSpPr>
          <p:nvPr>
            <p:ph type="ctrTitle" hasCustomPrompt="1"/>
          </p:nvPr>
        </p:nvSpPr>
        <p:spPr>
          <a:xfrm>
            <a:off x="723901" y="2574637"/>
            <a:ext cx="11163300" cy="869603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80000"/>
              </a:lnSpc>
              <a:defRPr sz="60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Subtitle 10">
            <a:extLst>
              <a:ext uri="{FF2B5EF4-FFF2-40B4-BE49-F238E27FC236}">
                <a16:creationId xmlns:a16="http://schemas.microsoft.com/office/drawing/2014/main" id="{EA6F16FA-55C7-1147-BB3C-67A7A6D7A581}"/>
              </a:ext>
            </a:extLst>
          </p:cNvPr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728309" y="3463115"/>
            <a:ext cx="10904891" cy="40834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3897B5FB-E4D9-A242-BE03-67FCD529AE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3901" y="5486400"/>
            <a:ext cx="11163300" cy="762000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114933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8CF8B7A-37F0-364A-8988-32002778CDC1}"/>
              </a:ext>
            </a:extLst>
          </p:cNvPr>
          <p:cNvSpPr/>
          <p:nvPr userDrawn="1"/>
        </p:nvSpPr>
        <p:spPr>
          <a:xfrm>
            <a:off x="-9943" y="0"/>
            <a:ext cx="28426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3F9744-235E-FE46-A201-2D1961985F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alphaModFix amt="5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5751" r="2224" b="79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430750-E071-1841-A2DF-7DC0323940BA}"/>
              </a:ext>
            </a:extLst>
          </p:cNvPr>
          <p:cNvPicPr/>
          <p:nvPr userDrawn="1"/>
        </p:nvPicPr>
        <p:blipFill>
          <a:blip r:embed="rId4"/>
          <a:stretch/>
        </p:blipFill>
        <p:spPr>
          <a:xfrm>
            <a:off x="9861179" y="2"/>
            <a:ext cx="2330822" cy="924558"/>
          </a:xfrm>
          <a:prstGeom prst="rect">
            <a:avLst/>
          </a:prstGeom>
          <a:ln>
            <a:noFill/>
          </a:ln>
        </p:spPr>
      </p:pic>
      <p:sp>
        <p:nvSpPr>
          <p:cNvPr id="12" name="Rectangle 9">
            <a:extLst>
              <a:ext uri="{FF2B5EF4-FFF2-40B4-BE49-F238E27FC236}">
                <a16:creationId xmlns:a16="http://schemas.microsoft.com/office/drawing/2014/main" id="{D58CA873-1D25-4842-BE0A-BFCAEBC7A7F2}"/>
              </a:ext>
            </a:extLst>
          </p:cNvPr>
          <p:cNvSpPr>
            <a:spLocks noGrp="1" noChangeArrowheads="1"/>
          </p:cNvSpPr>
          <p:nvPr>
            <p:ph type="ctrTitle" hasCustomPrompt="1"/>
          </p:nvPr>
        </p:nvSpPr>
        <p:spPr>
          <a:xfrm>
            <a:off x="723901" y="2574637"/>
            <a:ext cx="11163300" cy="869603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80000"/>
              </a:lnSpc>
              <a:defRPr sz="60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Subtitle 10">
            <a:extLst>
              <a:ext uri="{FF2B5EF4-FFF2-40B4-BE49-F238E27FC236}">
                <a16:creationId xmlns:a16="http://schemas.microsoft.com/office/drawing/2014/main" id="{56D5782F-D056-B84D-A818-493039E00F11}"/>
              </a:ext>
            </a:extLst>
          </p:cNvPr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728309" y="3463115"/>
            <a:ext cx="10904891" cy="40834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AE95E42-4A49-F145-81A0-43723B32C7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3901" y="5486400"/>
            <a:ext cx="11163300" cy="762000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9104362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8CF8B7A-37F0-364A-8988-32002778CDC1}"/>
              </a:ext>
            </a:extLst>
          </p:cNvPr>
          <p:cNvSpPr/>
          <p:nvPr userDrawn="1"/>
        </p:nvSpPr>
        <p:spPr>
          <a:xfrm>
            <a:off x="-9943" y="0"/>
            <a:ext cx="28426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395C1F-8FC2-6848-9739-BA7293D508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alphaModFix amt="6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632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430750-E071-1841-A2DF-7DC0323940BA}"/>
              </a:ext>
            </a:extLst>
          </p:cNvPr>
          <p:cNvPicPr/>
          <p:nvPr userDrawn="1"/>
        </p:nvPicPr>
        <p:blipFill>
          <a:blip r:embed="rId4"/>
          <a:stretch/>
        </p:blipFill>
        <p:spPr>
          <a:xfrm>
            <a:off x="9861179" y="2"/>
            <a:ext cx="2330822" cy="924558"/>
          </a:xfrm>
          <a:prstGeom prst="rect">
            <a:avLst/>
          </a:prstGeom>
          <a:ln>
            <a:noFill/>
          </a:ln>
        </p:spPr>
      </p:pic>
      <p:sp>
        <p:nvSpPr>
          <p:cNvPr id="15" name="Rectangle 9">
            <a:extLst>
              <a:ext uri="{FF2B5EF4-FFF2-40B4-BE49-F238E27FC236}">
                <a16:creationId xmlns:a16="http://schemas.microsoft.com/office/drawing/2014/main" id="{BCAD52B8-DA84-0D4B-98CC-BBFF3C277CDD}"/>
              </a:ext>
            </a:extLst>
          </p:cNvPr>
          <p:cNvSpPr>
            <a:spLocks noGrp="1" noChangeArrowheads="1"/>
          </p:cNvSpPr>
          <p:nvPr>
            <p:ph type="ctrTitle" hasCustomPrompt="1"/>
          </p:nvPr>
        </p:nvSpPr>
        <p:spPr>
          <a:xfrm>
            <a:off x="723901" y="2574637"/>
            <a:ext cx="11163300" cy="869603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80000"/>
              </a:lnSpc>
              <a:defRPr sz="60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6" name="Subtitle 10">
            <a:extLst>
              <a:ext uri="{FF2B5EF4-FFF2-40B4-BE49-F238E27FC236}">
                <a16:creationId xmlns:a16="http://schemas.microsoft.com/office/drawing/2014/main" id="{3395DC5D-0A3A-424F-810F-C1012AA619A4}"/>
              </a:ext>
            </a:extLst>
          </p:cNvPr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728309" y="3463115"/>
            <a:ext cx="10904891" cy="40834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1E345F09-5630-E24D-97AF-A6231EE5C7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3901" y="5486400"/>
            <a:ext cx="11163300" cy="762000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527751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8CF8B7A-37F0-364A-8988-32002778CDC1}"/>
              </a:ext>
            </a:extLst>
          </p:cNvPr>
          <p:cNvSpPr/>
          <p:nvPr userDrawn="1"/>
        </p:nvSpPr>
        <p:spPr>
          <a:xfrm>
            <a:off x="-9943" y="0"/>
            <a:ext cx="28426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picture containing text, person, computer, computer&#10;&#10;Description automatically generated">
            <a:extLst>
              <a:ext uri="{FF2B5EF4-FFF2-40B4-BE49-F238E27FC236}">
                <a16:creationId xmlns:a16="http://schemas.microsoft.com/office/drawing/2014/main" id="{6E8B07D1-5746-C845-80BC-B907554DC5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alphaModFix amt="47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89" r="25956" b="434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430750-E071-1841-A2DF-7DC0323940BA}"/>
              </a:ext>
            </a:extLst>
          </p:cNvPr>
          <p:cNvPicPr/>
          <p:nvPr userDrawn="1"/>
        </p:nvPicPr>
        <p:blipFill>
          <a:blip r:embed="rId4"/>
          <a:stretch/>
        </p:blipFill>
        <p:spPr>
          <a:xfrm>
            <a:off x="9861179" y="2"/>
            <a:ext cx="2330822" cy="924558"/>
          </a:xfrm>
          <a:prstGeom prst="rect">
            <a:avLst/>
          </a:prstGeom>
          <a:ln>
            <a:noFill/>
          </a:ln>
        </p:spPr>
      </p:pic>
      <p:sp>
        <p:nvSpPr>
          <p:cNvPr id="12" name="Rectangle 9">
            <a:extLst>
              <a:ext uri="{FF2B5EF4-FFF2-40B4-BE49-F238E27FC236}">
                <a16:creationId xmlns:a16="http://schemas.microsoft.com/office/drawing/2014/main" id="{C24DDCBF-5D23-FD43-85BE-A9CFDE254C14}"/>
              </a:ext>
            </a:extLst>
          </p:cNvPr>
          <p:cNvSpPr>
            <a:spLocks noGrp="1" noChangeArrowheads="1"/>
          </p:cNvSpPr>
          <p:nvPr>
            <p:ph type="ctrTitle" hasCustomPrompt="1"/>
          </p:nvPr>
        </p:nvSpPr>
        <p:spPr>
          <a:xfrm>
            <a:off x="723901" y="2574637"/>
            <a:ext cx="11163300" cy="869603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80000"/>
              </a:lnSpc>
              <a:defRPr sz="60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Subtitle 10">
            <a:extLst>
              <a:ext uri="{FF2B5EF4-FFF2-40B4-BE49-F238E27FC236}">
                <a16:creationId xmlns:a16="http://schemas.microsoft.com/office/drawing/2014/main" id="{AE14580B-70D9-F445-B186-50242928BB02}"/>
              </a:ext>
            </a:extLst>
          </p:cNvPr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728309" y="3463115"/>
            <a:ext cx="10904891" cy="40834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15C0FF33-A3E7-1D4D-9EF7-E5930326040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3901" y="5486400"/>
            <a:ext cx="11163300" cy="762000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9581454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8CF8B7A-37F0-364A-8988-32002778CDC1}"/>
              </a:ext>
            </a:extLst>
          </p:cNvPr>
          <p:cNvSpPr/>
          <p:nvPr userDrawn="1"/>
        </p:nvSpPr>
        <p:spPr>
          <a:xfrm>
            <a:off x="-9943" y="0"/>
            <a:ext cx="28426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Two people looking at a computer&#10;&#10;Description automatically generated with low confidence">
            <a:extLst>
              <a:ext uri="{FF2B5EF4-FFF2-40B4-BE49-F238E27FC236}">
                <a16:creationId xmlns:a16="http://schemas.microsoft.com/office/drawing/2014/main" id="{F27A0175-D109-C346-811D-8593066FCB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alphaModFix amt="67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07" r="10004" b="173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430750-E071-1841-A2DF-7DC0323940BA}"/>
              </a:ext>
            </a:extLst>
          </p:cNvPr>
          <p:cNvPicPr/>
          <p:nvPr userDrawn="1"/>
        </p:nvPicPr>
        <p:blipFill>
          <a:blip r:embed="rId4"/>
          <a:stretch/>
        </p:blipFill>
        <p:spPr>
          <a:xfrm>
            <a:off x="9861179" y="2"/>
            <a:ext cx="2330822" cy="924558"/>
          </a:xfrm>
          <a:prstGeom prst="rect">
            <a:avLst/>
          </a:prstGeom>
          <a:ln>
            <a:noFill/>
          </a:ln>
        </p:spPr>
      </p:pic>
      <p:sp>
        <p:nvSpPr>
          <p:cNvPr id="16" name="Rectangle 9">
            <a:extLst>
              <a:ext uri="{FF2B5EF4-FFF2-40B4-BE49-F238E27FC236}">
                <a16:creationId xmlns:a16="http://schemas.microsoft.com/office/drawing/2014/main" id="{A8953AF8-1A0F-A540-A1F7-F733D3946722}"/>
              </a:ext>
            </a:extLst>
          </p:cNvPr>
          <p:cNvSpPr>
            <a:spLocks noGrp="1" noChangeArrowheads="1"/>
          </p:cNvSpPr>
          <p:nvPr>
            <p:ph type="ctrTitle" hasCustomPrompt="1"/>
          </p:nvPr>
        </p:nvSpPr>
        <p:spPr>
          <a:xfrm>
            <a:off x="723901" y="2574637"/>
            <a:ext cx="11163300" cy="869603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80000"/>
              </a:lnSpc>
              <a:defRPr sz="60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Subtitle 10">
            <a:extLst>
              <a:ext uri="{FF2B5EF4-FFF2-40B4-BE49-F238E27FC236}">
                <a16:creationId xmlns:a16="http://schemas.microsoft.com/office/drawing/2014/main" id="{255F2312-D8FD-1544-B829-D78429129DF3}"/>
              </a:ext>
            </a:extLst>
          </p:cNvPr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728309" y="3463115"/>
            <a:ext cx="10904891" cy="40834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CDD76EFC-274A-F841-B2B8-3F9194CE5B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3901" y="5486400"/>
            <a:ext cx="11163300" cy="762000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6837206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8CF8B7A-37F0-364A-8988-32002778CDC1}"/>
              </a:ext>
            </a:extLst>
          </p:cNvPr>
          <p:cNvSpPr/>
          <p:nvPr userDrawn="1"/>
        </p:nvSpPr>
        <p:spPr>
          <a:xfrm>
            <a:off x="-9943" y="0"/>
            <a:ext cx="28426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picture containing person, computer, people, person&#10;&#10;Description automatically generated">
            <a:extLst>
              <a:ext uri="{FF2B5EF4-FFF2-40B4-BE49-F238E27FC236}">
                <a16:creationId xmlns:a16="http://schemas.microsoft.com/office/drawing/2014/main" id="{DBBCFEAE-195B-6144-AA14-83077E27C4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48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430750-E071-1841-A2DF-7DC0323940BA}"/>
              </a:ext>
            </a:extLst>
          </p:cNvPr>
          <p:cNvPicPr/>
          <p:nvPr userDrawn="1"/>
        </p:nvPicPr>
        <p:blipFill>
          <a:blip r:embed="rId4"/>
          <a:stretch/>
        </p:blipFill>
        <p:spPr>
          <a:xfrm>
            <a:off x="9861179" y="2"/>
            <a:ext cx="2330822" cy="924558"/>
          </a:xfrm>
          <a:prstGeom prst="rect">
            <a:avLst/>
          </a:prstGeom>
          <a:ln>
            <a:noFill/>
          </a:ln>
        </p:spPr>
      </p:pic>
      <p:sp>
        <p:nvSpPr>
          <p:cNvPr id="12" name="Rectangle 9">
            <a:extLst>
              <a:ext uri="{FF2B5EF4-FFF2-40B4-BE49-F238E27FC236}">
                <a16:creationId xmlns:a16="http://schemas.microsoft.com/office/drawing/2014/main" id="{900BF5D0-5C51-A54A-A898-E0845A8CD5C5}"/>
              </a:ext>
            </a:extLst>
          </p:cNvPr>
          <p:cNvSpPr>
            <a:spLocks noGrp="1" noChangeArrowheads="1"/>
          </p:cNvSpPr>
          <p:nvPr>
            <p:ph type="ctrTitle" hasCustomPrompt="1"/>
          </p:nvPr>
        </p:nvSpPr>
        <p:spPr>
          <a:xfrm>
            <a:off x="723901" y="2574637"/>
            <a:ext cx="11163300" cy="869603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80000"/>
              </a:lnSpc>
              <a:defRPr sz="60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Subtitle 10">
            <a:extLst>
              <a:ext uri="{FF2B5EF4-FFF2-40B4-BE49-F238E27FC236}">
                <a16:creationId xmlns:a16="http://schemas.microsoft.com/office/drawing/2014/main" id="{30FCF1FA-D4B2-FC46-AB77-D80D79360107}"/>
              </a:ext>
            </a:extLst>
          </p:cNvPr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728309" y="3463115"/>
            <a:ext cx="10904891" cy="40834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E95BF505-EDDC-BD48-8BF9-9F9AD536C6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3901" y="5486400"/>
            <a:ext cx="11163300" cy="762000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4071713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8CF8B7A-37F0-364A-8988-32002778CDC1}"/>
              </a:ext>
            </a:extLst>
          </p:cNvPr>
          <p:cNvSpPr/>
          <p:nvPr userDrawn="1"/>
        </p:nvSpPr>
        <p:spPr>
          <a:xfrm>
            <a:off x="-9943" y="0"/>
            <a:ext cx="28426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F99B057-13D1-AE40-9723-1F476491A9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56"/>
                    </a14:imgEffect>
                    <a14:imgEffect>
                      <a14:saturation sat="53000"/>
                    </a14:imgEffect>
                    <a14:imgEffect>
                      <a14:brightnessContrast bright="-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430750-E071-1841-A2DF-7DC0323940BA}"/>
              </a:ext>
            </a:extLst>
          </p:cNvPr>
          <p:cNvPicPr/>
          <p:nvPr userDrawn="1"/>
        </p:nvPicPr>
        <p:blipFill>
          <a:blip r:embed="rId4"/>
          <a:stretch/>
        </p:blipFill>
        <p:spPr>
          <a:xfrm>
            <a:off x="9861179" y="2"/>
            <a:ext cx="2330822" cy="924558"/>
          </a:xfrm>
          <a:prstGeom prst="rect">
            <a:avLst/>
          </a:prstGeom>
          <a:ln>
            <a:noFill/>
          </a:ln>
        </p:spPr>
      </p:pic>
      <p:sp>
        <p:nvSpPr>
          <p:cNvPr id="13" name="Rectangle 9">
            <a:extLst>
              <a:ext uri="{FF2B5EF4-FFF2-40B4-BE49-F238E27FC236}">
                <a16:creationId xmlns:a16="http://schemas.microsoft.com/office/drawing/2014/main" id="{9165E9F3-D5E3-A645-A245-C0ADD30E94D0}"/>
              </a:ext>
            </a:extLst>
          </p:cNvPr>
          <p:cNvSpPr>
            <a:spLocks noGrp="1" noChangeArrowheads="1"/>
          </p:cNvSpPr>
          <p:nvPr>
            <p:ph type="ctrTitle" hasCustomPrompt="1"/>
          </p:nvPr>
        </p:nvSpPr>
        <p:spPr>
          <a:xfrm>
            <a:off x="723901" y="2574637"/>
            <a:ext cx="11163300" cy="869603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80000"/>
              </a:lnSpc>
              <a:defRPr sz="60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Subtitle 10">
            <a:extLst>
              <a:ext uri="{FF2B5EF4-FFF2-40B4-BE49-F238E27FC236}">
                <a16:creationId xmlns:a16="http://schemas.microsoft.com/office/drawing/2014/main" id="{9B5A2F6E-0787-9A45-832E-DFF05A956031}"/>
              </a:ext>
            </a:extLst>
          </p:cNvPr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728309" y="3463115"/>
            <a:ext cx="10904891" cy="40834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9AD7D750-593D-974B-B617-6FDB0AD66F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3901" y="5486400"/>
            <a:ext cx="11163300" cy="762000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22589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1D16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3FAA4-FB59-3F43-B9A1-2955291D2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450" y="365127"/>
            <a:ext cx="10897373" cy="598115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7D747D-D951-1E47-865D-63F07527B9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450" y="1192697"/>
            <a:ext cx="10897373" cy="49842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D62960-2FC4-0345-92D9-E022295954A8}"/>
              </a:ext>
            </a:extLst>
          </p:cNvPr>
          <p:cNvSpPr txBox="1"/>
          <p:nvPr userDrawn="1"/>
        </p:nvSpPr>
        <p:spPr>
          <a:xfrm>
            <a:off x="1085163" y="6578951"/>
            <a:ext cx="4501875" cy="184666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chemeClr val="bg1"/>
                </a:solidFill>
              </a:rPr>
              <a:t>Argonne Leadership Computing Facility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998CC7-4065-0C45-847E-16CEF5CA0935}"/>
              </a:ext>
            </a:extLst>
          </p:cNvPr>
          <p:cNvSpPr txBox="1"/>
          <p:nvPr userDrawn="1"/>
        </p:nvSpPr>
        <p:spPr>
          <a:xfrm>
            <a:off x="723449" y="6584775"/>
            <a:ext cx="471512" cy="184666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0FA351-5A70-4EC9-BE2D-E8D941B01E50}" type="slidenum">
              <a:rPr lang="en-US" sz="1200" smtClean="0">
                <a:solidFill>
                  <a:schemeClr val="bg1"/>
                </a:solidFill>
              </a:rPr>
              <a:pPr marL="0" marR="0" indent="0" algn="l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9AA3EE-204D-E541-8FDD-1AA3BE4783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1487" y="6416579"/>
            <a:ext cx="958296" cy="38020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856B822-13D4-9946-9F88-AFC8896C2C11}"/>
              </a:ext>
            </a:extLst>
          </p:cNvPr>
          <p:cNvSpPr/>
          <p:nvPr userDrawn="1"/>
        </p:nvSpPr>
        <p:spPr>
          <a:xfrm>
            <a:off x="0" y="0"/>
            <a:ext cx="254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10946942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8CF8B7A-37F0-364A-8988-32002778CDC1}"/>
              </a:ext>
            </a:extLst>
          </p:cNvPr>
          <p:cNvSpPr/>
          <p:nvPr userDrawn="1"/>
        </p:nvSpPr>
        <p:spPr>
          <a:xfrm>
            <a:off x="-9943" y="0"/>
            <a:ext cx="28426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F99B057-13D1-AE40-9723-1F476491A9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56"/>
                    </a14:imgEffect>
                    <a14:imgEffect>
                      <a14:saturation sat="53000"/>
                    </a14:imgEffect>
                    <a14:imgEffect>
                      <a14:brightnessContrast bright="-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430750-E071-1841-A2DF-7DC0323940BA}"/>
              </a:ext>
            </a:extLst>
          </p:cNvPr>
          <p:cNvPicPr/>
          <p:nvPr userDrawn="1"/>
        </p:nvPicPr>
        <p:blipFill>
          <a:blip r:embed="rId4"/>
          <a:stretch/>
        </p:blipFill>
        <p:spPr>
          <a:xfrm>
            <a:off x="9861179" y="2"/>
            <a:ext cx="2330822" cy="924558"/>
          </a:xfrm>
          <a:prstGeom prst="rect">
            <a:avLst/>
          </a:prstGeom>
          <a:ln>
            <a:noFill/>
          </a:ln>
        </p:spPr>
      </p:pic>
      <p:sp>
        <p:nvSpPr>
          <p:cNvPr id="13" name="Rectangle 9">
            <a:extLst>
              <a:ext uri="{FF2B5EF4-FFF2-40B4-BE49-F238E27FC236}">
                <a16:creationId xmlns:a16="http://schemas.microsoft.com/office/drawing/2014/main" id="{3275B0A2-028C-2C4C-9316-782B5873D04E}"/>
              </a:ext>
            </a:extLst>
          </p:cNvPr>
          <p:cNvSpPr>
            <a:spLocks noGrp="1" noChangeArrowheads="1"/>
          </p:cNvSpPr>
          <p:nvPr>
            <p:ph type="ctrTitle" hasCustomPrompt="1"/>
          </p:nvPr>
        </p:nvSpPr>
        <p:spPr>
          <a:xfrm>
            <a:off x="723901" y="2574637"/>
            <a:ext cx="11163300" cy="869603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80000"/>
              </a:lnSpc>
              <a:defRPr sz="60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Subtitle 10">
            <a:extLst>
              <a:ext uri="{FF2B5EF4-FFF2-40B4-BE49-F238E27FC236}">
                <a16:creationId xmlns:a16="http://schemas.microsoft.com/office/drawing/2014/main" id="{48688035-552E-2E46-9F7A-BA1420698778}"/>
              </a:ext>
            </a:extLst>
          </p:cNvPr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728309" y="3463115"/>
            <a:ext cx="10904891" cy="40834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97E527B-966E-E040-8C6D-F3E0A8CDDF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3901" y="5486400"/>
            <a:ext cx="11163300" cy="762000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2515544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8CF8B7A-37F0-364A-8988-32002778CDC1}"/>
              </a:ext>
            </a:extLst>
          </p:cNvPr>
          <p:cNvSpPr/>
          <p:nvPr userDrawn="1"/>
        </p:nvSpPr>
        <p:spPr>
          <a:xfrm>
            <a:off x="-9943" y="0"/>
            <a:ext cx="28426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A56392C-6A0F-E948-94B9-7DDDE1DB6A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5204" r="520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430750-E071-1841-A2DF-7DC0323940BA}"/>
              </a:ext>
            </a:extLst>
          </p:cNvPr>
          <p:cNvPicPr/>
          <p:nvPr userDrawn="1"/>
        </p:nvPicPr>
        <p:blipFill>
          <a:blip r:embed="rId4"/>
          <a:stretch/>
        </p:blipFill>
        <p:spPr>
          <a:xfrm>
            <a:off x="9861179" y="2"/>
            <a:ext cx="2330822" cy="924558"/>
          </a:xfrm>
          <a:prstGeom prst="rect">
            <a:avLst/>
          </a:prstGeom>
          <a:ln>
            <a:noFill/>
          </a:ln>
        </p:spPr>
      </p:pic>
      <p:sp>
        <p:nvSpPr>
          <p:cNvPr id="12" name="Rectangle 9">
            <a:extLst>
              <a:ext uri="{FF2B5EF4-FFF2-40B4-BE49-F238E27FC236}">
                <a16:creationId xmlns:a16="http://schemas.microsoft.com/office/drawing/2014/main" id="{0365965C-91E3-9F49-BF57-2C3456D7B3D8}"/>
              </a:ext>
            </a:extLst>
          </p:cNvPr>
          <p:cNvSpPr>
            <a:spLocks noGrp="1" noChangeArrowheads="1"/>
          </p:cNvSpPr>
          <p:nvPr>
            <p:ph type="ctrTitle" hasCustomPrompt="1"/>
          </p:nvPr>
        </p:nvSpPr>
        <p:spPr>
          <a:xfrm>
            <a:off x="723901" y="2574637"/>
            <a:ext cx="11163300" cy="869603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80000"/>
              </a:lnSpc>
              <a:defRPr sz="60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Subtitle 10">
            <a:extLst>
              <a:ext uri="{FF2B5EF4-FFF2-40B4-BE49-F238E27FC236}">
                <a16:creationId xmlns:a16="http://schemas.microsoft.com/office/drawing/2014/main" id="{A94330DC-6AE1-EC49-959F-E5B81C30814C}"/>
              </a:ext>
            </a:extLst>
          </p:cNvPr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728309" y="3463115"/>
            <a:ext cx="10904891" cy="40834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A644CE52-AACA-5C4D-8A4A-E374528A04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3901" y="5486400"/>
            <a:ext cx="11163300" cy="762000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2933871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89EAD-1B37-F444-98C9-04659E29C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450" y="365127"/>
            <a:ext cx="10897373" cy="58903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509214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25658-1A64-6E4E-A19D-CE4AC8FAD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80E0FE-A216-5845-9BA9-0B03AE5FF0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  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920D38-0873-8545-9E08-67D4190FFD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  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66364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F6AB0-3942-604A-81B8-ED257ACE4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450" y="365127"/>
            <a:ext cx="10897373" cy="58903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E7816BB-27D0-E34B-BFBA-BC03957C92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450" y="1192697"/>
            <a:ext cx="10897373" cy="498426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  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95270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89EAD-1B37-F444-98C9-04659E29C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450" y="365127"/>
            <a:ext cx="10897373" cy="58903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613460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03C5E-0B79-1049-B665-DA7CFD825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D0DDDB-2BD7-5049-B1B9-E84159C2BD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40F6CD-0752-EE40-BA2B-4CA9C3F1ED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784795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solidFill>
          <a:srgbClr val="1D16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3FAA4-FB59-3F43-B9A1-2955291D2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450" y="365127"/>
            <a:ext cx="10897373" cy="598115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7D747D-D951-1E47-865D-63F07527B9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450" y="1192697"/>
            <a:ext cx="10897373" cy="49842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D62960-2FC4-0345-92D9-E022295954A8}"/>
              </a:ext>
            </a:extLst>
          </p:cNvPr>
          <p:cNvSpPr txBox="1"/>
          <p:nvPr userDrawn="1"/>
        </p:nvSpPr>
        <p:spPr>
          <a:xfrm>
            <a:off x="1085163" y="6578951"/>
            <a:ext cx="4501875" cy="184666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chemeClr val="bg1"/>
                </a:solidFill>
              </a:rPr>
              <a:t>Argonne Leadership Computing Facility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998CC7-4065-0C45-847E-16CEF5CA0935}"/>
              </a:ext>
            </a:extLst>
          </p:cNvPr>
          <p:cNvSpPr txBox="1"/>
          <p:nvPr userDrawn="1"/>
        </p:nvSpPr>
        <p:spPr>
          <a:xfrm>
            <a:off x="723449" y="6584775"/>
            <a:ext cx="471512" cy="184666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0FA351-5A70-4EC9-BE2D-E8D941B01E50}" type="slidenum">
              <a:rPr lang="en-US" sz="1200" smtClean="0">
                <a:solidFill>
                  <a:schemeClr val="bg1"/>
                </a:solidFill>
              </a:rPr>
              <a:pPr marL="0" marR="0" indent="0" algn="l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9AA3EE-204D-E541-8FDD-1AA3BE4783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1487" y="6416579"/>
            <a:ext cx="958296" cy="38020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856B822-13D4-9946-9F88-AFC8896C2C11}"/>
              </a:ext>
            </a:extLst>
          </p:cNvPr>
          <p:cNvSpPr/>
          <p:nvPr userDrawn="1"/>
        </p:nvSpPr>
        <p:spPr>
          <a:xfrm>
            <a:off x="0" y="0"/>
            <a:ext cx="254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3295279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rgbClr val="1D16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25658-1A64-6E4E-A19D-CE4AC8FAD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80E0FE-A216-5845-9BA9-0B03AE5FF0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920D38-0873-8545-9E08-67D4190FFD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016502-8576-EC42-A226-0B7D94897F9C}"/>
              </a:ext>
            </a:extLst>
          </p:cNvPr>
          <p:cNvSpPr txBox="1"/>
          <p:nvPr userDrawn="1"/>
        </p:nvSpPr>
        <p:spPr>
          <a:xfrm>
            <a:off x="723449" y="6574615"/>
            <a:ext cx="471512" cy="184666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0FA351-5A70-4EC9-BE2D-E8D941B01E50}" type="slidenum">
              <a:rPr lang="en-US" sz="1200" smtClean="0">
                <a:solidFill>
                  <a:schemeClr val="bg1"/>
                </a:solidFill>
              </a:rPr>
              <a:pPr marL="0" marR="0" indent="0" algn="l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E1BEFB-E06F-E74F-92DC-9BAF08859E55}"/>
              </a:ext>
            </a:extLst>
          </p:cNvPr>
          <p:cNvSpPr txBox="1"/>
          <p:nvPr userDrawn="1"/>
        </p:nvSpPr>
        <p:spPr>
          <a:xfrm>
            <a:off x="1085163" y="6568791"/>
            <a:ext cx="4501875" cy="184666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chemeClr val="bg1"/>
                </a:solidFill>
              </a:rPr>
              <a:t>Argonne Leadership Computing Facility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322630-7BF1-1B44-82DF-756A18BE69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1487" y="6416579"/>
            <a:ext cx="958296" cy="38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060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1D16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F6AB0-3942-604A-81B8-ED257ACE4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A610E9-25C8-E04B-8F86-8DFCAF1C59A5}"/>
              </a:ext>
            </a:extLst>
          </p:cNvPr>
          <p:cNvSpPr txBox="1"/>
          <p:nvPr userDrawn="1"/>
        </p:nvSpPr>
        <p:spPr>
          <a:xfrm>
            <a:off x="1085163" y="6568791"/>
            <a:ext cx="4501875" cy="184666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chemeClr val="bg1"/>
                </a:solidFill>
              </a:rPr>
              <a:t>Argonne Leadership Computing Facility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4914CE-BDAB-524E-8C1E-ADFC3D8CF58B}"/>
              </a:ext>
            </a:extLst>
          </p:cNvPr>
          <p:cNvSpPr txBox="1"/>
          <p:nvPr userDrawn="1"/>
        </p:nvSpPr>
        <p:spPr>
          <a:xfrm>
            <a:off x="723449" y="6574615"/>
            <a:ext cx="471512" cy="184666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0FA351-5A70-4EC9-BE2D-E8D941B01E50}" type="slidenum">
              <a:rPr lang="en-US" sz="1200" smtClean="0">
                <a:solidFill>
                  <a:schemeClr val="bg1"/>
                </a:solidFill>
              </a:rPr>
              <a:pPr marL="0" marR="0" indent="0" algn="l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54056C-0370-1848-A241-8CCB5BD197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1487" y="6416579"/>
            <a:ext cx="958296" cy="38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557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rgbClr val="1D16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C8C45FC-06EC-E148-AED5-95F1274BF431}"/>
              </a:ext>
            </a:extLst>
          </p:cNvPr>
          <p:cNvSpPr txBox="1"/>
          <p:nvPr userDrawn="1"/>
        </p:nvSpPr>
        <p:spPr>
          <a:xfrm>
            <a:off x="1085163" y="6578951"/>
            <a:ext cx="4501875" cy="184666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chemeClr val="bg1"/>
                </a:solidFill>
              </a:rPr>
              <a:t>Argonne Leadership Computing Facility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C3C914-6674-2645-B847-1EE9FABC7045}"/>
              </a:ext>
            </a:extLst>
          </p:cNvPr>
          <p:cNvSpPr txBox="1"/>
          <p:nvPr userDrawn="1"/>
        </p:nvSpPr>
        <p:spPr>
          <a:xfrm>
            <a:off x="723449" y="6584775"/>
            <a:ext cx="471512" cy="184666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0FA351-5A70-4EC9-BE2D-E8D941B01E50}" type="slidenum">
              <a:rPr lang="en-US" sz="1200" smtClean="0">
                <a:solidFill>
                  <a:schemeClr val="bg1"/>
                </a:solidFill>
              </a:rPr>
              <a:pPr marL="0" marR="0" indent="0" algn="l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2C4C9A-2268-B949-B90C-6B301F87E1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1487" y="6416579"/>
            <a:ext cx="958296" cy="38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437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rgbClr val="1D16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03C5E-0B79-1049-B665-DA7CFD825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D0DDDB-2BD7-5049-B1B9-E84159C2BD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40F6CD-0752-EE40-BA2B-4CA9C3F1ED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C45D34-8E59-7F4A-A248-D70D3D045E68}"/>
              </a:ext>
            </a:extLst>
          </p:cNvPr>
          <p:cNvSpPr txBox="1"/>
          <p:nvPr userDrawn="1"/>
        </p:nvSpPr>
        <p:spPr>
          <a:xfrm>
            <a:off x="1085163" y="6578951"/>
            <a:ext cx="4501875" cy="184666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chemeClr val="bg1"/>
                </a:solidFill>
              </a:rPr>
              <a:t>Argonne Leadership Computing Facility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9B2488-CB88-DE42-B113-BA6EFCD5C241}"/>
              </a:ext>
            </a:extLst>
          </p:cNvPr>
          <p:cNvSpPr txBox="1"/>
          <p:nvPr userDrawn="1"/>
        </p:nvSpPr>
        <p:spPr>
          <a:xfrm>
            <a:off x="723449" y="6584775"/>
            <a:ext cx="471512" cy="184666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0FA351-5A70-4EC9-BE2D-E8D941B01E50}" type="slidenum">
              <a:rPr lang="en-US" sz="1200" smtClean="0">
                <a:solidFill>
                  <a:schemeClr val="bg1"/>
                </a:solidFill>
              </a:rPr>
              <a:pPr marL="0" marR="0" indent="0" algn="l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793C77D-FA0B-3C44-8204-1BFB39B784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1487" y="6416579"/>
            <a:ext cx="958296" cy="38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303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1D16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BB42B-4692-8242-B2DB-3C02B0281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109F1B-9908-094F-9F10-9C79A1D068B9}"/>
              </a:ext>
            </a:extLst>
          </p:cNvPr>
          <p:cNvSpPr txBox="1"/>
          <p:nvPr userDrawn="1"/>
        </p:nvSpPr>
        <p:spPr>
          <a:xfrm>
            <a:off x="1085163" y="6578951"/>
            <a:ext cx="4501875" cy="184666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chemeClr val="bg1"/>
                </a:solidFill>
              </a:rPr>
              <a:t>Argonne Leadership Computing Facility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ADE4E5-35BC-AA4E-BEAC-B05910342ACC}"/>
              </a:ext>
            </a:extLst>
          </p:cNvPr>
          <p:cNvSpPr txBox="1"/>
          <p:nvPr userDrawn="1"/>
        </p:nvSpPr>
        <p:spPr>
          <a:xfrm>
            <a:off x="723449" y="6584775"/>
            <a:ext cx="471512" cy="184666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0FA351-5A70-4EC9-BE2D-E8D941B01E50}" type="slidenum">
              <a:rPr lang="en-US" sz="1200" smtClean="0">
                <a:solidFill>
                  <a:schemeClr val="bg1"/>
                </a:solidFill>
              </a:rPr>
              <a:pPr marL="0" marR="0" indent="0" algn="l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897A3E-D2F8-D841-A60E-7C2597951F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1487" y="6416579"/>
            <a:ext cx="958296" cy="38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537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8CF8B7A-37F0-364A-8988-32002778CDC1}"/>
              </a:ext>
            </a:extLst>
          </p:cNvPr>
          <p:cNvSpPr/>
          <p:nvPr userDrawn="1"/>
        </p:nvSpPr>
        <p:spPr>
          <a:xfrm>
            <a:off x="-9943" y="0"/>
            <a:ext cx="28426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5D0A5FD-EAA9-7F4D-860D-719A14B063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alphaModFix amt="51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430750-E071-1841-A2DF-7DC0323940BA}"/>
              </a:ext>
            </a:extLst>
          </p:cNvPr>
          <p:cNvPicPr/>
          <p:nvPr userDrawn="1"/>
        </p:nvPicPr>
        <p:blipFill>
          <a:blip r:embed="rId4"/>
          <a:stretch/>
        </p:blipFill>
        <p:spPr>
          <a:xfrm>
            <a:off x="9861179" y="2"/>
            <a:ext cx="2330822" cy="924558"/>
          </a:xfrm>
          <a:prstGeom prst="rect">
            <a:avLst/>
          </a:prstGeom>
          <a:ln>
            <a:noFill/>
          </a:ln>
        </p:spPr>
      </p:pic>
      <p:sp>
        <p:nvSpPr>
          <p:cNvPr id="13" name="Rectangle 9">
            <a:extLst>
              <a:ext uri="{FF2B5EF4-FFF2-40B4-BE49-F238E27FC236}">
                <a16:creationId xmlns:a16="http://schemas.microsoft.com/office/drawing/2014/main" id="{11FB86D7-600B-7B41-A34B-2BCC844E253F}"/>
              </a:ext>
            </a:extLst>
          </p:cNvPr>
          <p:cNvSpPr>
            <a:spLocks noGrp="1" noChangeArrowheads="1"/>
          </p:cNvSpPr>
          <p:nvPr>
            <p:ph type="ctrTitle" hasCustomPrompt="1"/>
          </p:nvPr>
        </p:nvSpPr>
        <p:spPr>
          <a:xfrm>
            <a:off x="723901" y="2574637"/>
            <a:ext cx="11163300" cy="869603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80000"/>
              </a:lnSpc>
              <a:defRPr sz="60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Subtitle 10">
            <a:extLst>
              <a:ext uri="{FF2B5EF4-FFF2-40B4-BE49-F238E27FC236}">
                <a16:creationId xmlns:a16="http://schemas.microsoft.com/office/drawing/2014/main" id="{7ABC2CF2-EA3A-F54D-A13C-ADDCA90BA780}"/>
              </a:ext>
            </a:extLst>
          </p:cNvPr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728309" y="3463115"/>
            <a:ext cx="10904891" cy="40834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9502B0F1-0F00-9443-8266-73D78D634C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3901" y="5486400"/>
            <a:ext cx="11163300" cy="762000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303659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8CF8B7A-37F0-364A-8988-32002778CDC1}"/>
              </a:ext>
            </a:extLst>
          </p:cNvPr>
          <p:cNvSpPr/>
          <p:nvPr userDrawn="1"/>
        </p:nvSpPr>
        <p:spPr>
          <a:xfrm>
            <a:off x="-9943" y="0"/>
            <a:ext cx="28426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D0290A-806F-ED47-A203-6190306491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alphaModFix amt="5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-666" t="13080" b="12417"/>
          <a:stretch/>
        </p:blipFill>
        <p:spPr>
          <a:xfrm>
            <a:off x="-81280" y="0"/>
            <a:ext cx="1227328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430750-E071-1841-A2DF-7DC0323940BA}"/>
              </a:ext>
            </a:extLst>
          </p:cNvPr>
          <p:cNvPicPr/>
          <p:nvPr userDrawn="1"/>
        </p:nvPicPr>
        <p:blipFill>
          <a:blip r:embed="rId4"/>
          <a:stretch/>
        </p:blipFill>
        <p:spPr>
          <a:xfrm>
            <a:off x="9861179" y="2"/>
            <a:ext cx="2330822" cy="924558"/>
          </a:xfrm>
          <a:prstGeom prst="rect">
            <a:avLst/>
          </a:prstGeom>
          <a:ln>
            <a:noFill/>
          </a:ln>
        </p:spPr>
      </p:pic>
      <p:sp>
        <p:nvSpPr>
          <p:cNvPr id="12" name="Rectangle 9">
            <a:extLst>
              <a:ext uri="{FF2B5EF4-FFF2-40B4-BE49-F238E27FC236}">
                <a16:creationId xmlns:a16="http://schemas.microsoft.com/office/drawing/2014/main" id="{9D7DFC4E-D96A-044B-851F-065C17B41555}"/>
              </a:ext>
            </a:extLst>
          </p:cNvPr>
          <p:cNvSpPr>
            <a:spLocks noGrp="1" noChangeArrowheads="1"/>
          </p:cNvSpPr>
          <p:nvPr>
            <p:ph type="ctrTitle" hasCustomPrompt="1"/>
          </p:nvPr>
        </p:nvSpPr>
        <p:spPr>
          <a:xfrm>
            <a:off x="723901" y="2574637"/>
            <a:ext cx="11163300" cy="869603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80000"/>
              </a:lnSpc>
              <a:defRPr sz="60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Subtitle 10">
            <a:extLst>
              <a:ext uri="{FF2B5EF4-FFF2-40B4-BE49-F238E27FC236}">
                <a16:creationId xmlns:a16="http://schemas.microsoft.com/office/drawing/2014/main" id="{6EB4131A-6AE8-3046-862C-BF65DA781F2A}"/>
              </a:ext>
            </a:extLst>
          </p:cNvPr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728309" y="3463115"/>
            <a:ext cx="10904891" cy="40834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02B691AA-E7BF-0D4E-B7FF-8A0D8720E3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3901" y="5486400"/>
            <a:ext cx="11163300" cy="762000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98386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5.emf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16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38C08D-94A2-8F49-B7B9-92C325312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450" y="365127"/>
            <a:ext cx="10897373" cy="5981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946FDC-3FD3-604F-BFF5-09389AF5D7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3450" y="1192697"/>
            <a:ext cx="10897373" cy="49842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  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013D41-DA91-9745-8C1B-19448B70A8CF}"/>
              </a:ext>
            </a:extLst>
          </p:cNvPr>
          <p:cNvSpPr/>
          <p:nvPr userDrawn="1"/>
        </p:nvSpPr>
        <p:spPr>
          <a:xfrm>
            <a:off x="0" y="0"/>
            <a:ext cx="254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142032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  <p:sldLayoutId id="2147483657" r:id="rId6"/>
    <p:sldLayoutId id="2147483658" r:id="rId7"/>
    <p:sldLayoutId id="2147483667" r:id="rId8"/>
    <p:sldLayoutId id="2147483669" r:id="rId9"/>
    <p:sldLayoutId id="2147483678" r:id="rId10"/>
    <p:sldLayoutId id="2147483668" r:id="rId11"/>
    <p:sldLayoutId id="2147483659" r:id="rId12"/>
    <p:sldLayoutId id="2147483660" r:id="rId13"/>
    <p:sldLayoutId id="2147483677" r:id="rId14"/>
    <p:sldLayoutId id="2147483679" r:id="rId15"/>
    <p:sldLayoutId id="2147483661" r:id="rId16"/>
    <p:sldLayoutId id="2147483662" r:id="rId17"/>
    <p:sldLayoutId id="2147483663" r:id="rId18"/>
    <p:sldLayoutId id="2147483664" r:id="rId19"/>
    <p:sldLayoutId id="2147483665" r:id="rId20"/>
    <p:sldLayoutId id="2147483666" r:id="rId21"/>
    <p:sldLayoutId id="2147483680" r:id="rId2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System Font Regular"/>
        <a:buChar char="⏤"/>
        <a:defRPr sz="16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6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6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System Font Regular"/>
        <a:buChar char="□"/>
        <a:defRPr sz="16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38C08D-94A2-8F49-B7B9-92C325312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450" y="365129"/>
            <a:ext cx="10897373" cy="5881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946FDC-3FD3-604F-BFF5-09389AF5D7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3450" y="1182758"/>
            <a:ext cx="10897373" cy="49942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  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4ADB32-2759-E04B-A4BE-2A5691C9D076}"/>
              </a:ext>
            </a:extLst>
          </p:cNvPr>
          <p:cNvSpPr txBox="1"/>
          <p:nvPr userDrawn="1"/>
        </p:nvSpPr>
        <p:spPr>
          <a:xfrm>
            <a:off x="1085163" y="6578951"/>
            <a:ext cx="4501875" cy="184666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Argonne Leadership Computing Facility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45E357-08A9-854F-833F-0EE015B4E894}"/>
              </a:ext>
            </a:extLst>
          </p:cNvPr>
          <p:cNvSpPr txBox="1"/>
          <p:nvPr userDrawn="1"/>
        </p:nvSpPr>
        <p:spPr>
          <a:xfrm>
            <a:off x="723449" y="6584775"/>
            <a:ext cx="471512" cy="184666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0FA351-5A70-4EC9-BE2D-E8D941B01E50}" type="slidenum">
              <a:rPr lang="en-US" sz="1200" smtClean="0">
                <a:solidFill>
                  <a:schemeClr val="tx1"/>
                </a:solidFill>
              </a:rPr>
              <a:pPr marL="0" marR="0" indent="0" algn="l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A0EC8FF-AC9D-B348-974E-C573FAC9FA27}"/>
              </a:ext>
            </a:extLst>
          </p:cNvPr>
          <p:cNvSpPr/>
          <p:nvPr userDrawn="1"/>
        </p:nvSpPr>
        <p:spPr>
          <a:xfrm>
            <a:off x="0" y="0"/>
            <a:ext cx="254000" cy="685800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611F891-372D-0F43-B6E4-F20C5BBE13C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3702" y="6384646"/>
            <a:ext cx="958298" cy="38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90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81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System Font Regular"/>
        <a:buChar char="⏤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System Font Regular"/>
        <a:buChar char="□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accounts.alcf.anl.gov/" TargetMode="Externa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lcf.anl.gov/support/user-guides/polaris/queueing-and-running-jobs/job-and-queue-scheduling/index.html" TargetMode="External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lcf.anl.gov/support/user-guides/polaris/queueing-and-running-jobs/example-job-scripts/index.html" TargetMode="External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lcf.anl.gov/polaris" TargetMode="External"/><Relationship Id="rId2" Type="http://schemas.openxmlformats.org/officeDocument/2006/relationships/hyperlink" Target="https://www.alcf.anl.gov/support-center" TargetMode="External"/><Relationship Id="rId1" Type="http://schemas.openxmlformats.org/officeDocument/2006/relationships/slideLayout" Target="../slideLayouts/slideLayout24.xml"/><Relationship Id="rId4" Type="http://schemas.openxmlformats.org/officeDocument/2006/relationships/hyperlink" Target="mailto:support@alcf.anl.gov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4.jpeg"/><Relationship Id="rId5" Type="http://schemas.microsoft.com/office/2007/relationships/hdphoto" Target="../media/hdphoto14.wdp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8.tiff"/><Relationship Id="rId4" Type="http://schemas.openxmlformats.org/officeDocument/2006/relationships/image" Target="../media/image27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A0F6538-1929-304E-9270-2D30F865CB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Polaris Getting Started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B1ED0C31-635C-7C47-9246-D394E42811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September 28, 2022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6488177-593B-8941-B644-BF034C59A4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Kevin Harms</a:t>
            </a:r>
          </a:p>
          <a:p>
            <a:r>
              <a:rPr lang="en-US" dirty="0"/>
              <a:t>Sam Foreman</a:t>
            </a:r>
          </a:p>
        </p:txBody>
      </p:sp>
    </p:spTree>
    <p:extLst>
      <p:ext uri="{BB962C8B-B14F-4D97-AF65-F5344CB8AC3E}">
        <p14:creationId xmlns:p14="http://schemas.microsoft.com/office/powerpoint/2010/main" val="13545390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343E6-5C5F-8B4A-A8CF-2707DFFE1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Polaris System Configuration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8673297-973D-0A47-8A61-32B11192F0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0" t="12365" r="8939" b="8701"/>
          <a:stretch/>
        </p:blipFill>
        <p:spPr>
          <a:xfrm>
            <a:off x="6287785" y="2635321"/>
            <a:ext cx="4900774" cy="3215812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CCDA495-0735-6940-949E-50C5242D22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3" t="5002" r="8456" b="12237"/>
          <a:stretch/>
        </p:blipFill>
        <p:spPr>
          <a:xfrm>
            <a:off x="7712467" y="113017"/>
            <a:ext cx="4479533" cy="354458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7A77FB7-DDEE-924B-BBFF-5440A4CA370E}"/>
              </a:ext>
            </a:extLst>
          </p:cNvPr>
          <p:cNvSpPr txBox="1"/>
          <p:nvPr/>
        </p:nvSpPr>
        <p:spPr>
          <a:xfrm>
            <a:off x="8134085" y="5982797"/>
            <a:ext cx="26276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2"/>
                </a:solidFill>
              </a:rPr>
              <a:t>Apollo 6500 Gen10+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E1A13D0F-049C-A245-8DD0-4805C50181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4184151"/>
              </p:ext>
            </p:extLst>
          </p:nvPr>
        </p:nvGraphicFramePr>
        <p:xfrm>
          <a:off x="842893" y="1117355"/>
          <a:ext cx="5599004" cy="5196505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3598594">
                  <a:extLst>
                    <a:ext uri="{9D8B030D-6E8A-4147-A177-3AD203B41FA5}">
                      <a16:colId xmlns:a16="http://schemas.microsoft.com/office/drawing/2014/main" val="1213615622"/>
                    </a:ext>
                  </a:extLst>
                </a:gridCol>
                <a:gridCol w="2000410">
                  <a:extLst>
                    <a:ext uri="{9D8B030D-6E8A-4147-A177-3AD203B41FA5}">
                      <a16:colId xmlns:a16="http://schemas.microsoft.com/office/drawing/2014/main" val="2954691776"/>
                    </a:ext>
                  </a:extLst>
                </a:gridCol>
              </a:tblGrid>
              <a:tr h="377252">
                <a:tc>
                  <a:txBody>
                    <a:bodyPr/>
                    <a:lstStyle/>
                    <a:p>
                      <a:r>
                        <a:rPr lang="en-US" dirty="0"/>
                        <a:t># of River Compute  racks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4656119"/>
                  </a:ext>
                </a:extLst>
              </a:tr>
              <a:tr h="342074">
                <a:tc>
                  <a:txBody>
                    <a:bodyPr/>
                    <a:lstStyle/>
                    <a:p>
                      <a:r>
                        <a:rPr lang="en-US" dirty="0"/>
                        <a:t># of Apollo Gen10+ Chassis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7519426"/>
                  </a:ext>
                </a:extLst>
              </a:tr>
              <a:tr h="342074">
                <a:tc>
                  <a:txBody>
                    <a:bodyPr/>
                    <a:lstStyle/>
                    <a:p>
                      <a:r>
                        <a:rPr lang="en-US" dirty="0"/>
                        <a:t># of Nodes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3130803"/>
                  </a:ext>
                </a:extLst>
              </a:tr>
              <a:tr h="342074">
                <a:tc>
                  <a:txBody>
                    <a:bodyPr/>
                    <a:lstStyle/>
                    <a:p>
                      <a:r>
                        <a:rPr lang="en-US" dirty="0"/>
                        <a:t># of AMD EPYC 7543P CPUs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3353930"/>
                  </a:ext>
                </a:extLst>
              </a:tr>
              <a:tr h="342074">
                <a:tc>
                  <a:txBody>
                    <a:bodyPr/>
                    <a:lstStyle/>
                    <a:p>
                      <a:r>
                        <a:rPr lang="en-US" dirty="0"/>
                        <a:t># of  NVIDIA A100 GPUs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2240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5400959"/>
                  </a:ext>
                </a:extLst>
              </a:tr>
              <a:tr h="342074">
                <a:tc>
                  <a:txBody>
                    <a:bodyPr/>
                    <a:lstStyle/>
                    <a:p>
                      <a:r>
                        <a:rPr lang="en-US" dirty="0"/>
                        <a:t>Total GPU HBM2 Memory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87.5TB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1896989"/>
                  </a:ext>
                </a:extLst>
              </a:tr>
              <a:tr h="342074">
                <a:tc>
                  <a:txBody>
                    <a:bodyPr/>
                    <a:lstStyle/>
                    <a:p>
                      <a:r>
                        <a:rPr lang="en-US" dirty="0"/>
                        <a:t>Total CPU DDR4 Memory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280 TB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3658312"/>
                  </a:ext>
                </a:extLst>
              </a:tr>
              <a:tr h="342074">
                <a:tc>
                  <a:txBody>
                    <a:bodyPr/>
                    <a:lstStyle/>
                    <a:p>
                      <a:r>
                        <a:rPr lang="en-US" dirty="0"/>
                        <a:t>Total </a:t>
                      </a:r>
                      <a:r>
                        <a:rPr lang="en-US" dirty="0" err="1"/>
                        <a:t>NVMe</a:t>
                      </a:r>
                      <a:r>
                        <a:rPr lang="en-US" dirty="0"/>
                        <a:t> SSD Capacity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1.75 PB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9356285"/>
                  </a:ext>
                </a:extLst>
              </a:tr>
              <a:tr h="342074">
                <a:tc>
                  <a:txBody>
                    <a:bodyPr/>
                    <a:lstStyle/>
                    <a:p>
                      <a:r>
                        <a:rPr lang="en-US" dirty="0"/>
                        <a:t>Interconnect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HPE Slingshot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8741976"/>
                  </a:ext>
                </a:extLst>
              </a:tr>
              <a:tr h="342074">
                <a:tc>
                  <a:txBody>
                    <a:bodyPr/>
                    <a:lstStyle/>
                    <a:p>
                      <a:r>
                        <a:rPr lang="en-US" dirty="0"/>
                        <a:t># of Cassini  NICs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5412827"/>
                  </a:ext>
                </a:extLst>
              </a:tr>
              <a:tr h="342074">
                <a:tc>
                  <a:txBody>
                    <a:bodyPr/>
                    <a:lstStyle/>
                    <a:p>
                      <a:r>
                        <a:rPr lang="en-US" dirty="0"/>
                        <a:t># of Rosetta Switches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7489322"/>
                  </a:ext>
                </a:extLst>
              </a:tr>
              <a:tr h="342074">
                <a:tc>
                  <a:txBody>
                    <a:bodyPr/>
                    <a:lstStyle/>
                    <a:p>
                      <a:r>
                        <a:rPr lang="en-US" dirty="0"/>
                        <a:t>Total Injection BW (</a:t>
                      </a:r>
                      <a:r>
                        <a:rPr lang="en-US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w/  Cassini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28 TB/s </a:t>
                      </a:r>
                      <a:r>
                        <a:rPr lang="en-US" dirty="0"/>
                        <a:t>13 TB/s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7617783"/>
                  </a:ext>
                </a:extLst>
              </a:tr>
              <a:tr h="430133">
                <a:tc>
                  <a:txBody>
                    <a:bodyPr/>
                    <a:lstStyle/>
                    <a:p>
                      <a:r>
                        <a:rPr lang="en-US" dirty="0"/>
                        <a:t>Total GPU DP Tensor Core Flops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44 PF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5815549"/>
                  </a:ext>
                </a:extLst>
              </a:tr>
              <a:tr h="342074">
                <a:tc>
                  <a:txBody>
                    <a:bodyPr/>
                    <a:lstStyle/>
                    <a:p>
                      <a:r>
                        <a:rPr lang="en-US" dirty="0"/>
                        <a:t>Total Power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1.8 MW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71190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58900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computer, electronics&#10;&#10;Description automatically generated">
            <a:extLst>
              <a:ext uri="{FF2B5EF4-FFF2-40B4-BE49-F238E27FC236}">
                <a16:creationId xmlns:a16="http://schemas.microsoft.com/office/drawing/2014/main" id="{65E576AF-F167-F843-84D5-33B66A5D63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" t="-28" r="5240" b="3711"/>
          <a:stretch/>
        </p:blipFill>
        <p:spPr>
          <a:xfrm>
            <a:off x="281353" y="-2006"/>
            <a:ext cx="11910647" cy="686000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E4E9602-E15E-5249-B29D-994181A1F3AB}"/>
              </a:ext>
            </a:extLst>
          </p:cNvPr>
          <p:cNvSpPr/>
          <p:nvPr/>
        </p:nvSpPr>
        <p:spPr>
          <a:xfrm>
            <a:off x="272143" y="0"/>
            <a:ext cx="70104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00F6BD-E925-BA46-9E53-7E0D6ACE7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Storage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8DA29F-D03A-0A4E-9844-DAE18C9BF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708" y="2009125"/>
            <a:ext cx="6689721" cy="4935959"/>
          </a:xfrm>
        </p:spPr>
        <p:txBody>
          <a:bodyPr>
            <a:normAutofit/>
          </a:bodyPr>
          <a:lstStyle/>
          <a:p>
            <a:pPr marL="571500" lvl="1" indent="-342900">
              <a:buFont typeface="Wingdings" pitchFamily="2" charset="2"/>
              <a:buChar char="§"/>
            </a:pPr>
            <a:r>
              <a:rPr lang="en-US" sz="2000" dirty="0">
                <a:solidFill>
                  <a:schemeClr val="bg1"/>
                </a:solidFill>
              </a:rPr>
              <a:t>Grand – Global/Center-wide file system providing main project storage</a:t>
            </a:r>
          </a:p>
          <a:p>
            <a:pPr marL="800100" lvl="2" indent="-342900">
              <a:buFont typeface="STIXGeneral-Regular" pitchFamily="2" charset="2"/>
              <a:buChar char="⏤"/>
            </a:pPr>
            <a:r>
              <a:rPr lang="en-US" sz="2000" dirty="0">
                <a:solidFill>
                  <a:schemeClr val="bg1"/>
                </a:solidFill>
              </a:rPr>
              <a:t>100 PB @ 650 GB/s</a:t>
            </a:r>
          </a:p>
          <a:p>
            <a:pPr marL="800100" lvl="2" indent="-342900">
              <a:buFont typeface="STIXGeneral-Regular" pitchFamily="2" charset="2"/>
              <a:buChar char="⏤"/>
            </a:pPr>
            <a:r>
              <a:rPr lang="en-US" sz="2000" dirty="0">
                <a:solidFill>
                  <a:schemeClr val="bg1"/>
                </a:solidFill>
              </a:rPr>
              <a:t>Accessed via </a:t>
            </a:r>
            <a:r>
              <a:rPr lang="en-US" sz="2000" dirty="0" err="1">
                <a:solidFill>
                  <a:schemeClr val="bg1"/>
                </a:solidFill>
              </a:rPr>
              <a:t>Lustre</a:t>
            </a:r>
            <a:r>
              <a:rPr lang="en-US" sz="2000" dirty="0">
                <a:solidFill>
                  <a:schemeClr val="bg1"/>
                </a:solidFill>
              </a:rPr>
              <a:t> LNET routers using Polaris gateway nodes</a:t>
            </a:r>
          </a:p>
          <a:p>
            <a:pPr marL="571500" lvl="1" indent="-342900">
              <a:buFont typeface="Wingdings" pitchFamily="2" charset="2"/>
              <a:buChar char="§"/>
            </a:pPr>
            <a:r>
              <a:rPr lang="en-US" sz="2000" dirty="0">
                <a:solidFill>
                  <a:schemeClr val="bg1"/>
                </a:solidFill>
              </a:rPr>
              <a:t>Eagle – Community file system providing project storage that can be shared externally via Globus sharing</a:t>
            </a:r>
          </a:p>
          <a:p>
            <a:pPr marL="800100" lvl="2" indent="-342900">
              <a:buFont typeface="STIXGeneral-Regular" pitchFamily="2" charset="2"/>
              <a:buChar char="⏤"/>
            </a:pPr>
            <a:r>
              <a:rPr lang="en-US" sz="2000" dirty="0">
                <a:solidFill>
                  <a:schemeClr val="bg1"/>
                </a:solidFill>
              </a:rPr>
              <a:t>100 PB @ 650 GB/s</a:t>
            </a:r>
          </a:p>
          <a:p>
            <a:pPr marL="800100" lvl="2" indent="-342900">
              <a:buFont typeface="STIXGeneral-Regular" pitchFamily="2" charset="2"/>
              <a:buChar char="⏤"/>
            </a:pPr>
            <a:r>
              <a:rPr lang="en-US" sz="2000" dirty="0">
                <a:solidFill>
                  <a:schemeClr val="bg1"/>
                </a:solidFill>
              </a:rPr>
              <a:t>Accessed via </a:t>
            </a:r>
            <a:r>
              <a:rPr lang="en-US" sz="2000" dirty="0" err="1">
                <a:solidFill>
                  <a:schemeClr val="bg1"/>
                </a:solidFill>
              </a:rPr>
              <a:t>Lustre</a:t>
            </a:r>
            <a:r>
              <a:rPr lang="en-US" sz="2000" dirty="0">
                <a:solidFill>
                  <a:schemeClr val="bg1"/>
                </a:solidFill>
              </a:rPr>
              <a:t> LNET routers using Polaris gateway nodes</a:t>
            </a:r>
          </a:p>
          <a:p>
            <a:pPr marL="571500" lvl="1" indent="-342900">
              <a:buFont typeface="Wingdings" pitchFamily="2" charset="2"/>
              <a:buChar char="§"/>
            </a:pPr>
            <a:r>
              <a:rPr lang="en-US" sz="2000" dirty="0">
                <a:solidFill>
                  <a:schemeClr val="bg1"/>
                </a:solidFill>
              </a:rPr>
              <a:t>Gateway nodes can provide &gt;1 TB/s</a:t>
            </a:r>
          </a:p>
          <a:p>
            <a:pPr marL="571500" lvl="1" indent="-342900">
              <a:buFont typeface="Wingdings" pitchFamily="2" charset="2"/>
              <a:buChar char="§"/>
            </a:pPr>
            <a:r>
              <a:rPr lang="en-US" sz="2000" dirty="0">
                <a:solidFill>
                  <a:schemeClr val="bg1"/>
                </a:solidFill>
              </a:rPr>
              <a:t>Home – shared home file system for convenience not for performance or bulk storage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7CED7D0-4D71-4D43-BBC6-D4C6E6EC2FCF}"/>
              </a:ext>
            </a:extLst>
          </p:cNvPr>
          <p:cNvSpPr/>
          <p:nvPr/>
        </p:nvSpPr>
        <p:spPr>
          <a:xfrm>
            <a:off x="762000" y="1048434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Polaris will be connected to existing ALCF storage resources</a:t>
            </a:r>
          </a:p>
        </p:txBody>
      </p:sp>
    </p:spTree>
    <p:extLst>
      <p:ext uri="{BB962C8B-B14F-4D97-AF65-F5344CB8AC3E}">
        <p14:creationId xmlns:p14="http://schemas.microsoft.com/office/powerpoint/2010/main" val="132790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000"/>
    </mc:Choice>
    <mc:Fallback xmlns="">
      <p:transition advTm="2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AD5C916-0A18-0514-9525-755F1B9FC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Software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B000ABC8-A02D-20D6-650B-2775833E45B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1134" t="740" r="907" b="37974"/>
          <a:stretch/>
        </p:blipFill>
        <p:spPr>
          <a:xfrm>
            <a:off x="5250024" y="987426"/>
            <a:ext cx="6046237" cy="4873625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0A73257-3933-75DB-6D2E-93908016A72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3958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11140-73D1-5541-CFE0-8D5B0420D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E8E377-A377-85DD-538A-F19096BA03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Requires ALCF account</a:t>
            </a:r>
          </a:p>
          <a:p>
            <a:pPr lvl="1"/>
            <a:r>
              <a:rPr lang="en-US" dirty="0">
                <a:hlinkClick r:id="rId2"/>
              </a:rPr>
              <a:t>https://accounts.alcf.anl.gov</a:t>
            </a:r>
            <a:endParaRPr lang="en-US" dirty="0"/>
          </a:p>
          <a:p>
            <a:pPr lvl="1"/>
            <a:r>
              <a:rPr lang="en-US" dirty="0"/>
              <a:t>Project: ?</a:t>
            </a:r>
          </a:p>
          <a:p>
            <a:pPr lvl="1"/>
            <a:r>
              <a:rPr lang="en-US" dirty="0"/>
              <a:t>Resource: </a:t>
            </a:r>
            <a:r>
              <a:rPr lang="en-US" dirty="0" err="1"/>
              <a:t>polaris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 err="1"/>
              <a:t>ssh</a:t>
            </a:r>
            <a:r>
              <a:rPr lang="en-US" dirty="0"/>
              <a:t> -A </a:t>
            </a:r>
            <a:r>
              <a:rPr lang="en-US" dirty="0" err="1"/>
              <a:t>username@polaris.alcf.anl.gov</a:t>
            </a:r>
            <a:endParaRPr lang="en-US" dirty="0"/>
          </a:p>
          <a:p>
            <a:pPr lvl="1"/>
            <a:r>
              <a:rPr lang="en-US" dirty="0"/>
              <a:t>Use your ALCF username</a:t>
            </a:r>
          </a:p>
          <a:p>
            <a:pPr lvl="1"/>
            <a:r>
              <a:rPr lang="en-US" dirty="0"/>
              <a:t>Password is pin + one-time-password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01830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91D9E-2FBB-7049-A062-68E751272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Filesystem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E03F6-E636-0D40-989D-36E0B5E2D2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Polaris shared common 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/home</a:t>
            </a:r>
            <a:r>
              <a:rPr lang="en-US" sz="2000" dirty="0"/>
              <a:t> with other ALCF systems</a:t>
            </a:r>
          </a:p>
          <a:p>
            <a:endParaRPr lang="en-US" sz="2000" dirty="0"/>
          </a:p>
          <a:p>
            <a:r>
              <a:rPr lang="en-US" sz="2000" dirty="0"/>
              <a:t>The Eagle and Grand filesystems available and mounted</a:t>
            </a:r>
          </a:p>
          <a:p>
            <a:pPr lvl="1"/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 /</a:t>
            </a:r>
            <a:r>
              <a:rPr lang="en-US" sz="1800" dirty="0" err="1">
                <a:latin typeface="Consolas" panose="020B0609020204030204" pitchFamily="49" charset="0"/>
                <a:cs typeface="Consolas" panose="020B0609020204030204" pitchFamily="49" charset="0"/>
              </a:rPr>
              <a:t>lus</a:t>
            </a: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/grand</a:t>
            </a:r>
          </a:p>
          <a:p>
            <a:pPr lvl="1"/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 /</a:t>
            </a:r>
            <a:r>
              <a:rPr lang="en-US" sz="1800" dirty="0" err="1">
                <a:latin typeface="Consolas" panose="020B0609020204030204" pitchFamily="49" charset="0"/>
                <a:cs typeface="Consolas" panose="020B0609020204030204" pitchFamily="49" charset="0"/>
              </a:rPr>
              <a:t>lus</a:t>
            </a: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/eagle</a:t>
            </a:r>
          </a:p>
          <a:p>
            <a:endParaRPr lang="en-US" dirty="0"/>
          </a:p>
          <a:p>
            <a:r>
              <a:rPr lang="en-US" sz="2000" dirty="0"/>
              <a:t>Main project storage</a:t>
            </a:r>
          </a:p>
          <a:p>
            <a:pPr lvl="1"/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 /</a:t>
            </a:r>
            <a:r>
              <a:rPr lang="en-US" sz="1800" dirty="0" err="1">
                <a:latin typeface="Consolas" panose="020B0609020204030204" pitchFamily="49" charset="0"/>
                <a:cs typeface="Consolas" panose="020B0609020204030204" pitchFamily="49" charset="0"/>
              </a:rPr>
              <a:t>lus</a:t>
            </a: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/grand/projects</a:t>
            </a:r>
          </a:p>
          <a:p>
            <a:pPr lvl="1"/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 /</a:t>
            </a:r>
            <a:r>
              <a:rPr lang="en-US" sz="1800" dirty="0" err="1">
                <a:latin typeface="Consolas" panose="020B0609020204030204" pitchFamily="49" charset="0"/>
                <a:cs typeface="Consolas" panose="020B0609020204030204" pitchFamily="49" charset="0"/>
              </a:rPr>
              <a:t>lus</a:t>
            </a: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/grand/projects/$PROJECT    </a:t>
            </a: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  <a:sym typeface="Wingdings" pitchFamily="2" charset="2"/>
              </a:rPr>
              <a:t></a:t>
            </a:r>
            <a:endParaRPr lang="en-US" sz="18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en-US" sz="2000" dirty="0"/>
          </a:p>
          <a:p>
            <a:r>
              <a:rPr lang="en-US" sz="2000" dirty="0"/>
              <a:t>Community project storage</a:t>
            </a:r>
          </a:p>
          <a:p>
            <a:pPr lvl="1"/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 /</a:t>
            </a:r>
            <a:r>
              <a:rPr lang="en-US" sz="1800" dirty="0" err="1">
                <a:latin typeface="Consolas" panose="020B0609020204030204" pitchFamily="49" charset="0"/>
                <a:cs typeface="Consolas" panose="020B0609020204030204" pitchFamily="49" charset="0"/>
              </a:rPr>
              <a:t>lus</a:t>
            </a: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/eagle/projects</a:t>
            </a:r>
          </a:p>
        </p:txBody>
      </p:sp>
    </p:spTree>
    <p:extLst>
      <p:ext uri="{BB962C8B-B14F-4D97-AF65-F5344CB8AC3E}">
        <p14:creationId xmlns:p14="http://schemas.microsoft.com/office/powerpoint/2010/main" val="12940839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2E466-B3AA-B6A0-9AE5-ACFBFB1CA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2643E1-03EC-59EA-10FE-ACA626626E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Polaris provides modules (</a:t>
            </a:r>
            <a:r>
              <a:rPr lang="en-US" dirty="0" err="1"/>
              <a:t>Lmod</a:t>
            </a:r>
            <a:r>
              <a:rPr lang="en-US" dirty="0"/>
              <a:t>) as a convenient way to access HPE or ALCF provided libraries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module list</a:t>
            </a:r>
          </a:p>
          <a:p>
            <a:pPr lvl="1"/>
            <a:r>
              <a:rPr lang="en-US" dirty="0"/>
              <a:t>Shows the currently loaded modules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module load &lt;module&gt;</a:t>
            </a:r>
          </a:p>
          <a:p>
            <a:pPr lvl="1"/>
            <a:r>
              <a:rPr lang="en-US" dirty="0"/>
              <a:t>Loads a module into your environment</a:t>
            </a:r>
          </a:p>
          <a:p>
            <a:pPr lvl="1"/>
            <a:r>
              <a:rPr lang="en-US" dirty="0"/>
              <a:t>Only effects the current shell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module unload &lt;module&gt;</a:t>
            </a:r>
          </a:p>
          <a:p>
            <a:pPr lvl="1"/>
            <a:r>
              <a:rPr lang="en-US" dirty="0"/>
              <a:t>Removes module from your environment</a:t>
            </a:r>
          </a:p>
          <a:p>
            <a:pPr lvl="1"/>
            <a:r>
              <a:rPr lang="en-US" dirty="0"/>
              <a:t>Only effects the current shell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module avail</a:t>
            </a:r>
          </a:p>
          <a:p>
            <a:pPr lvl="1"/>
            <a:r>
              <a:rPr lang="en-US" dirty="0"/>
              <a:t>Lists all available modules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module use &lt;path&gt;</a:t>
            </a:r>
          </a:p>
          <a:p>
            <a:pPr lvl="1"/>
            <a:r>
              <a:rPr lang="en-US" dirty="0"/>
              <a:t>Adds an alternate path to the module search path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FFA154-7432-6A0E-EA29-CD94DDF1A286}"/>
              </a:ext>
            </a:extLst>
          </p:cNvPr>
          <p:cNvSpPr txBox="1"/>
          <p:nvPr/>
        </p:nvSpPr>
        <p:spPr>
          <a:xfrm>
            <a:off x="7152361" y="1991637"/>
            <a:ext cx="4400139" cy="452431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x3109c0s25b1n0:~ # module list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Currently Loaded Modules:</a:t>
            </a:r>
          </a:p>
          <a:p>
            <a:pPr marL="342900" indent="-342900">
              <a:buAutoNum type="arabicParenR"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craype-x86-rome</a:t>
            </a:r>
          </a:p>
          <a:p>
            <a:pPr marL="342900" indent="-342900">
              <a:buAutoNum type="arabicParenR"/>
            </a:pP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libfabric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/1.11.0.4.125</a:t>
            </a:r>
          </a:p>
          <a:p>
            <a:pPr marL="342900" indent="-342900">
              <a:buAutoNum type="arabicParenR"/>
            </a:pP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craype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-network-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ofi</a:t>
            </a:r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342900" indent="-342900">
              <a:buAutoNum type="arabicParenR"/>
            </a:pP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perftools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-base/22.05.0</a:t>
            </a:r>
          </a:p>
          <a:p>
            <a:pPr marL="342900" indent="-342900">
              <a:buAutoNum type="arabicParenR"/>
            </a:pP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nvhpc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/21.9</a:t>
            </a:r>
          </a:p>
          <a:p>
            <a:pPr marL="342900" indent="-342900">
              <a:buAutoNum type="arabicParenR"/>
            </a:pP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craype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/2.7.15</a:t>
            </a:r>
          </a:p>
          <a:p>
            <a:pPr marL="342900" indent="-342900">
              <a:buAutoNum type="arabicParenR"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cray-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dsmml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/0.2.2</a:t>
            </a:r>
          </a:p>
          <a:p>
            <a:pPr marL="342900" indent="-342900">
              <a:buAutoNum type="arabicParenR"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cray-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mpich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/8.1.16</a:t>
            </a:r>
          </a:p>
          <a:p>
            <a:pPr marL="342900" indent="-342900">
              <a:buAutoNum type="arabicParenR"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cray-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pmi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/6.1.2</a:t>
            </a:r>
          </a:p>
          <a:p>
            <a:pPr marL="342900" indent="-342900">
              <a:buAutoNum type="arabicParenR"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cray-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pmi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-lib/6.0.17</a:t>
            </a:r>
          </a:p>
          <a:p>
            <a:pPr marL="342900" indent="-342900">
              <a:buAutoNum type="arabicParenR"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cray-pals/1.1.7</a:t>
            </a:r>
          </a:p>
          <a:p>
            <a:pPr marL="342900" indent="-342900">
              <a:buAutoNum type="arabicParenR"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cray-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libpals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/1.1.7</a:t>
            </a:r>
          </a:p>
          <a:p>
            <a:pPr marL="342900" indent="-342900">
              <a:buAutoNum type="arabicParenR"/>
            </a:pP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PrgEnv-nvhpc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/8.3.3</a:t>
            </a:r>
          </a:p>
          <a:p>
            <a:pPr marL="342900" indent="-342900">
              <a:buFontTx/>
              <a:buAutoNum type="arabicParenR"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craype-accel-nvidia80</a:t>
            </a:r>
          </a:p>
        </p:txBody>
      </p:sp>
    </p:spTree>
    <p:extLst>
      <p:ext uri="{BB962C8B-B14F-4D97-AF65-F5344CB8AC3E}">
        <p14:creationId xmlns:p14="http://schemas.microsoft.com/office/powerpoint/2010/main" val="31588932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4A7CC-052A-0003-A863-E5A43D552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Compiling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7A0E5E-1A1C-24B8-D0B9-3E6B7B7950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 Cray Programming Environment (PE)</a:t>
            </a:r>
          </a:p>
          <a:p>
            <a:pPr lvl="1"/>
            <a:r>
              <a:rPr lang="en-US" dirty="0"/>
              <a:t>HPE provides compiler wrappers by default which includes various libraries (including MPI libraries)</a:t>
            </a:r>
          </a:p>
          <a:p>
            <a:pPr lvl="2"/>
            <a:r>
              <a:rPr lang="en-US" dirty="0"/>
              <a:t>Integrates with modules environment</a:t>
            </a:r>
          </a:p>
          <a:p>
            <a:pPr lvl="2"/>
            <a:r>
              <a:rPr lang="en-US" dirty="0"/>
              <a:t>HPE provided modules will add headers/libraries/</a:t>
            </a:r>
            <a:r>
              <a:rPr lang="en-US" dirty="0" err="1"/>
              <a:t>compiler+linker</a:t>
            </a:r>
            <a:r>
              <a:rPr lang="en-US" dirty="0"/>
              <a:t> options to compiler</a:t>
            </a:r>
          </a:p>
          <a:p>
            <a:pPr lvl="2"/>
            <a:r>
              <a:rPr lang="en-US" dirty="0"/>
              <a:t>-</a:t>
            </a:r>
            <a:r>
              <a:rPr lang="en-US" dirty="0" err="1"/>
              <a:t>craype</a:t>
            </a:r>
            <a:r>
              <a:rPr lang="en-US" dirty="0"/>
              <a:t>-verbose to show actual compile/link command</a:t>
            </a:r>
          </a:p>
          <a:p>
            <a:pPr lvl="1"/>
            <a:r>
              <a:rPr lang="en-US" dirty="0" err="1"/>
              <a:t>PrgEnv-nvidia</a:t>
            </a:r>
            <a:r>
              <a:rPr lang="en-US" dirty="0"/>
              <a:t> (default)</a:t>
            </a:r>
          </a:p>
          <a:p>
            <a:pPr lvl="2"/>
            <a:r>
              <a:rPr lang="en-US" dirty="0"/>
              <a:t>cc  -&gt; </a:t>
            </a:r>
            <a:r>
              <a:rPr lang="en-US" dirty="0" err="1"/>
              <a:t>nvc</a:t>
            </a:r>
            <a:endParaRPr lang="en-US" dirty="0"/>
          </a:p>
          <a:p>
            <a:pPr lvl="2"/>
            <a:r>
              <a:rPr lang="en-US" dirty="0"/>
              <a:t>CC  -&gt; </a:t>
            </a:r>
            <a:r>
              <a:rPr lang="en-US" dirty="0" err="1"/>
              <a:t>nvc</a:t>
            </a:r>
            <a:r>
              <a:rPr lang="en-US" dirty="0"/>
              <a:t>++</a:t>
            </a:r>
          </a:p>
          <a:p>
            <a:pPr lvl="2"/>
            <a:r>
              <a:rPr lang="en-US" dirty="0" err="1"/>
              <a:t>ftn</a:t>
            </a:r>
            <a:r>
              <a:rPr lang="en-US" dirty="0"/>
              <a:t> -&gt; </a:t>
            </a:r>
            <a:r>
              <a:rPr lang="en-US" dirty="0" err="1"/>
              <a:t>nvfortran</a:t>
            </a:r>
            <a:endParaRPr lang="en-US" dirty="0"/>
          </a:p>
          <a:p>
            <a:pPr lvl="2"/>
            <a:r>
              <a:rPr lang="en-US" dirty="0"/>
              <a:t>Support CUDA and OpenMP target offload</a:t>
            </a:r>
          </a:p>
          <a:p>
            <a:pPr lvl="2"/>
            <a:r>
              <a:rPr lang="en-US" dirty="0" err="1"/>
              <a:t>nvcc</a:t>
            </a:r>
            <a:r>
              <a:rPr lang="en-US" dirty="0"/>
              <a:t> still available but not used by wrappers</a:t>
            </a:r>
          </a:p>
          <a:p>
            <a:pPr lvl="1"/>
            <a:r>
              <a:rPr lang="en-US" dirty="0" err="1"/>
              <a:t>PrgEnv</a:t>
            </a:r>
            <a:r>
              <a:rPr lang="en-US" dirty="0"/>
              <a:t>-gnu</a:t>
            </a:r>
          </a:p>
          <a:p>
            <a:pPr lvl="2"/>
            <a:r>
              <a:rPr lang="en-US" dirty="0"/>
              <a:t>cc -&gt; </a:t>
            </a:r>
            <a:r>
              <a:rPr lang="en-US" dirty="0" err="1"/>
              <a:t>gcc</a:t>
            </a:r>
            <a:endParaRPr lang="en-US" dirty="0"/>
          </a:p>
          <a:p>
            <a:pPr lvl="2"/>
            <a:r>
              <a:rPr lang="en-US" dirty="0"/>
              <a:t>CC -&gt; g++</a:t>
            </a:r>
          </a:p>
          <a:p>
            <a:pPr lvl="2"/>
            <a:r>
              <a:rPr lang="en-US" dirty="0" err="1"/>
              <a:t>ftn</a:t>
            </a:r>
            <a:r>
              <a:rPr lang="en-US" dirty="0"/>
              <a:t> -&gt; </a:t>
            </a:r>
            <a:r>
              <a:rPr lang="en-US" dirty="0" err="1"/>
              <a:t>gfortran</a:t>
            </a:r>
            <a:endParaRPr lang="en-US" dirty="0"/>
          </a:p>
          <a:p>
            <a:r>
              <a:rPr lang="en-US" dirty="0"/>
              <a:t>Libraries found in </a:t>
            </a:r>
          </a:p>
          <a:p>
            <a:pPr lvl="1"/>
            <a:r>
              <a:rPr lang="en-US" dirty="0"/>
              <a:t>/opt/</a:t>
            </a:r>
            <a:r>
              <a:rPr lang="en-US" dirty="0" err="1"/>
              <a:t>nvidia</a:t>
            </a:r>
            <a:endParaRPr lang="en-US" dirty="0"/>
          </a:p>
          <a:p>
            <a:pPr lvl="1"/>
            <a:r>
              <a:rPr lang="en-US" dirty="0"/>
              <a:t>/opt/cray</a:t>
            </a:r>
          </a:p>
          <a:p>
            <a:pPr lvl="1"/>
            <a:endParaRPr lang="en-US" dirty="0"/>
          </a:p>
          <a:p>
            <a:pPr lvl="2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2986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57A5F-BF8F-C47E-651F-0D7E2FC29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2939D9-2480-5CD1-668E-EBBD275D6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451" y="1192697"/>
            <a:ext cx="5909082" cy="4984267"/>
          </a:xfrm>
        </p:spPr>
        <p:txBody>
          <a:bodyPr/>
          <a:lstStyle/>
          <a:p>
            <a:r>
              <a:rPr lang="en-US" dirty="0"/>
              <a:t>Two parts to running jobs</a:t>
            </a:r>
          </a:p>
          <a:p>
            <a:pPr lvl="1"/>
            <a:r>
              <a:rPr lang="en-US" dirty="0"/>
              <a:t>Interacting with scheduler</a:t>
            </a:r>
          </a:p>
          <a:p>
            <a:pPr lvl="1"/>
            <a:r>
              <a:rPr lang="en-US" dirty="0"/>
              <a:t>Launching job using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mpiexec</a:t>
            </a:r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dirty="0"/>
              <a:t>Shell script</a:t>
            </a:r>
          </a:p>
          <a:p>
            <a:pPr lvl="1"/>
            <a:r>
              <a:rPr lang="en-US" dirty="0"/>
              <a:t>describes parameters for scheduler</a:t>
            </a:r>
          </a:p>
          <a:p>
            <a:pPr lvl="1"/>
            <a:r>
              <a:rPr lang="en-US" dirty="0"/>
              <a:t>Commands to run included </a:t>
            </a:r>
            <a:r>
              <a:rPr lang="en-US" dirty="0" err="1"/>
              <a:t>mpiexec</a:t>
            </a:r>
            <a:r>
              <a:rPr lang="en-US" dirty="0"/>
              <a:t> to launch</a:t>
            </a:r>
          </a:p>
          <a:p>
            <a:pPr lvl="1"/>
            <a:r>
              <a:rPr lang="en-US" dirty="0"/>
              <a:t>Runs on ‘head’ node of your job</a:t>
            </a:r>
          </a:p>
          <a:p>
            <a:pPr lvl="2"/>
            <a:r>
              <a:rPr lang="en-US" dirty="0"/>
              <a:t>Permissible to run computation in your shell script</a:t>
            </a:r>
          </a:p>
          <a:p>
            <a:pPr lvl="1"/>
            <a:r>
              <a:rPr lang="en-US" dirty="0"/>
              <a:t>Need to load any of your non-default modules which provide library paths</a:t>
            </a:r>
          </a:p>
          <a:p>
            <a:r>
              <a:rPr lang="en-US" dirty="0" err="1"/>
              <a:t>qsub</a:t>
            </a:r>
            <a:r>
              <a:rPr lang="en-US" dirty="0"/>
              <a:t> -q prod ./</a:t>
            </a:r>
            <a:r>
              <a:rPr lang="en-US" dirty="0" err="1"/>
              <a:t>run.sh</a:t>
            </a:r>
            <a:endParaRPr lang="en-US" dirty="0"/>
          </a:p>
          <a:p>
            <a:pPr lvl="1"/>
            <a:r>
              <a:rPr lang="en-US" dirty="0"/>
              <a:t>Will return the </a:t>
            </a:r>
            <a:r>
              <a:rPr lang="en-US" dirty="0" err="1"/>
              <a:t>jobid</a:t>
            </a:r>
            <a:endParaRPr lang="en-US" dirty="0"/>
          </a:p>
          <a:p>
            <a:pPr lvl="1"/>
            <a:r>
              <a:rPr lang="en-US" dirty="0"/>
              <a:t>Output and error logs are in submission directory</a:t>
            </a:r>
          </a:p>
          <a:p>
            <a:pPr lvl="1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DEC370-CE5B-B494-BA9D-5B78E7B9F97A}"/>
              </a:ext>
            </a:extLst>
          </p:cNvPr>
          <p:cNvSpPr txBox="1"/>
          <p:nvPr/>
        </p:nvSpPr>
        <p:spPr>
          <a:xfrm>
            <a:off x="6588689" y="681036"/>
            <a:ext cx="5210829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#!/bin/bash</a:t>
            </a:r>
          </a:p>
          <a:p>
            <a:r>
              <a:rPr lang="en-US" dirty="0"/>
              <a:t>#PBS -A $PROJECT</a:t>
            </a:r>
          </a:p>
          <a:p>
            <a:r>
              <a:rPr lang="en-US" dirty="0"/>
              <a:t>#PBS -</a:t>
            </a:r>
            <a:r>
              <a:rPr lang="en-US" dirty="0" err="1"/>
              <a:t>lwalltime</a:t>
            </a:r>
            <a:r>
              <a:rPr lang="en-US" dirty="0"/>
              <a:t>=01:00:00</a:t>
            </a:r>
          </a:p>
          <a:p>
            <a:r>
              <a:rPr lang="en-US" dirty="0"/>
              <a:t>#PBS -</a:t>
            </a:r>
            <a:r>
              <a:rPr lang="en-US" dirty="0" err="1"/>
              <a:t>lselect</a:t>
            </a:r>
            <a:r>
              <a:rPr lang="en-US" dirty="0"/>
              <a:t>=4</a:t>
            </a:r>
          </a:p>
          <a:p>
            <a:r>
              <a:rPr lang="en-US" dirty="0"/>
              <a:t>#PBS -</a:t>
            </a:r>
            <a:r>
              <a:rPr lang="en-US" dirty="0" err="1"/>
              <a:t>lsystem</a:t>
            </a:r>
            <a:r>
              <a:rPr lang="en-US" dirty="0"/>
              <a:t>=</a:t>
            </a:r>
            <a:r>
              <a:rPr lang="en-US" dirty="0" err="1"/>
              <a:t>polaris</a:t>
            </a:r>
            <a:endParaRPr lang="en-US" dirty="0"/>
          </a:p>
          <a:p>
            <a:r>
              <a:rPr lang="en-US" dirty="0"/>
              <a:t>#PBS -</a:t>
            </a:r>
            <a:r>
              <a:rPr lang="en-US" dirty="0" err="1"/>
              <a:t>lfilesystems</a:t>
            </a:r>
            <a:r>
              <a:rPr lang="en-US" dirty="0"/>
              <a:t>=</a:t>
            </a:r>
            <a:r>
              <a:rPr lang="en-US" dirty="0" err="1"/>
              <a:t>home:eagle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rpn</a:t>
            </a:r>
            <a:r>
              <a:rPr lang="en-US" dirty="0"/>
              <a:t>=4 # assume 1 process per GPU</a:t>
            </a:r>
          </a:p>
          <a:p>
            <a:r>
              <a:rPr lang="en-US" dirty="0"/>
              <a:t>procs=$((PBS_NODES*</a:t>
            </a:r>
            <a:r>
              <a:rPr lang="en-US" dirty="0" err="1"/>
              <a:t>rpn</a:t>
            </a:r>
            <a:r>
              <a:rPr lang="en-US" dirty="0"/>
              <a:t>))</a:t>
            </a:r>
          </a:p>
          <a:p>
            <a:endParaRPr lang="en-US" dirty="0"/>
          </a:p>
          <a:p>
            <a:r>
              <a:rPr lang="en-US" dirty="0"/>
              <a:t># job to “run” from your submission directory</a:t>
            </a:r>
          </a:p>
          <a:p>
            <a:r>
              <a:rPr lang="en-US" dirty="0"/>
              <a:t>cd $PBS_O_WORKDIR</a:t>
            </a:r>
          </a:p>
          <a:p>
            <a:endParaRPr lang="en-US" dirty="0"/>
          </a:p>
          <a:p>
            <a:r>
              <a:rPr lang="en-US" dirty="0"/>
              <a:t>module load &lt;something&gt;</a:t>
            </a:r>
          </a:p>
          <a:p>
            <a:endParaRPr lang="en-US" dirty="0"/>
          </a:p>
          <a:p>
            <a:r>
              <a:rPr lang="en-US" dirty="0"/>
              <a:t>set +x # report all commands to stderr</a:t>
            </a:r>
          </a:p>
          <a:p>
            <a:r>
              <a:rPr lang="en-US" dirty="0"/>
              <a:t>env</a:t>
            </a:r>
          </a:p>
          <a:p>
            <a:r>
              <a:rPr lang="en-US" dirty="0" err="1"/>
              <a:t>mpiexec</a:t>
            </a:r>
            <a:r>
              <a:rPr lang="en-US" dirty="0"/>
              <a:t> -n $procs -</a:t>
            </a:r>
            <a:r>
              <a:rPr lang="en-US" dirty="0" err="1"/>
              <a:t>ppn</a:t>
            </a:r>
            <a:r>
              <a:rPr lang="en-US" dirty="0"/>
              <a:t> $</a:t>
            </a:r>
            <a:r>
              <a:rPr lang="en-US" dirty="0" err="1"/>
              <a:t>rpn</a:t>
            </a:r>
            <a:r>
              <a:rPr lang="en-US" dirty="0"/>
              <a:t> --</a:t>
            </a:r>
            <a:r>
              <a:rPr lang="en-US" dirty="0" err="1"/>
              <a:t>cpu</a:t>
            </a:r>
            <a:r>
              <a:rPr lang="en-US" dirty="0"/>
              <a:t>-bind core -</a:t>
            </a:r>
            <a:r>
              <a:rPr lang="en-US" dirty="0" err="1"/>
              <a:t>genvall</a:t>
            </a:r>
            <a:r>
              <a:rPr lang="en-US" dirty="0"/>
              <a:t> ./bin &lt;opts&gt;</a:t>
            </a:r>
          </a:p>
        </p:txBody>
      </p:sp>
    </p:spTree>
    <p:extLst>
      <p:ext uri="{BB962C8B-B14F-4D97-AF65-F5344CB8AC3E}">
        <p14:creationId xmlns:p14="http://schemas.microsoft.com/office/powerpoint/2010/main" val="8615634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D59C0-2B45-B846-B9A8-6AFE8F30D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Scheduler – PBS Professional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535700-E4FB-7E4C-BCA6-316B263822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450" y="1192697"/>
            <a:ext cx="10897373" cy="5421045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Primary commands</a:t>
            </a:r>
          </a:p>
          <a:p>
            <a:pPr lvl="1"/>
            <a:r>
              <a:rPr lang="en-US" sz="1800" dirty="0" err="1"/>
              <a:t>qsub</a:t>
            </a:r>
            <a:endParaRPr lang="en-US" sz="1800" dirty="0"/>
          </a:p>
          <a:p>
            <a:pPr lvl="2"/>
            <a:r>
              <a:rPr lang="en-US" sz="2000" dirty="0"/>
              <a:t>Request resources and start your script on the head node</a:t>
            </a:r>
          </a:p>
          <a:p>
            <a:pPr lvl="2"/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-A </a:t>
            </a:r>
            <a:r>
              <a:rPr lang="en-US" sz="2000" dirty="0"/>
              <a:t>- Allocation</a:t>
            </a:r>
          </a:p>
          <a:p>
            <a:pPr lvl="2"/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-l </a:t>
            </a:r>
            <a:r>
              <a:rPr lang="en-US" sz="2000" dirty="0"/>
              <a:t>– Options</a:t>
            </a:r>
          </a:p>
          <a:p>
            <a:pPr lvl="2"/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-I</a:t>
            </a:r>
            <a:r>
              <a:rPr lang="en-US" sz="2000" dirty="0"/>
              <a:t>  – Interactive mode</a:t>
            </a:r>
          </a:p>
          <a:p>
            <a:pPr lvl="2"/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-q</a:t>
            </a:r>
            <a:r>
              <a:rPr lang="en-US" sz="2000" dirty="0"/>
              <a:t>  – Which queue to submit otherwise default queue</a:t>
            </a:r>
          </a:p>
          <a:p>
            <a:pPr lvl="1"/>
            <a:r>
              <a:rPr lang="en-US" sz="2000" dirty="0" err="1"/>
              <a:t>qstat</a:t>
            </a:r>
            <a:endParaRPr lang="en-US" sz="2000" dirty="0"/>
          </a:p>
          <a:p>
            <a:pPr lvl="2"/>
            <a:r>
              <a:rPr lang="en-US" sz="2000" dirty="0"/>
              <a:t>Check on the status of requests</a:t>
            </a:r>
          </a:p>
          <a:p>
            <a:pPr lvl="2"/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-Q          </a:t>
            </a:r>
            <a:r>
              <a:rPr lang="en-US" sz="2000" dirty="0"/>
              <a:t>- List queues</a:t>
            </a:r>
          </a:p>
          <a:p>
            <a:pPr lvl="2"/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-f &lt;</a:t>
            </a:r>
            <a:r>
              <a:rPr lang="en-US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jobid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&gt;  </a:t>
            </a:r>
            <a:r>
              <a:rPr lang="en-US" sz="2000" dirty="0"/>
              <a:t>- Detailed information about a job</a:t>
            </a:r>
          </a:p>
          <a:p>
            <a:pPr lvl="2"/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-x &lt;</a:t>
            </a:r>
            <a:r>
              <a:rPr lang="en-US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jobid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&gt;  </a:t>
            </a:r>
            <a:r>
              <a:rPr lang="en-US" sz="2000" dirty="0"/>
              <a:t>- Information about a completed job</a:t>
            </a:r>
          </a:p>
          <a:p>
            <a:pPr lvl="1"/>
            <a:r>
              <a:rPr lang="en-US" sz="2000" dirty="0" err="1"/>
              <a:t>qalter</a:t>
            </a:r>
            <a:endParaRPr lang="en-US" sz="2000" dirty="0"/>
          </a:p>
          <a:p>
            <a:pPr lvl="2"/>
            <a:r>
              <a:rPr lang="en-US" sz="2000" dirty="0"/>
              <a:t>Update your requests</a:t>
            </a:r>
          </a:p>
          <a:p>
            <a:pPr lvl="1"/>
            <a:r>
              <a:rPr lang="en-US" sz="2000" dirty="0" err="1"/>
              <a:t>qdel</a:t>
            </a:r>
            <a:endParaRPr lang="en-US" sz="2000" dirty="0"/>
          </a:p>
          <a:p>
            <a:pPr lvl="2"/>
            <a:r>
              <a:rPr lang="en-US" sz="2000" dirty="0"/>
              <a:t>Cancel/delete jobs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0601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D59C0-2B45-B846-B9A8-6AFE8F30D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Scheduler – PBS Professional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535700-E4FB-7E4C-BCA6-316B263822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000"/>
              <a:t>Resource requests and placement</a:t>
            </a:r>
          </a:p>
          <a:p>
            <a:pPr lvl="1"/>
            <a:r>
              <a:rPr lang="en-US" sz="1800"/>
              <a:t> Job wide options</a:t>
            </a:r>
          </a:p>
          <a:p>
            <a:pPr lvl="2"/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-l walltime=06:00:00 </a:t>
            </a:r>
          </a:p>
          <a:p>
            <a:pPr lvl="1">
              <a:spcBef>
                <a:spcPts val="1100"/>
              </a:spcBef>
            </a:pPr>
            <a:r>
              <a:rPr lang="en-US" sz="1800"/>
              <a:t> Resource selection</a:t>
            </a:r>
          </a:p>
          <a:p>
            <a:pPr lvl="2"/>
            <a:r>
              <a:rPr lang="en-US" sz="1800">
                <a:latin typeface="Consolas" panose="020B0609020204030204" pitchFamily="49" charset="0"/>
                <a:cs typeface="Consolas" panose="020B0609020204030204" pitchFamily="49" charset="0"/>
              </a:rPr>
              <a:t>-l </a:t>
            </a:r>
            <a:r>
              <a:rPr lang="en-US">
                <a:latin typeface="Consolas" panose="020B0609020204030204" pitchFamily="49" charset="0"/>
                <a:cs typeface="Consolas" panose="020B0609020204030204" pitchFamily="49" charset="0"/>
              </a:rPr>
              <a:t>select=[&lt;N&gt;:]&lt;chunk&gt;[+[&lt;N&gt;:]&lt;chunk&gt; ...] </a:t>
            </a:r>
          </a:p>
          <a:p>
            <a:pPr lvl="1">
              <a:spcBef>
                <a:spcPts val="1100"/>
              </a:spcBef>
            </a:pPr>
            <a:r>
              <a:rPr lang="en-US" sz="1800"/>
              <a:t> Simple example with system selection (128 compute nodes on Polaris)</a:t>
            </a:r>
          </a:p>
          <a:p>
            <a:pPr lvl="2"/>
            <a:r>
              <a:rPr lang="en-US" sz="1700">
                <a:latin typeface="Consolas" panose="020B0609020204030204" pitchFamily="49" charset="0"/>
                <a:cs typeface="Consolas" panose="020B0609020204030204" pitchFamily="49" charset="0"/>
              </a:rPr>
              <a:t>-l select=128:system=polaris</a:t>
            </a:r>
            <a:endParaRPr lang="en-US" sz="1800"/>
          </a:p>
          <a:p>
            <a:pPr lvl="2"/>
            <a:endParaRPr lang="en-US" sz="1800"/>
          </a:p>
          <a:p>
            <a:r>
              <a:rPr lang="en-US" sz="2000"/>
              <a:t>Useful definitions</a:t>
            </a:r>
          </a:p>
          <a:p>
            <a:pPr lvl="1"/>
            <a:r>
              <a:rPr lang="en-US" sz="1800"/>
              <a:t>chunk</a:t>
            </a:r>
          </a:p>
          <a:p>
            <a:pPr lvl="2"/>
            <a:r>
              <a:rPr lang="en-US" sz="1800"/>
              <a:t>Set of resources allocated as a unit to a job</a:t>
            </a:r>
          </a:p>
          <a:p>
            <a:pPr lvl="1"/>
            <a:r>
              <a:rPr lang="en-US" sz="1800"/>
              <a:t>vnode</a:t>
            </a:r>
          </a:p>
          <a:p>
            <a:pPr lvl="2"/>
            <a:r>
              <a:rPr lang="en-US" sz="1800"/>
              <a:t>Virtual node.  Abstract object representing a usable part of an execution host</a:t>
            </a:r>
          </a:p>
          <a:p>
            <a:pPr lvl="1"/>
            <a:r>
              <a:rPr lang="en-US" sz="1800"/>
              <a:t>ncpus</a:t>
            </a:r>
          </a:p>
          <a:p>
            <a:pPr lvl="2"/>
            <a:r>
              <a:rPr lang="en-US" sz="1800"/>
              <a:t>On Polaris this is equal to a hardware thread.  Polaris has a single socket with 32 cores, each with 2 threads resulting in ncpus=64</a:t>
            </a:r>
          </a:p>
          <a:p>
            <a:pPr lvl="1"/>
            <a:r>
              <a:rPr lang="en-US" sz="1800"/>
              <a:t>ngpus</a:t>
            </a:r>
          </a:p>
          <a:p>
            <a:pPr lvl="2"/>
            <a:r>
              <a:rPr lang="en-US" sz="1800"/>
              <a:t>Number of GPUs.  Generally will be four on Polaris.  Could potentially be higher if using </a:t>
            </a:r>
            <a:r>
              <a:rPr lang="en-US" sz="1800" i="1"/>
              <a:t>Multi Instance GPU (MIG)</a:t>
            </a:r>
            <a:r>
              <a:rPr lang="en-US" sz="1800"/>
              <a:t> mode.</a:t>
            </a:r>
          </a:p>
          <a:p>
            <a:pPr lvl="1"/>
            <a:endParaRPr lang="en-US" sz="1800"/>
          </a:p>
          <a:p>
            <a:pPr lvl="1"/>
            <a:endParaRPr lang="en-US"/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0013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A7E8997-338F-CB78-E63C-3CEA5EC417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8700" y="624199"/>
            <a:ext cx="6406907" cy="9142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29917A-46F3-2EB4-29B1-1CCC9C655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Polaris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3A5010D-D117-78F4-EB01-0E5C0B5A0E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084" t="39792" r="2448" b="12292"/>
          <a:stretch/>
        </p:blipFill>
        <p:spPr>
          <a:xfrm>
            <a:off x="724223" y="2261948"/>
            <a:ext cx="10896600" cy="41018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3329DC-90D1-2092-BFBF-4D7D19338956}"/>
              </a:ext>
            </a:extLst>
          </p:cNvPr>
          <p:cNvSpPr txBox="1"/>
          <p:nvPr/>
        </p:nvSpPr>
        <p:spPr>
          <a:xfrm>
            <a:off x="8223379" y="180461"/>
            <a:ext cx="3397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www.alcf.anl.gov</a:t>
            </a:r>
            <a:r>
              <a:rPr lang="en-US" dirty="0"/>
              <a:t>/</a:t>
            </a:r>
            <a:r>
              <a:rPr lang="en-US" dirty="0" err="1"/>
              <a:t>polaris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F1168B-0D1F-939E-EF0B-415C3A36223B}"/>
              </a:ext>
            </a:extLst>
          </p:cNvPr>
          <p:cNvSpPr txBox="1"/>
          <p:nvPr/>
        </p:nvSpPr>
        <p:spPr>
          <a:xfrm>
            <a:off x="723450" y="954158"/>
            <a:ext cx="1089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ALCF’s latest computational resource</a:t>
            </a:r>
          </a:p>
          <a:p>
            <a:pPr marL="742939" lvl="1" indent="-285750">
              <a:buFont typeface="Arial" panose="020B0604020202020204" pitchFamily="34" charset="0"/>
              <a:buChar char="•"/>
            </a:pPr>
            <a:r>
              <a:rPr lang="en-US" dirty="0"/>
              <a:t>Provides on-ramp to Aurora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Generally available ALCF resource</a:t>
            </a:r>
          </a:p>
          <a:p>
            <a:pPr marL="742939" lvl="1" indent="-285750">
              <a:buFont typeface="Arial" panose="020B0604020202020204" pitchFamily="34" charset="0"/>
              <a:buChar char="•"/>
            </a:pPr>
            <a:r>
              <a:rPr lang="en-US" dirty="0"/>
              <a:t>INCITE, ALCC, DD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53C5DE-4689-73DB-C559-2A209AD3FF6E}"/>
              </a:ext>
            </a:extLst>
          </p:cNvPr>
          <p:cNvSpPr txBox="1"/>
          <p:nvPr/>
        </p:nvSpPr>
        <p:spPr>
          <a:xfrm>
            <a:off x="9616751" y="1528763"/>
            <a:ext cx="21460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Top500 June 2022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F185F5C-2551-4131-8CE4-58D7271C00A2}"/>
              </a:ext>
            </a:extLst>
          </p:cNvPr>
          <p:cNvSpPr/>
          <p:nvPr/>
        </p:nvSpPr>
        <p:spPr>
          <a:xfrm>
            <a:off x="5680966" y="673806"/>
            <a:ext cx="286139" cy="28613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8015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1CF14-3363-1040-9FEF-BD8921F8D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Some useful commands for working with PBS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5D2C7-80CB-2D4E-88BD-C4003B0496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00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2000">
                <a:latin typeface="Consolas" panose="020B0609020204030204" pitchFamily="49" charset="0"/>
                <a:cs typeface="Consolas" panose="020B0609020204030204" pitchFamily="49" charset="0"/>
              </a:rPr>
              <a:t>qsub2pbs </a:t>
            </a:r>
            <a:r>
              <a:rPr lang="en-US" sz="2000"/>
              <a:t>(Available on Theta and Cooley)</a:t>
            </a:r>
          </a:p>
          <a:p>
            <a:pPr lvl="1"/>
            <a:r>
              <a:rPr lang="en-US" sz="1800"/>
              <a:t> Translates Cobalt qsub command to PBS qsub command</a:t>
            </a:r>
          </a:p>
          <a:p>
            <a:pPr lvl="1"/>
            <a:r>
              <a:rPr lang="en-US" sz="1800"/>
              <a:t> Pass it a Cobalt command line and get a pbs one</a:t>
            </a:r>
          </a:p>
          <a:p>
            <a:endParaRPr lang="en-US" sz="2000"/>
          </a:p>
          <a:p>
            <a:endParaRPr lang="en-US" sz="2000"/>
          </a:p>
          <a:p>
            <a:endParaRPr lang="en-US" sz="2000"/>
          </a:p>
          <a:p>
            <a:r>
              <a:rPr lang="en-US" sz="2000">
                <a:latin typeface="Consolas" panose="020B0609020204030204" pitchFamily="49" charset="0"/>
                <a:cs typeface="Consolas" panose="020B0609020204030204" pitchFamily="49" charset="0"/>
              </a:rPr>
              <a:t>pbsnodes</a:t>
            </a:r>
          </a:p>
          <a:p>
            <a:pPr lvl="1"/>
            <a:r>
              <a:rPr lang="en-US" sz="1800"/>
              <a:t> Provides information about the current state of nodes</a:t>
            </a:r>
          </a:p>
        </p:txBody>
      </p:sp>
    </p:spTree>
    <p:extLst>
      <p:ext uri="{BB962C8B-B14F-4D97-AF65-F5344CB8AC3E}">
        <p14:creationId xmlns:p14="http://schemas.microsoft.com/office/powerpoint/2010/main" val="15780177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29839-5F12-FC0A-EBA5-AECC30C0F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D77F4C-5677-62FC-5B57-20A9F7C66D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Polaris had 3 main queues</a:t>
            </a:r>
          </a:p>
          <a:p>
            <a:pPr lvl="1"/>
            <a:r>
              <a:rPr lang="en-US" dirty="0">
                <a:hlinkClick r:id="rId2"/>
              </a:rPr>
              <a:t>https://www.alcf.anl.gov/support/user-guides/polaris/queueing-and-running-jobs/job-and-queue-scheduling/index.html</a:t>
            </a:r>
            <a:endParaRPr lang="en-US" dirty="0"/>
          </a:p>
          <a:p>
            <a:pPr lvl="1"/>
            <a:r>
              <a:rPr lang="en-US" dirty="0"/>
              <a:t>debug</a:t>
            </a:r>
          </a:p>
          <a:p>
            <a:pPr lvl="2"/>
            <a:r>
              <a:rPr lang="en-US" dirty="0"/>
              <a:t>2 nodes max</a:t>
            </a:r>
          </a:p>
          <a:p>
            <a:pPr lvl="2"/>
            <a:r>
              <a:rPr lang="en-US" dirty="0"/>
              <a:t>1 hour max</a:t>
            </a:r>
          </a:p>
          <a:p>
            <a:pPr lvl="2"/>
            <a:r>
              <a:rPr lang="en-US" dirty="0"/>
              <a:t>10 minutes min</a:t>
            </a:r>
          </a:p>
          <a:p>
            <a:pPr lvl="1"/>
            <a:r>
              <a:rPr lang="en-US" dirty="0"/>
              <a:t>debug-scaling</a:t>
            </a:r>
          </a:p>
          <a:p>
            <a:pPr lvl="2"/>
            <a:r>
              <a:rPr lang="en-US" dirty="0"/>
              <a:t>10 nodes max</a:t>
            </a:r>
          </a:p>
          <a:p>
            <a:pPr lvl="2"/>
            <a:r>
              <a:rPr lang="en-US" dirty="0"/>
              <a:t>1 hour max</a:t>
            </a:r>
          </a:p>
          <a:p>
            <a:pPr lvl="2"/>
            <a:r>
              <a:rPr lang="en-US" dirty="0"/>
              <a:t>10 minutes min</a:t>
            </a:r>
          </a:p>
          <a:p>
            <a:pPr lvl="1"/>
            <a:r>
              <a:rPr lang="en-US" dirty="0"/>
              <a:t>prod</a:t>
            </a:r>
          </a:p>
          <a:p>
            <a:pPr lvl="2"/>
            <a:r>
              <a:rPr lang="en-US" dirty="0"/>
              <a:t>10 nodes min</a:t>
            </a:r>
          </a:p>
          <a:p>
            <a:pPr lvl="2"/>
            <a:r>
              <a:rPr lang="en-US" dirty="0"/>
              <a:t>496 nodes max</a:t>
            </a:r>
          </a:p>
          <a:p>
            <a:pPr lvl="2"/>
            <a:r>
              <a:rPr lang="en-US" dirty="0"/>
              <a:t>30 minutes min</a:t>
            </a:r>
          </a:p>
          <a:p>
            <a:pPr lvl="2"/>
            <a:r>
              <a:rPr lang="en-US" dirty="0"/>
              <a:t>Up to 6/12/24 hours max</a:t>
            </a:r>
          </a:p>
          <a:p>
            <a:pPr lvl="2"/>
            <a:r>
              <a:rPr lang="en-US" dirty="0"/>
              <a:t>Queue will route job to other queues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766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97025-DF7B-464A-B658-8D6D416E1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Running MPI 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D3B379-6D08-F041-B507-FDC2894FFB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§"/>
            </a:pPr>
            <a:r>
              <a:rPr lang="en-US" dirty="0"/>
              <a:t>Jobs run directly on the compute nodes.  The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mpiexec</a:t>
            </a:r>
            <a:r>
              <a:rPr lang="en-US" dirty="0"/>
              <a:t> command runs applications using the Parallel Application Launch Service (PALS)</a:t>
            </a:r>
          </a:p>
          <a:p>
            <a:pPr marL="0" indent="0">
              <a:buNone/>
            </a:pPr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sz="2000" dirty="0" err="1"/>
              <a:t>mpiexec</a:t>
            </a:r>
            <a:endParaRPr lang="en-US" sz="2000" dirty="0"/>
          </a:p>
          <a:p>
            <a:pPr lvl="1"/>
            <a:r>
              <a:rPr lang="en-US" dirty="0"/>
              <a:t> Execute MPI applications on compute nodes using </a:t>
            </a:r>
            <a:r>
              <a:rPr lang="en-US" dirty="0" err="1"/>
              <a:t>mpiexec</a:t>
            </a:r>
            <a:endParaRPr lang="en-US" dirty="0"/>
          </a:p>
          <a:p>
            <a:pPr marL="914377" lvl="2" indent="0">
              <a:buNone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-n        </a:t>
            </a:r>
            <a:r>
              <a:rPr lang="en-US" dirty="0"/>
              <a:t>Total number of MPI ranks	</a:t>
            </a:r>
          </a:p>
          <a:p>
            <a:pPr marL="914377" lvl="2" indent="0">
              <a:buNone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-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ppn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     </a:t>
            </a:r>
            <a:r>
              <a:rPr lang="en-US" dirty="0"/>
              <a:t>Total number of MPI ranks per node</a:t>
            </a:r>
          </a:p>
          <a:p>
            <a:pPr marL="914377" lvl="2" indent="0">
              <a:buNone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--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cpu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-bind </a:t>
            </a:r>
            <a:r>
              <a:rPr lang="en-US" dirty="0"/>
              <a:t>CPU binding for application</a:t>
            </a:r>
          </a:p>
          <a:p>
            <a:pPr marL="914377" lvl="2" indent="0">
              <a:buNone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--depth    </a:t>
            </a:r>
            <a:r>
              <a:rPr lang="en-US" dirty="0"/>
              <a:t>Number of CPUs per rank</a:t>
            </a:r>
          </a:p>
          <a:p>
            <a:pPr marL="914377" lvl="2" indent="0">
              <a:buNone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--env      </a:t>
            </a:r>
            <a:r>
              <a:rPr lang="en-US" dirty="0"/>
              <a:t>Set environment variables</a:t>
            </a:r>
          </a:p>
          <a:p>
            <a:pPr marL="914377" lvl="2" indent="0">
              <a:buNone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--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hostfile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/>
              <a:t>Indicate file with hostname</a:t>
            </a:r>
          </a:p>
          <a:p>
            <a:pPr marL="914377" lvl="2" indent="0">
              <a:buNone/>
            </a:pPr>
            <a:endParaRPr lang="en-US" dirty="0"/>
          </a:p>
          <a:p>
            <a:pPr marL="0" lvl="2" indent="0">
              <a:buNone/>
            </a:pPr>
            <a:endParaRPr lang="en-US" dirty="0"/>
          </a:p>
          <a:p>
            <a:pPr marL="342900" lvl="2" indent="-342900"/>
            <a:r>
              <a:rPr lang="en-US" sz="2000" dirty="0"/>
              <a:t>Full list of options available from the man page</a:t>
            </a:r>
          </a:p>
          <a:p>
            <a:pPr marL="342900" lvl="2" indent="-342900"/>
            <a:r>
              <a:rPr lang="en-US" sz="2000" dirty="0">
                <a:hlinkClick r:id="rId2"/>
              </a:rPr>
              <a:t>https://www.alcf.anl.gov/support/user-guides/polaris/queueing-and-running-jobs/example-job-scripts/index.html</a:t>
            </a:r>
            <a:endParaRPr lang="en-US" sz="2000" dirty="0"/>
          </a:p>
          <a:p>
            <a:pPr marL="0" lvl="2" indent="0">
              <a:buNone/>
            </a:pPr>
            <a:r>
              <a:rPr lang="en-US" sz="2000" dirty="0"/>
              <a:t> 	</a:t>
            </a:r>
          </a:p>
        </p:txBody>
      </p:sp>
    </p:spTree>
    <p:extLst>
      <p:ext uri="{BB962C8B-B14F-4D97-AF65-F5344CB8AC3E}">
        <p14:creationId xmlns:p14="http://schemas.microsoft.com/office/powerpoint/2010/main" val="23193750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FA2C7-7E7C-2249-9494-FCC4AE22F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MPI Control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1A10C7-FC62-9445-B20D-5CF17FD8FD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 </a:t>
            </a:r>
            <a:r>
              <a:rPr lang="en-US" dirty="0" err="1"/>
              <a:t>mpi_intro</a:t>
            </a:r>
            <a:endParaRPr lang="en-US" dirty="0"/>
          </a:p>
          <a:p>
            <a:pPr lvl="1"/>
            <a:r>
              <a:rPr lang="en-US" dirty="0"/>
              <a:t>Lists various environment variables to control </a:t>
            </a:r>
            <a:r>
              <a:rPr lang="en-US" dirty="0" err="1"/>
              <a:t>CrayMPI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20273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97EDE-B557-5F46-8D5F-F6F84D9B9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99F231-7DEF-C746-87E1-B0CAB6A546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The Cray PE provides python (</a:t>
            </a:r>
            <a:r>
              <a:rPr lang="en-US" sz="2000" dirty="0">
                <a:latin typeface="Monaco" pitchFamily="2" charset="77"/>
              </a:rPr>
              <a:t>cray-python</a:t>
            </a:r>
            <a:r>
              <a:rPr lang="en-US" sz="2000" dirty="0"/>
              <a:t> module) with several </a:t>
            </a:r>
            <a:r>
              <a:rPr lang="en-US" sz="2000" dirty="0" err="1"/>
              <a:t>builtin</a:t>
            </a:r>
            <a:r>
              <a:rPr lang="en-US" sz="2000" dirty="0"/>
              <a:t> modules</a:t>
            </a:r>
          </a:p>
          <a:p>
            <a:pPr lvl="1"/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800" dirty="0" err="1">
                <a:latin typeface="Consolas" panose="020B0609020204030204" pitchFamily="49" charset="0"/>
                <a:cs typeface="Consolas" panose="020B0609020204030204" pitchFamily="49" charset="0"/>
              </a:rPr>
              <a:t>numpy</a:t>
            </a:r>
            <a:endParaRPr lang="en-US" sz="18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lvl="1"/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800" dirty="0" err="1">
                <a:latin typeface="Consolas" panose="020B0609020204030204" pitchFamily="49" charset="0"/>
                <a:cs typeface="Consolas" panose="020B0609020204030204" pitchFamily="49" charset="0"/>
              </a:rPr>
              <a:t>scipy</a:t>
            </a:r>
            <a:endParaRPr lang="en-US" sz="18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lvl="1"/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  pandas</a:t>
            </a:r>
          </a:p>
          <a:p>
            <a:pPr lvl="1"/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  mpi4py</a:t>
            </a:r>
          </a:p>
          <a:p>
            <a:pPr lvl="1"/>
            <a:endParaRPr lang="en-US" sz="1800" dirty="0"/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92633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0774D-EC1F-0648-ADFB-0F3A4F0CE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Debuggers &amp; Profilers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AD339-5DD5-C242-9C36-CED8129238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Debuggers</a:t>
            </a:r>
          </a:p>
          <a:p>
            <a:pPr lvl="1"/>
            <a:r>
              <a:rPr lang="en-US" dirty="0"/>
              <a:t> STAT (Stack Trace Analysis Tool)</a:t>
            </a:r>
          </a:p>
          <a:p>
            <a:pPr lvl="2"/>
            <a:r>
              <a:rPr lang="en-US" dirty="0"/>
              <a:t>Stack tracing at scale</a:t>
            </a:r>
          </a:p>
          <a:p>
            <a:pPr lvl="1"/>
            <a:r>
              <a:rPr lang="en-US" dirty="0"/>
              <a:t> gdb4hpc</a:t>
            </a:r>
          </a:p>
          <a:p>
            <a:pPr lvl="2"/>
            <a:r>
              <a:rPr lang="en-US" dirty="0"/>
              <a:t>Parallelized </a:t>
            </a:r>
            <a:r>
              <a:rPr lang="en-US" dirty="0" err="1"/>
              <a:t>gdb</a:t>
            </a:r>
            <a:r>
              <a:rPr lang="en-US" dirty="0"/>
              <a:t> for HPC</a:t>
            </a:r>
          </a:p>
          <a:p>
            <a:pPr lvl="1"/>
            <a:r>
              <a:rPr lang="en-US" dirty="0"/>
              <a:t> CUDA-GDB</a:t>
            </a:r>
          </a:p>
          <a:p>
            <a:pPr lvl="2"/>
            <a:r>
              <a:rPr lang="en-US" dirty="0"/>
              <a:t>NVIDIA tool for debugging CUDA</a:t>
            </a:r>
          </a:p>
          <a:p>
            <a:pPr lvl="1"/>
            <a:r>
              <a:rPr lang="en-US" dirty="0"/>
              <a:t> </a:t>
            </a:r>
            <a:r>
              <a:rPr lang="en-US" dirty="0" err="1"/>
              <a:t>gdb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Profilers</a:t>
            </a:r>
          </a:p>
          <a:p>
            <a:pPr lvl="1"/>
            <a:r>
              <a:rPr lang="en-US" dirty="0"/>
              <a:t> PAT (Performance Analysis Tool)</a:t>
            </a:r>
          </a:p>
          <a:p>
            <a:pPr lvl="2"/>
            <a:r>
              <a:rPr lang="en-US" dirty="0"/>
              <a:t>Whole program performance analysis</a:t>
            </a:r>
          </a:p>
          <a:p>
            <a:pPr lvl="1"/>
            <a:r>
              <a:rPr lang="en-US" dirty="0"/>
              <a:t> NVIDIA® </a:t>
            </a:r>
            <a:r>
              <a:rPr lang="en-US" dirty="0" err="1"/>
              <a:t>Nsight</a:t>
            </a:r>
            <a:r>
              <a:rPr lang="en-US" dirty="0"/>
              <a:t>™</a:t>
            </a:r>
          </a:p>
          <a:p>
            <a:pPr lvl="2"/>
            <a:r>
              <a:rPr lang="en-US" dirty="0"/>
              <a:t>GPU performance analysis tool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2892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76038-7964-6945-B544-72B591384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Information and Help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BC3FC0-F4FD-924C-B7AC-987C2E4AD3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000" dirty="0"/>
          </a:p>
          <a:p>
            <a:r>
              <a:rPr lang="en-US" sz="2000" dirty="0"/>
              <a:t>User documentation will be added to the ALCF support center</a:t>
            </a:r>
          </a:p>
          <a:p>
            <a:pPr lvl="1"/>
            <a:r>
              <a:rPr lang="en-US" sz="1800" dirty="0"/>
              <a:t> </a:t>
            </a:r>
            <a:r>
              <a:rPr lang="en-US" sz="1800" dirty="0">
                <a:hlinkClick r:id="rId2"/>
              </a:rPr>
              <a:t>https://www.alcf.anl.gov/support-center</a:t>
            </a:r>
            <a:r>
              <a:rPr lang="en-US" sz="1800" dirty="0"/>
              <a:t> </a:t>
            </a:r>
          </a:p>
          <a:p>
            <a:pPr lvl="1"/>
            <a:endParaRPr lang="en-US" sz="1800" dirty="0"/>
          </a:p>
          <a:p>
            <a:r>
              <a:rPr lang="en-US" sz="2000" dirty="0"/>
              <a:t>Additional information about Polaris</a:t>
            </a:r>
          </a:p>
          <a:p>
            <a:pPr lvl="1"/>
            <a:r>
              <a:rPr lang="en-US" sz="1800" dirty="0">
                <a:hlinkClick r:id="rId3"/>
              </a:rPr>
              <a:t> https://www.alcf.anl.gov/polaris</a:t>
            </a:r>
            <a:r>
              <a:rPr lang="en-US" sz="1800" dirty="0"/>
              <a:t> </a:t>
            </a:r>
          </a:p>
          <a:p>
            <a:endParaRPr lang="en-US" sz="2000" dirty="0"/>
          </a:p>
          <a:p>
            <a:r>
              <a:rPr lang="en-US" sz="2000" dirty="0"/>
              <a:t>Getting help for ALCF resources </a:t>
            </a:r>
          </a:p>
          <a:p>
            <a:pPr lvl="1"/>
            <a:r>
              <a:rPr lang="en-US" sz="1800" dirty="0"/>
              <a:t> </a:t>
            </a:r>
            <a:r>
              <a:rPr lang="en-US" sz="1800" dirty="0">
                <a:hlinkClick r:id="rId4"/>
              </a:rPr>
              <a:t>support@alcf.anl.gov</a:t>
            </a:r>
            <a:r>
              <a:rPr lang="en-US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979199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03537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01EFCEB-4596-4B28-4E2F-8C0372F19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r>
              <a:rPr lang="en-US" dirty="0"/>
              <a:t>Hardware</a:t>
            </a:r>
          </a:p>
        </p:txBody>
      </p:sp>
      <p:pic>
        <p:nvPicPr>
          <p:cNvPr id="8" name="Picture Placeholder 7" descr="A picture containing ceiling, indoor, floor, wall&#10;&#10;Description automatically generated">
            <a:extLst>
              <a:ext uri="{FF2B5EF4-FFF2-40B4-BE49-F238E27FC236}">
                <a16:creationId xmlns:a16="http://schemas.microsoft.com/office/drawing/2014/main" id="{C503D71F-A284-DF6A-8800-938BFFA2979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4884" t="14031" r="7917" b="23248"/>
          <a:stretch/>
        </p:blipFill>
        <p:spPr>
          <a:xfrm>
            <a:off x="2162461" y="1527858"/>
            <a:ext cx="9713949" cy="4643500"/>
          </a:xfrm>
        </p:spPr>
      </p:pic>
    </p:spTree>
    <p:extLst>
      <p:ext uri="{BB962C8B-B14F-4D97-AF65-F5344CB8AC3E}">
        <p14:creationId xmlns:p14="http://schemas.microsoft.com/office/powerpoint/2010/main" val="30249706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E1A13D0F-049C-A245-8DD0-4805C50181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6984636"/>
              </p:ext>
            </p:extLst>
          </p:nvPr>
        </p:nvGraphicFramePr>
        <p:xfrm>
          <a:off x="868987" y="1309118"/>
          <a:ext cx="5141395" cy="4794777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3528188">
                  <a:extLst>
                    <a:ext uri="{9D8B030D-6E8A-4147-A177-3AD203B41FA5}">
                      <a16:colId xmlns:a16="http://schemas.microsoft.com/office/drawing/2014/main" val="1213615622"/>
                    </a:ext>
                  </a:extLst>
                </a:gridCol>
                <a:gridCol w="1613207">
                  <a:extLst>
                    <a:ext uri="{9D8B030D-6E8A-4147-A177-3AD203B41FA5}">
                      <a16:colId xmlns:a16="http://schemas.microsoft.com/office/drawing/2014/main" val="2954691776"/>
                    </a:ext>
                  </a:extLst>
                </a:gridCol>
              </a:tblGrid>
              <a:tr h="368829">
                <a:tc>
                  <a:txBody>
                    <a:bodyPr/>
                    <a:lstStyle/>
                    <a:p>
                      <a:r>
                        <a:rPr lang="en-US" dirty="0"/>
                        <a:t># of AMD EPYC 7543P CPUs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3353930"/>
                  </a:ext>
                </a:extLst>
              </a:tr>
              <a:tr h="368829">
                <a:tc>
                  <a:txBody>
                    <a:bodyPr/>
                    <a:lstStyle/>
                    <a:p>
                      <a:r>
                        <a:rPr lang="en-US" dirty="0"/>
                        <a:t># of  NVIDIA A100 GPUs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5400959"/>
                  </a:ext>
                </a:extLst>
              </a:tr>
              <a:tr h="368829">
                <a:tc>
                  <a:txBody>
                    <a:bodyPr/>
                    <a:lstStyle/>
                    <a:p>
                      <a:r>
                        <a:rPr lang="en-US" dirty="0"/>
                        <a:t>Total HBM2 Memory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160 GB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1896989"/>
                  </a:ext>
                </a:extLst>
              </a:tr>
              <a:tr h="368829">
                <a:tc>
                  <a:txBody>
                    <a:bodyPr/>
                    <a:lstStyle/>
                    <a:p>
                      <a:r>
                        <a:rPr lang="en-US" dirty="0"/>
                        <a:t>HBM2 Memory BW per GPU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1.6 TB/s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0225016"/>
                  </a:ext>
                </a:extLst>
              </a:tr>
              <a:tr h="368829">
                <a:tc>
                  <a:txBody>
                    <a:bodyPr/>
                    <a:lstStyle/>
                    <a:p>
                      <a:r>
                        <a:rPr lang="en-US" dirty="0"/>
                        <a:t>Total DDR4 Memory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512 GB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3658312"/>
                  </a:ext>
                </a:extLst>
              </a:tr>
              <a:tr h="368829">
                <a:tc>
                  <a:txBody>
                    <a:bodyPr/>
                    <a:lstStyle/>
                    <a:p>
                      <a:r>
                        <a:rPr lang="en-US" dirty="0"/>
                        <a:t>DDR4 Memory BW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204.8 GB/s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3108445"/>
                  </a:ext>
                </a:extLst>
              </a:tr>
              <a:tr h="368829">
                <a:tc>
                  <a:txBody>
                    <a:bodyPr/>
                    <a:lstStyle/>
                    <a:p>
                      <a:r>
                        <a:rPr lang="en-US" dirty="0"/>
                        <a:t># OF </a:t>
                      </a:r>
                      <a:r>
                        <a:rPr lang="en-US" dirty="0" err="1"/>
                        <a:t>NVMe</a:t>
                      </a:r>
                      <a:r>
                        <a:rPr lang="en-US" dirty="0"/>
                        <a:t> SSDs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6376842"/>
                  </a:ext>
                </a:extLst>
              </a:tr>
              <a:tr h="368829">
                <a:tc>
                  <a:txBody>
                    <a:bodyPr/>
                    <a:lstStyle/>
                    <a:p>
                      <a:r>
                        <a:rPr lang="en-US" dirty="0"/>
                        <a:t>Total </a:t>
                      </a:r>
                      <a:r>
                        <a:rPr lang="en-US" dirty="0" err="1"/>
                        <a:t>NVMe</a:t>
                      </a:r>
                      <a:r>
                        <a:rPr lang="en-US" dirty="0"/>
                        <a:t> SSD Capacity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3.2 TB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9356285"/>
                  </a:ext>
                </a:extLst>
              </a:tr>
              <a:tr h="368829">
                <a:tc>
                  <a:txBody>
                    <a:bodyPr/>
                    <a:lstStyle/>
                    <a:p>
                      <a:r>
                        <a:rPr lang="en-US" dirty="0"/>
                        <a:t># of  Mellanox  NICs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5412827"/>
                  </a:ext>
                </a:extLst>
              </a:tr>
              <a:tr h="368829">
                <a:tc>
                  <a:txBody>
                    <a:bodyPr/>
                    <a:lstStyle/>
                    <a:p>
                      <a:r>
                        <a:rPr lang="en-US" dirty="0"/>
                        <a:t>Total Injection BW (w/ Cassini)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25 (50) GB/s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7617783"/>
                  </a:ext>
                </a:extLst>
              </a:tr>
              <a:tr h="368829">
                <a:tc>
                  <a:txBody>
                    <a:bodyPr/>
                    <a:lstStyle/>
                    <a:p>
                      <a:r>
                        <a:rPr lang="en-US" dirty="0"/>
                        <a:t>PCIe Gen4 BW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64 GB/s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1497172"/>
                  </a:ext>
                </a:extLst>
              </a:tr>
              <a:tr h="368829">
                <a:tc>
                  <a:txBody>
                    <a:bodyPr/>
                    <a:lstStyle/>
                    <a:p>
                      <a:r>
                        <a:rPr lang="en-US" dirty="0" err="1"/>
                        <a:t>NVLink</a:t>
                      </a:r>
                      <a:r>
                        <a:rPr lang="en-US" dirty="0"/>
                        <a:t> BW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600 GB/s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9828399"/>
                  </a:ext>
                </a:extLst>
              </a:tr>
              <a:tr h="368829">
                <a:tc>
                  <a:txBody>
                    <a:bodyPr/>
                    <a:lstStyle/>
                    <a:p>
                      <a:r>
                        <a:rPr lang="en-US" dirty="0"/>
                        <a:t>Total GPU DP Tensor Core Flops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78 TF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5815549"/>
                  </a:ext>
                </a:extLst>
              </a:tr>
            </a:tbl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2AF51C32-01DB-F04C-BE3F-3169D4D16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300" dirty="0"/>
              <a:t>Polaris Single Node Configuration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97B8C9-A103-0D44-8B81-345AEC48868D}"/>
              </a:ext>
            </a:extLst>
          </p:cNvPr>
          <p:cNvPicPr/>
          <p:nvPr/>
        </p:nvPicPr>
        <p:blipFill>
          <a:blip r:embed="rId3"/>
          <a:srcRect/>
          <a:stretch/>
        </p:blipFill>
        <p:spPr>
          <a:xfrm>
            <a:off x="7189795" y="1079086"/>
            <a:ext cx="4247122" cy="5202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1924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E1A13D0F-049C-A245-8DD0-4805C5018172}"/>
              </a:ext>
            </a:extLst>
          </p:cNvPr>
          <p:cNvGraphicFramePr>
            <a:graphicFrameLocks noGrp="1"/>
          </p:cNvGraphicFramePr>
          <p:nvPr/>
        </p:nvGraphicFramePr>
        <p:xfrm>
          <a:off x="859173" y="1358721"/>
          <a:ext cx="4834056" cy="4794777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2733113">
                  <a:extLst>
                    <a:ext uri="{9D8B030D-6E8A-4147-A177-3AD203B41FA5}">
                      <a16:colId xmlns:a16="http://schemas.microsoft.com/office/drawing/2014/main" val="1213615622"/>
                    </a:ext>
                  </a:extLst>
                </a:gridCol>
                <a:gridCol w="2100943">
                  <a:extLst>
                    <a:ext uri="{9D8B030D-6E8A-4147-A177-3AD203B41FA5}">
                      <a16:colId xmlns:a16="http://schemas.microsoft.com/office/drawing/2014/main" val="2954691776"/>
                    </a:ext>
                  </a:extLst>
                </a:gridCol>
              </a:tblGrid>
              <a:tr h="368829">
                <a:tc>
                  <a:txBody>
                    <a:bodyPr/>
                    <a:lstStyle/>
                    <a:p>
                      <a:r>
                        <a:rPr lang="en-US" dirty="0"/>
                        <a:t>Base Frequency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2.8 GHz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3353930"/>
                  </a:ext>
                </a:extLst>
              </a:tr>
              <a:tr h="368829">
                <a:tc>
                  <a:txBody>
                    <a:bodyPr/>
                    <a:lstStyle/>
                    <a:p>
                      <a:r>
                        <a:rPr lang="en-US" dirty="0"/>
                        <a:t>Max Boost </a:t>
                      </a:r>
                      <a:r>
                        <a:rPr lang="en-US" dirty="0" err="1"/>
                        <a:t>Clk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3.7 GHz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5400959"/>
                  </a:ext>
                </a:extLst>
              </a:tr>
              <a:tr h="368829">
                <a:tc>
                  <a:txBody>
                    <a:bodyPr/>
                    <a:lstStyle/>
                    <a:p>
                      <a:r>
                        <a:rPr lang="en-US" dirty="0"/>
                        <a:t># of Zen3 Cores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1896989"/>
                  </a:ext>
                </a:extLst>
              </a:tr>
              <a:tr h="368829">
                <a:tc>
                  <a:txBody>
                    <a:bodyPr/>
                    <a:lstStyle/>
                    <a:p>
                      <a:r>
                        <a:rPr lang="en-US" dirty="0"/>
                        <a:t># of Threads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0225016"/>
                  </a:ext>
                </a:extLst>
              </a:tr>
              <a:tr h="368829">
                <a:tc>
                  <a:txBody>
                    <a:bodyPr/>
                    <a:lstStyle/>
                    <a:p>
                      <a:r>
                        <a:rPr lang="en-US" dirty="0"/>
                        <a:t>Total DDR4 Memory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512 GB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3658312"/>
                  </a:ext>
                </a:extLst>
              </a:tr>
              <a:tr h="368829">
                <a:tc>
                  <a:txBody>
                    <a:bodyPr/>
                    <a:lstStyle/>
                    <a:p>
                      <a:r>
                        <a:rPr lang="en-US" dirty="0"/>
                        <a:t># of Memory Channels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4550735"/>
                  </a:ext>
                </a:extLst>
              </a:tr>
              <a:tr h="368829">
                <a:tc>
                  <a:txBody>
                    <a:bodyPr/>
                    <a:lstStyle/>
                    <a:p>
                      <a:r>
                        <a:rPr lang="en-US" dirty="0"/>
                        <a:t>DDR4 Memory BW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204.8 GB/s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3108445"/>
                  </a:ext>
                </a:extLst>
              </a:tr>
              <a:tr h="368829">
                <a:tc>
                  <a:txBody>
                    <a:bodyPr/>
                    <a:lstStyle/>
                    <a:p>
                      <a:r>
                        <a:rPr lang="en-US" dirty="0"/>
                        <a:t>Total Shared L3 Cache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256 MB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6376842"/>
                  </a:ext>
                </a:extLst>
              </a:tr>
              <a:tr h="368829">
                <a:tc>
                  <a:txBody>
                    <a:bodyPr/>
                    <a:lstStyle/>
                    <a:p>
                      <a:r>
                        <a:rPr lang="en-US" dirty="0"/>
                        <a:t>L2 Cache per Core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512 </a:t>
                      </a:r>
                      <a:r>
                        <a:rPr lang="en-US" dirty="0"/>
                        <a:t>K</a:t>
                      </a:r>
                      <a:r>
                        <a:rPr lang="en-US"/>
                        <a:t>B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9356285"/>
                  </a:ext>
                </a:extLst>
              </a:tr>
              <a:tr h="368829">
                <a:tc>
                  <a:txBody>
                    <a:bodyPr/>
                    <a:lstStyle/>
                    <a:p>
                      <a:r>
                        <a:rPr lang="en-US" dirty="0"/>
                        <a:t>L1 Cache per Core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32 KB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5412827"/>
                  </a:ext>
                </a:extLst>
              </a:tr>
              <a:tr h="368829">
                <a:tc>
                  <a:txBody>
                    <a:bodyPr/>
                    <a:lstStyle/>
                    <a:p>
                      <a:r>
                        <a:rPr lang="en-US" dirty="0"/>
                        <a:t>PCIe Gen 4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128 lanes (8 ports)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5094165"/>
                  </a:ext>
                </a:extLst>
              </a:tr>
              <a:tr h="368829">
                <a:tc>
                  <a:txBody>
                    <a:bodyPr/>
                    <a:lstStyle/>
                    <a:p>
                      <a:r>
                        <a:rPr lang="en-US" dirty="0"/>
                        <a:t>PCIe Gen4 BW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64 GB/s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1497172"/>
                  </a:ext>
                </a:extLst>
              </a:tr>
              <a:tr h="368829">
                <a:tc>
                  <a:txBody>
                    <a:bodyPr/>
                    <a:lstStyle/>
                    <a:p>
                      <a:r>
                        <a:rPr lang="en-US" dirty="0"/>
                        <a:t>TDP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225 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5815549"/>
                  </a:ext>
                </a:extLst>
              </a:tr>
            </a:tbl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2AF51C32-01DB-F04C-BE3F-3169D4D16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Single</a:t>
            </a:r>
            <a:r>
              <a:rPr lang="en-US" cap="all" dirty="0"/>
              <a:t> AMD EPYC “</a:t>
            </a:r>
            <a:r>
              <a:rPr lang="en-US" cap="all" dirty="0" err="1"/>
              <a:t>milan</a:t>
            </a:r>
            <a:r>
              <a:rPr lang="en-US" cap="all" dirty="0"/>
              <a:t>” 7543P CPU </a:t>
            </a:r>
            <a:r>
              <a:rPr lang="en-US" dirty="0"/>
              <a:t>Specs</a:t>
            </a:r>
            <a:endParaRPr lang="en-US" sz="3300" cap="all" dirty="0"/>
          </a:p>
        </p:txBody>
      </p:sp>
      <p:pic>
        <p:nvPicPr>
          <p:cNvPr id="3" name="Picture 2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8D0AAB35-CDCF-6342-9835-EF7B6FE5BA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573" t="10156" r="14857" b="8223"/>
          <a:stretch/>
        </p:blipFill>
        <p:spPr>
          <a:xfrm>
            <a:off x="6487886" y="1785256"/>
            <a:ext cx="5301343" cy="3709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6123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AB19F4E9-AC84-E646-9CE7-2C3DAC6741BF}"/>
              </a:ext>
            </a:extLst>
          </p:cNvPr>
          <p:cNvGrpSpPr/>
          <p:nvPr/>
        </p:nvGrpSpPr>
        <p:grpSpPr>
          <a:xfrm>
            <a:off x="7345278" y="2528281"/>
            <a:ext cx="2582493" cy="3085969"/>
            <a:chOff x="6735098" y="814754"/>
            <a:chExt cx="2637693" cy="247943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0428218-5652-794C-ACE6-567D75BF5B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2298" t="6681" r="15861" b="6293"/>
            <a:stretch/>
          </p:blipFill>
          <p:spPr>
            <a:xfrm>
              <a:off x="6735098" y="814754"/>
              <a:ext cx="2637693" cy="2479431"/>
            </a:xfrm>
            <a:prstGeom prst="rect">
              <a:avLst/>
            </a:prstGeom>
          </p:spPr>
        </p:pic>
        <p:pic>
          <p:nvPicPr>
            <p:cNvPr id="16" name="Picture 4" descr="All-Flash Enterprise Data Storage Platform, Systems and Solutions | Pure Storage">
              <a:extLst>
                <a:ext uri="{FF2B5EF4-FFF2-40B4-BE49-F238E27FC236}">
                  <a16:creationId xmlns:a16="http://schemas.microsoft.com/office/drawing/2014/main" id="{AC3936DB-643C-D344-8BE6-E12B422D7DE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23"/>
            <a:stretch/>
          </p:blipFill>
          <p:spPr bwMode="auto">
            <a:xfrm rot="19140000">
              <a:off x="8229698" y="1078396"/>
              <a:ext cx="465808" cy="146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67A5C6DF-EDC0-4C45-9A25-97F823B291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170" b="90782" l="9921" r="89939">
                        <a14:foregroundMark x1="59059" y1="8589" x2="60922" y2="8240"/>
                        <a14:foregroundMark x1="48067" y1="70461" x2="47368" y2="67039"/>
                        <a14:foregroundMark x1="35212" y1="90782" x2="44388" y2="89735"/>
                        <a14:foregroundMark x1="18211" y1="59497" x2="18211" y2="594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08571" y="3892439"/>
            <a:ext cx="3794773" cy="253220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EF01186-BFE8-3442-9280-F0EDC3E5BC80}"/>
              </a:ext>
            </a:extLst>
          </p:cNvPr>
          <p:cNvSpPr/>
          <p:nvPr/>
        </p:nvSpPr>
        <p:spPr>
          <a:xfrm>
            <a:off x="10064513" y="3293348"/>
            <a:ext cx="1439818" cy="369332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2000" b="1" dirty="0">
                <a:solidFill>
                  <a:schemeClr val="accent2"/>
                </a:solidFill>
                <a:latin typeface="+mj-lt"/>
                <a:ea typeface="MS PGothic"/>
              </a:rPr>
              <a:t>A100 PCIe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3A70237-5CAA-C34B-94C5-9DC25C826540}"/>
              </a:ext>
            </a:extLst>
          </p:cNvPr>
          <p:cNvSpPr/>
          <p:nvPr/>
        </p:nvSpPr>
        <p:spPr>
          <a:xfrm>
            <a:off x="7400154" y="5961109"/>
            <a:ext cx="2270301" cy="369332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2000" b="1" dirty="0">
                <a:solidFill>
                  <a:schemeClr val="accent2"/>
                </a:solidFill>
                <a:latin typeface="+mj-lt"/>
                <a:ea typeface="MS PGothic"/>
              </a:rPr>
              <a:t>HGX A100 4-GPU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DB2EA5B-56D0-2740-AB15-570A7B83ED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31087" y="221146"/>
            <a:ext cx="2765874" cy="2213254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842FFD28-F014-6E48-B7B0-D0086B8C17A1}"/>
              </a:ext>
            </a:extLst>
          </p:cNvPr>
          <p:cNvSpPr/>
          <p:nvPr/>
        </p:nvSpPr>
        <p:spPr>
          <a:xfrm>
            <a:off x="7357290" y="1236955"/>
            <a:ext cx="1737976" cy="369332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2000" b="1" dirty="0">
                <a:solidFill>
                  <a:schemeClr val="accent2"/>
                </a:solidFill>
                <a:latin typeface="+mj-lt"/>
                <a:ea typeface="MS PGothic"/>
              </a:rPr>
              <a:t>Ampere 7nm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29C7D81C-15A7-7E43-B23E-AD4AF4B15256}"/>
              </a:ext>
            </a:extLst>
          </p:cNvPr>
          <p:cNvGraphicFramePr>
            <a:graphicFrameLocks noGrp="1"/>
          </p:cNvGraphicFramePr>
          <p:nvPr/>
        </p:nvGraphicFramePr>
        <p:xfrm>
          <a:off x="816681" y="1290310"/>
          <a:ext cx="6400546" cy="4501079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2111575">
                  <a:extLst>
                    <a:ext uri="{9D8B030D-6E8A-4147-A177-3AD203B41FA5}">
                      <a16:colId xmlns:a16="http://schemas.microsoft.com/office/drawing/2014/main" val="3192669068"/>
                    </a:ext>
                  </a:extLst>
                </a:gridCol>
                <a:gridCol w="2264228">
                  <a:extLst>
                    <a:ext uri="{9D8B030D-6E8A-4147-A177-3AD203B41FA5}">
                      <a16:colId xmlns:a16="http://schemas.microsoft.com/office/drawing/2014/main" val="313430598"/>
                    </a:ext>
                  </a:extLst>
                </a:gridCol>
                <a:gridCol w="2024743">
                  <a:extLst>
                    <a:ext uri="{9D8B030D-6E8A-4147-A177-3AD203B41FA5}">
                      <a16:colId xmlns:a16="http://schemas.microsoft.com/office/drawing/2014/main" val="3173553055"/>
                    </a:ext>
                  </a:extLst>
                </a:gridCol>
              </a:tblGrid>
              <a:tr h="40918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</a:t>
                      </a:r>
                      <a:r>
                        <a:rPr lang="en-US" b="1" dirty="0"/>
                        <a:t>A100 PCIe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 HGX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31399"/>
                  </a:ext>
                </a:extLst>
              </a:tr>
              <a:tr h="409189">
                <a:tc>
                  <a:txBody>
                    <a:bodyPr/>
                    <a:lstStyle/>
                    <a:p>
                      <a:r>
                        <a:rPr lang="en-US" dirty="0"/>
                        <a:t>FP64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9.7 TF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38.8 TF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9999561"/>
                  </a:ext>
                </a:extLst>
              </a:tr>
              <a:tr h="409189">
                <a:tc>
                  <a:txBody>
                    <a:bodyPr/>
                    <a:lstStyle/>
                    <a:p>
                      <a:r>
                        <a:rPr lang="en-US" dirty="0"/>
                        <a:t>FP64 Tensor Core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19.5 TF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78 TF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1164930"/>
                  </a:ext>
                </a:extLst>
              </a:tr>
              <a:tr h="409189">
                <a:tc>
                  <a:txBody>
                    <a:bodyPr/>
                    <a:lstStyle/>
                    <a:p>
                      <a:r>
                        <a:rPr lang="en-US" dirty="0"/>
                        <a:t>FP32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19.5 TF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78 TF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184974"/>
                  </a:ext>
                </a:extLst>
              </a:tr>
              <a:tr h="409189">
                <a:tc>
                  <a:txBody>
                    <a:bodyPr/>
                    <a:lstStyle/>
                    <a:p>
                      <a:r>
                        <a:rPr lang="en-US" dirty="0"/>
                        <a:t>BF16 Tensor Core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312 TF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1.3 PF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3866959"/>
                  </a:ext>
                </a:extLst>
              </a:tr>
              <a:tr h="409189">
                <a:tc>
                  <a:txBody>
                    <a:bodyPr/>
                    <a:lstStyle/>
                    <a:p>
                      <a:r>
                        <a:rPr lang="en-US" dirty="0"/>
                        <a:t>FP16 Tensor Core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312 TF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1.3 PF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1471571"/>
                  </a:ext>
                </a:extLst>
              </a:tr>
              <a:tr h="409189">
                <a:tc>
                  <a:txBody>
                    <a:bodyPr/>
                    <a:lstStyle/>
                    <a:p>
                      <a:r>
                        <a:rPr lang="en-US" dirty="0"/>
                        <a:t>INT8 Tensor Core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624 TOPS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2496 TOPS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591584"/>
                  </a:ext>
                </a:extLst>
              </a:tr>
              <a:tr h="409189">
                <a:tc>
                  <a:txBody>
                    <a:bodyPr/>
                    <a:lstStyle/>
                    <a:p>
                      <a:r>
                        <a:rPr lang="en-US" dirty="0"/>
                        <a:t>GPU Memory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 GB HBM2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160 GB HBM2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9821077"/>
                  </a:ext>
                </a:extLst>
              </a:tr>
              <a:tr h="409189">
                <a:tc>
                  <a:txBody>
                    <a:bodyPr/>
                    <a:lstStyle/>
                    <a:p>
                      <a:r>
                        <a:rPr lang="en-US" dirty="0"/>
                        <a:t>GPU Memory BW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1.6 TB/s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6.4 TB/s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9429139"/>
                  </a:ext>
                </a:extLst>
              </a:tr>
              <a:tr h="409189">
                <a:tc>
                  <a:txBody>
                    <a:bodyPr/>
                    <a:lstStyle/>
                    <a:p>
                      <a:r>
                        <a:rPr lang="en-US" dirty="0"/>
                        <a:t>Interconnect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PCIe Gen4 64 GB/s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NVLink</a:t>
                      </a:r>
                      <a:r>
                        <a:rPr lang="en-US" dirty="0"/>
                        <a:t> 600 GB/s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7139988"/>
                  </a:ext>
                </a:extLst>
              </a:tr>
              <a:tr h="409189">
                <a:tc>
                  <a:txBody>
                    <a:bodyPr/>
                    <a:lstStyle/>
                    <a:p>
                      <a:r>
                        <a:rPr lang="en-US" dirty="0"/>
                        <a:t>Max TDP Power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250W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400W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2691381"/>
                  </a:ext>
                </a:extLst>
              </a:tr>
            </a:tbl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4C416A61-3627-9B48-B4A4-FC54C3595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NVIDIA HGX A100 Specs</a:t>
            </a:r>
          </a:p>
        </p:txBody>
      </p:sp>
    </p:spTree>
    <p:extLst>
      <p:ext uri="{BB962C8B-B14F-4D97-AF65-F5344CB8AC3E}">
        <p14:creationId xmlns:p14="http://schemas.microsoft.com/office/powerpoint/2010/main" val="5837096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829C629-8D5A-CA41-BA0F-6D3B81162A9D}"/>
              </a:ext>
            </a:extLst>
          </p:cNvPr>
          <p:cNvSpPr/>
          <p:nvPr/>
        </p:nvSpPr>
        <p:spPr>
          <a:xfrm>
            <a:off x="306379" y="0"/>
            <a:ext cx="6237514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A2F10C-B934-5F40-B72C-4C51D4B98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364" y="963841"/>
            <a:ext cx="4436379" cy="589031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Node Local Storage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8119C9-0F50-D141-9E23-9AEB0566442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31372" y="1780041"/>
            <a:ext cx="5388428" cy="4174445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Each compute node has two </a:t>
            </a:r>
            <a:r>
              <a:rPr lang="en-US" sz="2000" dirty="0" err="1">
                <a:solidFill>
                  <a:schemeClr val="bg1"/>
                </a:solidFill>
              </a:rPr>
              <a:t>NVMe</a:t>
            </a:r>
            <a:r>
              <a:rPr lang="en-US" sz="2000" dirty="0">
                <a:solidFill>
                  <a:schemeClr val="bg1"/>
                </a:solidFill>
              </a:rPr>
              <a:t> SSDs</a:t>
            </a:r>
          </a:p>
          <a:p>
            <a:pPr marL="571500" lvl="1" indent="-342900">
              <a:lnSpc>
                <a:spcPct val="100000"/>
              </a:lnSpc>
              <a:buFont typeface="Wingdings" pitchFamily="2" charset="2"/>
              <a:buChar char="§"/>
            </a:pPr>
            <a:r>
              <a:rPr lang="en-US" sz="1800" dirty="0">
                <a:solidFill>
                  <a:schemeClr val="bg1"/>
                </a:solidFill>
              </a:rPr>
              <a:t>1.6 TB each / 3.2 TB total</a:t>
            </a:r>
            <a:endParaRPr lang="en-US" dirty="0">
              <a:solidFill>
                <a:schemeClr val="bg1"/>
              </a:solidFill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Similar to Theta, ALCF provides no specific software for using SSDs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RAID0 volume that is user accessible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Users access SSD via standard POSIX APIs</a:t>
            </a:r>
          </a:p>
          <a:p>
            <a:pPr marL="800089" lvl="1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/local/scratch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Data is destroyed when the job ends so any data users wish to keep must be moved to Grand or Eagle</a:t>
            </a:r>
          </a:p>
          <a:p>
            <a:pPr marL="0" indent="0">
              <a:lnSpc>
                <a:spcPct val="100000"/>
              </a:lnSpc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646CD8-2465-6A48-B461-0CBEC1F695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893" y="1326518"/>
            <a:ext cx="5517479" cy="4138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31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000"/>
    </mc:Choice>
    <mc:Fallback xmlns="">
      <p:transition advTm="2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1C7F559-8DE8-FB4B-BD3E-5104EE728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Slingshot Interconnect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BCC549-5BBB-D24E-A82E-9798239D9F2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83772" y="1137785"/>
            <a:ext cx="4985657" cy="25415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tx1"/>
                </a:solidFill>
                <a:latin typeface="+mj-lt"/>
              </a:rPr>
              <a:t>Rosetta Switch </a:t>
            </a:r>
            <a:endParaRPr lang="en-US" sz="1200" dirty="0">
              <a:solidFill>
                <a:schemeClr val="tx1"/>
              </a:solidFill>
              <a:latin typeface="+mj-lt"/>
            </a:endParaRPr>
          </a:p>
          <a:p>
            <a:r>
              <a:rPr lang="en-US" dirty="0">
                <a:solidFill>
                  <a:schemeClr val="tx1"/>
                </a:solidFill>
                <a:latin typeface="+mj-lt"/>
              </a:rPr>
              <a:t>Multiple QoS levels</a:t>
            </a:r>
          </a:p>
          <a:p>
            <a:r>
              <a:rPr lang="en-US" dirty="0">
                <a:solidFill>
                  <a:schemeClr val="tx1"/>
                </a:solidFill>
                <a:latin typeface="+mj-lt"/>
              </a:rPr>
              <a:t>Aggressive adaptive routing</a:t>
            </a:r>
          </a:p>
          <a:p>
            <a:r>
              <a:rPr lang="en-US" dirty="0">
                <a:solidFill>
                  <a:schemeClr val="tx1"/>
                </a:solidFill>
                <a:latin typeface="+mj-lt"/>
              </a:rPr>
              <a:t>Advanced congestion control</a:t>
            </a:r>
          </a:p>
          <a:p>
            <a:r>
              <a:rPr lang="en-US" dirty="0">
                <a:solidFill>
                  <a:schemeClr val="tx1"/>
                </a:solidFill>
                <a:latin typeface="+mj-lt"/>
              </a:rPr>
              <a:t>Very low average and tail latency</a:t>
            </a:r>
          </a:p>
          <a:p>
            <a:r>
              <a:rPr lang="en-US" dirty="0">
                <a:solidFill>
                  <a:schemeClr val="tx1"/>
                </a:solidFill>
                <a:latin typeface="+mj-lt"/>
              </a:rPr>
              <a:t>High performance multicast and reduction</a:t>
            </a:r>
            <a:r>
              <a:rPr lang="en-US" sz="2400" b="1" dirty="0">
                <a:solidFill>
                  <a:schemeClr val="tx1"/>
                </a:solidFill>
                <a:latin typeface="+mj-lt"/>
              </a:rPr>
              <a:t>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03C60A3-E1A1-A94D-922E-477E585D7A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7886" y="845180"/>
            <a:ext cx="2013857" cy="22823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2C0F832-2EF2-A641-8AE5-72A2DBBAA3A6}"/>
              </a:ext>
            </a:extLst>
          </p:cNvPr>
          <p:cNvSpPr txBox="1"/>
          <p:nvPr/>
        </p:nvSpPr>
        <p:spPr>
          <a:xfrm>
            <a:off x="6458751" y="3265801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+mj-lt"/>
              </a:rPr>
              <a:t>64 ports x 200 Gbps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E7942E-0F8E-224F-9780-93254453ED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949" y="3701144"/>
            <a:ext cx="2813030" cy="21765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5149F93-F726-6C40-8FDB-23D25225ED39}"/>
              </a:ext>
            </a:extLst>
          </p:cNvPr>
          <p:cNvSpPr txBox="1"/>
          <p:nvPr/>
        </p:nvSpPr>
        <p:spPr>
          <a:xfrm>
            <a:off x="8622435" y="4751287"/>
            <a:ext cx="37246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MPI hardware tag matching 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MPI progress engine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One-sided operations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Collectives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2X injection bandwidth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B37942F-161C-3849-8ACE-96E9410808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9870" y="3747486"/>
            <a:ext cx="2237558" cy="225517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90209E1-1E29-5F47-B0B8-9E95436DE445}"/>
              </a:ext>
            </a:extLst>
          </p:cNvPr>
          <p:cNvSpPr txBox="1"/>
          <p:nvPr/>
        </p:nvSpPr>
        <p:spPr>
          <a:xfrm>
            <a:off x="6852013" y="5986508"/>
            <a:ext cx="22621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2"/>
                </a:solidFill>
                <a:latin typeface="+mj-lt"/>
              </a:rPr>
              <a:t>Cassini NIC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C7CD70-2FCF-5741-B91E-DEA5454387F0}"/>
              </a:ext>
            </a:extLst>
          </p:cNvPr>
          <p:cNvSpPr txBox="1"/>
          <p:nvPr/>
        </p:nvSpPr>
        <p:spPr>
          <a:xfrm>
            <a:off x="930727" y="5986508"/>
            <a:ext cx="38249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2"/>
                </a:solidFill>
                <a:latin typeface="+mj-lt"/>
              </a:rPr>
              <a:t>Mellanox </a:t>
            </a:r>
            <a:r>
              <a:rPr lang="en-US" sz="2000" b="1" dirty="0" err="1">
                <a:solidFill>
                  <a:schemeClr val="accent2"/>
                </a:solidFill>
                <a:latin typeface="+mj-lt"/>
              </a:rPr>
              <a:t>ConnectX</a:t>
            </a:r>
            <a:r>
              <a:rPr lang="en-US" sz="2000" b="1" dirty="0">
                <a:solidFill>
                  <a:schemeClr val="accent2"/>
                </a:solidFill>
                <a:latin typeface="+mj-lt"/>
              </a:rPr>
              <a:t> NIC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0EC862-1C5C-C040-8229-3716155F75B7}"/>
              </a:ext>
            </a:extLst>
          </p:cNvPr>
          <p:cNvSpPr txBox="1"/>
          <p:nvPr/>
        </p:nvSpPr>
        <p:spPr>
          <a:xfrm>
            <a:off x="8831248" y="797959"/>
            <a:ext cx="253631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>
                <a:latin typeface="+mj-lt"/>
              </a:rPr>
              <a:t>SS-10</a:t>
            </a:r>
            <a:r>
              <a:rPr lang="en-US" sz="2000" dirty="0">
                <a:latin typeface="+mj-lt"/>
              </a:rPr>
              <a:t> (100Gb)</a:t>
            </a:r>
          </a:p>
          <a:p>
            <a:r>
              <a:rPr lang="en-US" sz="2000" dirty="0">
                <a:latin typeface="+mj-lt"/>
              </a:rPr>
              <a:t>Injection: ~14 TB/s</a:t>
            </a:r>
          </a:p>
          <a:p>
            <a:r>
              <a:rPr lang="en-US" sz="2000" dirty="0">
                <a:latin typeface="+mj-lt"/>
              </a:rPr>
              <a:t>Bisection: ~24 TB/s </a:t>
            </a:r>
          </a:p>
          <a:p>
            <a:endParaRPr lang="en-US" sz="2000" dirty="0">
              <a:latin typeface="+mj-lt"/>
            </a:endParaRPr>
          </a:p>
          <a:p>
            <a:r>
              <a:rPr lang="en-US" sz="2000" u="sng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SS-11</a:t>
            </a:r>
            <a:r>
              <a:rPr lang="en-US" sz="2000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 (200Gb)</a:t>
            </a:r>
          </a:p>
          <a:p>
            <a:r>
              <a:rPr lang="en-US" sz="2000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Injection: ~28 TB/s</a:t>
            </a:r>
          </a:p>
          <a:p>
            <a:r>
              <a:rPr lang="en-US" sz="2000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Bisection: ~24 TB/s</a:t>
            </a:r>
          </a:p>
          <a:p>
            <a:endParaRPr lang="en-US" dirty="0">
              <a:latin typeface="+mj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C9BEA1E-541C-E347-8D81-1E931DD03BE6}"/>
              </a:ext>
            </a:extLst>
          </p:cNvPr>
          <p:cNvSpPr/>
          <p:nvPr/>
        </p:nvSpPr>
        <p:spPr>
          <a:xfrm>
            <a:off x="8600561" y="4289362"/>
            <a:ext cx="19950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2">
                    <a:lumMod val="75000"/>
                  </a:schemeClr>
                </a:solidFill>
              </a:rPr>
              <a:t>Slingshot 11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79B8574-EB0D-9F41-8658-9B9A8DE80820}"/>
              </a:ext>
            </a:extLst>
          </p:cNvPr>
          <p:cNvSpPr/>
          <p:nvPr/>
        </p:nvSpPr>
        <p:spPr>
          <a:xfrm>
            <a:off x="4076611" y="4289362"/>
            <a:ext cx="20120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Slingshot 10</a:t>
            </a:r>
            <a:endParaRPr lang="en-US" sz="24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612D2DF-07FD-AB4D-B330-A15D692101DC}"/>
              </a:ext>
            </a:extLst>
          </p:cNvPr>
          <p:cNvSpPr/>
          <p:nvPr/>
        </p:nvSpPr>
        <p:spPr>
          <a:xfrm>
            <a:off x="4136572" y="4751287"/>
            <a:ext cx="276497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HPE Cray MPI stack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Ethernet functionality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RDMA offload</a:t>
            </a:r>
          </a:p>
        </p:txBody>
      </p:sp>
    </p:spTree>
    <p:extLst>
      <p:ext uri="{BB962C8B-B14F-4D97-AF65-F5344CB8AC3E}">
        <p14:creationId xmlns:p14="http://schemas.microsoft.com/office/powerpoint/2010/main" val="284539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000"/>
    </mc:Choice>
    <mc:Fallback xmlns="">
      <p:transition advTm="2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62D663-0EE4-7E4A-BA4B-4A17C8A4E4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8276" y="648840"/>
            <a:ext cx="10860747" cy="435858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6CFC8C5-3805-2D4A-B00D-6AD48A0991BC}"/>
              </a:ext>
            </a:extLst>
          </p:cNvPr>
          <p:cNvSpPr/>
          <p:nvPr/>
        </p:nvSpPr>
        <p:spPr>
          <a:xfrm>
            <a:off x="261257" y="4876800"/>
            <a:ext cx="11930743" cy="1981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D94937-E31B-434A-B0AC-C3A006D4C59C}"/>
              </a:ext>
            </a:extLst>
          </p:cNvPr>
          <p:cNvSpPr txBox="1"/>
          <p:nvPr/>
        </p:nvSpPr>
        <p:spPr>
          <a:xfrm>
            <a:off x="2164327" y="5116052"/>
            <a:ext cx="880099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11 Total dragonfly groups, 10 compute groups and 1 non-compute group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2 links/arc between each group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4 links/arc within each group (between switches of a group)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1 link from each NIC (100Gb with SS10, 200Gb when upgraded to SS11)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C65F497-22BA-B045-9A5C-F9C5BC4CF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Slingshot Configuration</a:t>
            </a:r>
          </a:p>
        </p:txBody>
      </p:sp>
    </p:spTree>
    <p:extLst>
      <p:ext uri="{BB962C8B-B14F-4D97-AF65-F5344CB8AC3E}">
        <p14:creationId xmlns:p14="http://schemas.microsoft.com/office/powerpoint/2010/main" val="21281453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 Theme">
      <a:dk1>
        <a:srgbClr val="000000"/>
      </a:dk1>
      <a:lt1>
        <a:srgbClr val="FFFFFF"/>
      </a:lt1>
      <a:dk2>
        <a:srgbClr val="1D1651"/>
      </a:dk2>
      <a:lt2>
        <a:srgbClr val="6D6B76"/>
      </a:lt2>
      <a:accent1>
        <a:srgbClr val="281B57"/>
      </a:accent1>
      <a:accent2>
        <a:srgbClr val="1E8BC9"/>
      </a:accent2>
      <a:accent3>
        <a:srgbClr val="640433"/>
      </a:accent3>
      <a:accent4>
        <a:srgbClr val="D03E53"/>
      </a:accent4>
      <a:accent5>
        <a:srgbClr val="EC6358"/>
      </a:accent5>
      <a:accent6>
        <a:srgbClr val="107970"/>
      </a:accent6>
      <a:hlink>
        <a:srgbClr val="0D63AD"/>
      </a:hlink>
      <a:folHlink>
        <a:srgbClr val="179E8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6" id="{8CFE6666-2929-334A-89BA-4791E07FC43F}" vid="{014BCC33-9C04-1A4D-ACD6-80E4AF660C68}"/>
    </a:ext>
  </a:extLst>
</a:theme>
</file>

<file path=ppt/theme/theme2.xml><?xml version="1.0" encoding="utf-8"?>
<a:theme xmlns:a="http://schemas.openxmlformats.org/drawingml/2006/main" name="2_Office Theme">
  <a:themeElements>
    <a:clrScheme name="New ALCF Palett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81B57"/>
      </a:accent1>
      <a:accent2>
        <a:srgbClr val="1E8BC9"/>
      </a:accent2>
      <a:accent3>
        <a:srgbClr val="640433"/>
      </a:accent3>
      <a:accent4>
        <a:srgbClr val="D03E53"/>
      </a:accent4>
      <a:accent5>
        <a:srgbClr val="EC6358"/>
      </a:accent5>
      <a:accent6>
        <a:srgbClr val="107970"/>
      </a:accent6>
      <a:hlink>
        <a:srgbClr val="0D63AD"/>
      </a:hlink>
      <a:folHlink>
        <a:srgbClr val="179E8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6" id="{8CFE6666-2929-334A-89BA-4791E07FC43F}" vid="{0B6C97CC-27B7-084C-94E2-95D0DDDE03C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3412</TotalTime>
  <Words>1864</Words>
  <Application>Microsoft Macintosh PowerPoint</Application>
  <PresentationFormat>Widescreen</PresentationFormat>
  <Paragraphs>412</Paragraphs>
  <Slides>27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Arial</vt:lpstr>
      <vt:lpstr>Calibri</vt:lpstr>
      <vt:lpstr>Consolas</vt:lpstr>
      <vt:lpstr>Courier New</vt:lpstr>
      <vt:lpstr>Monaco</vt:lpstr>
      <vt:lpstr>STIXGeneral-Regular</vt:lpstr>
      <vt:lpstr>System Font Regular</vt:lpstr>
      <vt:lpstr>Wingdings</vt:lpstr>
      <vt:lpstr>Office Theme</vt:lpstr>
      <vt:lpstr>2_Office Theme</vt:lpstr>
      <vt:lpstr>Polaris Getting Started</vt:lpstr>
      <vt:lpstr>Polaris</vt:lpstr>
      <vt:lpstr>Hardware</vt:lpstr>
      <vt:lpstr>Polaris Single Node Configuration</vt:lpstr>
      <vt:lpstr>Single AMD EPYC “milan” 7543P CPU Specs</vt:lpstr>
      <vt:lpstr>NVIDIA HGX A100 Specs</vt:lpstr>
      <vt:lpstr>Node Local Storage</vt:lpstr>
      <vt:lpstr>Slingshot Interconnect</vt:lpstr>
      <vt:lpstr>Slingshot Configuration</vt:lpstr>
      <vt:lpstr>Polaris System Configuration</vt:lpstr>
      <vt:lpstr>Storage</vt:lpstr>
      <vt:lpstr>Software</vt:lpstr>
      <vt:lpstr>Login</vt:lpstr>
      <vt:lpstr>Filesystem</vt:lpstr>
      <vt:lpstr>Modules</vt:lpstr>
      <vt:lpstr>Compiling</vt:lpstr>
      <vt:lpstr>Running</vt:lpstr>
      <vt:lpstr>Scheduler – PBS Professional</vt:lpstr>
      <vt:lpstr>Scheduler – PBS Professional</vt:lpstr>
      <vt:lpstr>Some useful commands for working with PBS</vt:lpstr>
      <vt:lpstr>Queues</vt:lpstr>
      <vt:lpstr>Running MPI Applications</vt:lpstr>
      <vt:lpstr>MPI Control </vt:lpstr>
      <vt:lpstr>Python</vt:lpstr>
      <vt:lpstr>Debuggers &amp; Profilers</vt:lpstr>
      <vt:lpstr>Information and Help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Cerny, Beth A.</dc:creator>
  <cp:lastModifiedBy>Harms, Kevin</cp:lastModifiedBy>
  <cp:revision>102</cp:revision>
  <dcterms:created xsi:type="dcterms:W3CDTF">2021-05-04T16:24:50Z</dcterms:created>
  <dcterms:modified xsi:type="dcterms:W3CDTF">2022-09-28T16:52:18Z</dcterms:modified>
</cp:coreProperties>
</file>