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81" r:id="rId2"/>
    <p:sldId id="2147328667" r:id="rId3"/>
    <p:sldId id="2147308220" r:id="rId4"/>
    <p:sldId id="2147310024" r:id="rId5"/>
    <p:sldId id="2147328666" r:id="rId6"/>
    <p:sldId id="2144327680" r:id="rId7"/>
    <p:sldId id="2147470123" r:id="rId8"/>
    <p:sldId id="2144327824" r:id="rId9"/>
    <p:sldId id="2147470075" r:id="rId10"/>
    <p:sldId id="2147470119" r:id="rId11"/>
    <p:sldId id="2147470115" r:id="rId12"/>
    <p:sldId id="2147470072" r:id="rId13"/>
    <p:sldId id="2147470003" r:id="rId14"/>
    <p:sldId id="2147470117" r:id="rId15"/>
    <p:sldId id="2147470120" r:id="rId16"/>
    <p:sldId id="2147470109" r:id="rId17"/>
    <p:sldId id="2147470103" r:id="rId18"/>
    <p:sldId id="2147470104" r:id="rId19"/>
    <p:sldId id="2147470101" r:id="rId20"/>
    <p:sldId id="2147470095" r:id="rId21"/>
    <p:sldId id="2147470096" r:id="rId22"/>
    <p:sldId id="2147470097" r:id="rId23"/>
    <p:sldId id="2147470099" r:id="rId24"/>
    <p:sldId id="2147470098" r:id="rId25"/>
    <p:sldId id="2147470100" r:id="rId26"/>
    <p:sldId id="2147470059" r:id="rId27"/>
    <p:sldId id="2147470108" r:id="rId28"/>
    <p:sldId id="2147470112" r:id="rId29"/>
    <p:sldId id="2147308121" r:id="rId30"/>
    <p:sldId id="2147308100" r:id="rId31"/>
    <p:sldId id="2147308115" r:id="rId32"/>
    <p:sldId id="2147308116" r:id="rId33"/>
    <p:sldId id="2147308119" r:id="rId34"/>
    <p:sldId id="2147308120" r:id="rId35"/>
    <p:sldId id="2147308122" r:id="rId36"/>
    <p:sldId id="2147470121" r:id="rId37"/>
    <p:sldId id="2147308104" r:id="rId38"/>
    <p:sldId id="2147470102" r:id="rId39"/>
    <p:sldId id="2147470122" r:id="rId40"/>
    <p:sldId id="267" r:id="rId41"/>
    <p:sldId id="292" r:id="rId42"/>
    <p:sldId id="214747011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4660"/>
  </p:normalViewPr>
  <p:slideViewPr>
    <p:cSldViewPr snapToGrid="0">
      <p:cViewPr varScale="1">
        <p:scale>
          <a:sx n="81" d="100"/>
          <a:sy n="81" d="100"/>
        </p:scale>
        <p:origin x="106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5EA4B-7692-42A6-8168-94A2AFF818B9}"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BFD41-79F8-409E-8D19-2DD2D49FE24E}" type="slidenum">
              <a:rPr lang="en-US" smtClean="0"/>
              <a:t>‹#›</a:t>
            </a:fld>
            <a:endParaRPr lang="en-US"/>
          </a:p>
        </p:txBody>
      </p:sp>
    </p:spTree>
    <p:extLst>
      <p:ext uri="{BB962C8B-B14F-4D97-AF65-F5344CB8AC3E}">
        <p14:creationId xmlns:p14="http://schemas.microsoft.com/office/powerpoint/2010/main" val="117039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63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sz="1100" b="1" dirty="0">
                <a:solidFill>
                  <a:schemeClr val="bg1"/>
                </a:solidFill>
                <a:effectLst/>
              </a:rPr>
              <a:t>Nearest Neighbor </a:t>
            </a: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chemeClr val="bg1"/>
                </a:solidFill>
                <a:effectLst/>
              </a:rPr>
              <a:t>Not to be confused w K Nearest Neighbor (though they are related with Nearest being like a base version)). </a:t>
            </a:r>
            <a:r>
              <a:rPr lang="en-US" sz="1100" kern="1200" dirty="0">
                <a:solidFill>
                  <a:schemeClr val="bg1"/>
                </a:solidFill>
                <a:effectLst/>
                <a:latin typeface="+mn-lt"/>
                <a:ea typeface="+mn-ea"/>
                <a:cs typeface="+mn-cs"/>
              </a:rPr>
              <a:t>Unsupervised Learner (does not require y value – unlike the K versions). It  finds a predefined number of training samples closest in distance to the new point. </a:t>
            </a:r>
            <a:r>
              <a:rPr lang="en-US" dirty="0"/>
              <a:t>The principle behind nearest neighbor methods is to find a predefined number of training samples closest in distance to the new point, and predict the label from these. As an example, we could </a:t>
            </a:r>
            <a:r>
              <a:rPr lang="en-US" b="0" i="0" dirty="0">
                <a:solidFill>
                  <a:srgbClr val="212529"/>
                </a:solidFill>
                <a:effectLst/>
                <a:latin typeface="-apple-system"/>
              </a:rPr>
              <a:t>a Nearest Neighbors class from an array representing our data set and ask who’s the closest point to [1,1,1]</a:t>
            </a:r>
            <a:endParaRPr lang="en-US" sz="1100" kern="1200" dirty="0">
              <a:solidFill>
                <a:schemeClr val="bg1"/>
              </a:solidFill>
              <a:effectLst/>
              <a:latin typeface="+mn-lt"/>
              <a:ea typeface="+mn-ea"/>
              <a:cs typeface="+mn-cs"/>
            </a:endParaRPr>
          </a:p>
          <a:p>
            <a:pPr marL="0" marR="0" lvl="0" indent="0" defTabSz="228600" eaLnBrk="1" fontAlgn="auto" latinLnBrk="0" hangingPunct="1">
              <a:lnSpc>
                <a:spcPct val="117999"/>
              </a:lnSpc>
              <a:spcBef>
                <a:spcPts val="0"/>
              </a:spcBef>
              <a:spcAft>
                <a:spcPts val="0"/>
              </a:spcAft>
              <a:buClrTx/>
              <a:buSzTx/>
              <a:buFontTx/>
              <a:buNone/>
              <a:tabLst/>
              <a:defRPr/>
            </a:pPr>
            <a:endParaRPr lang="en-US" sz="1100" dirty="0">
              <a:solidFill>
                <a:schemeClr val="bg1"/>
              </a:solidFill>
              <a:effectLst/>
            </a:endParaRPr>
          </a:p>
          <a:p>
            <a:r>
              <a:rPr lang="en-US" b="1" dirty="0" err="1"/>
              <a:t>nuSVC</a:t>
            </a:r>
            <a:r>
              <a:rPr lang="en-US" b="1" dirty="0"/>
              <a:t> &amp; </a:t>
            </a:r>
            <a:r>
              <a:rPr lang="en-US" b="1" dirty="0" err="1"/>
              <a:t>nuSVR</a:t>
            </a:r>
            <a:r>
              <a:rPr lang="en-US" b="1" dirty="0"/>
              <a:t> </a:t>
            </a:r>
            <a:r>
              <a:rPr lang="en-US" sz="1100" dirty="0">
                <a:solidFill>
                  <a:schemeClr val="bg1"/>
                </a:solidFill>
                <a:effectLst/>
                <a:latin typeface="+mn-lt"/>
                <a:ea typeface="+mn-ea"/>
                <a:cs typeface="+mn-cs"/>
                <a:sym typeface="Helvetica Neue"/>
              </a:rPr>
              <a:t>are classification and regression versions of Support  Vector Machine type of algorithm. They are built using different method under the hood from ordinary SVC and SVR which we will describe in more depth. The differences between the nu and regular versions is too deep to go into in this class, but you have a choice </a:t>
            </a:r>
            <a:r>
              <a:rPr lang="en-US" sz="1100" dirty="0" err="1">
                <a:solidFill>
                  <a:schemeClr val="bg1"/>
                </a:solidFill>
                <a:effectLst/>
                <a:latin typeface="+mn-lt"/>
                <a:ea typeface="+mn-ea"/>
                <a:cs typeface="+mn-cs"/>
                <a:sym typeface="Helvetica Neue"/>
              </a:rPr>
              <a:t>newteen</a:t>
            </a:r>
            <a:r>
              <a:rPr lang="en-US" sz="1100" dirty="0">
                <a:solidFill>
                  <a:schemeClr val="bg1"/>
                </a:solidFill>
                <a:effectLst/>
                <a:latin typeface="+mn-lt"/>
                <a:ea typeface="+mn-ea"/>
                <a:cs typeface="+mn-cs"/>
                <a:sym typeface="Helvetica Neue"/>
              </a:rPr>
              <a:t> two different implementation and knowing the names will allow you to drill down to which ones are best for your use.</a:t>
            </a:r>
          </a:p>
          <a:p>
            <a:endParaRPr lang="en-US" sz="1100" dirty="0">
              <a:solidFill>
                <a:schemeClr val="bg1"/>
              </a:solidFill>
              <a:effectLst/>
              <a:latin typeface="+mn-lt"/>
              <a:ea typeface="+mn-ea"/>
              <a:cs typeface="+mn-cs"/>
              <a:sym typeface="Helvetica Neue"/>
            </a:endParaRPr>
          </a:p>
          <a:p>
            <a:r>
              <a:rPr lang="en-US" sz="1100" b="1" dirty="0">
                <a:solidFill>
                  <a:schemeClr val="bg1"/>
                </a:solidFill>
                <a:effectLst/>
                <a:latin typeface="+mn-lt"/>
                <a:ea typeface="+mn-ea"/>
                <a:cs typeface="+mn-cs"/>
                <a:sym typeface="Helvetica Neue"/>
              </a:rPr>
              <a:t>PCA</a:t>
            </a:r>
          </a:p>
          <a:p>
            <a:pPr marL="0" marR="0" lvl="0" indent="0" defTabSz="228600" eaLnBrk="1" fontAlgn="auto" latinLnBrk="0" hangingPunct="1">
              <a:lnSpc>
                <a:spcPct val="117999"/>
              </a:lnSpc>
              <a:spcBef>
                <a:spcPts val="0"/>
              </a:spcBef>
              <a:spcAft>
                <a:spcPts val="0"/>
              </a:spcAft>
              <a:buClrTx/>
              <a:buSzTx/>
              <a:buFontTx/>
              <a:buNone/>
              <a:tabLst/>
              <a:defRPr/>
            </a:pPr>
            <a:r>
              <a:rPr lang="en-US" sz="1100" kern="1200" dirty="0">
                <a:solidFill>
                  <a:schemeClr val="bg1"/>
                </a:solidFill>
                <a:effectLst/>
                <a:latin typeface="+mn-lt"/>
                <a:ea typeface="+mn-ea"/>
                <a:cs typeface="+mn-cs"/>
              </a:rPr>
              <a:t>This is a heavy hitter. Primarily used for dimensionality reduction. It helps </a:t>
            </a:r>
            <a:r>
              <a:rPr lang="en-US" sz="1100" kern="1200" dirty="0" err="1">
                <a:solidFill>
                  <a:schemeClr val="bg1"/>
                </a:solidFill>
                <a:effectLst/>
                <a:latin typeface="+mn-lt"/>
                <a:ea typeface="+mn-ea"/>
                <a:cs typeface="+mn-cs"/>
              </a:rPr>
              <a:t>kmeans</a:t>
            </a:r>
            <a:r>
              <a:rPr lang="en-US" sz="1100" kern="1200" dirty="0">
                <a:solidFill>
                  <a:schemeClr val="bg1"/>
                </a:solidFill>
                <a:effectLst/>
                <a:latin typeface="+mn-lt"/>
                <a:ea typeface="+mn-ea"/>
                <a:cs typeface="+mn-cs"/>
              </a:rPr>
              <a:t> which can be challenged by high dimensional data. PCA Finds the long axis the corresponds to the most variance of the data, then finds the orthogonal next best axis to express the next most variances, and so on. It is very useful in helping visualize data in a scatter matrix plot or </a:t>
            </a:r>
            <a:r>
              <a:rPr lang="en-US" sz="1100" kern="1200" dirty="0" err="1">
                <a:solidFill>
                  <a:schemeClr val="bg1"/>
                </a:solidFill>
                <a:effectLst/>
                <a:latin typeface="+mn-lt"/>
                <a:ea typeface="+mn-ea"/>
                <a:cs typeface="+mn-cs"/>
              </a:rPr>
              <a:t>pairsplot</a:t>
            </a:r>
            <a:r>
              <a:rPr lang="en-US" sz="1100" kern="1200" dirty="0">
                <a:solidFill>
                  <a:schemeClr val="bg1"/>
                </a:solidFill>
                <a:effectLst/>
                <a:latin typeface="+mn-lt"/>
                <a:ea typeface="+mn-ea"/>
                <a:cs typeface="+mn-cs"/>
              </a:rPr>
              <a:t> for binary data as it moves (dithers) the data in ways to prevent them from bunching up at the extremes of coordinates. </a:t>
            </a:r>
          </a:p>
          <a:p>
            <a:endParaRPr lang="en-US" sz="1100" dirty="0">
              <a:solidFill>
                <a:schemeClr val="bg1"/>
              </a:solidFill>
              <a:effectLst/>
              <a:latin typeface="+mn-lt"/>
              <a:ea typeface="+mn-ea"/>
              <a:cs typeface="+mn-cs"/>
              <a:sym typeface="Helvetica Neue"/>
            </a:endParaRPr>
          </a:p>
          <a:p>
            <a:endParaRPr lang="en-US" b="1" dirty="0"/>
          </a:p>
          <a:p>
            <a:endParaRPr lang="en-US" b="1" dirty="0"/>
          </a:p>
          <a:p>
            <a:r>
              <a:rPr lang="en-US" b="1" dirty="0"/>
              <a:t>STOP NARRATING NOW</a:t>
            </a:r>
          </a:p>
          <a:p>
            <a:r>
              <a:rPr lang="en-US" dirty="0"/>
              <a:t>The rest of speaker notes is for </a:t>
            </a:r>
          </a:p>
          <a:p>
            <a:r>
              <a:rPr lang="en-US" dirty="0"/>
              <a:t>BACKGROUND INFO  note recorded to video:</a:t>
            </a:r>
          </a:p>
          <a:p>
            <a:endParaRPr lang="en-US" dirty="0"/>
          </a:p>
          <a:p>
            <a:endParaRPr lang="en-US" dirty="0"/>
          </a:p>
          <a:p>
            <a:r>
              <a:rPr lang="en-US" dirty="0"/>
              <a:t>Nearest Neighbor (Unsupervised) Unsupervised nearest neighbors is the foundation of many other learning methods, notably manifold learning and spectral clustering. </a:t>
            </a:r>
            <a:r>
              <a:rPr lang="en-US" dirty="0" err="1"/>
              <a:t>NearestNeighbors</a:t>
            </a:r>
            <a:r>
              <a:rPr lang="en-US" dirty="0"/>
              <a:t> implements unsupervised nearest neighbors learning. It acts as a uniform interface to three different nearest neighbors algorithms: </a:t>
            </a:r>
            <a:r>
              <a:rPr lang="en-US" dirty="0" err="1"/>
              <a:t>BallTree</a:t>
            </a:r>
            <a:r>
              <a:rPr lang="en-US" dirty="0"/>
              <a:t>, </a:t>
            </a:r>
            <a:r>
              <a:rPr lang="en-US" dirty="0" err="1"/>
              <a:t>KDTree</a:t>
            </a:r>
            <a:r>
              <a:rPr lang="en-US" dirty="0"/>
              <a:t>, and a brute-force algorithm based on routines in </a:t>
            </a:r>
            <a:r>
              <a:rPr lang="en-US" dirty="0" err="1"/>
              <a:t>sklearn.metrics.pairwise</a:t>
            </a:r>
            <a:r>
              <a:rPr lang="en-US" dirty="0"/>
              <a:t>. The choice of neighbors search algorithm is controlled through the keyword 'algorithm', which must be one of ['auto', '</a:t>
            </a:r>
            <a:r>
              <a:rPr lang="en-US" dirty="0" err="1"/>
              <a:t>ball_tree</a:t>
            </a:r>
            <a:r>
              <a:rPr lang="en-US" dirty="0"/>
              <a:t>', '</a:t>
            </a:r>
            <a:r>
              <a:rPr lang="en-US" dirty="0" err="1"/>
              <a:t>kd_tree</a:t>
            </a:r>
            <a:r>
              <a:rPr lang="en-US" dirty="0"/>
              <a:t>', 'brute']. When the default value 'auto' is passed, the algorithm attempts to determine the best approach from the training data. For a discussion of the strengths and weaknesses of each option, see Nearest Neighbor Algorithms.</a:t>
            </a:r>
          </a:p>
          <a:p>
            <a:r>
              <a:rPr lang="en-US" dirty="0"/>
              <a:t>The principle behind nearest neighbor methods is to find a predefined number of training samples closest in distance to the new point, and predict the label from these. The number of samples can be a user-defined constant (k-nearest neighbor learning), or vary based on the local density of points (radius-based neighbor learning). The distance can, in general, be any metric measure: standard Euclidean distance is the most common choice. Neighbors-based methods are known as non-generalizing machine learning methods, since they simply “remember” all of its training data (possibly transformed into a fast indexing structure such as a Ball Tree or KD Tree).   </a:t>
            </a:r>
          </a:p>
          <a:p>
            <a:r>
              <a:rPr lang="en-US" dirty="0"/>
              <a:t>Despite its simplicity, nearest neighbors has been successful in a large number of classification and regression problems, including handwritten digits and satellite image scenes. Being a non-parametric method, it is often successful in classification situations where the decision boundary is very irregular.   The classes in </a:t>
            </a:r>
            <a:r>
              <a:rPr lang="en-US" dirty="0" err="1"/>
              <a:t>sklearn.neighbors</a:t>
            </a:r>
            <a:r>
              <a:rPr lang="en-US" dirty="0"/>
              <a:t> can handle either NumPy arrays or </a:t>
            </a:r>
            <a:r>
              <a:rPr lang="en-US" dirty="0" err="1"/>
              <a:t>scipy.sparse</a:t>
            </a:r>
            <a:r>
              <a:rPr lang="en-US" dirty="0"/>
              <a:t> matrices as input. For dense matrices, a large number of possible distance metrics are supported. For sparse matrices, arbitrary </a:t>
            </a:r>
            <a:r>
              <a:rPr lang="en-US" dirty="0" err="1"/>
              <a:t>Minkowski</a:t>
            </a:r>
            <a:r>
              <a:rPr lang="en-US" dirty="0"/>
              <a:t> metrics are supported for searches.</a:t>
            </a:r>
          </a:p>
          <a:p>
            <a:r>
              <a:rPr lang="en-US" dirty="0"/>
              <a:t>Adv</a:t>
            </a:r>
          </a:p>
          <a:p>
            <a:r>
              <a:rPr lang="en-US" dirty="0"/>
              <a:t>it is unsupervised - requires no y: </a:t>
            </a:r>
          </a:p>
          <a:p>
            <a:r>
              <a:rPr lang="en-US" dirty="0"/>
              <a:t>For big data, both  standard tree algorithms will fail when there are millions of points in hundreds of dimensions (or less even). In such cases, you will have to use approximate nearest </a:t>
            </a:r>
            <a:r>
              <a:rPr lang="en-US" dirty="0" err="1"/>
              <a:t>neighbours</a:t>
            </a:r>
            <a:r>
              <a:rPr lang="en-US" dirty="0"/>
              <a:t> algorithms</a:t>
            </a:r>
          </a:p>
          <a:p>
            <a:r>
              <a:rPr lang="en-US" dirty="0"/>
              <a:t>Dis</a:t>
            </a:r>
          </a:p>
          <a:p>
            <a:r>
              <a:rPr lang="en-US" dirty="0" err="1"/>
              <a:t>scklearnex</a:t>
            </a:r>
            <a:r>
              <a:rPr lang="en-US" dirty="0"/>
              <a:t> must only use ‘</a:t>
            </a:r>
            <a:r>
              <a:rPr lang="en-US" dirty="0" err="1"/>
              <a:t>euclidean</a:t>
            </a:r>
            <a:r>
              <a:rPr lang="en-US" dirty="0"/>
              <a:t>’ or ‘</a:t>
            </a:r>
            <a:r>
              <a:rPr lang="en-US" dirty="0" err="1"/>
              <a:t>minkowski</a:t>
            </a:r>
            <a:r>
              <a:rPr lang="en-US" dirty="0"/>
              <a:t>’ with p != 2.</a:t>
            </a:r>
          </a:p>
          <a:p>
            <a:endParaRPr lang="en-US" dirty="0"/>
          </a:p>
          <a:p>
            <a:r>
              <a:rPr lang="en-US" dirty="0" err="1"/>
              <a:t>nuSVC</a:t>
            </a:r>
            <a:r>
              <a:rPr lang="en-US" dirty="0"/>
              <a:t> &amp; </a:t>
            </a:r>
            <a:r>
              <a:rPr lang="en-US" dirty="0" err="1"/>
              <a:t>nuSVR</a:t>
            </a:r>
            <a:endParaRPr lang="en-US" dirty="0"/>
          </a:p>
          <a:p>
            <a:r>
              <a:rPr lang="en-US" dirty="0"/>
              <a:t>Similar to SVC with parameter kernel='linear', but implemented in terms of </a:t>
            </a:r>
            <a:r>
              <a:rPr lang="en-US" dirty="0" err="1"/>
              <a:t>liblinear</a:t>
            </a:r>
            <a:r>
              <a:rPr lang="en-US" dirty="0"/>
              <a:t> rather than </a:t>
            </a:r>
            <a:r>
              <a:rPr lang="en-US" dirty="0" err="1"/>
              <a:t>libsvm</a:t>
            </a:r>
            <a:r>
              <a:rPr lang="en-US" dirty="0"/>
              <a:t>, </a:t>
            </a:r>
          </a:p>
          <a:p>
            <a:r>
              <a:rPr lang="en-US" dirty="0"/>
              <a:t>Adv</a:t>
            </a:r>
          </a:p>
          <a:p>
            <a:r>
              <a:rPr lang="en-US" dirty="0"/>
              <a:t>has more flexibility in the choice of penalties and loss functions and should scale better (to large numbers of    samples).    This class supports both dense and sparse input and the multiclass support    is handled according to a one-vs-the-rest scheme.</a:t>
            </a:r>
          </a:p>
          <a:p>
            <a:r>
              <a:rPr lang="en-US" dirty="0"/>
              <a:t>it has more flexibility in the choice of    penalties and loss functions and should scale better (to large numbers of    samples).    This class supports both dense and sparse input and the multiclass support    is handled according to a one-vs-the-rest scheme.</a:t>
            </a:r>
          </a:p>
          <a:p>
            <a:endParaRPr lang="en-US" dirty="0"/>
          </a:p>
          <a:p>
            <a:r>
              <a:rPr lang="en-US" dirty="0"/>
              <a:t>PCA</a:t>
            </a:r>
          </a:p>
          <a:p>
            <a:r>
              <a:rPr lang="en-US" dirty="0"/>
              <a:t>Dimensionality reduction. Preprocess to reduce dimensions (columns) for </a:t>
            </a:r>
            <a:r>
              <a:rPr lang="en-US" dirty="0" err="1"/>
              <a:t>kmeans</a:t>
            </a:r>
            <a:r>
              <a:rPr lang="en-US" dirty="0"/>
              <a:t>. Think jpeg lossy compression versus raw image as an analogy to lossy data size reduction (columns) for tabular - also though images can use it too. Finds the long axis the corresponds to the most variance of the data, then finds the orthogonal next best axis to </a:t>
            </a:r>
            <a:r>
              <a:rPr lang="en-US" dirty="0" err="1"/>
              <a:t>experess</a:t>
            </a:r>
            <a:r>
              <a:rPr lang="en-US" dirty="0"/>
              <a:t> the next most variances, and so on</a:t>
            </a:r>
          </a:p>
          <a:p>
            <a:r>
              <a:rPr lang="en-US" dirty="0"/>
              <a:t>Adv</a:t>
            </a:r>
          </a:p>
          <a:p>
            <a:r>
              <a:rPr lang="en-US" dirty="0"/>
              <a:t>PCA can help us improve performance at a very low cost of model accuracy. Other benefits of PCA include reduction of noise in the data, feature selection (to a certain extent), and the ability to produce independent, uncorrelated features of the data.</a:t>
            </a:r>
          </a:p>
          <a:p>
            <a:r>
              <a:rPr lang="en-US" dirty="0" err="1"/>
              <a:t>DisAdvantages</a:t>
            </a:r>
            <a:r>
              <a:rPr lang="en-US" dirty="0"/>
              <a:t>:</a:t>
            </a:r>
          </a:p>
          <a:p>
            <a:r>
              <a:rPr lang="en-US" dirty="0"/>
              <a:t>intel </a:t>
            </a:r>
            <a:r>
              <a:rPr lang="en-US" dirty="0" err="1"/>
              <a:t>sklearnex</a:t>
            </a:r>
            <a:r>
              <a:rPr lang="en-US" dirty="0"/>
              <a:t> specific: All parameters except </a:t>
            </a:r>
            <a:r>
              <a:rPr lang="en-US" dirty="0" err="1"/>
              <a:t>svd_solver</a:t>
            </a:r>
            <a:r>
              <a:rPr lang="en-US" dirty="0"/>
              <a:t> != ‘full’.</a:t>
            </a:r>
          </a:p>
          <a:p>
            <a:r>
              <a:rPr lang="en-US" dirty="0"/>
              <a:t>Generally:</a:t>
            </a:r>
          </a:p>
          <a:p>
            <a:r>
              <a:rPr lang="en-US" dirty="0"/>
              <a:t>PCA tries to place dissimilar data points far apart in a lower dimension representation. But in order to represent high dimension data on low dimension, non-linear manifold, it is important that similar datapoints must be represented close together, which is not what PCA does. This is done efficiently by t-SNE. So, it can efficiently capture the structure of trickier manifolds in the dataset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742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sz="1100" b="1" dirty="0">
                <a:solidFill>
                  <a:schemeClr val="bg1"/>
                </a:solidFill>
                <a:effectLst/>
              </a:rPr>
              <a:t>Nearest Neighbor </a:t>
            </a: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chemeClr val="bg1"/>
                </a:solidFill>
                <a:effectLst/>
              </a:rPr>
              <a:t>Not to be confused w K Nearest Neighbor (though they are related with Nearest being like a base version)). </a:t>
            </a:r>
            <a:r>
              <a:rPr lang="en-US" sz="1100" kern="1200" dirty="0">
                <a:solidFill>
                  <a:schemeClr val="bg1"/>
                </a:solidFill>
                <a:effectLst/>
                <a:latin typeface="+mn-lt"/>
                <a:ea typeface="+mn-ea"/>
                <a:cs typeface="+mn-cs"/>
              </a:rPr>
              <a:t>Unsupervised Learner (does not require y value – unlike the K versions). It  finds a predefined number of training samples closest in distance to the new point. </a:t>
            </a:r>
            <a:r>
              <a:rPr lang="en-US" dirty="0"/>
              <a:t>The principle behind nearest neighbor methods is to find a predefined number of training samples closest in distance to the new point, and predict the label from these. As an example, we could </a:t>
            </a:r>
            <a:r>
              <a:rPr lang="en-US" b="0" i="0" dirty="0">
                <a:solidFill>
                  <a:srgbClr val="212529"/>
                </a:solidFill>
                <a:effectLst/>
                <a:latin typeface="-apple-system"/>
              </a:rPr>
              <a:t>a Nearest Neighbors class from an array representing our data set and ask who’s the closest point to [1,1,1]</a:t>
            </a:r>
            <a:endParaRPr lang="en-US" sz="1100" kern="1200" dirty="0">
              <a:solidFill>
                <a:schemeClr val="bg1"/>
              </a:solidFill>
              <a:effectLst/>
              <a:latin typeface="+mn-lt"/>
              <a:ea typeface="+mn-ea"/>
              <a:cs typeface="+mn-cs"/>
            </a:endParaRPr>
          </a:p>
          <a:p>
            <a:pPr marL="0" marR="0" lvl="0" indent="0" defTabSz="228600" eaLnBrk="1" fontAlgn="auto" latinLnBrk="0" hangingPunct="1">
              <a:lnSpc>
                <a:spcPct val="117999"/>
              </a:lnSpc>
              <a:spcBef>
                <a:spcPts val="0"/>
              </a:spcBef>
              <a:spcAft>
                <a:spcPts val="0"/>
              </a:spcAft>
              <a:buClrTx/>
              <a:buSzTx/>
              <a:buFontTx/>
              <a:buNone/>
              <a:tabLst/>
              <a:defRPr/>
            </a:pPr>
            <a:endParaRPr lang="en-US" sz="1100" dirty="0">
              <a:solidFill>
                <a:schemeClr val="bg1"/>
              </a:solidFill>
              <a:effectLst/>
            </a:endParaRPr>
          </a:p>
          <a:p>
            <a:r>
              <a:rPr lang="en-US" b="1" dirty="0" err="1"/>
              <a:t>nuSVC</a:t>
            </a:r>
            <a:r>
              <a:rPr lang="en-US" b="1" dirty="0"/>
              <a:t> &amp; </a:t>
            </a:r>
            <a:r>
              <a:rPr lang="en-US" b="1" dirty="0" err="1"/>
              <a:t>nuSVR</a:t>
            </a:r>
            <a:r>
              <a:rPr lang="en-US" b="1" dirty="0"/>
              <a:t> </a:t>
            </a:r>
            <a:r>
              <a:rPr lang="en-US" sz="1100" dirty="0">
                <a:solidFill>
                  <a:schemeClr val="bg1"/>
                </a:solidFill>
                <a:effectLst/>
                <a:latin typeface="+mn-lt"/>
                <a:ea typeface="+mn-ea"/>
                <a:cs typeface="+mn-cs"/>
                <a:sym typeface="Helvetica Neue"/>
              </a:rPr>
              <a:t>are classification and regression versions of Support  Vector Machine type of algorithm. They are built using different method under the hood from ordinary SVC and SVR which we will describe in more depth. The differences between the nu and regular versions is too deep to go into in this class, but you have a choice </a:t>
            </a:r>
            <a:r>
              <a:rPr lang="en-US" sz="1100" dirty="0" err="1">
                <a:solidFill>
                  <a:schemeClr val="bg1"/>
                </a:solidFill>
                <a:effectLst/>
                <a:latin typeface="+mn-lt"/>
                <a:ea typeface="+mn-ea"/>
                <a:cs typeface="+mn-cs"/>
                <a:sym typeface="Helvetica Neue"/>
              </a:rPr>
              <a:t>newteen</a:t>
            </a:r>
            <a:r>
              <a:rPr lang="en-US" sz="1100" dirty="0">
                <a:solidFill>
                  <a:schemeClr val="bg1"/>
                </a:solidFill>
                <a:effectLst/>
                <a:latin typeface="+mn-lt"/>
                <a:ea typeface="+mn-ea"/>
                <a:cs typeface="+mn-cs"/>
                <a:sym typeface="Helvetica Neue"/>
              </a:rPr>
              <a:t> two different implementation and knowing the names will allow you to drill down to which ones are best for your use.</a:t>
            </a:r>
          </a:p>
          <a:p>
            <a:endParaRPr lang="en-US" sz="1100" dirty="0">
              <a:solidFill>
                <a:schemeClr val="bg1"/>
              </a:solidFill>
              <a:effectLst/>
              <a:latin typeface="+mn-lt"/>
              <a:ea typeface="+mn-ea"/>
              <a:cs typeface="+mn-cs"/>
              <a:sym typeface="Helvetica Neue"/>
            </a:endParaRPr>
          </a:p>
          <a:p>
            <a:r>
              <a:rPr lang="en-US" sz="1100" b="1" dirty="0">
                <a:solidFill>
                  <a:schemeClr val="bg1"/>
                </a:solidFill>
                <a:effectLst/>
                <a:latin typeface="+mn-lt"/>
                <a:ea typeface="+mn-ea"/>
                <a:cs typeface="+mn-cs"/>
                <a:sym typeface="Helvetica Neue"/>
              </a:rPr>
              <a:t>PCA</a:t>
            </a:r>
          </a:p>
          <a:p>
            <a:pPr marL="0" marR="0" lvl="0" indent="0" defTabSz="228600" eaLnBrk="1" fontAlgn="auto" latinLnBrk="0" hangingPunct="1">
              <a:lnSpc>
                <a:spcPct val="117999"/>
              </a:lnSpc>
              <a:spcBef>
                <a:spcPts val="0"/>
              </a:spcBef>
              <a:spcAft>
                <a:spcPts val="0"/>
              </a:spcAft>
              <a:buClrTx/>
              <a:buSzTx/>
              <a:buFontTx/>
              <a:buNone/>
              <a:tabLst/>
              <a:defRPr/>
            </a:pPr>
            <a:r>
              <a:rPr lang="en-US" sz="1100" kern="1200" dirty="0">
                <a:solidFill>
                  <a:schemeClr val="bg1"/>
                </a:solidFill>
                <a:effectLst/>
                <a:latin typeface="+mn-lt"/>
                <a:ea typeface="+mn-ea"/>
                <a:cs typeface="+mn-cs"/>
              </a:rPr>
              <a:t>This is a heavy hitter. Primarily used for dimensionality reduction. It helps </a:t>
            </a:r>
            <a:r>
              <a:rPr lang="en-US" sz="1100" kern="1200" dirty="0" err="1">
                <a:solidFill>
                  <a:schemeClr val="bg1"/>
                </a:solidFill>
                <a:effectLst/>
                <a:latin typeface="+mn-lt"/>
                <a:ea typeface="+mn-ea"/>
                <a:cs typeface="+mn-cs"/>
              </a:rPr>
              <a:t>kmeans</a:t>
            </a:r>
            <a:r>
              <a:rPr lang="en-US" sz="1100" kern="1200" dirty="0">
                <a:solidFill>
                  <a:schemeClr val="bg1"/>
                </a:solidFill>
                <a:effectLst/>
                <a:latin typeface="+mn-lt"/>
                <a:ea typeface="+mn-ea"/>
                <a:cs typeface="+mn-cs"/>
              </a:rPr>
              <a:t> which can be challenged by high dimensional data. PCA Finds the long axis the corresponds to the most variance of the data, then finds the orthogonal next best axis to express the next most variances, and so on. It is very useful in helping visualize data in a scatter matrix plot or </a:t>
            </a:r>
            <a:r>
              <a:rPr lang="en-US" sz="1100" kern="1200" dirty="0" err="1">
                <a:solidFill>
                  <a:schemeClr val="bg1"/>
                </a:solidFill>
                <a:effectLst/>
                <a:latin typeface="+mn-lt"/>
                <a:ea typeface="+mn-ea"/>
                <a:cs typeface="+mn-cs"/>
              </a:rPr>
              <a:t>pairsplot</a:t>
            </a:r>
            <a:r>
              <a:rPr lang="en-US" sz="1100" kern="1200" dirty="0">
                <a:solidFill>
                  <a:schemeClr val="bg1"/>
                </a:solidFill>
                <a:effectLst/>
                <a:latin typeface="+mn-lt"/>
                <a:ea typeface="+mn-ea"/>
                <a:cs typeface="+mn-cs"/>
              </a:rPr>
              <a:t> for binary data as it moves (dithers) the data in ways to prevent them from bunching up at the extremes of coordinates. </a:t>
            </a:r>
          </a:p>
          <a:p>
            <a:endParaRPr lang="en-US" sz="1100" dirty="0">
              <a:solidFill>
                <a:schemeClr val="bg1"/>
              </a:solidFill>
              <a:effectLst/>
              <a:latin typeface="+mn-lt"/>
              <a:ea typeface="+mn-ea"/>
              <a:cs typeface="+mn-cs"/>
              <a:sym typeface="Helvetica Neue"/>
            </a:endParaRPr>
          </a:p>
          <a:p>
            <a:endParaRPr lang="en-US" b="1" dirty="0"/>
          </a:p>
          <a:p>
            <a:endParaRPr lang="en-US" b="1" dirty="0"/>
          </a:p>
          <a:p>
            <a:r>
              <a:rPr lang="en-US" b="1" dirty="0"/>
              <a:t>STOP NARRATING NOW</a:t>
            </a:r>
          </a:p>
          <a:p>
            <a:r>
              <a:rPr lang="en-US" dirty="0"/>
              <a:t>The rest of speaker notes is for </a:t>
            </a:r>
          </a:p>
          <a:p>
            <a:r>
              <a:rPr lang="en-US" dirty="0"/>
              <a:t>BACKGROUND INFO  note recorded to video:</a:t>
            </a:r>
          </a:p>
          <a:p>
            <a:endParaRPr lang="en-US" dirty="0"/>
          </a:p>
          <a:p>
            <a:endParaRPr lang="en-US" dirty="0"/>
          </a:p>
          <a:p>
            <a:r>
              <a:rPr lang="en-US" dirty="0"/>
              <a:t>Nearest Neighbor (Unsupervised) Unsupervised nearest neighbors is the foundation of many other learning methods, notably manifold learning and spectral clustering. </a:t>
            </a:r>
            <a:r>
              <a:rPr lang="en-US" dirty="0" err="1"/>
              <a:t>NearestNeighbors</a:t>
            </a:r>
            <a:r>
              <a:rPr lang="en-US" dirty="0"/>
              <a:t> implements unsupervised nearest neighbors learning. It acts as a uniform interface to three different nearest neighbors algorithms: </a:t>
            </a:r>
            <a:r>
              <a:rPr lang="en-US" dirty="0" err="1"/>
              <a:t>BallTree</a:t>
            </a:r>
            <a:r>
              <a:rPr lang="en-US" dirty="0"/>
              <a:t>, </a:t>
            </a:r>
            <a:r>
              <a:rPr lang="en-US" dirty="0" err="1"/>
              <a:t>KDTree</a:t>
            </a:r>
            <a:r>
              <a:rPr lang="en-US" dirty="0"/>
              <a:t>, and a brute-force algorithm based on routines in </a:t>
            </a:r>
            <a:r>
              <a:rPr lang="en-US" dirty="0" err="1"/>
              <a:t>sklearn.metrics.pairwise</a:t>
            </a:r>
            <a:r>
              <a:rPr lang="en-US" dirty="0"/>
              <a:t>. The choice of neighbors search algorithm is controlled through the keyword 'algorithm', which must be one of ['auto', '</a:t>
            </a:r>
            <a:r>
              <a:rPr lang="en-US" dirty="0" err="1"/>
              <a:t>ball_tree</a:t>
            </a:r>
            <a:r>
              <a:rPr lang="en-US" dirty="0"/>
              <a:t>', '</a:t>
            </a:r>
            <a:r>
              <a:rPr lang="en-US" dirty="0" err="1"/>
              <a:t>kd_tree</a:t>
            </a:r>
            <a:r>
              <a:rPr lang="en-US" dirty="0"/>
              <a:t>', 'brute']. When the default value 'auto' is passed, the algorithm attempts to determine the best approach from the training data. For a discussion of the strengths and weaknesses of each option, see Nearest Neighbor Algorithms.</a:t>
            </a:r>
          </a:p>
          <a:p>
            <a:r>
              <a:rPr lang="en-US" dirty="0"/>
              <a:t>The principle behind nearest neighbor methods is to find a predefined number of training samples closest in distance to the new point, and predict the label from these. The number of samples can be a user-defined constant (k-nearest neighbor learning), or vary based on the local density of points (radius-based neighbor learning). The distance can, in general, be any metric measure: standard Euclidean distance is the most common choice. Neighbors-based methods are known as non-generalizing machine learning methods, since they simply “remember” all of its training data (possibly transformed into a fast indexing structure such as a Ball Tree or KD Tree).   </a:t>
            </a:r>
          </a:p>
          <a:p>
            <a:r>
              <a:rPr lang="en-US" dirty="0"/>
              <a:t>Despite its simplicity, nearest neighbors has been successful in a large number of classification and regression problems, including handwritten digits and satellite image scenes. Being a non-parametric method, it is often successful in classification situations where the decision boundary is very irregular.   The classes in </a:t>
            </a:r>
            <a:r>
              <a:rPr lang="en-US" dirty="0" err="1"/>
              <a:t>sklearn.neighbors</a:t>
            </a:r>
            <a:r>
              <a:rPr lang="en-US" dirty="0"/>
              <a:t> can handle either NumPy arrays or </a:t>
            </a:r>
            <a:r>
              <a:rPr lang="en-US" dirty="0" err="1"/>
              <a:t>scipy.sparse</a:t>
            </a:r>
            <a:r>
              <a:rPr lang="en-US" dirty="0"/>
              <a:t> matrices as input. For dense matrices, a large number of possible distance metrics are supported. For sparse matrices, arbitrary </a:t>
            </a:r>
            <a:r>
              <a:rPr lang="en-US" dirty="0" err="1"/>
              <a:t>Minkowski</a:t>
            </a:r>
            <a:r>
              <a:rPr lang="en-US" dirty="0"/>
              <a:t> metrics are supported for searches.</a:t>
            </a:r>
          </a:p>
          <a:p>
            <a:r>
              <a:rPr lang="en-US" dirty="0"/>
              <a:t>Adv</a:t>
            </a:r>
          </a:p>
          <a:p>
            <a:r>
              <a:rPr lang="en-US" dirty="0"/>
              <a:t>it is unsupervised - requires no y: </a:t>
            </a:r>
          </a:p>
          <a:p>
            <a:r>
              <a:rPr lang="en-US" dirty="0"/>
              <a:t>For big data, both  standard tree algorithms will fail when there are millions of points in hundreds of dimensions (or less even). In such cases, you will have to use approximate nearest </a:t>
            </a:r>
            <a:r>
              <a:rPr lang="en-US" dirty="0" err="1"/>
              <a:t>neighbours</a:t>
            </a:r>
            <a:r>
              <a:rPr lang="en-US" dirty="0"/>
              <a:t> algorithms</a:t>
            </a:r>
          </a:p>
          <a:p>
            <a:r>
              <a:rPr lang="en-US" dirty="0"/>
              <a:t>Dis</a:t>
            </a:r>
          </a:p>
          <a:p>
            <a:r>
              <a:rPr lang="en-US" dirty="0" err="1"/>
              <a:t>scklearnex</a:t>
            </a:r>
            <a:r>
              <a:rPr lang="en-US" dirty="0"/>
              <a:t> must only use ‘</a:t>
            </a:r>
            <a:r>
              <a:rPr lang="en-US" dirty="0" err="1"/>
              <a:t>euclidean</a:t>
            </a:r>
            <a:r>
              <a:rPr lang="en-US" dirty="0"/>
              <a:t>’ or ‘</a:t>
            </a:r>
            <a:r>
              <a:rPr lang="en-US" dirty="0" err="1"/>
              <a:t>minkowski</a:t>
            </a:r>
            <a:r>
              <a:rPr lang="en-US" dirty="0"/>
              <a:t>’ with p != 2.</a:t>
            </a:r>
          </a:p>
          <a:p>
            <a:endParaRPr lang="en-US" dirty="0"/>
          </a:p>
          <a:p>
            <a:r>
              <a:rPr lang="en-US" dirty="0" err="1"/>
              <a:t>nuSVC</a:t>
            </a:r>
            <a:r>
              <a:rPr lang="en-US" dirty="0"/>
              <a:t> &amp; </a:t>
            </a:r>
            <a:r>
              <a:rPr lang="en-US" dirty="0" err="1"/>
              <a:t>nuSVR</a:t>
            </a:r>
            <a:endParaRPr lang="en-US" dirty="0"/>
          </a:p>
          <a:p>
            <a:r>
              <a:rPr lang="en-US" dirty="0"/>
              <a:t>Similar to SVC with parameter kernel='linear', but implemented in terms of </a:t>
            </a:r>
            <a:r>
              <a:rPr lang="en-US" dirty="0" err="1"/>
              <a:t>liblinear</a:t>
            </a:r>
            <a:r>
              <a:rPr lang="en-US" dirty="0"/>
              <a:t> rather than </a:t>
            </a:r>
            <a:r>
              <a:rPr lang="en-US" dirty="0" err="1"/>
              <a:t>libsvm</a:t>
            </a:r>
            <a:r>
              <a:rPr lang="en-US" dirty="0"/>
              <a:t>, </a:t>
            </a:r>
          </a:p>
          <a:p>
            <a:r>
              <a:rPr lang="en-US" dirty="0"/>
              <a:t>Adv</a:t>
            </a:r>
          </a:p>
          <a:p>
            <a:r>
              <a:rPr lang="en-US" dirty="0"/>
              <a:t>has more flexibility in the choice of penalties and loss functions and should scale better (to large numbers of    samples).    This class supports both dense and sparse input and the multiclass support    is handled according to a one-vs-the-rest scheme.</a:t>
            </a:r>
          </a:p>
          <a:p>
            <a:r>
              <a:rPr lang="en-US" dirty="0"/>
              <a:t>it has more flexibility in the choice of    penalties and loss functions and should scale better (to large numbers of    samples).    This class supports both dense and sparse input and the multiclass support    is handled according to a one-vs-the-rest scheme.</a:t>
            </a:r>
          </a:p>
          <a:p>
            <a:endParaRPr lang="en-US" dirty="0"/>
          </a:p>
          <a:p>
            <a:r>
              <a:rPr lang="en-US" dirty="0"/>
              <a:t>PCA</a:t>
            </a:r>
          </a:p>
          <a:p>
            <a:r>
              <a:rPr lang="en-US" dirty="0"/>
              <a:t>Dimensionality reduction. Preprocess to reduce dimensions (columns) for </a:t>
            </a:r>
            <a:r>
              <a:rPr lang="en-US" dirty="0" err="1"/>
              <a:t>kmeans</a:t>
            </a:r>
            <a:r>
              <a:rPr lang="en-US" dirty="0"/>
              <a:t>. Think jpeg lossy compression versus raw image as an analogy to lossy data size reduction (columns) for tabular - also though images can use it too. Finds the long axis the corresponds to the most variance of the data, then finds the orthogonal next best axis to </a:t>
            </a:r>
            <a:r>
              <a:rPr lang="en-US" dirty="0" err="1"/>
              <a:t>experess</a:t>
            </a:r>
            <a:r>
              <a:rPr lang="en-US" dirty="0"/>
              <a:t> the next most variances, and so on</a:t>
            </a:r>
          </a:p>
          <a:p>
            <a:r>
              <a:rPr lang="en-US" dirty="0"/>
              <a:t>Adv</a:t>
            </a:r>
          </a:p>
          <a:p>
            <a:r>
              <a:rPr lang="en-US" dirty="0"/>
              <a:t>PCA can help us improve performance at a very low cost of model accuracy. Other benefits of PCA include reduction of noise in the data, feature selection (to a certain extent), and the ability to produce independent, uncorrelated features of the data.</a:t>
            </a:r>
          </a:p>
          <a:p>
            <a:r>
              <a:rPr lang="en-US" dirty="0" err="1"/>
              <a:t>DisAdvantages</a:t>
            </a:r>
            <a:r>
              <a:rPr lang="en-US" dirty="0"/>
              <a:t>:</a:t>
            </a:r>
          </a:p>
          <a:p>
            <a:r>
              <a:rPr lang="en-US" dirty="0"/>
              <a:t>intel </a:t>
            </a:r>
            <a:r>
              <a:rPr lang="en-US" dirty="0" err="1"/>
              <a:t>sklearnex</a:t>
            </a:r>
            <a:r>
              <a:rPr lang="en-US" dirty="0"/>
              <a:t> specific: All parameters except </a:t>
            </a:r>
            <a:r>
              <a:rPr lang="en-US" dirty="0" err="1"/>
              <a:t>svd_solver</a:t>
            </a:r>
            <a:r>
              <a:rPr lang="en-US" dirty="0"/>
              <a:t> != ‘full’.</a:t>
            </a:r>
          </a:p>
          <a:p>
            <a:r>
              <a:rPr lang="en-US" dirty="0"/>
              <a:t>Generally:</a:t>
            </a:r>
          </a:p>
          <a:p>
            <a:r>
              <a:rPr lang="en-US" dirty="0"/>
              <a:t>PCA tries to place dissimilar data points far apart in a lower dimension representation. But in order to represent high dimension data on low dimension, non-linear manifold, it is important that similar datapoints must be represented close together, which is not what PCA does. This is done efficiently by t-SNE. So, it can efficiently capture the structure of trickier manifolds in the dataset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742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explore the topic of Patching</a:t>
            </a:r>
          </a:p>
        </p:txBody>
      </p:sp>
    </p:spTree>
    <p:extLst>
      <p:ext uri="{BB962C8B-B14F-4D97-AF65-F5344CB8AC3E}">
        <p14:creationId xmlns:p14="http://schemas.microsoft.com/office/powerpoint/2010/main" val="232526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Architecture: x86_64 CPU op-mode(s): 32-bit, 64-bit Byte Order: Little Endian Address sizes: 46 bits physical, 48 bits virtual CPU(s): 24 On-line CPU(s) list: 0-23 Thread(s) per core: 2 Core(s) per socket: 6 Socket(s): 2 NUMA node(s): 2 Vendor ID: </a:t>
            </a:r>
            <a:r>
              <a:rPr lang="en-US" dirty="0" err="1"/>
              <a:t>GenuineIntel</a:t>
            </a:r>
            <a:r>
              <a:rPr lang="en-US" dirty="0"/>
              <a:t> CPU family: 6 Model: 85 Model name: Intel(R) Xeon(R) Gold 6128 CPU @ 3.40GHz Stepping: 4 CPU MHz: 1200.254 CPU max MHz: 3700.0000 CPU min MHz: 1200.0000 </a:t>
            </a:r>
            <a:r>
              <a:rPr lang="en-US" dirty="0" err="1"/>
              <a:t>BogoMIPS</a:t>
            </a:r>
            <a:r>
              <a:rPr lang="en-US" dirty="0"/>
              <a:t>: 6800.00 Virtualization: VT-x L1d cache: 384 KiB L1i cache: 384 KiB L2 cache: 12 MiB L3 cache: 38.5 MiB NUMA node0 CPU(s): 0-5,12-17 NUMA node1 CPU(s): 6-11,18-23 Vulnerability </a:t>
            </a:r>
            <a:r>
              <a:rPr lang="en-US" dirty="0" err="1"/>
              <a:t>Itlb</a:t>
            </a:r>
            <a:r>
              <a:rPr lang="en-US" dirty="0"/>
              <a:t> </a:t>
            </a:r>
            <a:r>
              <a:rPr lang="en-US" dirty="0" err="1"/>
              <a:t>multihit</a:t>
            </a:r>
            <a:r>
              <a:rPr lang="en-US" dirty="0"/>
              <a:t>: KVM: Vulnerable Vulnerability L1tf: Mitigation; PTE Inversion Vulnerability </a:t>
            </a:r>
            <a:r>
              <a:rPr lang="en-US" dirty="0" err="1"/>
              <a:t>Mds</a:t>
            </a:r>
            <a:r>
              <a:rPr lang="en-US" dirty="0"/>
              <a:t>: Mitigation; Clear CPU buffers; SMT vulnerable Vulnerability Meltdown: Mitigation; PTI Vulnerability Spec store bypass: Mitigation; Speculative Store Bypass disabled v </a:t>
            </a:r>
            <a:r>
              <a:rPr lang="en-US" dirty="0" err="1"/>
              <a:t>ia</a:t>
            </a:r>
            <a:r>
              <a:rPr lang="en-US" dirty="0"/>
              <a:t> </a:t>
            </a:r>
            <a:r>
              <a:rPr lang="en-US" dirty="0" err="1"/>
              <a:t>prctl</a:t>
            </a:r>
            <a:r>
              <a:rPr lang="en-US" dirty="0"/>
              <a:t> and seccomp Vulnerability </a:t>
            </a:r>
            <a:r>
              <a:rPr lang="en-US" dirty="0" err="1"/>
              <a:t>Spectre</a:t>
            </a:r>
            <a:r>
              <a:rPr lang="en-US" dirty="0"/>
              <a:t> v1: Mitigation; </a:t>
            </a:r>
            <a:r>
              <a:rPr lang="en-US" dirty="0" err="1"/>
              <a:t>usercopy</a:t>
            </a:r>
            <a:r>
              <a:rPr lang="en-US" dirty="0"/>
              <a:t>/</a:t>
            </a:r>
            <a:r>
              <a:rPr lang="en-US" dirty="0" err="1"/>
              <a:t>swapgs</a:t>
            </a:r>
            <a:r>
              <a:rPr lang="en-US" dirty="0"/>
              <a:t> barriers and __user pointer sanitization Vulnerability </a:t>
            </a:r>
            <a:r>
              <a:rPr lang="en-US" dirty="0" err="1"/>
              <a:t>Spectre</a:t>
            </a:r>
            <a:r>
              <a:rPr lang="en-US" dirty="0"/>
              <a:t> v2: Mitigation; Full generic </a:t>
            </a:r>
            <a:r>
              <a:rPr lang="en-US" dirty="0" err="1"/>
              <a:t>retpoline</a:t>
            </a:r>
            <a:r>
              <a:rPr lang="en-US" dirty="0"/>
              <a:t>, IBPB </a:t>
            </a:r>
            <a:r>
              <a:rPr lang="en-US" dirty="0" err="1"/>
              <a:t>condit</a:t>
            </a:r>
            <a:r>
              <a:rPr lang="en-US" dirty="0"/>
              <a:t> </a:t>
            </a:r>
            <a:r>
              <a:rPr lang="en-US" dirty="0" err="1"/>
              <a:t>ional</a:t>
            </a:r>
            <a:r>
              <a:rPr lang="en-US" dirty="0"/>
              <a:t>, IBRS_FW, STIBP conditional, RSB filling Vulnerability </a:t>
            </a:r>
            <a:r>
              <a:rPr lang="en-US" dirty="0" err="1"/>
              <a:t>Srbds</a:t>
            </a:r>
            <a:r>
              <a:rPr lang="en-US" dirty="0"/>
              <a:t>: Not affected Vulnerability </a:t>
            </a:r>
            <a:r>
              <a:rPr lang="en-US" dirty="0" err="1"/>
              <a:t>Tsx</a:t>
            </a:r>
            <a:r>
              <a:rPr lang="en-US" dirty="0"/>
              <a:t> async abort: Mitigation; Clear CPU buffers; SMT vulnerable Flags: </a:t>
            </a:r>
            <a:r>
              <a:rPr lang="en-US" dirty="0" err="1"/>
              <a:t>fpu</a:t>
            </a:r>
            <a:r>
              <a:rPr lang="en-US" dirty="0"/>
              <a:t> </a:t>
            </a:r>
            <a:r>
              <a:rPr lang="en-US" dirty="0" err="1"/>
              <a:t>vme</a:t>
            </a:r>
            <a:r>
              <a:rPr lang="en-US" dirty="0"/>
              <a:t> de </a:t>
            </a:r>
            <a:r>
              <a:rPr lang="en-US" dirty="0" err="1"/>
              <a:t>pse</a:t>
            </a:r>
            <a:r>
              <a:rPr lang="en-US" dirty="0"/>
              <a:t> </a:t>
            </a:r>
            <a:r>
              <a:rPr lang="en-US" dirty="0" err="1"/>
              <a:t>tsc</a:t>
            </a:r>
            <a:r>
              <a:rPr lang="en-US" dirty="0"/>
              <a:t> </a:t>
            </a:r>
            <a:r>
              <a:rPr lang="en-US" dirty="0" err="1"/>
              <a:t>msr</a:t>
            </a:r>
            <a:r>
              <a:rPr lang="en-US" dirty="0"/>
              <a:t> </a:t>
            </a:r>
            <a:r>
              <a:rPr lang="en-US" dirty="0" err="1"/>
              <a:t>pae</a:t>
            </a:r>
            <a:r>
              <a:rPr lang="en-US" dirty="0"/>
              <a:t> </a:t>
            </a:r>
            <a:r>
              <a:rPr lang="en-US" dirty="0" err="1"/>
              <a:t>mce</a:t>
            </a:r>
            <a:r>
              <a:rPr lang="en-US" dirty="0"/>
              <a:t> cx8 </a:t>
            </a:r>
            <a:r>
              <a:rPr lang="en-US" dirty="0" err="1"/>
              <a:t>apic</a:t>
            </a:r>
            <a:r>
              <a:rPr lang="en-US" dirty="0"/>
              <a:t> </a:t>
            </a:r>
            <a:r>
              <a:rPr lang="en-US" dirty="0" err="1"/>
              <a:t>sep</a:t>
            </a:r>
            <a:r>
              <a:rPr lang="en-US" dirty="0"/>
              <a:t> </a:t>
            </a:r>
            <a:r>
              <a:rPr lang="en-US" dirty="0" err="1"/>
              <a:t>mtr</a:t>
            </a:r>
            <a:r>
              <a:rPr lang="en-US" dirty="0"/>
              <a:t> r </a:t>
            </a:r>
            <a:r>
              <a:rPr lang="en-US" dirty="0" err="1"/>
              <a:t>pge</a:t>
            </a:r>
            <a:r>
              <a:rPr lang="en-US" dirty="0"/>
              <a:t> </a:t>
            </a:r>
            <a:r>
              <a:rPr lang="en-US" dirty="0" err="1"/>
              <a:t>mca</a:t>
            </a:r>
            <a:r>
              <a:rPr lang="en-US" dirty="0"/>
              <a:t> </a:t>
            </a:r>
            <a:r>
              <a:rPr lang="en-US" dirty="0" err="1"/>
              <a:t>cmov</a:t>
            </a:r>
            <a:r>
              <a:rPr lang="en-US" dirty="0"/>
              <a:t> pat pse36 </a:t>
            </a:r>
            <a:r>
              <a:rPr lang="en-US" dirty="0" err="1"/>
              <a:t>clflush</a:t>
            </a:r>
            <a:r>
              <a:rPr lang="en-US" dirty="0"/>
              <a:t> </a:t>
            </a:r>
            <a:r>
              <a:rPr lang="en-US" dirty="0" err="1"/>
              <a:t>dts</a:t>
            </a:r>
            <a:r>
              <a:rPr lang="en-US" dirty="0"/>
              <a:t> </a:t>
            </a:r>
            <a:r>
              <a:rPr lang="en-US" dirty="0" err="1"/>
              <a:t>acpi</a:t>
            </a:r>
            <a:r>
              <a:rPr lang="en-US" dirty="0"/>
              <a:t> mmx f </a:t>
            </a:r>
            <a:r>
              <a:rPr lang="en-US" dirty="0" err="1"/>
              <a:t>xsr</a:t>
            </a:r>
            <a:r>
              <a:rPr lang="en-US" dirty="0"/>
              <a:t> </a:t>
            </a:r>
            <a:r>
              <a:rPr lang="en-US" dirty="0" err="1"/>
              <a:t>sse</a:t>
            </a:r>
            <a:r>
              <a:rPr lang="en-US" dirty="0"/>
              <a:t> sse2 ss </a:t>
            </a:r>
            <a:r>
              <a:rPr lang="en-US" dirty="0" err="1"/>
              <a:t>ht</a:t>
            </a:r>
            <a:r>
              <a:rPr lang="en-US" dirty="0"/>
              <a:t> tm </a:t>
            </a:r>
            <a:r>
              <a:rPr lang="en-US" dirty="0" err="1"/>
              <a:t>pbe</a:t>
            </a:r>
            <a:r>
              <a:rPr lang="en-US" dirty="0"/>
              <a:t> </a:t>
            </a:r>
            <a:r>
              <a:rPr lang="en-US" dirty="0" err="1"/>
              <a:t>syscall</a:t>
            </a:r>
            <a:r>
              <a:rPr lang="en-US" dirty="0"/>
              <a:t> </a:t>
            </a:r>
            <a:r>
              <a:rPr lang="en-US" dirty="0" err="1"/>
              <a:t>nx</a:t>
            </a:r>
            <a:r>
              <a:rPr lang="en-US" dirty="0"/>
              <a:t> pdpe1gb </a:t>
            </a:r>
            <a:r>
              <a:rPr lang="en-US" dirty="0" err="1"/>
              <a:t>rd</a:t>
            </a:r>
            <a:r>
              <a:rPr lang="en-US" dirty="0"/>
              <a:t> </a:t>
            </a:r>
            <a:r>
              <a:rPr lang="en-US" dirty="0" err="1"/>
              <a:t>tscp</a:t>
            </a:r>
            <a:r>
              <a:rPr lang="en-US" dirty="0"/>
              <a:t> </a:t>
            </a:r>
            <a:r>
              <a:rPr lang="en-US" dirty="0" err="1"/>
              <a:t>lm</a:t>
            </a:r>
            <a:r>
              <a:rPr lang="en-US" dirty="0"/>
              <a:t> </a:t>
            </a:r>
            <a:r>
              <a:rPr lang="en-US" dirty="0" err="1"/>
              <a:t>constant_tsc</a:t>
            </a:r>
            <a:r>
              <a:rPr lang="en-US" dirty="0"/>
              <a:t> art </a:t>
            </a:r>
            <a:r>
              <a:rPr lang="en-US" dirty="0" err="1"/>
              <a:t>arch_perfmon</a:t>
            </a:r>
            <a:r>
              <a:rPr lang="en-US" dirty="0"/>
              <a:t> </a:t>
            </a:r>
            <a:r>
              <a:rPr lang="en-US" dirty="0" err="1"/>
              <a:t>pebs</a:t>
            </a:r>
            <a:r>
              <a:rPr lang="en-US" dirty="0"/>
              <a:t> </a:t>
            </a:r>
            <a:r>
              <a:rPr lang="en-US" dirty="0" err="1"/>
              <a:t>bts</a:t>
            </a:r>
            <a:r>
              <a:rPr lang="en-US" dirty="0"/>
              <a:t> </a:t>
            </a:r>
            <a:r>
              <a:rPr lang="en-US" dirty="0" err="1"/>
              <a:t>rep_good</a:t>
            </a:r>
            <a:r>
              <a:rPr lang="en-US" dirty="0"/>
              <a:t> </a:t>
            </a:r>
            <a:r>
              <a:rPr lang="en-US" dirty="0" err="1"/>
              <a:t>nopl</a:t>
            </a:r>
            <a:r>
              <a:rPr lang="en-US" dirty="0"/>
              <a:t> </a:t>
            </a:r>
            <a:r>
              <a:rPr lang="en-US" dirty="0" err="1"/>
              <a:t>xtopology</a:t>
            </a:r>
            <a:r>
              <a:rPr lang="en-US" dirty="0"/>
              <a:t> </a:t>
            </a:r>
            <a:r>
              <a:rPr lang="en-US" dirty="0" err="1"/>
              <a:t>nonstop_tsc</a:t>
            </a:r>
            <a:r>
              <a:rPr lang="en-US" dirty="0"/>
              <a:t> </a:t>
            </a:r>
            <a:r>
              <a:rPr lang="en-US" dirty="0" err="1"/>
              <a:t>cpuid</a:t>
            </a:r>
            <a:r>
              <a:rPr lang="en-US" dirty="0"/>
              <a:t> </a:t>
            </a:r>
            <a:r>
              <a:rPr lang="en-US" dirty="0" err="1"/>
              <a:t>aperf</a:t>
            </a:r>
            <a:r>
              <a:rPr lang="en-US" dirty="0"/>
              <a:t> </a:t>
            </a:r>
            <a:r>
              <a:rPr lang="en-US" dirty="0" err="1"/>
              <a:t>mperf</a:t>
            </a:r>
            <a:r>
              <a:rPr lang="en-US" dirty="0"/>
              <a:t> </a:t>
            </a:r>
            <a:r>
              <a:rPr lang="en-US" dirty="0" err="1"/>
              <a:t>pni</a:t>
            </a:r>
            <a:r>
              <a:rPr lang="en-US" dirty="0"/>
              <a:t> </a:t>
            </a:r>
            <a:r>
              <a:rPr lang="en-US" dirty="0" err="1"/>
              <a:t>pclmulqdq</a:t>
            </a:r>
            <a:r>
              <a:rPr lang="en-US" dirty="0"/>
              <a:t> dtes64 monitor </a:t>
            </a:r>
            <a:r>
              <a:rPr lang="en-US" dirty="0" err="1"/>
              <a:t>ds_cpl</a:t>
            </a:r>
            <a:r>
              <a:rPr lang="en-US" dirty="0"/>
              <a:t> </a:t>
            </a:r>
            <a:r>
              <a:rPr lang="en-US" dirty="0" err="1"/>
              <a:t>vmx</a:t>
            </a:r>
            <a:r>
              <a:rPr lang="en-US" dirty="0"/>
              <a:t> s mx </a:t>
            </a:r>
            <a:r>
              <a:rPr lang="en-US" dirty="0" err="1"/>
              <a:t>est</a:t>
            </a:r>
            <a:r>
              <a:rPr lang="en-US" dirty="0"/>
              <a:t> tm2 ssse3 </a:t>
            </a:r>
            <a:r>
              <a:rPr lang="en-US" dirty="0" err="1"/>
              <a:t>sdbg</a:t>
            </a:r>
            <a:r>
              <a:rPr lang="en-US" dirty="0"/>
              <a:t> </a:t>
            </a:r>
            <a:r>
              <a:rPr lang="en-US" dirty="0" err="1"/>
              <a:t>fma</a:t>
            </a:r>
            <a:r>
              <a:rPr lang="en-US" dirty="0"/>
              <a:t> cx16 </a:t>
            </a:r>
            <a:r>
              <a:rPr lang="en-US" dirty="0" err="1"/>
              <a:t>xtpr</a:t>
            </a:r>
            <a:r>
              <a:rPr lang="en-US" dirty="0"/>
              <a:t> </a:t>
            </a:r>
            <a:r>
              <a:rPr lang="en-US" dirty="0" err="1"/>
              <a:t>pdcm</a:t>
            </a:r>
            <a:r>
              <a:rPr lang="en-US" dirty="0"/>
              <a:t> </a:t>
            </a:r>
            <a:r>
              <a:rPr lang="en-US" dirty="0" err="1"/>
              <a:t>pcid</a:t>
            </a:r>
            <a:r>
              <a:rPr lang="en-US" dirty="0"/>
              <a:t> d ca sse4_1 sse4_2 x2apic </a:t>
            </a:r>
            <a:r>
              <a:rPr lang="en-US" dirty="0" err="1"/>
              <a:t>movbe</a:t>
            </a:r>
            <a:r>
              <a:rPr lang="en-US" dirty="0"/>
              <a:t> </a:t>
            </a:r>
            <a:r>
              <a:rPr lang="en-US" dirty="0" err="1"/>
              <a:t>popcnt</a:t>
            </a:r>
            <a:r>
              <a:rPr lang="en-US" dirty="0"/>
              <a:t> </a:t>
            </a:r>
            <a:r>
              <a:rPr lang="en-US" dirty="0" err="1"/>
              <a:t>tsc_deadli</a:t>
            </a:r>
            <a:r>
              <a:rPr lang="en-US" dirty="0"/>
              <a:t> </a:t>
            </a:r>
            <a:r>
              <a:rPr lang="en-US" dirty="0" err="1"/>
              <a:t>ne_timer</a:t>
            </a:r>
            <a:r>
              <a:rPr lang="en-US" dirty="0"/>
              <a:t> </a:t>
            </a:r>
            <a:r>
              <a:rPr lang="en-US" dirty="0" err="1"/>
              <a:t>aes</a:t>
            </a:r>
            <a:r>
              <a:rPr lang="en-US" dirty="0"/>
              <a:t> </a:t>
            </a:r>
            <a:r>
              <a:rPr lang="en-US" dirty="0" err="1"/>
              <a:t>xsave</a:t>
            </a:r>
            <a:r>
              <a:rPr lang="en-US" dirty="0"/>
              <a:t> </a:t>
            </a:r>
            <a:r>
              <a:rPr lang="en-US" dirty="0" err="1"/>
              <a:t>avx</a:t>
            </a:r>
            <a:r>
              <a:rPr lang="en-US" dirty="0"/>
              <a:t> f16c </a:t>
            </a:r>
            <a:r>
              <a:rPr lang="en-US" dirty="0" err="1"/>
              <a:t>rdrand</a:t>
            </a:r>
            <a:r>
              <a:rPr lang="en-US" dirty="0"/>
              <a:t> </a:t>
            </a:r>
            <a:r>
              <a:rPr lang="en-US" dirty="0" err="1"/>
              <a:t>lahf_lm</a:t>
            </a:r>
            <a:r>
              <a:rPr lang="en-US" dirty="0"/>
              <a:t> </a:t>
            </a:r>
            <a:r>
              <a:rPr lang="en-US" dirty="0" err="1"/>
              <a:t>abm</a:t>
            </a:r>
            <a:r>
              <a:rPr lang="en-US" dirty="0"/>
              <a:t> 3dnowprefetch </a:t>
            </a:r>
            <a:r>
              <a:rPr lang="en-US" dirty="0" err="1"/>
              <a:t>cpuid_fault</a:t>
            </a:r>
            <a:r>
              <a:rPr lang="en-US" dirty="0"/>
              <a:t> </a:t>
            </a:r>
            <a:r>
              <a:rPr lang="en-US" dirty="0" err="1"/>
              <a:t>epb</a:t>
            </a:r>
            <a:r>
              <a:rPr lang="en-US" dirty="0"/>
              <a:t> cat_l3 cdp_l3 inv </a:t>
            </a:r>
            <a:r>
              <a:rPr lang="en-US" dirty="0" err="1"/>
              <a:t>pcid_single</a:t>
            </a:r>
            <a:r>
              <a:rPr lang="en-US" dirty="0"/>
              <a:t> </a:t>
            </a:r>
            <a:r>
              <a:rPr lang="en-US" dirty="0" err="1"/>
              <a:t>pti</a:t>
            </a:r>
            <a:r>
              <a:rPr lang="en-US" dirty="0"/>
              <a:t> </a:t>
            </a:r>
            <a:r>
              <a:rPr lang="en-US" dirty="0" err="1"/>
              <a:t>ssbd</a:t>
            </a:r>
            <a:r>
              <a:rPr lang="en-US" dirty="0"/>
              <a:t> </a:t>
            </a:r>
            <a:r>
              <a:rPr lang="en-US" dirty="0" err="1"/>
              <a:t>mba</a:t>
            </a:r>
            <a:r>
              <a:rPr lang="en-US" dirty="0"/>
              <a:t> </a:t>
            </a:r>
            <a:r>
              <a:rPr lang="en-US" dirty="0" err="1"/>
              <a:t>ibrs</a:t>
            </a:r>
            <a:r>
              <a:rPr lang="en-US" dirty="0"/>
              <a:t> </a:t>
            </a:r>
            <a:r>
              <a:rPr lang="en-US" dirty="0" err="1"/>
              <a:t>ibpb</a:t>
            </a:r>
            <a:r>
              <a:rPr lang="en-US" dirty="0"/>
              <a:t> </a:t>
            </a:r>
            <a:r>
              <a:rPr lang="en-US" dirty="0" err="1"/>
              <a:t>stibp</a:t>
            </a:r>
            <a:r>
              <a:rPr lang="en-US" dirty="0"/>
              <a:t> </a:t>
            </a:r>
            <a:r>
              <a:rPr lang="en-US" dirty="0" err="1"/>
              <a:t>tpr_sh</a:t>
            </a:r>
            <a:r>
              <a:rPr lang="en-US" dirty="0"/>
              <a:t> </a:t>
            </a:r>
            <a:r>
              <a:rPr lang="en-US" dirty="0" err="1"/>
              <a:t>adow</a:t>
            </a:r>
            <a:r>
              <a:rPr lang="en-US" dirty="0"/>
              <a:t> </a:t>
            </a:r>
            <a:r>
              <a:rPr lang="en-US" dirty="0" err="1"/>
              <a:t>vnmi</a:t>
            </a:r>
            <a:r>
              <a:rPr lang="en-US" dirty="0"/>
              <a:t> </a:t>
            </a:r>
            <a:r>
              <a:rPr lang="en-US" dirty="0" err="1"/>
              <a:t>flexpriority</a:t>
            </a:r>
            <a:r>
              <a:rPr lang="en-US" dirty="0"/>
              <a:t> </a:t>
            </a:r>
            <a:r>
              <a:rPr lang="en-US" dirty="0" err="1"/>
              <a:t>ept</a:t>
            </a:r>
            <a:r>
              <a:rPr lang="en-US" dirty="0"/>
              <a:t> </a:t>
            </a:r>
            <a:r>
              <a:rPr lang="en-US" dirty="0" err="1"/>
              <a:t>vpid</a:t>
            </a:r>
            <a:r>
              <a:rPr lang="en-US" dirty="0"/>
              <a:t> </a:t>
            </a:r>
            <a:r>
              <a:rPr lang="en-US" dirty="0" err="1"/>
              <a:t>ept_ad</a:t>
            </a:r>
            <a:r>
              <a:rPr lang="en-US" dirty="0"/>
              <a:t> </a:t>
            </a:r>
            <a:r>
              <a:rPr lang="en-US" dirty="0" err="1"/>
              <a:t>fsgsbase</a:t>
            </a:r>
            <a:r>
              <a:rPr lang="en-US" dirty="0"/>
              <a:t> </a:t>
            </a:r>
            <a:r>
              <a:rPr lang="en-US" dirty="0" err="1"/>
              <a:t>tsc_adjust</a:t>
            </a:r>
            <a:r>
              <a:rPr lang="en-US" dirty="0"/>
              <a:t> bmi1 </a:t>
            </a:r>
            <a:r>
              <a:rPr lang="en-US" dirty="0" err="1"/>
              <a:t>hle</a:t>
            </a:r>
            <a:r>
              <a:rPr lang="en-US" dirty="0"/>
              <a:t> avx2 </a:t>
            </a:r>
            <a:r>
              <a:rPr lang="en-US" dirty="0" err="1"/>
              <a:t>smep</a:t>
            </a:r>
            <a:r>
              <a:rPr lang="en-US" dirty="0"/>
              <a:t> bmi2 </a:t>
            </a:r>
            <a:r>
              <a:rPr lang="en-US" dirty="0" err="1"/>
              <a:t>erms</a:t>
            </a:r>
            <a:r>
              <a:rPr lang="en-US" dirty="0"/>
              <a:t> </a:t>
            </a:r>
            <a:r>
              <a:rPr lang="en-US" dirty="0" err="1"/>
              <a:t>invpci</a:t>
            </a:r>
            <a:r>
              <a:rPr lang="en-US" dirty="0"/>
              <a:t> d </a:t>
            </a:r>
            <a:r>
              <a:rPr lang="en-US" dirty="0" err="1"/>
              <a:t>rtm</a:t>
            </a:r>
            <a:r>
              <a:rPr lang="en-US" dirty="0"/>
              <a:t> </a:t>
            </a:r>
            <a:r>
              <a:rPr lang="en-US" dirty="0" err="1"/>
              <a:t>cqm</a:t>
            </a:r>
            <a:r>
              <a:rPr lang="en-US" dirty="0"/>
              <a:t> </a:t>
            </a:r>
            <a:r>
              <a:rPr lang="en-US" dirty="0" err="1"/>
              <a:t>mpx</a:t>
            </a:r>
            <a:r>
              <a:rPr lang="en-US" dirty="0"/>
              <a:t> </a:t>
            </a:r>
            <a:r>
              <a:rPr lang="en-US" dirty="0" err="1"/>
              <a:t>rdt_a</a:t>
            </a:r>
            <a:r>
              <a:rPr lang="en-US" dirty="0"/>
              <a:t> avx512f avx512dq </a:t>
            </a:r>
            <a:r>
              <a:rPr lang="en-US" dirty="0" err="1"/>
              <a:t>rdseed</a:t>
            </a:r>
            <a:r>
              <a:rPr lang="en-US" dirty="0"/>
              <a:t> </a:t>
            </a:r>
            <a:r>
              <a:rPr lang="en-US" dirty="0" err="1"/>
              <a:t>adx</a:t>
            </a:r>
            <a:r>
              <a:rPr lang="en-US" dirty="0"/>
              <a:t> </a:t>
            </a:r>
            <a:r>
              <a:rPr lang="en-US" dirty="0" err="1"/>
              <a:t>smap</a:t>
            </a:r>
            <a:r>
              <a:rPr lang="en-US" dirty="0"/>
              <a:t> </a:t>
            </a:r>
            <a:r>
              <a:rPr lang="en-US" dirty="0" err="1"/>
              <a:t>clflushopt</a:t>
            </a:r>
            <a:r>
              <a:rPr lang="en-US" dirty="0"/>
              <a:t> </a:t>
            </a:r>
            <a:r>
              <a:rPr lang="en-US" dirty="0" err="1"/>
              <a:t>clwb</a:t>
            </a:r>
            <a:r>
              <a:rPr lang="en-US" dirty="0"/>
              <a:t> </a:t>
            </a:r>
            <a:r>
              <a:rPr lang="en-US" dirty="0" err="1"/>
              <a:t>intel_pt</a:t>
            </a:r>
            <a:r>
              <a:rPr lang="en-US" dirty="0"/>
              <a:t> avx512cd avx512b w avx512vl </a:t>
            </a:r>
            <a:r>
              <a:rPr lang="en-US" dirty="0" err="1"/>
              <a:t>xsaveopt</a:t>
            </a:r>
            <a:r>
              <a:rPr lang="en-US" dirty="0"/>
              <a:t> </a:t>
            </a:r>
            <a:r>
              <a:rPr lang="en-US" dirty="0" err="1"/>
              <a:t>xsavec</a:t>
            </a:r>
            <a:r>
              <a:rPr lang="en-US" dirty="0"/>
              <a:t> xgetbv1 </a:t>
            </a:r>
            <a:r>
              <a:rPr lang="en-US" dirty="0" err="1"/>
              <a:t>xsaves</a:t>
            </a:r>
            <a:r>
              <a:rPr lang="en-US" dirty="0"/>
              <a:t> </a:t>
            </a:r>
            <a:r>
              <a:rPr lang="en-US" dirty="0" err="1"/>
              <a:t>cqm_l</a:t>
            </a:r>
            <a:r>
              <a:rPr lang="en-US" dirty="0"/>
              <a:t> lc </a:t>
            </a:r>
            <a:r>
              <a:rPr lang="en-US" dirty="0" err="1"/>
              <a:t>cqm_occup_llc</a:t>
            </a:r>
            <a:r>
              <a:rPr lang="en-US" dirty="0"/>
              <a:t> </a:t>
            </a:r>
            <a:r>
              <a:rPr lang="en-US" dirty="0" err="1"/>
              <a:t>cqm_mbm_total</a:t>
            </a:r>
            <a:r>
              <a:rPr lang="en-US" dirty="0"/>
              <a:t> </a:t>
            </a:r>
            <a:r>
              <a:rPr lang="en-US" dirty="0" err="1"/>
              <a:t>cqm_mbm_local</a:t>
            </a:r>
            <a:r>
              <a:rPr lang="en-US" dirty="0"/>
              <a:t> dt herm </a:t>
            </a:r>
            <a:r>
              <a:rPr lang="en-US" dirty="0" err="1"/>
              <a:t>ida</a:t>
            </a:r>
            <a:r>
              <a:rPr lang="en-US" dirty="0"/>
              <a:t> </a:t>
            </a:r>
            <a:r>
              <a:rPr lang="en-US" dirty="0" err="1"/>
              <a:t>arat</a:t>
            </a:r>
            <a:r>
              <a:rPr lang="en-US" dirty="0"/>
              <a:t> </a:t>
            </a:r>
            <a:r>
              <a:rPr lang="en-US" dirty="0" err="1"/>
              <a:t>pln</a:t>
            </a:r>
            <a:r>
              <a:rPr lang="en-US" dirty="0"/>
              <a:t> pts </a:t>
            </a:r>
            <a:r>
              <a:rPr lang="en-US" dirty="0" err="1"/>
              <a:t>hwp</a:t>
            </a:r>
            <a:r>
              <a:rPr lang="en-US" dirty="0"/>
              <a:t> </a:t>
            </a:r>
            <a:r>
              <a:rPr lang="en-US" dirty="0" err="1"/>
              <a:t>hwp_act_window</a:t>
            </a:r>
            <a:r>
              <a:rPr lang="en-US" dirty="0"/>
              <a:t> </a:t>
            </a:r>
            <a:r>
              <a:rPr lang="en-US" dirty="0" err="1"/>
              <a:t>hwp_ep</a:t>
            </a:r>
            <a:r>
              <a:rPr lang="en-US" dirty="0"/>
              <a:t> p </a:t>
            </a:r>
            <a:r>
              <a:rPr lang="en-US" dirty="0" err="1"/>
              <a:t>hwp_pkg_req</a:t>
            </a:r>
            <a:r>
              <a:rPr lang="en-US" dirty="0"/>
              <a:t> </a:t>
            </a:r>
            <a:r>
              <a:rPr lang="en-US" dirty="0" err="1"/>
              <a:t>pku</a:t>
            </a:r>
            <a:r>
              <a:rPr lang="en-US" dirty="0"/>
              <a:t> </a:t>
            </a:r>
            <a:r>
              <a:rPr lang="en-US" dirty="0" err="1"/>
              <a:t>ospke</a:t>
            </a:r>
            <a:r>
              <a:rPr lang="en-US" dirty="0"/>
              <a:t> </a:t>
            </a:r>
            <a:r>
              <a:rPr lang="en-US" dirty="0" err="1"/>
              <a:t>md_clear</a:t>
            </a:r>
            <a:r>
              <a:rPr lang="en-US" dirty="0"/>
              <a:t> flush_l1d</a:t>
            </a: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17</a:t>
            </a:fld>
            <a:endParaRPr lang="en-US"/>
          </a:p>
        </p:txBody>
      </p:sp>
    </p:spTree>
    <p:extLst>
      <p:ext uri="{BB962C8B-B14F-4D97-AF65-F5344CB8AC3E}">
        <p14:creationId xmlns:p14="http://schemas.microsoft.com/office/powerpoint/2010/main" val="391704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Architecture: x86_64 CPU op-mode(s): 32-bit, 64-bit Byte Order: Little Endian Address sizes: 46 bits physical, 48 bits virtual CPU(s): 24 On-line CPU(s) list: 0-23 Thread(s) per core: 2 Core(s) per socket: 6 Socket(s): 2 NUMA node(s): 2 Vendor ID: </a:t>
            </a:r>
            <a:r>
              <a:rPr lang="en-US" dirty="0" err="1"/>
              <a:t>GenuineIntel</a:t>
            </a:r>
            <a:r>
              <a:rPr lang="en-US" dirty="0"/>
              <a:t> CPU family: 6 Model: 85 Model name: Intel(R) Xeon(R) Gold 6128 CPU @ 3.40GHz Stepping: 4 CPU MHz: 1200.254 CPU max MHz: 3700.0000 CPU min MHz: 1200.0000 </a:t>
            </a:r>
            <a:r>
              <a:rPr lang="en-US" dirty="0" err="1"/>
              <a:t>BogoMIPS</a:t>
            </a:r>
            <a:r>
              <a:rPr lang="en-US" dirty="0"/>
              <a:t>: 6800.00 Virtualization: VT-x L1d cache: 384 KiB L1i cache: 384 KiB L2 cache: 12 MiB L3 cache: 38.5 MiB NUMA node0 CPU(s): 0-5,12-17 NUMA node1 CPU(s): 6-11,18-23 Vulnerability </a:t>
            </a:r>
            <a:r>
              <a:rPr lang="en-US" dirty="0" err="1"/>
              <a:t>Itlb</a:t>
            </a:r>
            <a:r>
              <a:rPr lang="en-US" dirty="0"/>
              <a:t> </a:t>
            </a:r>
            <a:r>
              <a:rPr lang="en-US" dirty="0" err="1"/>
              <a:t>multihit</a:t>
            </a:r>
            <a:r>
              <a:rPr lang="en-US" dirty="0"/>
              <a:t>: KVM: Vulnerable Vulnerability L1tf: Mitigation; PTE Inversion Vulnerability </a:t>
            </a:r>
            <a:r>
              <a:rPr lang="en-US" dirty="0" err="1"/>
              <a:t>Mds</a:t>
            </a:r>
            <a:r>
              <a:rPr lang="en-US" dirty="0"/>
              <a:t>: Mitigation; Clear CPU buffers; SMT vulnerable Vulnerability Meltdown: Mitigation; PTI Vulnerability Spec store bypass: Mitigation; Speculative Store Bypass disabled v </a:t>
            </a:r>
            <a:r>
              <a:rPr lang="en-US" dirty="0" err="1"/>
              <a:t>ia</a:t>
            </a:r>
            <a:r>
              <a:rPr lang="en-US" dirty="0"/>
              <a:t> </a:t>
            </a:r>
            <a:r>
              <a:rPr lang="en-US" dirty="0" err="1"/>
              <a:t>prctl</a:t>
            </a:r>
            <a:r>
              <a:rPr lang="en-US" dirty="0"/>
              <a:t> and seccomp Vulnerability </a:t>
            </a:r>
            <a:r>
              <a:rPr lang="en-US" dirty="0" err="1"/>
              <a:t>Spectre</a:t>
            </a:r>
            <a:r>
              <a:rPr lang="en-US" dirty="0"/>
              <a:t> v1: Mitigation; </a:t>
            </a:r>
            <a:r>
              <a:rPr lang="en-US" dirty="0" err="1"/>
              <a:t>usercopy</a:t>
            </a:r>
            <a:r>
              <a:rPr lang="en-US" dirty="0"/>
              <a:t>/</a:t>
            </a:r>
            <a:r>
              <a:rPr lang="en-US" dirty="0" err="1"/>
              <a:t>swapgs</a:t>
            </a:r>
            <a:r>
              <a:rPr lang="en-US" dirty="0"/>
              <a:t> barriers and __user pointer sanitization Vulnerability </a:t>
            </a:r>
            <a:r>
              <a:rPr lang="en-US" dirty="0" err="1"/>
              <a:t>Spectre</a:t>
            </a:r>
            <a:r>
              <a:rPr lang="en-US" dirty="0"/>
              <a:t> v2: Mitigation; Full generic </a:t>
            </a:r>
            <a:r>
              <a:rPr lang="en-US" dirty="0" err="1"/>
              <a:t>retpoline</a:t>
            </a:r>
            <a:r>
              <a:rPr lang="en-US" dirty="0"/>
              <a:t>, IBPB </a:t>
            </a:r>
            <a:r>
              <a:rPr lang="en-US" dirty="0" err="1"/>
              <a:t>condit</a:t>
            </a:r>
            <a:r>
              <a:rPr lang="en-US" dirty="0"/>
              <a:t> </a:t>
            </a:r>
            <a:r>
              <a:rPr lang="en-US" dirty="0" err="1"/>
              <a:t>ional</a:t>
            </a:r>
            <a:r>
              <a:rPr lang="en-US" dirty="0"/>
              <a:t>, IBRS_FW, STIBP conditional, RSB filling Vulnerability </a:t>
            </a:r>
            <a:r>
              <a:rPr lang="en-US" dirty="0" err="1"/>
              <a:t>Srbds</a:t>
            </a:r>
            <a:r>
              <a:rPr lang="en-US" dirty="0"/>
              <a:t>: Not affected Vulnerability </a:t>
            </a:r>
            <a:r>
              <a:rPr lang="en-US" dirty="0" err="1"/>
              <a:t>Tsx</a:t>
            </a:r>
            <a:r>
              <a:rPr lang="en-US" dirty="0"/>
              <a:t> async abort: Mitigation; Clear CPU buffers; SMT vulnerable Flags: </a:t>
            </a:r>
            <a:r>
              <a:rPr lang="en-US" dirty="0" err="1"/>
              <a:t>fpu</a:t>
            </a:r>
            <a:r>
              <a:rPr lang="en-US" dirty="0"/>
              <a:t> </a:t>
            </a:r>
            <a:r>
              <a:rPr lang="en-US" dirty="0" err="1"/>
              <a:t>vme</a:t>
            </a:r>
            <a:r>
              <a:rPr lang="en-US" dirty="0"/>
              <a:t> de </a:t>
            </a:r>
            <a:r>
              <a:rPr lang="en-US" dirty="0" err="1"/>
              <a:t>pse</a:t>
            </a:r>
            <a:r>
              <a:rPr lang="en-US" dirty="0"/>
              <a:t> </a:t>
            </a:r>
            <a:r>
              <a:rPr lang="en-US" dirty="0" err="1"/>
              <a:t>tsc</a:t>
            </a:r>
            <a:r>
              <a:rPr lang="en-US" dirty="0"/>
              <a:t> </a:t>
            </a:r>
            <a:r>
              <a:rPr lang="en-US" dirty="0" err="1"/>
              <a:t>msr</a:t>
            </a:r>
            <a:r>
              <a:rPr lang="en-US" dirty="0"/>
              <a:t> </a:t>
            </a:r>
            <a:r>
              <a:rPr lang="en-US" dirty="0" err="1"/>
              <a:t>pae</a:t>
            </a:r>
            <a:r>
              <a:rPr lang="en-US" dirty="0"/>
              <a:t> </a:t>
            </a:r>
            <a:r>
              <a:rPr lang="en-US" dirty="0" err="1"/>
              <a:t>mce</a:t>
            </a:r>
            <a:r>
              <a:rPr lang="en-US" dirty="0"/>
              <a:t> cx8 </a:t>
            </a:r>
            <a:r>
              <a:rPr lang="en-US" dirty="0" err="1"/>
              <a:t>apic</a:t>
            </a:r>
            <a:r>
              <a:rPr lang="en-US" dirty="0"/>
              <a:t> </a:t>
            </a:r>
            <a:r>
              <a:rPr lang="en-US" dirty="0" err="1"/>
              <a:t>sep</a:t>
            </a:r>
            <a:r>
              <a:rPr lang="en-US" dirty="0"/>
              <a:t> </a:t>
            </a:r>
            <a:r>
              <a:rPr lang="en-US" dirty="0" err="1"/>
              <a:t>mtr</a:t>
            </a:r>
            <a:r>
              <a:rPr lang="en-US" dirty="0"/>
              <a:t> r </a:t>
            </a:r>
            <a:r>
              <a:rPr lang="en-US" dirty="0" err="1"/>
              <a:t>pge</a:t>
            </a:r>
            <a:r>
              <a:rPr lang="en-US" dirty="0"/>
              <a:t> </a:t>
            </a:r>
            <a:r>
              <a:rPr lang="en-US" dirty="0" err="1"/>
              <a:t>mca</a:t>
            </a:r>
            <a:r>
              <a:rPr lang="en-US" dirty="0"/>
              <a:t> </a:t>
            </a:r>
            <a:r>
              <a:rPr lang="en-US" dirty="0" err="1"/>
              <a:t>cmov</a:t>
            </a:r>
            <a:r>
              <a:rPr lang="en-US" dirty="0"/>
              <a:t> pat pse36 </a:t>
            </a:r>
            <a:r>
              <a:rPr lang="en-US" dirty="0" err="1"/>
              <a:t>clflush</a:t>
            </a:r>
            <a:r>
              <a:rPr lang="en-US" dirty="0"/>
              <a:t> </a:t>
            </a:r>
            <a:r>
              <a:rPr lang="en-US" dirty="0" err="1"/>
              <a:t>dts</a:t>
            </a:r>
            <a:r>
              <a:rPr lang="en-US" dirty="0"/>
              <a:t> </a:t>
            </a:r>
            <a:r>
              <a:rPr lang="en-US" dirty="0" err="1"/>
              <a:t>acpi</a:t>
            </a:r>
            <a:r>
              <a:rPr lang="en-US" dirty="0"/>
              <a:t> mmx f </a:t>
            </a:r>
            <a:r>
              <a:rPr lang="en-US" dirty="0" err="1"/>
              <a:t>xsr</a:t>
            </a:r>
            <a:r>
              <a:rPr lang="en-US" dirty="0"/>
              <a:t> </a:t>
            </a:r>
            <a:r>
              <a:rPr lang="en-US" dirty="0" err="1"/>
              <a:t>sse</a:t>
            </a:r>
            <a:r>
              <a:rPr lang="en-US" dirty="0"/>
              <a:t> sse2 ss </a:t>
            </a:r>
            <a:r>
              <a:rPr lang="en-US" dirty="0" err="1"/>
              <a:t>ht</a:t>
            </a:r>
            <a:r>
              <a:rPr lang="en-US" dirty="0"/>
              <a:t> tm </a:t>
            </a:r>
            <a:r>
              <a:rPr lang="en-US" dirty="0" err="1"/>
              <a:t>pbe</a:t>
            </a:r>
            <a:r>
              <a:rPr lang="en-US" dirty="0"/>
              <a:t> </a:t>
            </a:r>
            <a:r>
              <a:rPr lang="en-US" dirty="0" err="1"/>
              <a:t>syscall</a:t>
            </a:r>
            <a:r>
              <a:rPr lang="en-US" dirty="0"/>
              <a:t> </a:t>
            </a:r>
            <a:r>
              <a:rPr lang="en-US" dirty="0" err="1"/>
              <a:t>nx</a:t>
            </a:r>
            <a:r>
              <a:rPr lang="en-US" dirty="0"/>
              <a:t> pdpe1gb </a:t>
            </a:r>
            <a:r>
              <a:rPr lang="en-US" dirty="0" err="1"/>
              <a:t>rd</a:t>
            </a:r>
            <a:r>
              <a:rPr lang="en-US" dirty="0"/>
              <a:t> </a:t>
            </a:r>
            <a:r>
              <a:rPr lang="en-US" dirty="0" err="1"/>
              <a:t>tscp</a:t>
            </a:r>
            <a:r>
              <a:rPr lang="en-US" dirty="0"/>
              <a:t> </a:t>
            </a:r>
            <a:r>
              <a:rPr lang="en-US" dirty="0" err="1"/>
              <a:t>lm</a:t>
            </a:r>
            <a:r>
              <a:rPr lang="en-US" dirty="0"/>
              <a:t> </a:t>
            </a:r>
            <a:r>
              <a:rPr lang="en-US" dirty="0" err="1"/>
              <a:t>constant_tsc</a:t>
            </a:r>
            <a:r>
              <a:rPr lang="en-US" dirty="0"/>
              <a:t> art </a:t>
            </a:r>
            <a:r>
              <a:rPr lang="en-US" dirty="0" err="1"/>
              <a:t>arch_perfmon</a:t>
            </a:r>
            <a:r>
              <a:rPr lang="en-US" dirty="0"/>
              <a:t> </a:t>
            </a:r>
            <a:r>
              <a:rPr lang="en-US" dirty="0" err="1"/>
              <a:t>pebs</a:t>
            </a:r>
            <a:r>
              <a:rPr lang="en-US" dirty="0"/>
              <a:t> </a:t>
            </a:r>
            <a:r>
              <a:rPr lang="en-US" dirty="0" err="1"/>
              <a:t>bts</a:t>
            </a:r>
            <a:r>
              <a:rPr lang="en-US" dirty="0"/>
              <a:t> </a:t>
            </a:r>
            <a:r>
              <a:rPr lang="en-US" dirty="0" err="1"/>
              <a:t>rep_good</a:t>
            </a:r>
            <a:r>
              <a:rPr lang="en-US" dirty="0"/>
              <a:t> </a:t>
            </a:r>
            <a:r>
              <a:rPr lang="en-US" dirty="0" err="1"/>
              <a:t>nopl</a:t>
            </a:r>
            <a:r>
              <a:rPr lang="en-US" dirty="0"/>
              <a:t> </a:t>
            </a:r>
            <a:r>
              <a:rPr lang="en-US" dirty="0" err="1"/>
              <a:t>xtopology</a:t>
            </a:r>
            <a:r>
              <a:rPr lang="en-US" dirty="0"/>
              <a:t> </a:t>
            </a:r>
            <a:r>
              <a:rPr lang="en-US" dirty="0" err="1"/>
              <a:t>nonstop_tsc</a:t>
            </a:r>
            <a:r>
              <a:rPr lang="en-US" dirty="0"/>
              <a:t> </a:t>
            </a:r>
            <a:r>
              <a:rPr lang="en-US" dirty="0" err="1"/>
              <a:t>cpuid</a:t>
            </a:r>
            <a:r>
              <a:rPr lang="en-US" dirty="0"/>
              <a:t> </a:t>
            </a:r>
            <a:r>
              <a:rPr lang="en-US" dirty="0" err="1"/>
              <a:t>aperf</a:t>
            </a:r>
            <a:r>
              <a:rPr lang="en-US" dirty="0"/>
              <a:t> </a:t>
            </a:r>
            <a:r>
              <a:rPr lang="en-US" dirty="0" err="1"/>
              <a:t>mperf</a:t>
            </a:r>
            <a:r>
              <a:rPr lang="en-US" dirty="0"/>
              <a:t> </a:t>
            </a:r>
            <a:r>
              <a:rPr lang="en-US" dirty="0" err="1"/>
              <a:t>pni</a:t>
            </a:r>
            <a:r>
              <a:rPr lang="en-US" dirty="0"/>
              <a:t> </a:t>
            </a:r>
            <a:r>
              <a:rPr lang="en-US" dirty="0" err="1"/>
              <a:t>pclmulqdq</a:t>
            </a:r>
            <a:r>
              <a:rPr lang="en-US" dirty="0"/>
              <a:t> dtes64 monitor </a:t>
            </a:r>
            <a:r>
              <a:rPr lang="en-US" dirty="0" err="1"/>
              <a:t>ds_cpl</a:t>
            </a:r>
            <a:r>
              <a:rPr lang="en-US" dirty="0"/>
              <a:t> </a:t>
            </a:r>
            <a:r>
              <a:rPr lang="en-US" dirty="0" err="1"/>
              <a:t>vmx</a:t>
            </a:r>
            <a:r>
              <a:rPr lang="en-US" dirty="0"/>
              <a:t> s mx </a:t>
            </a:r>
            <a:r>
              <a:rPr lang="en-US" dirty="0" err="1"/>
              <a:t>est</a:t>
            </a:r>
            <a:r>
              <a:rPr lang="en-US" dirty="0"/>
              <a:t> tm2 ssse3 </a:t>
            </a:r>
            <a:r>
              <a:rPr lang="en-US" dirty="0" err="1"/>
              <a:t>sdbg</a:t>
            </a:r>
            <a:r>
              <a:rPr lang="en-US" dirty="0"/>
              <a:t> </a:t>
            </a:r>
            <a:r>
              <a:rPr lang="en-US" dirty="0" err="1"/>
              <a:t>fma</a:t>
            </a:r>
            <a:r>
              <a:rPr lang="en-US" dirty="0"/>
              <a:t> cx16 </a:t>
            </a:r>
            <a:r>
              <a:rPr lang="en-US" dirty="0" err="1"/>
              <a:t>xtpr</a:t>
            </a:r>
            <a:r>
              <a:rPr lang="en-US" dirty="0"/>
              <a:t> </a:t>
            </a:r>
            <a:r>
              <a:rPr lang="en-US" dirty="0" err="1"/>
              <a:t>pdcm</a:t>
            </a:r>
            <a:r>
              <a:rPr lang="en-US" dirty="0"/>
              <a:t> </a:t>
            </a:r>
            <a:r>
              <a:rPr lang="en-US" dirty="0" err="1"/>
              <a:t>pcid</a:t>
            </a:r>
            <a:r>
              <a:rPr lang="en-US" dirty="0"/>
              <a:t> d ca sse4_1 sse4_2 x2apic </a:t>
            </a:r>
            <a:r>
              <a:rPr lang="en-US" dirty="0" err="1"/>
              <a:t>movbe</a:t>
            </a:r>
            <a:r>
              <a:rPr lang="en-US" dirty="0"/>
              <a:t> </a:t>
            </a:r>
            <a:r>
              <a:rPr lang="en-US" dirty="0" err="1"/>
              <a:t>popcnt</a:t>
            </a:r>
            <a:r>
              <a:rPr lang="en-US" dirty="0"/>
              <a:t> </a:t>
            </a:r>
            <a:r>
              <a:rPr lang="en-US" dirty="0" err="1"/>
              <a:t>tsc_deadli</a:t>
            </a:r>
            <a:r>
              <a:rPr lang="en-US" dirty="0"/>
              <a:t> </a:t>
            </a:r>
            <a:r>
              <a:rPr lang="en-US" dirty="0" err="1"/>
              <a:t>ne_timer</a:t>
            </a:r>
            <a:r>
              <a:rPr lang="en-US" dirty="0"/>
              <a:t> </a:t>
            </a:r>
            <a:r>
              <a:rPr lang="en-US" dirty="0" err="1"/>
              <a:t>aes</a:t>
            </a:r>
            <a:r>
              <a:rPr lang="en-US" dirty="0"/>
              <a:t> </a:t>
            </a:r>
            <a:r>
              <a:rPr lang="en-US" dirty="0" err="1"/>
              <a:t>xsave</a:t>
            </a:r>
            <a:r>
              <a:rPr lang="en-US" dirty="0"/>
              <a:t> </a:t>
            </a:r>
            <a:r>
              <a:rPr lang="en-US" dirty="0" err="1"/>
              <a:t>avx</a:t>
            </a:r>
            <a:r>
              <a:rPr lang="en-US" dirty="0"/>
              <a:t> f16c </a:t>
            </a:r>
            <a:r>
              <a:rPr lang="en-US" dirty="0" err="1"/>
              <a:t>rdrand</a:t>
            </a:r>
            <a:r>
              <a:rPr lang="en-US" dirty="0"/>
              <a:t> </a:t>
            </a:r>
            <a:r>
              <a:rPr lang="en-US" dirty="0" err="1"/>
              <a:t>lahf_lm</a:t>
            </a:r>
            <a:r>
              <a:rPr lang="en-US" dirty="0"/>
              <a:t> </a:t>
            </a:r>
            <a:r>
              <a:rPr lang="en-US" dirty="0" err="1"/>
              <a:t>abm</a:t>
            </a:r>
            <a:r>
              <a:rPr lang="en-US" dirty="0"/>
              <a:t> 3dnowprefetch </a:t>
            </a:r>
            <a:r>
              <a:rPr lang="en-US" dirty="0" err="1"/>
              <a:t>cpuid_fault</a:t>
            </a:r>
            <a:r>
              <a:rPr lang="en-US" dirty="0"/>
              <a:t> </a:t>
            </a:r>
            <a:r>
              <a:rPr lang="en-US" dirty="0" err="1"/>
              <a:t>epb</a:t>
            </a:r>
            <a:r>
              <a:rPr lang="en-US" dirty="0"/>
              <a:t> cat_l3 cdp_l3 inv </a:t>
            </a:r>
            <a:r>
              <a:rPr lang="en-US" dirty="0" err="1"/>
              <a:t>pcid_single</a:t>
            </a:r>
            <a:r>
              <a:rPr lang="en-US" dirty="0"/>
              <a:t> </a:t>
            </a:r>
            <a:r>
              <a:rPr lang="en-US" dirty="0" err="1"/>
              <a:t>pti</a:t>
            </a:r>
            <a:r>
              <a:rPr lang="en-US" dirty="0"/>
              <a:t> </a:t>
            </a:r>
            <a:r>
              <a:rPr lang="en-US" dirty="0" err="1"/>
              <a:t>ssbd</a:t>
            </a:r>
            <a:r>
              <a:rPr lang="en-US" dirty="0"/>
              <a:t> </a:t>
            </a:r>
            <a:r>
              <a:rPr lang="en-US" dirty="0" err="1"/>
              <a:t>mba</a:t>
            </a:r>
            <a:r>
              <a:rPr lang="en-US" dirty="0"/>
              <a:t> </a:t>
            </a:r>
            <a:r>
              <a:rPr lang="en-US" dirty="0" err="1"/>
              <a:t>ibrs</a:t>
            </a:r>
            <a:r>
              <a:rPr lang="en-US" dirty="0"/>
              <a:t> </a:t>
            </a:r>
            <a:r>
              <a:rPr lang="en-US" dirty="0" err="1"/>
              <a:t>ibpb</a:t>
            </a:r>
            <a:r>
              <a:rPr lang="en-US" dirty="0"/>
              <a:t> </a:t>
            </a:r>
            <a:r>
              <a:rPr lang="en-US" dirty="0" err="1"/>
              <a:t>stibp</a:t>
            </a:r>
            <a:r>
              <a:rPr lang="en-US" dirty="0"/>
              <a:t> </a:t>
            </a:r>
            <a:r>
              <a:rPr lang="en-US" dirty="0" err="1"/>
              <a:t>tpr_sh</a:t>
            </a:r>
            <a:r>
              <a:rPr lang="en-US" dirty="0"/>
              <a:t> </a:t>
            </a:r>
            <a:r>
              <a:rPr lang="en-US" dirty="0" err="1"/>
              <a:t>adow</a:t>
            </a:r>
            <a:r>
              <a:rPr lang="en-US" dirty="0"/>
              <a:t> </a:t>
            </a:r>
            <a:r>
              <a:rPr lang="en-US" dirty="0" err="1"/>
              <a:t>vnmi</a:t>
            </a:r>
            <a:r>
              <a:rPr lang="en-US" dirty="0"/>
              <a:t> </a:t>
            </a:r>
            <a:r>
              <a:rPr lang="en-US" dirty="0" err="1"/>
              <a:t>flexpriority</a:t>
            </a:r>
            <a:r>
              <a:rPr lang="en-US" dirty="0"/>
              <a:t> </a:t>
            </a:r>
            <a:r>
              <a:rPr lang="en-US" dirty="0" err="1"/>
              <a:t>ept</a:t>
            </a:r>
            <a:r>
              <a:rPr lang="en-US" dirty="0"/>
              <a:t> </a:t>
            </a:r>
            <a:r>
              <a:rPr lang="en-US" dirty="0" err="1"/>
              <a:t>vpid</a:t>
            </a:r>
            <a:r>
              <a:rPr lang="en-US" dirty="0"/>
              <a:t> </a:t>
            </a:r>
            <a:r>
              <a:rPr lang="en-US" dirty="0" err="1"/>
              <a:t>ept_ad</a:t>
            </a:r>
            <a:r>
              <a:rPr lang="en-US" dirty="0"/>
              <a:t> </a:t>
            </a:r>
            <a:r>
              <a:rPr lang="en-US" dirty="0" err="1"/>
              <a:t>fsgsbase</a:t>
            </a:r>
            <a:r>
              <a:rPr lang="en-US" dirty="0"/>
              <a:t> </a:t>
            </a:r>
            <a:r>
              <a:rPr lang="en-US" dirty="0" err="1"/>
              <a:t>tsc_adjust</a:t>
            </a:r>
            <a:r>
              <a:rPr lang="en-US" dirty="0"/>
              <a:t> bmi1 </a:t>
            </a:r>
            <a:r>
              <a:rPr lang="en-US" dirty="0" err="1"/>
              <a:t>hle</a:t>
            </a:r>
            <a:r>
              <a:rPr lang="en-US" dirty="0"/>
              <a:t> avx2 </a:t>
            </a:r>
            <a:r>
              <a:rPr lang="en-US" dirty="0" err="1"/>
              <a:t>smep</a:t>
            </a:r>
            <a:r>
              <a:rPr lang="en-US" dirty="0"/>
              <a:t> bmi2 </a:t>
            </a:r>
            <a:r>
              <a:rPr lang="en-US" dirty="0" err="1"/>
              <a:t>erms</a:t>
            </a:r>
            <a:r>
              <a:rPr lang="en-US" dirty="0"/>
              <a:t> </a:t>
            </a:r>
            <a:r>
              <a:rPr lang="en-US" dirty="0" err="1"/>
              <a:t>invpci</a:t>
            </a:r>
            <a:r>
              <a:rPr lang="en-US" dirty="0"/>
              <a:t> d </a:t>
            </a:r>
            <a:r>
              <a:rPr lang="en-US" dirty="0" err="1"/>
              <a:t>rtm</a:t>
            </a:r>
            <a:r>
              <a:rPr lang="en-US" dirty="0"/>
              <a:t> </a:t>
            </a:r>
            <a:r>
              <a:rPr lang="en-US" dirty="0" err="1"/>
              <a:t>cqm</a:t>
            </a:r>
            <a:r>
              <a:rPr lang="en-US" dirty="0"/>
              <a:t> </a:t>
            </a:r>
            <a:r>
              <a:rPr lang="en-US" dirty="0" err="1"/>
              <a:t>mpx</a:t>
            </a:r>
            <a:r>
              <a:rPr lang="en-US" dirty="0"/>
              <a:t> </a:t>
            </a:r>
            <a:r>
              <a:rPr lang="en-US" dirty="0" err="1"/>
              <a:t>rdt_a</a:t>
            </a:r>
            <a:r>
              <a:rPr lang="en-US" dirty="0"/>
              <a:t> avx512f avx512dq </a:t>
            </a:r>
            <a:r>
              <a:rPr lang="en-US" dirty="0" err="1"/>
              <a:t>rdseed</a:t>
            </a:r>
            <a:r>
              <a:rPr lang="en-US" dirty="0"/>
              <a:t> </a:t>
            </a:r>
            <a:r>
              <a:rPr lang="en-US" dirty="0" err="1"/>
              <a:t>adx</a:t>
            </a:r>
            <a:r>
              <a:rPr lang="en-US" dirty="0"/>
              <a:t> </a:t>
            </a:r>
            <a:r>
              <a:rPr lang="en-US" dirty="0" err="1"/>
              <a:t>smap</a:t>
            </a:r>
            <a:r>
              <a:rPr lang="en-US" dirty="0"/>
              <a:t> </a:t>
            </a:r>
            <a:r>
              <a:rPr lang="en-US" dirty="0" err="1"/>
              <a:t>clflushopt</a:t>
            </a:r>
            <a:r>
              <a:rPr lang="en-US" dirty="0"/>
              <a:t> </a:t>
            </a:r>
            <a:r>
              <a:rPr lang="en-US" dirty="0" err="1"/>
              <a:t>clwb</a:t>
            </a:r>
            <a:r>
              <a:rPr lang="en-US" dirty="0"/>
              <a:t> </a:t>
            </a:r>
            <a:r>
              <a:rPr lang="en-US" dirty="0" err="1"/>
              <a:t>intel_pt</a:t>
            </a:r>
            <a:r>
              <a:rPr lang="en-US" dirty="0"/>
              <a:t> avx512cd avx512b w avx512vl </a:t>
            </a:r>
            <a:r>
              <a:rPr lang="en-US" dirty="0" err="1"/>
              <a:t>xsaveopt</a:t>
            </a:r>
            <a:r>
              <a:rPr lang="en-US" dirty="0"/>
              <a:t> </a:t>
            </a:r>
            <a:r>
              <a:rPr lang="en-US" dirty="0" err="1"/>
              <a:t>xsavec</a:t>
            </a:r>
            <a:r>
              <a:rPr lang="en-US" dirty="0"/>
              <a:t> xgetbv1 </a:t>
            </a:r>
            <a:r>
              <a:rPr lang="en-US" dirty="0" err="1"/>
              <a:t>xsaves</a:t>
            </a:r>
            <a:r>
              <a:rPr lang="en-US" dirty="0"/>
              <a:t> </a:t>
            </a:r>
            <a:r>
              <a:rPr lang="en-US" dirty="0" err="1"/>
              <a:t>cqm_l</a:t>
            </a:r>
            <a:r>
              <a:rPr lang="en-US" dirty="0"/>
              <a:t> lc </a:t>
            </a:r>
            <a:r>
              <a:rPr lang="en-US" dirty="0" err="1"/>
              <a:t>cqm_occup_llc</a:t>
            </a:r>
            <a:r>
              <a:rPr lang="en-US" dirty="0"/>
              <a:t> </a:t>
            </a:r>
            <a:r>
              <a:rPr lang="en-US" dirty="0" err="1"/>
              <a:t>cqm_mbm_total</a:t>
            </a:r>
            <a:r>
              <a:rPr lang="en-US" dirty="0"/>
              <a:t> </a:t>
            </a:r>
            <a:r>
              <a:rPr lang="en-US" dirty="0" err="1"/>
              <a:t>cqm_mbm_local</a:t>
            </a:r>
            <a:r>
              <a:rPr lang="en-US" dirty="0"/>
              <a:t> dt herm </a:t>
            </a:r>
            <a:r>
              <a:rPr lang="en-US" dirty="0" err="1"/>
              <a:t>ida</a:t>
            </a:r>
            <a:r>
              <a:rPr lang="en-US" dirty="0"/>
              <a:t> </a:t>
            </a:r>
            <a:r>
              <a:rPr lang="en-US" dirty="0" err="1"/>
              <a:t>arat</a:t>
            </a:r>
            <a:r>
              <a:rPr lang="en-US" dirty="0"/>
              <a:t> </a:t>
            </a:r>
            <a:r>
              <a:rPr lang="en-US" dirty="0" err="1"/>
              <a:t>pln</a:t>
            </a:r>
            <a:r>
              <a:rPr lang="en-US" dirty="0"/>
              <a:t> pts </a:t>
            </a:r>
            <a:r>
              <a:rPr lang="en-US" dirty="0" err="1"/>
              <a:t>hwp</a:t>
            </a:r>
            <a:r>
              <a:rPr lang="en-US" dirty="0"/>
              <a:t> </a:t>
            </a:r>
            <a:r>
              <a:rPr lang="en-US" dirty="0" err="1"/>
              <a:t>hwp_act_window</a:t>
            </a:r>
            <a:r>
              <a:rPr lang="en-US" dirty="0"/>
              <a:t> </a:t>
            </a:r>
            <a:r>
              <a:rPr lang="en-US" dirty="0" err="1"/>
              <a:t>hwp_ep</a:t>
            </a:r>
            <a:r>
              <a:rPr lang="en-US" dirty="0"/>
              <a:t> p </a:t>
            </a:r>
            <a:r>
              <a:rPr lang="en-US" dirty="0" err="1"/>
              <a:t>hwp_pkg_req</a:t>
            </a:r>
            <a:r>
              <a:rPr lang="en-US" dirty="0"/>
              <a:t> </a:t>
            </a:r>
            <a:r>
              <a:rPr lang="en-US" dirty="0" err="1"/>
              <a:t>pku</a:t>
            </a:r>
            <a:r>
              <a:rPr lang="en-US" dirty="0"/>
              <a:t> </a:t>
            </a:r>
            <a:r>
              <a:rPr lang="en-US" dirty="0" err="1"/>
              <a:t>ospke</a:t>
            </a:r>
            <a:r>
              <a:rPr lang="en-US" dirty="0"/>
              <a:t> </a:t>
            </a:r>
            <a:r>
              <a:rPr lang="en-US" dirty="0" err="1"/>
              <a:t>md_clear</a:t>
            </a:r>
            <a:r>
              <a:rPr lang="en-US" dirty="0"/>
              <a:t> flush_l1d</a:t>
            </a:r>
          </a:p>
          <a:p>
            <a:endParaRPr lang="en-US" dirty="0"/>
          </a:p>
        </p:txBody>
      </p:sp>
      <p:sp>
        <p:nvSpPr>
          <p:cNvPr id="4" name="Slide Number Placeholder 3"/>
          <p:cNvSpPr>
            <a:spLocks noGrp="1"/>
          </p:cNvSpPr>
          <p:nvPr>
            <p:ph type="sldNum" sz="quarter" idx="5"/>
          </p:nvPr>
        </p:nvSpPr>
        <p:spPr/>
        <p:txBody>
          <a:bodyPr/>
          <a:lstStyle/>
          <a:p>
            <a:fld id="{43D92567-D7D7-4223-A842-9A06E6D4E1F9}" type="slidenum">
              <a:rPr lang="en-US" smtClean="0"/>
              <a:t>18</a:t>
            </a:fld>
            <a:endParaRPr lang="en-US"/>
          </a:p>
        </p:txBody>
      </p:sp>
    </p:spTree>
    <p:extLst>
      <p:ext uri="{BB962C8B-B14F-4D97-AF65-F5344CB8AC3E}">
        <p14:creationId xmlns:p14="http://schemas.microsoft.com/office/powerpoint/2010/main" val="428894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explore the topic of Patching</a:t>
            </a:r>
          </a:p>
        </p:txBody>
      </p:sp>
    </p:spTree>
    <p:extLst>
      <p:ext uri="{BB962C8B-B14F-4D97-AF65-F5344CB8AC3E}">
        <p14:creationId xmlns:p14="http://schemas.microsoft.com/office/powerpoint/2010/main" val="171052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Patching – aka “Monkey patching”</a:t>
            </a:r>
          </a:p>
          <a:p>
            <a:endParaRPr lang="en-US" dirty="0"/>
          </a:p>
          <a:p>
            <a:r>
              <a:rPr lang="en-US" dirty="0" err="1"/>
              <a:t>Pathcing</a:t>
            </a:r>
            <a:r>
              <a:rPr lang="en-US" dirty="0"/>
              <a:t> is applied by first importing the </a:t>
            </a:r>
            <a:r>
              <a:rPr lang="en-US" dirty="0" err="1"/>
              <a:t>sklearnex</a:t>
            </a:r>
            <a:r>
              <a:rPr lang="en-US" dirty="0"/>
              <a:t> library – which is how you refer to Intel Extensions for scikit-learn library in your code</a:t>
            </a:r>
          </a:p>
          <a:p>
            <a:endParaRPr lang="en-US" dirty="0"/>
          </a:p>
          <a:p>
            <a:r>
              <a:rPr lang="en-US" b="1" dirty="0"/>
              <a:t>Patching</a:t>
            </a:r>
            <a:r>
              <a:rPr lang="en-US" dirty="0"/>
              <a:t> Is how we enable specific scikit learn functions. This can be done globally via command line, globally by placing the patch at the TOP of your code, or surgically (for specific regions or specific functions</a:t>
            </a:r>
          </a:p>
          <a:p>
            <a:endParaRPr lang="en-US" dirty="0"/>
          </a:p>
          <a:p>
            <a:r>
              <a:rPr lang="en-US" b="1" dirty="0" err="1"/>
              <a:t>Unpatching</a:t>
            </a:r>
            <a:r>
              <a:rPr lang="en-US" dirty="0"/>
              <a:t> can be done within the code in the same ways:</a:t>
            </a:r>
          </a:p>
          <a:p>
            <a:r>
              <a:rPr lang="en-US" dirty="0"/>
              <a:t>globally by placing the patch at the TOP of your code, or surgically (for specific regions or specific functions</a:t>
            </a:r>
          </a:p>
        </p:txBody>
      </p:sp>
    </p:spTree>
    <p:extLst>
      <p:ext uri="{BB962C8B-B14F-4D97-AF65-F5344CB8AC3E}">
        <p14:creationId xmlns:p14="http://schemas.microsoft.com/office/powerpoint/2010/main" val="147146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box shows how to apply patching to an entire python file at one time. The </a:t>
            </a:r>
            <a:r>
              <a:rPr lang="en-US" dirty="0" err="1"/>
              <a:t>Scitkit</a:t>
            </a:r>
            <a:r>
              <a:rPr lang="en-US" dirty="0"/>
              <a:t>-learn* function powered by </a:t>
            </a:r>
            <a:r>
              <a:rPr lang="en-US" dirty="0" err="1"/>
              <a:t>oneAPI</a:t>
            </a:r>
            <a:r>
              <a:rPr lang="en-US" dirty="0"/>
              <a:t> will be enabled for the whole program</a:t>
            </a:r>
          </a:p>
          <a:p>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The bottom box shows how to apply patching to all the “scikit-learn* imports” that follow the patch</a:t>
            </a:r>
          </a:p>
          <a:p>
            <a:endParaRPr lang="en-US" dirty="0"/>
          </a:p>
        </p:txBody>
      </p:sp>
    </p:spTree>
    <p:extLst>
      <p:ext uri="{BB962C8B-B14F-4D97-AF65-F5344CB8AC3E}">
        <p14:creationId xmlns:p14="http://schemas.microsoft.com/office/powerpoint/2010/main" val="138041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t>
            </a:r>
            <a:r>
              <a:rPr lang="en-US" dirty="0" err="1"/>
              <a:t>unpatch</a:t>
            </a:r>
            <a:r>
              <a:rPr lang="en-US" dirty="0"/>
              <a:t> in a similar way</a:t>
            </a:r>
          </a:p>
        </p:txBody>
      </p:sp>
    </p:spTree>
    <p:extLst>
      <p:ext uri="{BB962C8B-B14F-4D97-AF65-F5344CB8AC3E}">
        <p14:creationId xmlns:p14="http://schemas.microsoft.com/office/powerpoint/2010/main" val="1155517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control more precise behavior, patching and </a:t>
            </a:r>
            <a:r>
              <a:rPr lang="en-US" dirty="0" err="1"/>
              <a:t>unpatching</a:t>
            </a:r>
            <a:r>
              <a:rPr lang="en-US" dirty="0"/>
              <a:t> an be applied to specific functions or lists of functions</a:t>
            </a:r>
          </a:p>
          <a:p>
            <a:endParaRPr lang="en-US" dirty="0"/>
          </a:p>
        </p:txBody>
      </p:sp>
    </p:spTree>
    <p:extLst>
      <p:ext uri="{BB962C8B-B14F-4D97-AF65-F5344CB8AC3E}">
        <p14:creationId xmlns:p14="http://schemas.microsoft.com/office/powerpoint/2010/main" val="157371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dirty="0"/>
              <a:t>At the end of the course you will be able to:</a:t>
            </a:r>
          </a:p>
          <a:p>
            <a:pPr marL="897890" lvl="2" indent="-342900" algn="l">
              <a:lnSpc>
                <a:spcPct val="100000"/>
              </a:lnSpc>
              <a:spcBef>
                <a:spcPts val="1600"/>
              </a:spcBef>
              <a:buFont typeface="Arial"/>
              <a:buChar char="•"/>
              <a:defRPr/>
            </a:pPr>
            <a:r>
              <a:rPr lang="en-US" dirty="0"/>
              <a:t>Describe Intel® </a:t>
            </a:r>
            <a:r>
              <a:rPr lang="en-US" dirty="0" err="1"/>
              <a:t>oneAPI</a:t>
            </a:r>
            <a:r>
              <a:rPr lang="en-US" dirty="0"/>
              <a:t> and specific implementations using the Intel® </a:t>
            </a:r>
            <a:r>
              <a:rPr lang="en-US" dirty="0" err="1"/>
              <a:t>oneAPI</a:t>
            </a:r>
            <a:r>
              <a:rPr lang="en-US" dirty="0"/>
              <a:t> AI Analytics Toolkit such as Intel® Extension for Scikit-learn*</a:t>
            </a:r>
          </a:p>
          <a:p>
            <a:pPr marL="897890" lvl="2" indent="-342900" algn="l">
              <a:lnSpc>
                <a:spcPct val="100000"/>
              </a:lnSpc>
              <a:spcBef>
                <a:spcPts val="1600"/>
              </a:spcBef>
              <a:buFont typeface="Arial"/>
              <a:buChar char="•"/>
              <a:defRPr/>
            </a:pPr>
            <a:r>
              <a:rPr lang="en-US" dirty="0"/>
              <a:t>Describe and categorize types of problems where the Intel® Extension for Scikit-learn* library are appropriate</a:t>
            </a:r>
          </a:p>
          <a:p>
            <a:pPr marL="897890" lvl="2" indent="-342900" algn="l">
              <a:lnSpc>
                <a:spcPct val="100000"/>
              </a:lnSpc>
              <a:spcBef>
                <a:spcPts val="1600"/>
              </a:spcBef>
              <a:buFont typeface="Arial"/>
              <a:buChar char="•"/>
              <a:defRPr/>
            </a:pPr>
            <a:r>
              <a:rPr lang="en-US" dirty="0"/>
              <a:t>Identify parts of library that apply to a given problem category</a:t>
            </a:r>
          </a:p>
          <a:p>
            <a:pPr marL="897890" lvl="2" indent="-342900" algn="l">
              <a:lnSpc>
                <a:spcPct val="100000"/>
              </a:lnSpc>
              <a:spcBef>
                <a:spcPts val="1600"/>
              </a:spcBef>
              <a:buFont typeface="Arial"/>
              <a:buChar char="•"/>
              <a:defRPr/>
            </a:pPr>
            <a:r>
              <a:rPr lang="en-US" dirty="0"/>
              <a:t>Describe conceptual knowledge of several key scikit-learn algorithms and what they are used for</a:t>
            </a:r>
          </a:p>
          <a:p>
            <a:pPr marL="897890" lvl="2" indent="-342900" algn="l">
              <a:lnSpc>
                <a:spcPct val="100000"/>
              </a:lnSpc>
              <a:spcBef>
                <a:spcPts val="1600"/>
              </a:spcBef>
              <a:buFont typeface="Arial"/>
              <a:buChar char="•"/>
              <a:defRPr/>
            </a:pPr>
            <a:r>
              <a:rPr lang="en-US" dirty="0"/>
              <a:t>Articulate and apply a few minimal codes changes to achieve better than stock performance of many common ML algorithms</a:t>
            </a:r>
          </a:p>
          <a:p>
            <a:pPr marL="897890" lvl="2" indent="-342900" algn="l">
              <a:lnSpc>
                <a:spcPct val="100000"/>
              </a:lnSpc>
              <a:spcBef>
                <a:spcPts val="1600"/>
              </a:spcBef>
              <a:buFont typeface="Arial"/>
              <a:buChar char="•"/>
              <a:defRPr/>
            </a:pPr>
            <a:r>
              <a:rPr lang="en-US" dirty="0"/>
              <a:t>Analyze code to identify where library optimizations can be applied, and then apply these appropriate code cha</a:t>
            </a:r>
          </a:p>
        </p:txBody>
      </p:sp>
    </p:spTree>
    <p:extLst>
      <p:ext uri="{BB962C8B-B14F-4D97-AF65-F5344CB8AC3E}">
        <p14:creationId xmlns:p14="http://schemas.microsoft.com/office/powerpoint/2010/main" val="1479999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to determine which scikit-learn* algorithms Intel has optimized</a:t>
            </a:r>
          </a:p>
          <a:p>
            <a:endParaRPr lang="en-US" dirty="0"/>
          </a:p>
          <a:p>
            <a:r>
              <a:rPr lang="en-US" dirty="0"/>
              <a:t>In a python program or </a:t>
            </a:r>
            <a:r>
              <a:rPr lang="en-US" dirty="0" err="1"/>
              <a:t>Jupyter</a:t>
            </a:r>
            <a:r>
              <a:rPr lang="en-US" dirty="0"/>
              <a:t> Notebook import the </a:t>
            </a:r>
            <a:r>
              <a:rPr lang="en-US" dirty="0" err="1"/>
              <a:t>get_patch_names</a:t>
            </a:r>
            <a:r>
              <a:rPr lang="en-US" dirty="0"/>
              <a:t> function from the </a:t>
            </a:r>
            <a:r>
              <a:rPr lang="en-US" dirty="0" err="1"/>
              <a:t>sklearnex</a:t>
            </a:r>
            <a:r>
              <a:rPr lang="en-US" dirty="0"/>
              <a:t> library and execute the </a:t>
            </a:r>
            <a:r>
              <a:rPr lang="en-US" dirty="0" err="1"/>
              <a:t>get_patch_names</a:t>
            </a:r>
            <a:r>
              <a:rPr lang="en-US" dirty="0"/>
              <a:t> function</a:t>
            </a:r>
          </a:p>
          <a:p>
            <a:endParaRPr lang="en-US" dirty="0"/>
          </a:p>
          <a:p>
            <a:r>
              <a:rPr lang="en-US" dirty="0"/>
              <a:t>This will generate the functions in this list. Or click on the link to get up-to-date info on what is optimized</a:t>
            </a:r>
          </a:p>
          <a:p>
            <a:endParaRPr lang="en-US" dirty="0"/>
          </a:p>
        </p:txBody>
      </p:sp>
    </p:spTree>
    <p:extLst>
      <p:ext uri="{BB962C8B-B14F-4D97-AF65-F5344CB8AC3E}">
        <p14:creationId xmlns:p14="http://schemas.microsoft.com/office/powerpoint/2010/main" val="2526213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latin typeface="Avenir Book"/>
              </a:rPr>
              <a:t>The order in which patching is applied is critical. To use the functions enabled or by </a:t>
            </a:r>
            <a:r>
              <a:rPr lang="en-US" dirty="0" err="1">
                <a:latin typeface="Avenir Book"/>
              </a:rPr>
              <a:t>sklearnex</a:t>
            </a:r>
            <a:r>
              <a:rPr lang="en-US" dirty="0">
                <a:latin typeface="Avenir Book"/>
              </a:rPr>
              <a:t>, you Must patch before the import or the desired function as seen in the code example</a:t>
            </a:r>
          </a:p>
          <a:p>
            <a:pPr marL="171450" indent="-171450">
              <a:buFont typeface="Arial" charset="0"/>
              <a:buChar char="•"/>
            </a:pPr>
            <a:endParaRPr lang="en-US" baseline="0" dirty="0">
              <a:latin typeface="Avenir Book"/>
            </a:endParaRPr>
          </a:p>
          <a:p>
            <a:pPr marL="171450" indent="-171450">
              <a:buFont typeface="Arial" charset="0"/>
              <a:buChar char="•"/>
            </a:pPr>
            <a:r>
              <a:rPr lang="en-US" b="1" baseline="0" dirty="0" err="1">
                <a:latin typeface="Avenir Book"/>
              </a:rPr>
              <a:t>Unpatching</a:t>
            </a:r>
            <a:r>
              <a:rPr lang="en-US" baseline="0" dirty="0">
                <a:latin typeface="Avenir Book"/>
              </a:rPr>
              <a:t> is similar</a:t>
            </a:r>
          </a:p>
          <a:p>
            <a:endParaRPr lang="en-US" dirty="0"/>
          </a:p>
        </p:txBody>
      </p:sp>
    </p:spTree>
    <p:extLst>
      <p:ext uri="{BB962C8B-B14F-4D97-AF65-F5344CB8AC3E}">
        <p14:creationId xmlns:p14="http://schemas.microsoft.com/office/powerpoint/2010/main" val="1368925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reserve 30% of the data as the Test set. Meaning we train on 70% of the data</a:t>
            </a:r>
          </a:p>
          <a:p>
            <a:endParaRPr lang="en-US" dirty="0"/>
          </a:p>
          <a:p>
            <a:r>
              <a:rPr lang="en-US" dirty="0"/>
              <a:t>Notice that we can keep the relevant associations among the train features with the train targets, and the test features with the test targets</a:t>
            </a:r>
          </a:p>
          <a:p>
            <a:endParaRPr lang="en-US" sz="1100" dirty="0"/>
          </a:p>
          <a:p>
            <a:endParaRPr lang="en-US" dirty="0"/>
          </a:p>
        </p:txBody>
      </p:sp>
    </p:spTree>
    <p:extLst>
      <p:ext uri="{BB962C8B-B14F-4D97-AF65-F5344CB8AC3E}">
        <p14:creationId xmlns:p14="http://schemas.microsoft.com/office/powerpoint/2010/main" val="2673447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Architecture: x86_64 CPU op-mode(s): 32-bit, 64-bit Byte Order: Little Endian Address sizes: 46 bits physical, 48 bits virtual CPU(s): 24 On-line CPU(s) list: 0-23 Thread(s) per core: 2 Core(s) per socket: 6 Socket(s): 2 NUMA node(s): 2 Vendor ID: </a:t>
            </a:r>
            <a:r>
              <a:rPr lang="en-US" dirty="0" err="1"/>
              <a:t>GenuineIntel</a:t>
            </a:r>
            <a:r>
              <a:rPr lang="en-US" dirty="0"/>
              <a:t> CPU family: 6 Model: 85 Model name: Intel(R) Xeon(R) Gold 6128 CPU @ 3.40GHz Stepping: 4 CPU MHz: 1200.254 CPU max MHz: 3700.0000 CPU min MHz: 1200.0000 </a:t>
            </a:r>
            <a:r>
              <a:rPr lang="en-US" dirty="0" err="1"/>
              <a:t>BogoMIPS</a:t>
            </a:r>
            <a:r>
              <a:rPr lang="en-US" dirty="0"/>
              <a:t>: 6800.00 Virtualization: VT-x L1d cache: 384 KiB L1i cache: 384 KiB L2 cache: 12 MiB L3 cache: 38.5 MiB NUMA node0 CPU(s): 0-5,12-17 NUMA node1 CPU(s): 6-11,18-23 Vulnerability </a:t>
            </a:r>
            <a:r>
              <a:rPr lang="en-US" dirty="0" err="1"/>
              <a:t>Itlb</a:t>
            </a:r>
            <a:r>
              <a:rPr lang="en-US" dirty="0"/>
              <a:t> </a:t>
            </a:r>
            <a:r>
              <a:rPr lang="en-US" dirty="0" err="1"/>
              <a:t>multihit</a:t>
            </a:r>
            <a:r>
              <a:rPr lang="en-US" dirty="0"/>
              <a:t>: KVM: Vulnerable Vulnerability L1tf: Mitigation; PTE Inversion Vulnerability </a:t>
            </a:r>
            <a:r>
              <a:rPr lang="en-US" dirty="0" err="1"/>
              <a:t>Mds</a:t>
            </a:r>
            <a:r>
              <a:rPr lang="en-US" dirty="0"/>
              <a:t>: Mitigation; Clear CPU buffers; SMT vulnerable Vulnerability Meltdown: Mitigation; PTI Vulnerability Spec store bypass: Mitigation; Speculative Store Bypass disabled v </a:t>
            </a:r>
            <a:r>
              <a:rPr lang="en-US" dirty="0" err="1"/>
              <a:t>ia</a:t>
            </a:r>
            <a:r>
              <a:rPr lang="en-US" dirty="0"/>
              <a:t> </a:t>
            </a:r>
            <a:r>
              <a:rPr lang="en-US" dirty="0" err="1"/>
              <a:t>prctl</a:t>
            </a:r>
            <a:r>
              <a:rPr lang="en-US" dirty="0"/>
              <a:t> and seccomp Vulnerability </a:t>
            </a:r>
            <a:r>
              <a:rPr lang="en-US" dirty="0" err="1"/>
              <a:t>Spectre</a:t>
            </a:r>
            <a:r>
              <a:rPr lang="en-US" dirty="0"/>
              <a:t> v1: Mitigation; </a:t>
            </a:r>
            <a:r>
              <a:rPr lang="en-US" dirty="0" err="1"/>
              <a:t>usercopy</a:t>
            </a:r>
            <a:r>
              <a:rPr lang="en-US" dirty="0"/>
              <a:t>/</a:t>
            </a:r>
            <a:r>
              <a:rPr lang="en-US" dirty="0" err="1"/>
              <a:t>swapgs</a:t>
            </a:r>
            <a:r>
              <a:rPr lang="en-US" dirty="0"/>
              <a:t> barriers and __user pointer sanitization Vulnerability </a:t>
            </a:r>
            <a:r>
              <a:rPr lang="en-US" dirty="0" err="1"/>
              <a:t>Spectre</a:t>
            </a:r>
            <a:r>
              <a:rPr lang="en-US" dirty="0"/>
              <a:t> v2: Mitigation; Full generic </a:t>
            </a:r>
            <a:r>
              <a:rPr lang="en-US" dirty="0" err="1"/>
              <a:t>retpoline</a:t>
            </a:r>
            <a:r>
              <a:rPr lang="en-US" dirty="0"/>
              <a:t>, IBPB </a:t>
            </a:r>
            <a:r>
              <a:rPr lang="en-US" dirty="0" err="1"/>
              <a:t>condit</a:t>
            </a:r>
            <a:r>
              <a:rPr lang="en-US" dirty="0"/>
              <a:t> </a:t>
            </a:r>
            <a:r>
              <a:rPr lang="en-US" dirty="0" err="1"/>
              <a:t>ional</a:t>
            </a:r>
            <a:r>
              <a:rPr lang="en-US" dirty="0"/>
              <a:t>, IBRS_FW, STIBP conditional, RSB filling Vulnerability </a:t>
            </a:r>
            <a:r>
              <a:rPr lang="en-US" dirty="0" err="1"/>
              <a:t>Srbds</a:t>
            </a:r>
            <a:r>
              <a:rPr lang="en-US" dirty="0"/>
              <a:t>: Not affected Vulnerability </a:t>
            </a:r>
            <a:r>
              <a:rPr lang="en-US" dirty="0" err="1"/>
              <a:t>Tsx</a:t>
            </a:r>
            <a:r>
              <a:rPr lang="en-US" dirty="0"/>
              <a:t> async abort: Mitigation; Clear CPU buffers; SMT vulnerable Flags: </a:t>
            </a:r>
            <a:r>
              <a:rPr lang="en-US" dirty="0" err="1"/>
              <a:t>fpu</a:t>
            </a:r>
            <a:r>
              <a:rPr lang="en-US" dirty="0"/>
              <a:t> </a:t>
            </a:r>
            <a:r>
              <a:rPr lang="en-US" dirty="0" err="1"/>
              <a:t>vme</a:t>
            </a:r>
            <a:r>
              <a:rPr lang="en-US" dirty="0"/>
              <a:t> de </a:t>
            </a:r>
            <a:r>
              <a:rPr lang="en-US" dirty="0" err="1"/>
              <a:t>pse</a:t>
            </a:r>
            <a:r>
              <a:rPr lang="en-US" dirty="0"/>
              <a:t> </a:t>
            </a:r>
            <a:r>
              <a:rPr lang="en-US" dirty="0" err="1"/>
              <a:t>tsc</a:t>
            </a:r>
            <a:r>
              <a:rPr lang="en-US" dirty="0"/>
              <a:t> </a:t>
            </a:r>
            <a:r>
              <a:rPr lang="en-US" dirty="0" err="1"/>
              <a:t>msr</a:t>
            </a:r>
            <a:r>
              <a:rPr lang="en-US" dirty="0"/>
              <a:t> </a:t>
            </a:r>
            <a:r>
              <a:rPr lang="en-US" dirty="0" err="1"/>
              <a:t>pae</a:t>
            </a:r>
            <a:r>
              <a:rPr lang="en-US" dirty="0"/>
              <a:t> </a:t>
            </a:r>
            <a:r>
              <a:rPr lang="en-US" dirty="0" err="1"/>
              <a:t>mce</a:t>
            </a:r>
            <a:r>
              <a:rPr lang="en-US" dirty="0"/>
              <a:t> cx8 </a:t>
            </a:r>
            <a:r>
              <a:rPr lang="en-US" dirty="0" err="1"/>
              <a:t>apic</a:t>
            </a:r>
            <a:r>
              <a:rPr lang="en-US" dirty="0"/>
              <a:t> </a:t>
            </a:r>
            <a:r>
              <a:rPr lang="en-US" dirty="0" err="1"/>
              <a:t>sep</a:t>
            </a:r>
            <a:r>
              <a:rPr lang="en-US" dirty="0"/>
              <a:t> </a:t>
            </a:r>
            <a:r>
              <a:rPr lang="en-US" dirty="0" err="1"/>
              <a:t>mtr</a:t>
            </a:r>
            <a:r>
              <a:rPr lang="en-US" dirty="0"/>
              <a:t> r </a:t>
            </a:r>
            <a:r>
              <a:rPr lang="en-US" dirty="0" err="1"/>
              <a:t>pge</a:t>
            </a:r>
            <a:r>
              <a:rPr lang="en-US" dirty="0"/>
              <a:t> </a:t>
            </a:r>
            <a:r>
              <a:rPr lang="en-US" dirty="0" err="1"/>
              <a:t>mca</a:t>
            </a:r>
            <a:r>
              <a:rPr lang="en-US" dirty="0"/>
              <a:t> </a:t>
            </a:r>
            <a:r>
              <a:rPr lang="en-US" dirty="0" err="1"/>
              <a:t>cmov</a:t>
            </a:r>
            <a:r>
              <a:rPr lang="en-US" dirty="0"/>
              <a:t> pat pse36 </a:t>
            </a:r>
            <a:r>
              <a:rPr lang="en-US" dirty="0" err="1"/>
              <a:t>clflush</a:t>
            </a:r>
            <a:r>
              <a:rPr lang="en-US" dirty="0"/>
              <a:t> </a:t>
            </a:r>
            <a:r>
              <a:rPr lang="en-US" dirty="0" err="1"/>
              <a:t>dts</a:t>
            </a:r>
            <a:r>
              <a:rPr lang="en-US" dirty="0"/>
              <a:t> </a:t>
            </a:r>
            <a:r>
              <a:rPr lang="en-US" dirty="0" err="1"/>
              <a:t>acpi</a:t>
            </a:r>
            <a:r>
              <a:rPr lang="en-US" dirty="0"/>
              <a:t> mmx f </a:t>
            </a:r>
            <a:r>
              <a:rPr lang="en-US" dirty="0" err="1"/>
              <a:t>xsr</a:t>
            </a:r>
            <a:r>
              <a:rPr lang="en-US" dirty="0"/>
              <a:t> </a:t>
            </a:r>
            <a:r>
              <a:rPr lang="en-US" dirty="0" err="1"/>
              <a:t>sse</a:t>
            </a:r>
            <a:r>
              <a:rPr lang="en-US" dirty="0"/>
              <a:t> sse2 ss </a:t>
            </a:r>
            <a:r>
              <a:rPr lang="en-US" dirty="0" err="1"/>
              <a:t>ht</a:t>
            </a:r>
            <a:r>
              <a:rPr lang="en-US" dirty="0"/>
              <a:t> tm </a:t>
            </a:r>
            <a:r>
              <a:rPr lang="en-US" dirty="0" err="1"/>
              <a:t>pbe</a:t>
            </a:r>
            <a:r>
              <a:rPr lang="en-US" dirty="0"/>
              <a:t> </a:t>
            </a:r>
            <a:r>
              <a:rPr lang="en-US" dirty="0" err="1"/>
              <a:t>syscall</a:t>
            </a:r>
            <a:r>
              <a:rPr lang="en-US" dirty="0"/>
              <a:t> </a:t>
            </a:r>
            <a:r>
              <a:rPr lang="en-US" dirty="0" err="1"/>
              <a:t>nx</a:t>
            </a:r>
            <a:r>
              <a:rPr lang="en-US" dirty="0"/>
              <a:t> pdpe1gb </a:t>
            </a:r>
            <a:r>
              <a:rPr lang="en-US" dirty="0" err="1"/>
              <a:t>rd</a:t>
            </a:r>
            <a:r>
              <a:rPr lang="en-US" dirty="0"/>
              <a:t> </a:t>
            </a:r>
            <a:r>
              <a:rPr lang="en-US" dirty="0" err="1"/>
              <a:t>tscp</a:t>
            </a:r>
            <a:r>
              <a:rPr lang="en-US" dirty="0"/>
              <a:t> </a:t>
            </a:r>
            <a:r>
              <a:rPr lang="en-US" dirty="0" err="1"/>
              <a:t>lm</a:t>
            </a:r>
            <a:r>
              <a:rPr lang="en-US" dirty="0"/>
              <a:t> </a:t>
            </a:r>
            <a:r>
              <a:rPr lang="en-US" dirty="0" err="1"/>
              <a:t>constant_tsc</a:t>
            </a:r>
            <a:r>
              <a:rPr lang="en-US" dirty="0"/>
              <a:t> art </a:t>
            </a:r>
            <a:r>
              <a:rPr lang="en-US" dirty="0" err="1"/>
              <a:t>arch_perfmon</a:t>
            </a:r>
            <a:r>
              <a:rPr lang="en-US" dirty="0"/>
              <a:t> </a:t>
            </a:r>
            <a:r>
              <a:rPr lang="en-US" dirty="0" err="1"/>
              <a:t>pebs</a:t>
            </a:r>
            <a:r>
              <a:rPr lang="en-US" dirty="0"/>
              <a:t> </a:t>
            </a:r>
            <a:r>
              <a:rPr lang="en-US" dirty="0" err="1"/>
              <a:t>bts</a:t>
            </a:r>
            <a:r>
              <a:rPr lang="en-US" dirty="0"/>
              <a:t> </a:t>
            </a:r>
            <a:r>
              <a:rPr lang="en-US" dirty="0" err="1"/>
              <a:t>rep_good</a:t>
            </a:r>
            <a:r>
              <a:rPr lang="en-US" dirty="0"/>
              <a:t> </a:t>
            </a:r>
            <a:r>
              <a:rPr lang="en-US" dirty="0" err="1"/>
              <a:t>nopl</a:t>
            </a:r>
            <a:r>
              <a:rPr lang="en-US" dirty="0"/>
              <a:t> </a:t>
            </a:r>
            <a:r>
              <a:rPr lang="en-US" dirty="0" err="1"/>
              <a:t>xtopology</a:t>
            </a:r>
            <a:r>
              <a:rPr lang="en-US" dirty="0"/>
              <a:t> </a:t>
            </a:r>
            <a:r>
              <a:rPr lang="en-US" dirty="0" err="1"/>
              <a:t>nonstop_tsc</a:t>
            </a:r>
            <a:r>
              <a:rPr lang="en-US" dirty="0"/>
              <a:t> </a:t>
            </a:r>
            <a:r>
              <a:rPr lang="en-US" dirty="0" err="1"/>
              <a:t>cpuid</a:t>
            </a:r>
            <a:r>
              <a:rPr lang="en-US" dirty="0"/>
              <a:t> </a:t>
            </a:r>
            <a:r>
              <a:rPr lang="en-US" dirty="0" err="1"/>
              <a:t>aperf</a:t>
            </a:r>
            <a:r>
              <a:rPr lang="en-US" dirty="0"/>
              <a:t> </a:t>
            </a:r>
            <a:r>
              <a:rPr lang="en-US" dirty="0" err="1"/>
              <a:t>mperf</a:t>
            </a:r>
            <a:r>
              <a:rPr lang="en-US" dirty="0"/>
              <a:t> </a:t>
            </a:r>
            <a:r>
              <a:rPr lang="en-US" dirty="0" err="1"/>
              <a:t>pni</a:t>
            </a:r>
            <a:r>
              <a:rPr lang="en-US" dirty="0"/>
              <a:t> </a:t>
            </a:r>
            <a:r>
              <a:rPr lang="en-US" dirty="0" err="1"/>
              <a:t>pclmulqdq</a:t>
            </a:r>
            <a:r>
              <a:rPr lang="en-US" dirty="0"/>
              <a:t> dtes64 monitor </a:t>
            </a:r>
            <a:r>
              <a:rPr lang="en-US" dirty="0" err="1"/>
              <a:t>ds_cpl</a:t>
            </a:r>
            <a:r>
              <a:rPr lang="en-US" dirty="0"/>
              <a:t> </a:t>
            </a:r>
            <a:r>
              <a:rPr lang="en-US" dirty="0" err="1"/>
              <a:t>vmx</a:t>
            </a:r>
            <a:r>
              <a:rPr lang="en-US" dirty="0"/>
              <a:t> s mx </a:t>
            </a:r>
            <a:r>
              <a:rPr lang="en-US" dirty="0" err="1"/>
              <a:t>est</a:t>
            </a:r>
            <a:r>
              <a:rPr lang="en-US" dirty="0"/>
              <a:t> tm2 ssse3 </a:t>
            </a:r>
            <a:r>
              <a:rPr lang="en-US" dirty="0" err="1"/>
              <a:t>sdbg</a:t>
            </a:r>
            <a:r>
              <a:rPr lang="en-US" dirty="0"/>
              <a:t> </a:t>
            </a:r>
            <a:r>
              <a:rPr lang="en-US" dirty="0" err="1"/>
              <a:t>fma</a:t>
            </a:r>
            <a:r>
              <a:rPr lang="en-US" dirty="0"/>
              <a:t> cx16 </a:t>
            </a:r>
            <a:r>
              <a:rPr lang="en-US" dirty="0" err="1"/>
              <a:t>xtpr</a:t>
            </a:r>
            <a:r>
              <a:rPr lang="en-US" dirty="0"/>
              <a:t> </a:t>
            </a:r>
            <a:r>
              <a:rPr lang="en-US" dirty="0" err="1"/>
              <a:t>pdcm</a:t>
            </a:r>
            <a:r>
              <a:rPr lang="en-US" dirty="0"/>
              <a:t> </a:t>
            </a:r>
            <a:r>
              <a:rPr lang="en-US" dirty="0" err="1"/>
              <a:t>pcid</a:t>
            </a:r>
            <a:r>
              <a:rPr lang="en-US" dirty="0"/>
              <a:t> d ca sse4_1 sse4_2 x2apic </a:t>
            </a:r>
            <a:r>
              <a:rPr lang="en-US" dirty="0" err="1"/>
              <a:t>movbe</a:t>
            </a:r>
            <a:r>
              <a:rPr lang="en-US" dirty="0"/>
              <a:t> </a:t>
            </a:r>
            <a:r>
              <a:rPr lang="en-US" dirty="0" err="1"/>
              <a:t>popcnt</a:t>
            </a:r>
            <a:r>
              <a:rPr lang="en-US" dirty="0"/>
              <a:t> </a:t>
            </a:r>
            <a:r>
              <a:rPr lang="en-US" dirty="0" err="1"/>
              <a:t>tsc_deadli</a:t>
            </a:r>
            <a:r>
              <a:rPr lang="en-US" dirty="0"/>
              <a:t> </a:t>
            </a:r>
            <a:r>
              <a:rPr lang="en-US" dirty="0" err="1"/>
              <a:t>ne_timer</a:t>
            </a:r>
            <a:r>
              <a:rPr lang="en-US" dirty="0"/>
              <a:t> </a:t>
            </a:r>
            <a:r>
              <a:rPr lang="en-US" dirty="0" err="1"/>
              <a:t>aes</a:t>
            </a:r>
            <a:r>
              <a:rPr lang="en-US" dirty="0"/>
              <a:t> </a:t>
            </a:r>
            <a:r>
              <a:rPr lang="en-US" dirty="0" err="1"/>
              <a:t>xsave</a:t>
            </a:r>
            <a:r>
              <a:rPr lang="en-US" dirty="0"/>
              <a:t> </a:t>
            </a:r>
            <a:r>
              <a:rPr lang="en-US" dirty="0" err="1"/>
              <a:t>avx</a:t>
            </a:r>
            <a:r>
              <a:rPr lang="en-US" dirty="0"/>
              <a:t> f16c </a:t>
            </a:r>
            <a:r>
              <a:rPr lang="en-US" dirty="0" err="1"/>
              <a:t>rdrand</a:t>
            </a:r>
            <a:r>
              <a:rPr lang="en-US" dirty="0"/>
              <a:t> </a:t>
            </a:r>
            <a:r>
              <a:rPr lang="en-US" dirty="0" err="1"/>
              <a:t>lahf_lm</a:t>
            </a:r>
            <a:r>
              <a:rPr lang="en-US" dirty="0"/>
              <a:t> </a:t>
            </a:r>
            <a:r>
              <a:rPr lang="en-US" dirty="0" err="1"/>
              <a:t>abm</a:t>
            </a:r>
            <a:r>
              <a:rPr lang="en-US" dirty="0"/>
              <a:t> 3dnowprefetch </a:t>
            </a:r>
            <a:r>
              <a:rPr lang="en-US" dirty="0" err="1"/>
              <a:t>cpuid_fault</a:t>
            </a:r>
            <a:r>
              <a:rPr lang="en-US" dirty="0"/>
              <a:t> </a:t>
            </a:r>
            <a:r>
              <a:rPr lang="en-US" dirty="0" err="1"/>
              <a:t>epb</a:t>
            </a:r>
            <a:r>
              <a:rPr lang="en-US" dirty="0"/>
              <a:t> cat_l3 cdp_l3 inv </a:t>
            </a:r>
            <a:r>
              <a:rPr lang="en-US" dirty="0" err="1"/>
              <a:t>pcid_single</a:t>
            </a:r>
            <a:r>
              <a:rPr lang="en-US" dirty="0"/>
              <a:t> </a:t>
            </a:r>
            <a:r>
              <a:rPr lang="en-US" dirty="0" err="1"/>
              <a:t>pti</a:t>
            </a:r>
            <a:r>
              <a:rPr lang="en-US" dirty="0"/>
              <a:t> </a:t>
            </a:r>
            <a:r>
              <a:rPr lang="en-US" dirty="0" err="1"/>
              <a:t>ssbd</a:t>
            </a:r>
            <a:r>
              <a:rPr lang="en-US" dirty="0"/>
              <a:t> </a:t>
            </a:r>
            <a:r>
              <a:rPr lang="en-US" dirty="0" err="1"/>
              <a:t>mba</a:t>
            </a:r>
            <a:r>
              <a:rPr lang="en-US" dirty="0"/>
              <a:t> </a:t>
            </a:r>
            <a:r>
              <a:rPr lang="en-US" dirty="0" err="1"/>
              <a:t>ibrs</a:t>
            </a:r>
            <a:r>
              <a:rPr lang="en-US" dirty="0"/>
              <a:t> </a:t>
            </a:r>
            <a:r>
              <a:rPr lang="en-US" dirty="0" err="1"/>
              <a:t>ibpb</a:t>
            </a:r>
            <a:r>
              <a:rPr lang="en-US" dirty="0"/>
              <a:t> </a:t>
            </a:r>
            <a:r>
              <a:rPr lang="en-US" dirty="0" err="1"/>
              <a:t>stibp</a:t>
            </a:r>
            <a:r>
              <a:rPr lang="en-US" dirty="0"/>
              <a:t> </a:t>
            </a:r>
            <a:r>
              <a:rPr lang="en-US" dirty="0" err="1"/>
              <a:t>tpr_sh</a:t>
            </a:r>
            <a:r>
              <a:rPr lang="en-US" dirty="0"/>
              <a:t> </a:t>
            </a:r>
            <a:r>
              <a:rPr lang="en-US" dirty="0" err="1"/>
              <a:t>adow</a:t>
            </a:r>
            <a:r>
              <a:rPr lang="en-US" dirty="0"/>
              <a:t> </a:t>
            </a:r>
            <a:r>
              <a:rPr lang="en-US" dirty="0" err="1"/>
              <a:t>vnmi</a:t>
            </a:r>
            <a:r>
              <a:rPr lang="en-US" dirty="0"/>
              <a:t> </a:t>
            </a:r>
            <a:r>
              <a:rPr lang="en-US" dirty="0" err="1"/>
              <a:t>flexpriority</a:t>
            </a:r>
            <a:r>
              <a:rPr lang="en-US" dirty="0"/>
              <a:t> </a:t>
            </a:r>
            <a:r>
              <a:rPr lang="en-US" dirty="0" err="1"/>
              <a:t>ept</a:t>
            </a:r>
            <a:r>
              <a:rPr lang="en-US" dirty="0"/>
              <a:t> </a:t>
            </a:r>
            <a:r>
              <a:rPr lang="en-US" dirty="0" err="1"/>
              <a:t>vpid</a:t>
            </a:r>
            <a:r>
              <a:rPr lang="en-US" dirty="0"/>
              <a:t> </a:t>
            </a:r>
            <a:r>
              <a:rPr lang="en-US" dirty="0" err="1"/>
              <a:t>ept_ad</a:t>
            </a:r>
            <a:r>
              <a:rPr lang="en-US" dirty="0"/>
              <a:t> </a:t>
            </a:r>
            <a:r>
              <a:rPr lang="en-US" dirty="0" err="1"/>
              <a:t>fsgsbase</a:t>
            </a:r>
            <a:r>
              <a:rPr lang="en-US" dirty="0"/>
              <a:t> </a:t>
            </a:r>
            <a:r>
              <a:rPr lang="en-US" dirty="0" err="1"/>
              <a:t>tsc_adjust</a:t>
            </a:r>
            <a:r>
              <a:rPr lang="en-US" dirty="0"/>
              <a:t> bmi1 </a:t>
            </a:r>
            <a:r>
              <a:rPr lang="en-US" dirty="0" err="1"/>
              <a:t>hle</a:t>
            </a:r>
            <a:r>
              <a:rPr lang="en-US" dirty="0"/>
              <a:t> avx2 </a:t>
            </a:r>
            <a:r>
              <a:rPr lang="en-US" dirty="0" err="1"/>
              <a:t>smep</a:t>
            </a:r>
            <a:r>
              <a:rPr lang="en-US" dirty="0"/>
              <a:t> bmi2 </a:t>
            </a:r>
            <a:r>
              <a:rPr lang="en-US" dirty="0" err="1"/>
              <a:t>erms</a:t>
            </a:r>
            <a:r>
              <a:rPr lang="en-US" dirty="0"/>
              <a:t> </a:t>
            </a:r>
            <a:r>
              <a:rPr lang="en-US" dirty="0" err="1"/>
              <a:t>invpci</a:t>
            </a:r>
            <a:r>
              <a:rPr lang="en-US" dirty="0"/>
              <a:t> d </a:t>
            </a:r>
            <a:r>
              <a:rPr lang="en-US" dirty="0" err="1"/>
              <a:t>rtm</a:t>
            </a:r>
            <a:r>
              <a:rPr lang="en-US" dirty="0"/>
              <a:t> </a:t>
            </a:r>
            <a:r>
              <a:rPr lang="en-US" dirty="0" err="1"/>
              <a:t>cqm</a:t>
            </a:r>
            <a:r>
              <a:rPr lang="en-US" dirty="0"/>
              <a:t> </a:t>
            </a:r>
            <a:r>
              <a:rPr lang="en-US" dirty="0" err="1"/>
              <a:t>mpx</a:t>
            </a:r>
            <a:r>
              <a:rPr lang="en-US" dirty="0"/>
              <a:t> </a:t>
            </a:r>
            <a:r>
              <a:rPr lang="en-US" dirty="0" err="1"/>
              <a:t>rdt_a</a:t>
            </a:r>
            <a:r>
              <a:rPr lang="en-US" dirty="0"/>
              <a:t> avx512f avx512dq </a:t>
            </a:r>
            <a:r>
              <a:rPr lang="en-US" dirty="0" err="1"/>
              <a:t>rdseed</a:t>
            </a:r>
            <a:r>
              <a:rPr lang="en-US" dirty="0"/>
              <a:t> </a:t>
            </a:r>
            <a:r>
              <a:rPr lang="en-US" dirty="0" err="1"/>
              <a:t>adx</a:t>
            </a:r>
            <a:r>
              <a:rPr lang="en-US" dirty="0"/>
              <a:t> </a:t>
            </a:r>
            <a:r>
              <a:rPr lang="en-US" dirty="0" err="1"/>
              <a:t>smap</a:t>
            </a:r>
            <a:r>
              <a:rPr lang="en-US" dirty="0"/>
              <a:t> </a:t>
            </a:r>
            <a:r>
              <a:rPr lang="en-US" dirty="0" err="1"/>
              <a:t>clflushopt</a:t>
            </a:r>
            <a:r>
              <a:rPr lang="en-US" dirty="0"/>
              <a:t> </a:t>
            </a:r>
            <a:r>
              <a:rPr lang="en-US" dirty="0" err="1"/>
              <a:t>clwb</a:t>
            </a:r>
            <a:r>
              <a:rPr lang="en-US" dirty="0"/>
              <a:t> </a:t>
            </a:r>
            <a:r>
              <a:rPr lang="en-US" dirty="0" err="1"/>
              <a:t>intel_pt</a:t>
            </a:r>
            <a:r>
              <a:rPr lang="en-US" dirty="0"/>
              <a:t> avx512cd avx512b w avx512vl </a:t>
            </a:r>
            <a:r>
              <a:rPr lang="en-US" dirty="0" err="1"/>
              <a:t>xsaveopt</a:t>
            </a:r>
            <a:r>
              <a:rPr lang="en-US" dirty="0"/>
              <a:t> </a:t>
            </a:r>
            <a:r>
              <a:rPr lang="en-US" dirty="0" err="1"/>
              <a:t>xsavec</a:t>
            </a:r>
            <a:r>
              <a:rPr lang="en-US" dirty="0"/>
              <a:t> xgetbv1 </a:t>
            </a:r>
            <a:r>
              <a:rPr lang="en-US" dirty="0" err="1"/>
              <a:t>xsaves</a:t>
            </a:r>
            <a:r>
              <a:rPr lang="en-US" dirty="0"/>
              <a:t> </a:t>
            </a:r>
            <a:r>
              <a:rPr lang="en-US" dirty="0" err="1"/>
              <a:t>cqm_l</a:t>
            </a:r>
            <a:r>
              <a:rPr lang="en-US" dirty="0"/>
              <a:t> lc </a:t>
            </a:r>
            <a:r>
              <a:rPr lang="en-US" dirty="0" err="1"/>
              <a:t>cqm_occup_llc</a:t>
            </a:r>
            <a:r>
              <a:rPr lang="en-US" dirty="0"/>
              <a:t> </a:t>
            </a:r>
            <a:r>
              <a:rPr lang="en-US" dirty="0" err="1"/>
              <a:t>cqm_mbm_total</a:t>
            </a:r>
            <a:r>
              <a:rPr lang="en-US" dirty="0"/>
              <a:t> </a:t>
            </a:r>
            <a:r>
              <a:rPr lang="en-US" dirty="0" err="1"/>
              <a:t>cqm_mbm_local</a:t>
            </a:r>
            <a:r>
              <a:rPr lang="en-US" dirty="0"/>
              <a:t> dt herm </a:t>
            </a:r>
            <a:r>
              <a:rPr lang="en-US" dirty="0" err="1"/>
              <a:t>ida</a:t>
            </a:r>
            <a:r>
              <a:rPr lang="en-US" dirty="0"/>
              <a:t> </a:t>
            </a:r>
            <a:r>
              <a:rPr lang="en-US" dirty="0" err="1"/>
              <a:t>arat</a:t>
            </a:r>
            <a:r>
              <a:rPr lang="en-US" dirty="0"/>
              <a:t> </a:t>
            </a:r>
            <a:r>
              <a:rPr lang="en-US" dirty="0" err="1"/>
              <a:t>pln</a:t>
            </a:r>
            <a:r>
              <a:rPr lang="en-US" dirty="0"/>
              <a:t> pts </a:t>
            </a:r>
            <a:r>
              <a:rPr lang="en-US" dirty="0" err="1"/>
              <a:t>hwp</a:t>
            </a:r>
            <a:r>
              <a:rPr lang="en-US" dirty="0"/>
              <a:t> </a:t>
            </a:r>
            <a:r>
              <a:rPr lang="en-US" dirty="0" err="1"/>
              <a:t>hwp_act_window</a:t>
            </a:r>
            <a:r>
              <a:rPr lang="en-US" dirty="0"/>
              <a:t> </a:t>
            </a:r>
            <a:r>
              <a:rPr lang="en-US" dirty="0" err="1"/>
              <a:t>hwp_ep</a:t>
            </a:r>
            <a:r>
              <a:rPr lang="en-US" dirty="0"/>
              <a:t> p </a:t>
            </a:r>
            <a:r>
              <a:rPr lang="en-US" dirty="0" err="1"/>
              <a:t>hwp_pkg_req</a:t>
            </a:r>
            <a:r>
              <a:rPr lang="en-US" dirty="0"/>
              <a:t> </a:t>
            </a:r>
            <a:r>
              <a:rPr lang="en-US" dirty="0" err="1"/>
              <a:t>pku</a:t>
            </a:r>
            <a:r>
              <a:rPr lang="en-US" dirty="0"/>
              <a:t> </a:t>
            </a:r>
            <a:r>
              <a:rPr lang="en-US" dirty="0" err="1"/>
              <a:t>ospke</a:t>
            </a:r>
            <a:r>
              <a:rPr lang="en-US" dirty="0"/>
              <a:t> </a:t>
            </a:r>
            <a:r>
              <a:rPr lang="en-US" dirty="0" err="1"/>
              <a:t>md_clear</a:t>
            </a:r>
            <a:r>
              <a:rPr lang="en-US" dirty="0"/>
              <a:t> flush_l1d</a:t>
            </a:r>
          </a:p>
        </p:txBody>
      </p:sp>
      <p:sp>
        <p:nvSpPr>
          <p:cNvPr id="4" name="Slide Number Placeholder 3"/>
          <p:cNvSpPr>
            <a:spLocks noGrp="1"/>
          </p:cNvSpPr>
          <p:nvPr>
            <p:ph type="sldNum" sz="quarter" idx="5"/>
          </p:nvPr>
        </p:nvSpPr>
        <p:spPr/>
        <p:txBody>
          <a:bodyPr/>
          <a:lstStyle/>
          <a:p>
            <a:fld id="{43D92567-D7D7-4223-A842-9A06E6D4E1F9}" type="slidenum">
              <a:rPr lang="en-US" smtClean="0"/>
              <a:t>27</a:t>
            </a:fld>
            <a:endParaRPr lang="en-US"/>
          </a:p>
        </p:txBody>
      </p:sp>
    </p:spTree>
    <p:extLst>
      <p:ext uri="{BB962C8B-B14F-4D97-AF65-F5344CB8AC3E}">
        <p14:creationId xmlns:p14="http://schemas.microsoft.com/office/powerpoint/2010/main" val="392646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9855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3665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about casting:</a:t>
            </a:r>
          </a:p>
          <a:p>
            <a:pPr marL="228600" indent="-228600">
              <a:buAutoNum type="arabicParenR"/>
            </a:pPr>
            <a:r>
              <a:rPr lang="en-US" dirty="0"/>
              <a:t>To call a function on the GPU cast </a:t>
            </a:r>
            <a:r>
              <a:rPr lang="en-US" dirty="0" err="1"/>
              <a:t>FROM_Numpy</a:t>
            </a:r>
            <a:r>
              <a:rPr lang="en-US" dirty="0"/>
              <a:t> to the device</a:t>
            </a:r>
          </a:p>
          <a:p>
            <a:pPr marL="228600" indent="-228600">
              <a:buAutoNum type="arabicParenR"/>
            </a:pPr>
            <a:endParaRPr lang="en-US" dirty="0"/>
          </a:p>
          <a:p>
            <a:pPr marL="228600" indent="-228600">
              <a:buAutoNum type="arabicParenR"/>
            </a:pPr>
            <a:r>
              <a:rPr lang="en-US" dirty="0"/>
              <a:t>To convert any returned device tenor, cast TO_MUMPY()</a:t>
            </a:r>
          </a:p>
          <a:p>
            <a:pPr marL="228600" indent="-228600">
              <a:buAutoNum type="arabicParenR"/>
            </a:pPr>
            <a:endParaRPr lang="en-US" dirty="0"/>
          </a:p>
        </p:txBody>
      </p:sp>
    </p:spTree>
    <p:extLst>
      <p:ext uri="{BB962C8B-B14F-4D97-AF65-F5344CB8AC3E}">
        <p14:creationId xmlns:p14="http://schemas.microsoft.com/office/powerpoint/2010/main" val="2046312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100" dirty="0"/>
              <a:t>This course is intended to be run on the Intel </a:t>
            </a:r>
            <a:r>
              <a:rPr lang="en-US" sz="1100" dirty="0" err="1"/>
              <a:t>DevCloud</a:t>
            </a:r>
            <a:endParaRPr lang="en-US" sz="1100" dirty="0"/>
          </a:p>
          <a:p>
            <a:pPr marL="342900" indent="-342900">
              <a:buFont typeface="Arial" panose="020B0604020202020204" pitchFamily="34" charset="0"/>
              <a:buChar char="•"/>
            </a:pPr>
            <a:r>
              <a:rPr lang="en-US" sz="1100" dirty="0"/>
              <a:t>Setting up an account is quick and easy.  Enroll here: https://www.intel.com/content/www/us/en/developer/tools/devcloud/overview.html</a:t>
            </a:r>
          </a:p>
          <a:p>
            <a:pPr marL="342900" indent="-342900">
              <a:buFont typeface="Arial" panose="020B0604020202020204" pitchFamily="34" charset="0"/>
              <a:buChar char="•"/>
            </a:pPr>
            <a:r>
              <a:rPr lang="en-US" sz="1100" dirty="0"/>
              <a:t>For use on Intel</a:t>
            </a:r>
            <a:r>
              <a:rPr lang="en-US" sz="1100" dirty="0">
                <a:ea typeface="+mn-lt"/>
                <a:cs typeface="+mn-lt"/>
              </a:rPr>
              <a:t>® </a:t>
            </a:r>
            <a:r>
              <a:rPr lang="en-US" sz="1100" dirty="0" err="1"/>
              <a:t>DevCloud</a:t>
            </a:r>
            <a:r>
              <a:rPr lang="en-US" sz="1100" dirty="0"/>
              <a:t>, there are environment already configured for you:</a:t>
            </a:r>
            <a:br>
              <a:rPr lang="en-US" sz="1100" dirty="0"/>
            </a:br>
            <a:r>
              <a:rPr lang="en-US" sz="1100" dirty="0"/>
              <a:t>Simply launch a </a:t>
            </a:r>
            <a:r>
              <a:rPr lang="en-US" sz="1100" dirty="0" err="1"/>
              <a:t>Jupyter</a:t>
            </a:r>
            <a:r>
              <a:rPr lang="en-US" sz="1100" dirty="0"/>
              <a:t>* Notebook using the Python* 3.7 (Intel® </a:t>
            </a:r>
            <a:r>
              <a:rPr lang="en-US" sz="1100" dirty="0" err="1"/>
              <a:t>oneAPI</a:t>
            </a:r>
            <a:r>
              <a:rPr lang="en-US" sz="1100" dirty="0"/>
              <a:t>) Icon</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1100" dirty="0"/>
              <a:t>For play outside of </a:t>
            </a:r>
            <a:r>
              <a:rPr lang="en-US" sz="1100" dirty="0" err="1"/>
              <a:t>DevCloud</a:t>
            </a:r>
            <a:r>
              <a:rPr lang="en-US" sz="1100" dirty="0"/>
              <a:t>, instructions are provided detailing how to acquire the library for your own system</a:t>
            </a:r>
          </a:p>
        </p:txBody>
      </p:sp>
    </p:spTree>
    <p:extLst>
      <p:ext uri="{BB962C8B-B14F-4D97-AF65-F5344CB8AC3E}">
        <p14:creationId xmlns:p14="http://schemas.microsoft.com/office/powerpoint/2010/main" val="3214616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7346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09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pPr marL="174708" indent="-174708">
              <a:buFont typeface="Arial" panose="020B0604020202020204" pitchFamily="34" charset="0"/>
              <a:buChar char="•"/>
            </a:pPr>
            <a:r>
              <a:rPr lang="en-US" dirty="0"/>
              <a:t>To set the stage – lets review some of the Programming challenges we encounter today in software development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nature of the data we rely on to draw insights range from scalar, to vector, to spatial, matrix, sound, video, images, words and all these different data domains have families of algorithms that pertain to them specifically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Additionally the advancement of newer and differently configured accelerators spanning the gamut of HW make it a challenge to develop </a:t>
            </a:r>
            <a:r>
              <a:rPr lang="en-US" b="1" dirty="0"/>
              <a:t>performant</a:t>
            </a:r>
            <a:r>
              <a:rPr lang="en-US" dirty="0"/>
              <a:t> applications that can smoothly adapt to new technology and get good performance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That means that developing software for each hardware platform requires a separate investment, with little ability to reuse that work to target a different architecture.</a:t>
            </a:r>
            <a:br>
              <a:rPr lang="en-US" dirty="0"/>
            </a:br>
            <a:endParaRPr lang="en-US" dirty="0"/>
          </a:p>
          <a:p>
            <a:endParaRPr lang="en-US" dirty="0"/>
          </a:p>
        </p:txBody>
      </p:sp>
    </p:spTree>
    <p:extLst>
      <p:ext uri="{BB962C8B-B14F-4D97-AF65-F5344CB8AC3E}">
        <p14:creationId xmlns:p14="http://schemas.microsoft.com/office/powerpoint/2010/main" val="202947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pPr marL="0" indent="0">
              <a:buFont typeface="Arial" panose="020B0604020202020204" pitchFamily="34" charset="0"/>
              <a:buNone/>
            </a:pPr>
            <a:r>
              <a:rPr lang="en-US" sz="1100" dirty="0"/>
              <a:t>The </a:t>
            </a:r>
            <a:r>
              <a:rPr lang="en-US" sz="1100" b="1" dirty="0" err="1"/>
              <a:t>oneAPI</a:t>
            </a:r>
            <a:r>
              <a:rPr lang="en-US" sz="1100" b="1" dirty="0"/>
              <a:t> industry initiative </a:t>
            </a:r>
            <a:r>
              <a:rPr lang="en-US" sz="1100" dirty="0"/>
              <a:t>delivers a unified software development environment across CPU and accelerator architectures.</a:t>
            </a:r>
          </a:p>
          <a:p>
            <a:endParaRPr lang="en-US" sz="1100" b="1" dirty="0"/>
          </a:p>
          <a:p>
            <a:r>
              <a:rPr lang="en-US" sz="1100" b="1" dirty="0"/>
              <a:t>The </a:t>
            </a:r>
            <a:r>
              <a:rPr lang="en-US" sz="1100" b="1" dirty="0" err="1"/>
              <a:t>oneAPI</a:t>
            </a:r>
            <a:r>
              <a:rPr lang="en-US" sz="1100" b="1" dirty="0"/>
              <a:t> Industry Initiative is  based on standards and an open specification</a:t>
            </a:r>
          </a:p>
          <a:p>
            <a:pPr marL="174708" indent="-174708">
              <a:buFont typeface="Arial" panose="020B0604020202020204" pitchFamily="34" charset="0"/>
              <a:buChar char="•"/>
            </a:pPr>
            <a:r>
              <a:rPr lang="en-US" sz="1100" dirty="0"/>
              <a:t>Includes a unified language &amp; libraries that deliver full native code performance</a:t>
            </a:r>
          </a:p>
          <a:p>
            <a:pPr marL="174708" marR="0" lvl="0" indent="-174708"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100" dirty="0"/>
              <a:t>Based on open specifications and/or standards, such as SYCL by the </a:t>
            </a:r>
            <a:r>
              <a:rPr lang="en-US" sz="1100" dirty="0" err="1"/>
              <a:t>Khronos</a:t>
            </a:r>
            <a:r>
              <a:rPr lang="en-US" sz="1100" dirty="0"/>
              <a:t> </a:t>
            </a:r>
            <a:r>
              <a:rPr lang="en-US" sz="1100" dirty="0" err="1"/>
              <a:t>roup</a:t>
            </a:r>
            <a:r>
              <a:rPr lang="en-US" sz="1100" dirty="0"/>
              <a:t>, for cross-vendor compatibility</a:t>
            </a:r>
          </a:p>
          <a:p>
            <a:pPr marL="174708" indent="-174708">
              <a:buFont typeface="Arial" panose="020B0604020202020204" pitchFamily="34" charset="0"/>
              <a:buChar char="•"/>
            </a:pPr>
            <a:r>
              <a:rPr lang="en-US" sz="1100" dirty="0"/>
              <a:t>Delivers native code performance across a range of hardware including CPUs, GPUs, FPGAs, &amp; AI accelerators</a:t>
            </a:r>
          </a:p>
          <a:p>
            <a:pPr marL="174708" indent="-174708">
              <a:buFont typeface="Arial" panose="020B0604020202020204" pitchFamily="34" charset="0"/>
              <a:buChar char="•"/>
            </a:pPr>
            <a:r>
              <a:rPr lang="en-US" sz="1100" dirty="0" err="1"/>
              <a:t>oneAPI</a:t>
            </a:r>
            <a:r>
              <a:rPr lang="en-US" sz="1100" dirty="0"/>
              <a:t> is the foundational programming stack &amp; is used to optimize middleware &amp; frameworks that sit on top of it, including AI frameworks </a:t>
            </a:r>
          </a:p>
          <a:p>
            <a:pPr marL="174708" indent="-174708">
              <a:buFont typeface="Arial" panose="020B0604020202020204" pitchFamily="34" charset="0"/>
              <a:buChar char="•"/>
            </a:pPr>
            <a:r>
              <a:rPr lang="en-US" sz="1100" dirty="0"/>
              <a:t>     such as TensorFlow &amp; Scikit-learn which are accessible via Python</a:t>
            </a:r>
          </a:p>
          <a:p>
            <a:pPr marL="174708" indent="-174708">
              <a:buFont typeface="Arial" panose="020B0604020202020204" pitchFamily="34" charset="0"/>
              <a:buChar char="•"/>
            </a:pPr>
            <a:r>
              <a:rPr lang="en-US" sz="1100" dirty="0"/>
              <a:t>Optimized user and industry applications sit at the very top, some of which leverage middleware and frameworks</a:t>
            </a:r>
          </a:p>
          <a:p>
            <a:pPr marL="174708" indent="-174708">
              <a:buFont typeface="Arial" panose="020B0604020202020204" pitchFamily="34" charset="0"/>
              <a:buChar char="•"/>
            </a:pPr>
            <a:endParaRPr lang="en-US" sz="1100" dirty="0"/>
          </a:p>
          <a:p>
            <a:r>
              <a:rPr lang="en-US" sz="1100" b="1" dirty="0"/>
              <a:t>Intel’s product is a reference implementation of the </a:t>
            </a:r>
            <a:r>
              <a:rPr lang="en-US" sz="1100" b="1" dirty="0" err="1"/>
              <a:t>oneAPI</a:t>
            </a:r>
            <a:r>
              <a:rPr lang="en-US" sz="1100" b="1" dirty="0"/>
              <a:t> initiative. </a:t>
            </a:r>
            <a:r>
              <a:rPr lang="en-US" sz="1100" b="0" dirty="0"/>
              <a:t>Our products are currently cast  in a variety of toolkits</a:t>
            </a:r>
            <a:endParaRPr lang="en-US" sz="1100" b="0" baseline="30000" dirty="0"/>
          </a:p>
        </p:txBody>
      </p:sp>
    </p:spTree>
    <p:extLst>
      <p:ext uri="{BB962C8B-B14F-4D97-AF65-F5344CB8AC3E}">
        <p14:creationId xmlns:p14="http://schemas.microsoft.com/office/powerpoint/2010/main" val="93691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t>Intel </a:t>
            </a:r>
            <a:r>
              <a:rPr lang="en-US" dirty="0" err="1"/>
              <a:t>oneAPI</a:t>
            </a:r>
            <a:r>
              <a:rPr lang="en-US" dirty="0"/>
              <a:t> cross-architecture products have been in production since Dec. 2020</a:t>
            </a:r>
          </a:p>
          <a:p>
            <a:pPr>
              <a:lnSpc>
                <a:spcPct val="110000"/>
              </a:lnSpc>
            </a:pPr>
            <a:r>
              <a:rPr lang="en-US" dirty="0"/>
              <a:t>[and </a:t>
            </a:r>
            <a:r>
              <a:rPr lang="en-US" dirty="0" err="1"/>
              <a:t>openvino</a:t>
            </a:r>
            <a:r>
              <a:rPr lang="en-US" dirty="0"/>
              <a:t> toolkit was production-ready before that]</a:t>
            </a:r>
          </a:p>
          <a:p>
            <a:pPr>
              <a:lnSpc>
                <a:spcPct val="110000"/>
              </a:lnSpc>
            </a:pPr>
            <a:endParaRPr lang="en-US" dirty="0"/>
          </a:p>
          <a:p>
            <a:pPr marL="0" marR="0" lvl="0" indent="0" defTabSz="228600" eaLnBrk="1" fontAlgn="auto" latinLnBrk="0" hangingPunct="1">
              <a:lnSpc>
                <a:spcPct val="110000"/>
              </a:lnSpc>
              <a:spcBef>
                <a:spcPts val="0"/>
              </a:spcBef>
              <a:spcAft>
                <a:spcPts val="0"/>
              </a:spcAft>
              <a:buClrTx/>
              <a:buSzTx/>
              <a:buFontTx/>
              <a:buNone/>
              <a:tabLst/>
              <a:defRPr/>
            </a:pPr>
            <a:r>
              <a:rPr lang="en-US" dirty="0"/>
              <a:t>Intel’s reference implementation of </a:t>
            </a:r>
            <a:r>
              <a:rPr lang="en-US" dirty="0" err="1"/>
              <a:t>oneAPI</a:t>
            </a:r>
            <a:r>
              <a:rPr lang="en-US" dirty="0"/>
              <a:t> is a set of toolkits.</a:t>
            </a:r>
          </a:p>
          <a:p>
            <a:pPr>
              <a:lnSpc>
                <a:spcPct val="110000"/>
              </a:lnSpc>
            </a:pPr>
            <a:endParaRPr lang="en-US" dirty="0"/>
          </a:p>
          <a:p>
            <a:pPr>
              <a:lnSpc>
                <a:spcPct val="110000"/>
              </a:lnSpc>
            </a:pPr>
            <a:r>
              <a:rPr lang="en-US" dirty="0"/>
              <a:t>For this course we will focus on the circled implementation – which is the Intel* </a:t>
            </a:r>
            <a:r>
              <a:rPr lang="en-US" dirty="0" err="1"/>
              <a:t>oneAPI</a:t>
            </a:r>
            <a:r>
              <a:rPr lang="en-US" dirty="0"/>
              <a:t> AI Analytics Toolkit which , for the purpose of our course, has Python bindings and libraries for data science applications</a:t>
            </a:r>
          </a:p>
          <a:p>
            <a:pPr>
              <a:lnSpc>
                <a:spcPct val="110000"/>
              </a:lnSpc>
            </a:pPr>
            <a:endParaRPr lang="en-US" dirty="0"/>
          </a:p>
          <a:p>
            <a:pPr>
              <a:lnSpc>
                <a:spcPct val="110000"/>
              </a:lnSpc>
            </a:pPr>
            <a:r>
              <a:rPr lang="en-US" dirty="0"/>
              <a:t>Intel </a:t>
            </a:r>
            <a:r>
              <a:rPr lang="en-US" dirty="0" err="1"/>
              <a:t>oneAPI</a:t>
            </a:r>
            <a:r>
              <a:rPr lang="en-US" dirty="0"/>
              <a:t> AI Analytics Toolkit releases product updates with new features and enhancements quarterly!</a:t>
            </a:r>
          </a:p>
          <a:p>
            <a:pPr>
              <a:lnSpc>
                <a:spcPct val="110000"/>
              </a:lnSpc>
            </a:pPr>
            <a:endParaRPr lang="en-US" dirty="0"/>
          </a:p>
          <a:p>
            <a:pPr>
              <a:lnSpc>
                <a:spcPct val="110000"/>
              </a:lnSpc>
            </a:pPr>
            <a:r>
              <a:rPr lang="en-US" dirty="0"/>
              <a:t>It is important to keep your packages up to date</a:t>
            </a:r>
          </a:p>
          <a:p>
            <a:pPr>
              <a:lnSpc>
                <a:spcPct val="110000"/>
              </a:lnSpc>
            </a:pPr>
            <a:endParaRPr lang="en-US" dirty="0"/>
          </a:p>
          <a:p>
            <a:pPr>
              <a:lnSpc>
                <a:spcPct val="110000"/>
              </a:lnSpc>
            </a:pPr>
            <a:r>
              <a:rPr lang="en-US" dirty="0"/>
              <a:t>Keep your frameworks, many are built on </a:t>
            </a:r>
            <a:r>
              <a:rPr lang="en-US" dirty="0" err="1"/>
              <a:t>oneAPI</a:t>
            </a:r>
            <a:r>
              <a:rPr lang="en-US" dirty="0"/>
              <a:t>, up-to=date as well</a:t>
            </a:r>
          </a:p>
          <a:p>
            <a:pPr>
              <a:lnSpc>
                <a:spcPct val="110000"/>
              </a:lnSpc>
            </a:pPr>
            <a:endParaRPr lang="en-US" dirty="0"/>
          </a:p>
          <a:p>
            <a:pPr>
              <a:lnSpc>
                <a:spcPct val="110000"/>
              </a:lnSpc>
            </a:pPr>
            <a:r>
              <a:rPr lang="en-US" dirty="0"/>
              <a:t>This course will focus on machine learning related frameworks accelerated with </a:t>
            </a:r>
            <a:r>
              <a:rPr lang="en-US" dirty="0" err="1"/>
              <a:t>oneAPI</a:t>
            </a:r>
            <a:endParaRPr lang="en-US" dirty="0"/>
          </a:p>
          <a:p>
            <a:pPr>
              <a:lnSpc>
                <a:spcPct val="110000"/>
              </a:lnSpc>
            </a:pPr>
            <a:endParaRPr lang="en-US" dirty="0"/>
          </a:p>
          <a:p>
            <a:pPr>
              <a:lnSpc>
                <a:spcPct val="110000"/>
              </a:lnSpc>
            </a:pPr>
            <a:endParaRPr lang="en-US" dirty="0"/>
          </a:p>
          <a:p>
            <a:pPr>
              <a:lnSpc>
                <a:spcPct val="110000"/>
              </a:lnSpc>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CF1AD-5C85-BE45-9E24-223A4E12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82395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417513"/>
            <a:ext cx="4673600" cy="2628900"/>
          </a:xfrm>
        </p:spPr>
      </p:sp>
      <p:sp>
        <p:nvSpPr>
          <p:cNvPr id="3" name="Notes Placeholder 2"/>
          <p:cNvSpPr>
            <a:spLocks noGrp="1"/>
          </p:cNvSpPr>
          <p:nvPr>
            <p:ph type="body" idx="1"/>
          </p:nvPr>
        </p:nvSpPr>
        <p:spPr>
          <a:xfrm>
            <a:off x="929640" y="3329940"/>
            <a:ext cx="6871335" cy="3154680"/>
          </a:xfrm>
        </p:spPr>
        <p:txBody>
          <a:bodyPr/>
          <a:lstStyle/>
          <a:p>
            <a:endParaRPr lang="en-US" dirty="0"/>
          </a:p>
          <a:p>
            <a:r>
              <a:rPr lang="en-US" dirty="0"/>
              <a:t>Intel’s reference implementation of </a:t>
            </a:r>
            <a:r>
              <a:rPr lang="en-US" dirty="0" err="1"/>
              <a:t>oneAPI</a:t>
            </a:r>
            <a:r>
              <a:rPr lang="en-US" dirty="0"/>
              <a:t> is a set of toolkits.</a:t>
            </a:r>
          </a:p>
          <a:p>
            <a:pPr marL="0" indent="0">
              <a:buFont typeface="Arial" panose="020B0604020202020204" pitchFamily="34" charset="0"/>
              <a:buNone/>
            </a:pPr>
            <a:endParaRPr lang="en-US" dirty="0"/>
          </a:p>
          <a:p>
            <a:pPr marL="174708" marR="0" lvl="0" indent="-174708"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Under the hood, the AI Analytics toolkit , see the read oval, benefits from its SYCL roots which form the base foundation on which the AI &amp; Python models we develop rests. We will see the advantages and ease and speed of tapping these foundation layers via python and machine learning libraries throughout the course, via interactions with </a:t>
            </a:r>
            <a:r>
              <a:rPr lang="en-US" dirty="0" err="1"/>
              <a:t>Numpy</a:t>
            </a:r>
            <a:r>
              <a:rPr lang="en-US" dirty="0"/>
              <a:t>, SciPy, Scikit-learn and more. </a:t>
            </a:r>
          </a:p>
          <a:p>
            <a:pPr marL="174708" marR="0" lvl="0" indent="-174708" defTabSz="22860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r>
              <a:rPr lang="en-US" dirty="0"/>
              <a:t>For this course, we are focusing on how to take advantage of the optimizations provided in this Middleware &amp; Frameworks layer</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0691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AI Analytics kit is part of our </a:t>
            </a:r>
            <a:r>
              <a:rPr lang="en-US" sz="1200" i="1" kern="1200" dirty="0" err="1">
                <a:solidFill>
                  <a:schemeClr val="tx1"/>
                </a:solidFill>
                <a:effectLst/>
                <a:latin typeface="+mn-lt"/>
                <a:ea typeface="+mn-ea"/>
                <a:cs typeface="+mn-cs"/>
              </a:rPr>
              <a:t>oneAPI</a:t>
            </a:r>
            <a:r>
              <a:rPr lang="en-US" sz="1200" i="1" kern="1200" dirty="0">
                <a:solidFill>
                  <a:schemeClr val="tx1"/>
                </a:solidFill>
                <a:effectLst/>
                <a:latin typeface="+mn-lt"/>
                <a:ea typeface="+mn-ea"/>
                <a:cs typeface="+mn-cs"/>
              </a:rPr>
              <a:t> initiative and ecosystem building</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AI Analytics kit </a:t>
            </a:r>
            <a:r>
              <a:rPr lang="en-US" sz="1200" dirty="0"/>
              <a:t> is of interest to AI and Data Analytics folks, data scientists, data engineers, and so on.</a:t>
            </a:r>
          </a:p>
          <a:p>
            <a:endParaRPr lang="en-US" sz="1200" dirty="0">
              <a:solidFill>
                <a:srgbClr val="000000"/>
              </a:solidFill>
              <a:latin typeface="Helvetica Neue"/>
            </a:endParaRPr>
          </a:p>
          <a:p>
            <a:r>
              <a:rPr lang="en-US" sz="1200" dirty="0">
                <a:solidFill>
                  <a:srgbClr val="000000"/>
                </a:solidFill>
                <a:latin typeface="Helvetica Neue"/>
              </a:rPr>
              <a:t>The AI Analytics toolkit spans Deep Learning, Machine Learning, Data Analytics, and Intel Optimized Python</a:t>
            </a:r>
          </a:p>
          <a:p>
            <a:endParaRPr lang="en-US" sz="1200" dirty="0">
              <a:solidFill>
                <a:srgbClr val="000000"/>
              </a:solidFill>
              <a:latin typeface="Helvetica Neue"/>
            </a:endParaRPr>
          </a:p>
          <a:p>
            <a:r>
              <a:rPr lang="en-US" sz="1200" dirty="0">
                <a:solidFill>
                  <a:srgbClr val="000000"/>
                </a:solidFill>
                <a:latin typeface="Helvetica Neue"/>
              </a:rPr>
              <a:t>This course focuses on the circled areas</a:t>
            </a:r>
          </a:p>
          <a:p>
            <a:endParaRPr lang="en-US" sz="1200" dirty="0"/>
          </a:p>
          <a:p>
            <a:r>
              <a:rPr lang="en-US" sz="1200" dirty="0"/>
              <a:t>This course is primarily targeted at Machine Learning layer including </a:t>
            </a:r>
            <a:r>
              <a:rPr lang="en-US" sz="1200" dirty="0" err="1"/>
              <a:t>XGBoost</a:t>
            </a:r>
            <a:r>
              <a:rPr lang="en-US" sz="1200" dirty="0"/>
              <a:t> and Scikit-learn*</a:t>
            </a:r>
          </a:p>
          <a:p>
            <a:endParaRPr lang="en-US" sz="1200" dirty="0"/>
          </a:p>
          <a:p>
            <a:r>
              <a:rPr lang="en-US" sz="1200" dirty="0"/>
              <a:t>But we will also include training for acceleration using </a:t>
            </a:r>
            <a:r>
              <a:rPr lang="en-US" sz="1200" dirty="0" err="1"/>
              <a:t>Numpy</a:t>
            </a:r>
            <a:r>
              <a:rPr lang="en-US" sz="1200" dirty="0"/>
              <a:t>, </a:t>
            </a:r>
            <a:r>
              <a:rPr lang="en-US" sz="1200" dirty="0" err="1"/>
              <a:t>Scipy</a:t>
            </a:r>
            <a:r>
              <a:rPr lang="en-US" sz="1200" dirty="0"/>
              <a:t>, Pandas </a:t>
            </a:r>
            <a:r>
              <a:rPr lang="en-US" sz="1200" dirty="0" err="1"/>
              <a:t>etc</a:t>
            </a:r>
            <a:r>
              <a:rPr lang="en-US" sz="1200" dirty="0"/>
              <a:t>, as these are all </a:t>
            </a:r>
            <a:r>
              <a:rPr lang="en-US" sz="1200" b="1" dirty="0"/>
              <a:t>powered by </a:t>
            </a:r>
            <a:r>
              <a:rPr lang="en-US" sz="1200" b="1" dirty="0" err="1"/>
              <a:t>oneAPI</a:t>
            </a:r>
            <a:r>
              <a:rPr lang="en-US" sz="1200" b="1" dirty="0"/>
              <a:t> </a:t>
            </a:r>
            <a:r>
              <a:rPr lang="en-US" sz="1200" dirty="0"/>
              <a:t>and these packages provide key coverage for almost all AI projects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362225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Intel extensions for scikit-learn* has optimized 23 common algorithms in scikit learn spanning clustering, dimensionality reduction, classification, regression, train test splitting, and more</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By default, we use the maximum available instruction set on Intel CPU. This allows for dramatic speedups which you will feel, see, and explore in hands on labs through out the course</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Intel has developed multicore architectures which are also vector enabled. Vectorization primitives have been added over time which added ISA support and HW support for sider vector lanes starting in earlier days with 64 bit vector lanes, thru 128 bit, 256 bit. We have separate code branches for AVX512 for some algorithms.. There are also different implementations of MKL functions for different instruction sets. Vectorization affects the performance in many cases. As does multicore, where threading can achieve even more performance gains. Later, we will briefly describe how wider vector lanes can benefit performance</a:t>
            </a:r>
            <a:endParaRPr lang="en-US" dirty="0"/>
          </a:p>
        </p:txBody>
      </p:sp>
    </p:spTree>
    <p:extLst>
      <p:ext uri="{BB962C8B-B14F-4D97-AF65-F5344CB8AC3E}">
        <p14:creationId xmlns:p14="http://schemas.microsoft.com/office/powerpoint/2010/main" val="225215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explore the gallery of </a:t>
            </a:r>
            <a:r>
              <a:rPr lang="en-US" dirty="0" err="1"/>
              <a:t>sklearn</a:t>
            </a:r>
            <a:r>
              <a:rPr lang="en-US" dirty="0"/>
              <a:t> algorithms optimized in the Intel Extensions for scikit-learn library</a:t>
            </a:r>
          </a:p>
        </p:txBody>
      </p:sp>
    </p:spTree>
    <p:extLst>
      <p:ext uri="{BB962C8B-B14F-4D97-AF65-F5344CB8AC3E}">
        <p14:creationId xmlns:p14="http://schemas.microsoft.com/office/powerpoint/2010/main" val="83252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03DA-2D58-4A1B-8E4E-B59CD31E557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95BE3-338E-43D3-A0C9-4BDA677E32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3192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dirty="0"/>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dirty="0"/>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417020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p>
            <a:r>
              <a:rPr lang="en-US" dirty="0"/>
              <a:t>Click to edit title style</a:t>
            </a:r>
          </a:p>
        </p:txBody>
      </p:sp>
    </p:spTree>
    <p:extLst>
      <p:ext uri="{BB962C8B-B14F-4D97-AF65-F5344CB8AC3E}">
        <p14:creationId xmlns:p14="http://schemas.microsoft.com/office/powerpoint/2010/main" val="22019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36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sp>
        <p:nvSpPr>
          <p:cNvPr id="13" name="Rectangle 12" hidden="1">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8" name="Group 17">
            <a:extLst>
              <a:ext uri="{FF2B5EF4-FFF2-40B4-BE49-F238E27FC236}">
                <a16:creationId xmlns:a16="http://schemas.microsoft.com/office/drawing/2014/main" id="{F4D1DEA7-5CBB-463B-B780-A202F66CDAC4}"/>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9" name="Freeform: Shape 18">
              <a:extLst>
                <a:ext uri="{FF2B5EF4-FFF2-40B4-BE49-F238E27FC236}">
                  <a16:creationId xmlns:a16="http://schemas.microsoft.com/office/drawing/2014/main" id="{AFB9F8F8-F5E9-43D9-9C2F-BFD9EECDB00C}"/>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08ED6D1-81F4-4F49-8868-E5001CD48633}"/>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DB052B3-6925-4D7E-BED6-99164BE4D63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46FB555-502D-4E7C-8D1C-71EE5357C2BC}"/>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BADB72C5-65F8-4C84-8D50-81C15680D0FA}"/>
              </a:ext>
            </a:extLst>
          </p:cNvPr>
          <p:cNvSpPr>
            <a:spLocks noGrp="1"/>
          </p:cNvSpPr>
          <p:nvPr>
            <p:ph type="ftr" sz="quarter" idx="30"/>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2545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753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9" name="Rectangle 8" hidden="1">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grpSp>
        <p:nvGrpSpPr>
          <p:cNvPr id="11" name="Group 10">
            <a:extLst>
              <a:ext uri="{FF2B5EF4-FFF2-40B4-BE49-F238E27FC236}">
                <a16:creationId xmlns:a16="http://schemas.microsoft.com/office/drawing/2014/main" id="{1376B0A8-4EB4-4CCE-B9B1-45A83AE68765}"/>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2" name="Freeform: Shape 11">
              <a:extLst>
                <a:ext uri="{FF2B5EF4-FFF2-40B4-BE49-F238E27FC236}">
                  <a16:creationId xmlns:a16="http://schemas.microsoft.com/office/drawing/2014/main" id="{457D4E85-C4C2-4A4A-8CBE-EDE78DE2E19D}"/>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CEF975-8D46-4CD1-8261-95800AC695AC}"/>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E0C25BC-1DBB-4799-9370-970471D4F436}"/>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18745DA-5E32-4C40-B832-3E218EF8E75C}"/>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27AC769C-B9D7-4EB7-BA29-D246957E8B98}"/>
              </a:ext>
            </a:extLst>
          </p:cNvPr>
          <p:cNvSpPr>
            <a:spLocks noGrp="1"/>
          </p:cNvSpPr>
          <p:nvPr>
            <p:ph type="ftr" sz="quarter" idx="10"/>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6437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53108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dirty="0"/>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dirty="0"/>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dirty="0"/>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dirty="0"/>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111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41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intel.github.io/scikit-learn-intelex/what-is-patching.html#term-patchi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intel.github.io/scikit-learn-intelex/algorithms.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alcf.anl.gov/aurora-learning-paths-intel-extensions-scikit-learn-accelerate-machine-learning-framework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4.png"/><Relationship Id="rId7" Type="http://schemas.openxmlformats.org/officeDocument/2006/relationships/hyperlink" Target="file:///E:\IHI%20Creative%20Dropbox\Jay%20Jaime\Intel\OneAPI\Gold%20Deck\Assets\Copy%20Assets\software.intel.com\oneapi" TargetMode="External"/><Relationship Id="rId12"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3.sv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hyperlink" Target="software.intel.com/oneapi" TargetMode="External"/><Relationship Id="rId10" Type="http://schemas.openxmlformats.org/officeDocument/2006/relationships/image" Target="../media/image19.png"/><Relationship Id="rId4" Type="http://schemas.openxmlformats.org/officeDocument/2006/relationships/image" Target="../media/image15.svg"/><Relationship Id="rId9" Type="http://schemas.openxmlformats.org/officeDocument/2006/relationships/image" Target="../media/image18.sv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5.sv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hyperlink" Target="file:///E:\IHI%20Creative%20Dropbox\Jay%20Jaime\Intel\OneAPI\Gold%20Deck\Assets\Copy%20Assets\software.intel.com\oneapi" TargetMode="External"/><Relationship Id="rId11" Type="http://schemas.openxmlformats.org/officeDocument/2006/relationships/image" Target="../media/image21.png"/><Relationship Id="rId5" Type="http://schemas.openxmlformats.org/officeDocument/2006/relationships/image" Target="../media/image3.sv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hyperlink" Target="software.intel.com/oneapi"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software.intel.com/content/www/us/en/develop/articles/oneapi-repo-instructions.html" TargetMode="External"/><Relationship Id="rId3" Type="http://schemas.openxmlformats.org/officeDocument/2006/relationships/hyperlink" Target="https://software.intel.com/en-us/oneapi/ai-kit" TargetMode="External"/><Relationship Id="rId7" Type="http://schemas.openxmlformats.org/officeDocument/2006/relationships/hyperlink" Target="https://hub.docker.com/r/intel/oneapi-aikit" TargetMode="External"/><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software.intel.com/content/www/us/en/develop/articles/installation-guide-for-intel-oneapi-toolkits.html" TargetMode="External"/><Relationship Id="rId11" Type="http://schemas.openxmlformats.org/officeDocument/2006/relationships/image" Target="../media/image3.svg"/><Relationship Id="rId5" Type="http://schemas.openxmlformats.org/officeDocument/2006/relationships/hyperlink" Target="https://intelsoftwaresites.secure.force.com/devcloud/oneapi" TargetMode="External"/><Relationship Id="rId10" Type="http://schemas.openxmlformats.org/officeDocument/2006/relationships/image" Target="../media/image2.png"/><Relationship Id="rId4" Type="http://schemas.openxmlformats.org/officeDocument/2006/relationships/hyperlink" Target="https://software.intel.com/content/www/us/en/develop/tools/oneapi/download.html#aikit" TargetMode="External"/><Relationship Id="rId9" Type="http://schemas.openxmlformats.org/officeDocument/2006/relationships/hyperlink" Target="https://software.intel.com/content/www/us/en/develop/articles/installing-ai-kit-with-conda.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intel.com/content/www/us/en/developer/tools/oneapi/ai-analytics-toolkit-download.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BEAF9F9-E88D-44A4-A1B6-BAA2E532B65E}"/>
              </a:ext>
            </a:extLst>
          </p:cNvPr>
          <p:cNvSpPr>
            <a:spLocks noGrp="1"/>
          </p:cNvSpPr>
          <p:nvPr>
            <p:ph type="subTitle" idx="1"/>
          </p:nvPr>
        </p:nvSpPr>
        <p:spPr/>
        <p:txBody>
          <a:bodyPr/>
          <a:lstStyle/>
          <a:p>
            <a:r>
              <a:rPr lang="en-US" sz="2400" dirty="0"/>
              <a:t>Bob Chesebrough</a:t>
            </a:r>
            <a:br>
              <a:rPr lang="en-US" dirty="0"/>
            </a:br>
            <a:r>
              <a:rPr lang="en-US" sz="1800" dirty="0"/>
              <a:t>AI Software Solutions Engineer</a:t>
            </a:r>
            <a:endParaRPr lang="en-US" dirty="0"/>
          </a:p>
        </p:txBody>
      </p:sp>
      <p:sp>
        <p:nvSpPr>
          <p:cNvPr id="7" name="Text Placeholder 6">
            <a:extLst>
              <a:ext uri="{FF2B5EF4-FFF2-40B4-BE49-F238E27FC236}">
                <a16:creationId xmlns:a16="http://schemas.microsoft.com/office/drawing/2014/main" id="{C98E7A7A-151C-4177-8854-50ABF97721C2}"/>
              </a:ext>
            </a:extLst>
          </p:cNvPr>
          <p:cNvSpPr>
            <a:spLocks noGrp="1"/>
          </p:cNvSpPr>
          <p:nvPr>
            <p:ph type="body" sz="quarter" idx="10"/>
          </p:nvPr>
        </p:nvSpPr>
        <p:spPr/>
        <p:txBody>
          <a:bodyPr/>
          <a:lstStyle/>
          <a:p>
            <a:r>
              <a:rPr lang="en-US" dirty="0"/>
              <a:t>Name of Event</a:t>
            </a:r>
          </a:p>
        </p:txBody>
      </p:sp>
      <p:sp>
        <p:nvSpPr>
          <p:cNvPr id="10" name="Title 2">
            <a:extLst>
              <a:ext uri="{FF2B5EF4-FFF2-40B4-BE49-F238E27FC236}">
                <a16:creationId xmlns:a16="http://schemas.microsoft.com/office/drawing/2014/main" id="{1B5702E7-C8BE-4AFE-98EC-FDB53707A5C6}"/>
              </a:ext>
            </a:extLst>
          </p:cNvPr>
          <p:cNvSpPr>
            <a:spLocks noGrp="1"/>
          </p:cNvSpPr>
          <p:nvPr>
            <p:ph type="ctrTitle"/>
          </p:nvPr>
        </p:nvSpPr>
        <p:spPr>
          <a:xfrm>
            <a:off x="1542536" y="1635111"/>
            <a:ext cx="9789007" cy="1372040"/>
          </a:xfrm>
        </p:spPr>
        <p:txBody>
          <a:bodyPr/>
          <a:lstStyle/>
          <a:p>
            <a:pPr marL="0" marR="0">
              <a:spcBef>
                <a:spcPts val="0"/>
              </a:spcBef>
              <a:spcAft>
                <a:spcPts val="0"/>
              </a:spcAft>
            </a:pPr>
            <a:r>
              <a:rPr lang="en-US" sz="3600" b="1" dirty="0">
                <a:solidFill>
                  <a:srgbClr val="EEEEEE"/>
                </a:solidFill>
                <a:effectLst/>
                <a:latin typeface="Arial" panose="020B0604020202020204" pitchFamily="34" charset="0"/>
              </a:rPr>
              <a:t>Intro to Intel Extensions of Scikit-learn to Accelerate Machine Learning Frameworks </a:t>
            </a:r>
            <a:endParaRPr lang="en-US" sz="3600" b="1" dirty="0">
              <a:effectLst/>
              <a:latin typeface="Calibri" panose="020F0502020204030204" pitchFamily="34" charset="0"/>
            </a:endParaRPr>
          </a:p>
        </p:txBody>
      </p:sp>
    </p:spTree>
    <p:extLst>
      <p:ext uri="{BB962C8B-B14F-4D97-AF65-F5344CB8AC3E}">
        <p14:creationId xmlns:p14="http://schemas.microsoft.com/office/powerpoint/2010/main" val="50178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A1CA-FB26-4F0A-B22F-5B585A3CC4F3}"/>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B984755B-71F4-4DD9-8390-DFE71989BE01}"/>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2800" dirty="0"/>
              <a:t>Achieve acceleration on Intel CPU &amp; current and future GPU</a:t>
            </a:r>
          </a:p>
          <a:p>
            <a:pPr marL="457200" indent="-457200">
              <a:buFont typeface="Arial" panose="020B0604020202020204" pitchFamily="34" charset="0"/>
              <a:buChar char="•"/>
            </a:pPr>
            <a:r>
              <a:rPr lang="en-US" sz="2800" dirty="0"/>
              <a:t>Be ready for future innovations from Intel</a:t>
            </a:r>
          </a:p>
          <a:p>
            <a:pPr marL="457200" indent="-457200">
              <a:buFont typeface="Arial" panose="020B0604020202020204" pitchFamily="34" charset="0"/>
              <a:buChar char="•"/>
            </a:pPr>
            <a:r>
              <a:rPr lang="en-US" sz="2800" dirty="0"/>
              <a:t>Can be achieved with a few lines of code</a:t>
            </a:r>
          </a:p>
        </p:txBody>
      </p:sp>
      <p:sp>
        <p:nvSpPr>
          <p:cNvPr id="4" name="Text Placeholder 3">
            <a:extLst>
              <a:ext uri="{FF2B5EF4-FFF2-40B4-BE49-F238E27FC236}">
                <a16:creationId xmlns:a16="http://schemas.microsoft.com/office/drawing/2014/main" id="{524A6D15-1AA2-44F5-A7EF-7EDC60630FEE}"/>
              </a:ext>
            </a:extLst>
          </p:cNvPr>
          <p:cNvSpPr>
            <a:spLocks noGrp="1"/>
          </p:cNvSpPr>
          <p:nvPr>
            <p:ph type="body" sz="quarter" idx="29"/>
          </p:nvPr>
        </p:nvSpPr>
        <p:spPr/>
        <p:txBody>
          <a:bodyPr/>
          <a:lstStyle/>
          <a:p>
            <a:endParaRPr lang="en-US"/>
          </a:p>
        </p:txBody>
      </p:sp>
      <p:sp>
        <p:nvSpPr>
          <p:cNvPr id="5" name="Footer Placeholder 4">
            <a:extLst>
              <a:ext uri="{FF2B5EF4-FFF2-40B4-BE49-F238E27FC236}">
                <a16:creationId xmlns:a16="http://schemas.microsoft.com/office/drawing/2014/main" id="{4908CA64-F815-4D91-A704-D0B5B26695EB}"/>
              </a:ext>
            </a:extLst>
          </p:cNvPr>
          <p:cNvSpPr>
            <a:spLocks noGrp="1"/>
          </p:cNvSpPr>
          <p:nvPr>
            <p:ph type="ftr" sz="quarter" idx="30"/>
          </p:nvPr>
        </p:nvSpPr>
        <p:spPr/>
        <p:txBody>
          <a:bodyPr/>
          <a:lstStyle/>
          <a:p>
            <a:r>
              <a:rPr lang="en-US"/>
              <a:t>Intel Confidential</a:t>
            </a:r>
          </a:p>
        </p:txBody>
      </p:sp>
    </p:spTree>
    <p:extLst>
      <p:ext uri="{BB962C8B-B14F-4D97-AF65-F5344CB8AC3E}">
        <p14:creationId xmlns:p14="http://schemas.microsoft.com/office/powerpoint/2010/main" val="136718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6DB2-8C3F-4AD0-9297-CBC04606AF1D}"/>
              </a:ext>
            </a:extLst>
          </p:cNvPr>
          <p:cNvSpPr>
            <a:spLocks noGrp="1"/>
          </p:cNvSpPr>
          <p:nvPr>
            <p:ph type="title"/>
          </p:nvPr>
        </p:nvSpPr>
        <p:spPr/>
        <p:txBody>
          <a:bodyPr/>
          <a:lstStyle/>
          <a:p>
            <a:r>
              <a:rPr lang="en-US" dirty="0"/>
              <a:t>Procedure for Ignition!</a:t>
            </a:r>
          </a:p>
        </p:txBody>
      </p:sp>
      <p:sp>
        <p:nvSpPr>
          <p:cNvPr id="3" name="Text Placeholder 2">
            <a:extLst>
              <a:ext uri="{FF2B5EF4-FFF2-40B4-BE49-F238E27FC236}">
                <a16:creationId xmlns:a16="http://schemas.microsoft.com/office/drawing/2014/main" id="{9CC18F0E-1959-4796-AA6D-3CCD1168BC8B}"/>
              </a:ext>
            </a:extLst>
          </p:cNvPr>
          <p:cNvSpPr>
            <a:spLocks noGrp="1"/>
          </p:cNvSpPr>
          <p:nvPr>
            <p:ph type="body" sz="quarter" idx="10"/>
          </p:nvPr>
        </p:nvSpPr>
        <p:spPr/>
        <p:txBody>
          <a:bodyPr>
            <a:normAutofit/>
          </a:bodyPr>
          <a:lstStyle/>
          <a:p>
            <a:pPr marL="1143000" indent="-1143000">
              <a:buFont typeface="Arial" panose="020B0604020202020204" pitchFamily="34" charset="0"/>
              <a:buChar char="•"/>
            </a:pPr>
            <a:r>
              <a:rPr lang="en-US" sz="3600" dirty="0"/>
              <a:t>Intel CPU: </a:t>
            </a:r>
            <a:r>
              <a:rPr lang="en-US" sz="2800" dirty="0"/>
              <a:t>for Intel current and future CPUs</a:t>
            </a:r>
          </a:p>
          <a:p>
            <a:pPr marL="1143000" indent="-1143000">
              <a:buFont typeface="Arial" panose="020B0604020202020204" pitchFamily="34" charset="0"/>
              <a:buChar char="•"/>
            </a:pPr>
            <a:r>
              <a:rPr lang="en-US" sz="2400" dirty="0"/>
              <a:t>- Apply import patch for  Intel Optimized function</a:t>
            </a:r>
          </a:p>
          <a:p>
            <a:pPr marL="1143000" indent="-1143000">
              <a:buFont typeface="Arial" panose="020B0604020202020204" pitchFamily="34" charset="0"/>
              <a:buChar char="•"/>
            </a:pPr>
            <a:r>
              <a:rPr lang="en-US" sz="3600" dirty="0"/>
              <a:t>Intel GPU: </a:t>
            </a:r>
            <a:r>
              <a:rPr lang="en-US" sz="2800" dirty="0"/>
              <a:t>for Intel current and future GPUs</a:t>
            </a:r>
            <a:endParaRPr lang="en-US" sz="3600" dirty="0"/>
          </a:p>
          <a:p>
            <a:pPr marL="1143000" indent="-1143000">
              <a:buFont typeface="Arial" panose="020B0604020202020204" pitchFamily="34" charset="0"/>
              <a:buChar char="•"/>
            </a:pPr>
            <a:r>
              <a:rPr lang="en-US" sz="2400" dirty="0"/>
              <a:t>- Apply import patch for  Intel Optimized function</a:t>
            </a:r>
          </a:p>
          <a:p>
            <a:pPr marL="1143000" indent="-1143000">
              <a:buFont typeface="Arial" panose="020B0604020202020204" pitchFamily="34" charset="0"/>
              <a:buChar char="•"/>
            </a:pPr>
            <a:r>
              <a:rPr lang="en-US" sz="2400" dirty="0"/>
              <a:t>- Apply Compute Follows Data method to cast NumPy arrays to tensor</a:t>
            </a:r>
          </a:p>
          <a:p>
            <a:pPr marL="1143000" indent="-1143000">
              <a:buFont typeface="Arial" panose="020B0604020202020204" pitchFamily="34" charset="0"/>
              <a:buChar char="•"/>
            </a:pPr>
            <a:endParaRPr lang="en-US" sz="3600" dirty="0"/>
          </a:p>
          <a:p>
            <a:pPr marL="1143000" indent="-1143000">
              <a:buFont typeface="Arial" panose="020B0604020202020204" pitchFamily="34" charset="0"/>
              <a:buChar char="•"/>
            </a:pPr>
            <a:endParaRPr lang="en-US" sz="3600" dirty="0"/>
          </a:p>
        </p:txBody>
      </p:sp>
      <p:sp>
        <p:nvSpPr>
          <p:cNvPr id="5" name="Footer Placeholder 4">
            <a:extLst>
              <a:ext uri="{FF2B5EF4-FFF2-40B4-BE49-F238E27FC236}">
                <a16:creationId xmlns:a16="http://schemas.microsoft.com/office/drawing/2014/main" id="{03CE2692-6220-4C1C-9CD2-3BB9041AD190}"/>
              </a:ext>
            </a:extLst>
          </p:cNvPr>
          <p:cNvSpPr>
            <a:spLocks noGrp="1"/>
          </p:cNvSpPr>
          <p:nvPr>
            <p:ph type="ftr" sz="quarter" idx="30"/>
          </p:nvPr>
        </p:nvSpPr>
        <p:spPr/>
        <p:txBody>
          <a:bodyPr/>
          <a:lstStyle/>
          <a:p>
            <a:r>
              <a:rPr lang="en-US"/>
              <a:t>Intel Confidential</a:t>
            </a:r>
          </a:p>
        </p:txBody>
      </p:sp>
    </p:spTree>
    <p:extLst>
      <p:ext uri="{BB962C8B-B14F-4D97-AF65-F5344CB8AC3E}">
        <p14:creationId xmlns:p14="http://schemas.microsoft.com/office/powerpoint/2010/main" val="361728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257979"/>
            <a:ext cx="11022060" cy="639996"/>
          </a:xfrm>
        </p:spPr>
        <p:txBody>
          <a:bodyPr>
            <a:normAutofit fontScale="90000"/>
          </a:bodyPr>
          <a:lstStyle/>
          <a:p>
            <a:pPr algn="ctr"/>
            <a:r>
              <a:rPr lang="en-US" b="1" i="0" dirty="0">
                <a:effectLst/>
                <a:latin typeface="-apple-system"/>
              </a:rPr>
              <a:t>What’s in this for the a Deve</a:t>
            </a:r>
            <a:r>
              <a:rPr lang="en-US" b="1" dirty="0">
                <a:latin typeface="-apple-system"/>
              </a:rPr>
              <a:t>loper?</a:t>
            </a:r>
            <a:br>
              <a:rPr lang="en-US" b="1" i="0" dirty="0">
                <a:effectLst/>
                <a:latin typeface="-apple-system"/>
              </a:rPr>
            </a:br>
            <a:endParaRPr lang="en-US" dirty="0">
              <a:latin typeface="+mj-lt"/>
            </a:endParaRP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403585" y="897975"/>
            <a:ext cx="11022060" cy="639997"/>
          </a:xfrm>
        </p:spPr>
        <p:txBody>
          <a:bodyPr vert="horz" lIns="0" tIns="0" rIns="0" bIns="0" rtlCol="0" anchor="t">
            <a:noAutofit/>
          </a:bodyPr>
          <a:lstStyle/>
          <a:p>
            <a:pPr marL="342900" indent="-342900" algn="l">
              <a:buFont typeface="Arial" panose="020B0604020202020204" pitchFamily="34" charset="0"/>
              <a:buChar char="•"/>
            </a:pPr>
            <a:r>
              <a:rPr lang="en-US" sz="2000" dirty="0"/>
              <a:t>Seamless way to speed up your Scikit-learn application. </a:t>
            </a:r>
          </a:p>
          <a:p>
            <a:pPr marL="643255" lvl="1" indent="-342900">
              <a:buFont typeface="Arial" panose="020B0604020202020204" pitchFamily="34" charset="0"/>
              <a:buChar char="•"/>
            </a:pPr>
            <a:endParaRPr lang="en-US" sz="100" dirty="0"/>
          </a:p>
        </p:txBody>
      </p:sp>
      <p:pic>
        <p:nvPicPr>
          <p:cNvPr id="5" name="Picture 4" descr="Chart, waterfall chart&#10;&#10;Description automatically generated">
            <a:extLst>
              <a:ext uri="{FF2B5EF4-FFF2-40B4-BE49-F238E27FC236}">
                <a16:creationId xmlns:a16="http://schemas.microsoft.com/office/drawing/2014/main" id="{15EC90A2-B2CE-496B-B90F-6C2A04F6F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36" y="1267118"/>
            <a:ext cx="7353645" cy="3178409"/>
          </a:xfrm>
          <a:prstGeom prst="rect">
            <a:avLst/>
          </a:prstGeom>
        </p:spPr>
      </p:pic>
      <p:pic>
        <p:nvPicPr>
          <p:cNvPr id="8" name="Picture 7" descr="Chart, waterfall chart&#10;&#10;Description automatically generated">
            <a:extLst>
              <a:ext uri="{FF2B5EF4-FFF2-40B4-BE49-F238E27FC236}">
                <a16:creationId xmlns:a16="http://schemas.microsoft.com/office/drawing/2014/main" id="{23849CB9-04ED-46D1-8F7C-42AE17D84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503" y="3046282"/>
            <a:ext cx="6858594" cy="2697714"/>
          </a:xfrm>
          <a:prstGeom prst="rect">
            <a:avLst/>
          </a:prstGeom>
        </p:spPr>
      </p:pic>
      <p:sp>
        <p:nvSpPr>
          <p:cNvPr id="9" name="Text Placeholder 5">
            <a:extLst>
              <a:ext uri="{FF2B5EF4-FFF2-40B4-BE49-F238E27FC236}">
                <a16:creationId xmlns:a16="http://schemas.microsoft.com/office/drawing/2014/main" id="{1C1FC025-FF7C-4F4C-AFB6-EE3CF96CF8FD}"/>
              </a:ext>
            </a:extLst>
          </p:cNvPr>
          <p:cNvSpPr txBox="1">
            <a:spLocks/>
          </p:cNvSpPr>
          <p:nvPr/>
        </p:nvSpPr>
        <p:spPr>
          <a:xfrm>
            <a:off x="8306096" y="1267119"/>
            <a:ext cx="3406767" cy="5332902"/>
          </a:xfrm>
          <a:prstGeom prst="rect">
            <a:avLst/>
          </a:prstGeom>
        </p:spPr>
        <p:txBody>
          <a:bodyPr vert="horz" lIns="0" tIns="0" rIns="0" bIns="0" rtlCol="0" anchor="t">
            <a:noAutofit/>
          </a:bodyPr>
          <a:lstStyle>
            <a:lvl1pPr marL="0" indent="0" algn="l" defTabSz="609585" rtl="0" eaLnBrk="1" latinLnBrk="0" hangingPunct="1">
              <a:spcBef>
                <a:spcPts val="1600"/>
              </a:spcBef>
              <a:spcAft>
                <a:spcPts val="0"/>
              </a:spcAft>
              <a:buFont typeface="Wingdings" panose="05000000000000000000" pitchFamily="2" charset="2"/>
              <a:buNone/>
              <a:defRPr sz="6000" b="0" kern="1200">
                <a:solidFill>
                  <a:schemeClr val="bg1"/>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000" dirty="0"/>
              <a:t>23 commonly used machine learning algorithms have been accelerated</a:t>
            </a:r>
          </a:p>
          <a:p>
            <a:pPr marL="342900" indent="-342900">
              <a:lnSpc>
                <a:spcPct val="100000"/>
              </a:lnSpc>
              <a:buFont typeface="Arial" panose="020B0604020202020204" pitchFamily="34" charset="0"/>
              <a:buChar char="•"/>
            </a:pPr>
            <a:r>
              <a:rPr lang="en-US" sz="2000" dirty="0"/>
              <a:t>We will explore patching  to enable these optimized algorithms</a:t>
            </a:r>
          </a:p>
          <a:p>
            <a:pPr marL="342900" indent="-342900">
              <a:lnSpc>
                <a:spcPct val="100000"/>
              </a:lnSpc>
              <a:buFont typeface="Arial" panose="020B0604020202020204" pitchFamily="34" charset="0"/>
              <a:buChar char="•"/>
            </a:pPr>
            <a:r>
              <a:rPr lang="en-US" sz="2000" dirty="0"/>
              <a:t>In Hands on labs you will see,  and experience dramatic speedups using several of these </a:t>
            </a:r>
          </a:p>
          <a:p>
            <a:pPr marL="643255" lvl="1" indent="-342900">
              <a:lnSpc>
                <a:spcPct val="100000"/>
              </a:lnSpc>
              <a:buFont typeface="Arial" panose="020B0604020202020204" pitchFamily="34" charset="0"/>
              <a:buChar char="•"/>
            </a:pPr>
            <a:endParaRPr lang="en-US" sz="100" dirty="0"/>
          </a:p>
        </p:txBody>
      </p:sp>
    </p:spTree>
    <p:extLst>
      <p:ext uri="{BB962C8B-B14F-4D97-AF65-F5344CB8AC3E}">
        <p14:creationId xmlns:p14="http://schemas.microsoft.com/office/powerpoint/2010/main" val="225890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a:xfrm>
            <a:off x="1444480" y="1610436"/>
            <a:ext cx="9303040" cy="3330529"/>
          </a:xfrm>
        </p:spPr>
        <p:txBody>
          <a:bodyPr/>
          <a:lstStyle/>
          <a:p>
            <a:r>
              <a:rPr lang="en-US" sz="4400" dirty="0"/>
              <a:t>Gallery of Algorithms</a:t>
            </a:r>
            <a:endParaRPr lang="en-US" dirty="0"/>
          </a:p>
        </p:txBody>
      </p:sp>
    </p:spTree>
    <p:extLst>
      <p:ext uri="{BB962C8B-B14F-4D97-AF65-F5344CB8AC3E}">
        <p14:creationId xmlns:p14="http://schemas.microsoft.com/office/powerpoint/2010/main" val="41717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0626-F676-4289-8244-5CF3AC4B527D}"/>
              </a:ext>
            </a:extLst>
          </p:cNvPr>
          <p:cNvSpPr>
            <a:spLocks noGrp="1"/>
          </p:cNvSpPr>
          <p:nvPr>
            <p:ph type="title"/>
          </p:nvPr>
        </p:nvSpPr>
        <p:spPr>
          <a:xfrm>
            <a:off x="755469" y="336370"/>
            <a:ext cx="11022060" cy="873744"/>
          </a:xfrm>
        </p:spPr>
        <p:txBody>
          <a:bodyPr>
            <a:normAutofit/>
          </a:bodyPr>
          <a:lstStyle/>
          <a:p>
            <a:r>
              <a:rPr lang="en-US" sz="4000" dirty="0"/>
              <a:t>Gallery of Algorithms Optimized for Intel CPU</a:t>
            </a:r>
            <a:endParaRPr lang="en-US" sz="2700" dirty="0"/>
          </a:p>
        </p:txBody>
      </p:sp>
      <p:graphicFrame>
        <p:nvGraphicFramePr>
          <p:cNvPr id="7" name="Table 6">
            <a:extLst>
              <a:ext uri="{FF2B5EF4-FFF2-40B4-BE49-F238E27FC236}">
                <a16:creationId xmlns:a16="http://schemas.microsoft.com/office/drawing/2014/main" id="{BF587128-98DA-4479-8DDA-7B1DDFA7172C}"/>
              </a:ext>
            </a:extLst>
          </p:cNvPr>
          <p:cNvGraphicFramePr>
            <a:graphicFrameLocks noGrp="1"/>
          </p:cNvGraphicFramePr>
          <p:nvPr/>
        </p:nvGraphicFramePr>
        <p:xfrm>
          <a:off x="755469" y="1210114"/>
          <a:ext cx="10269581" cy="4693638"/>
        </p:xfrm>
        <a:graphic>
          <a:graphicData uri="http://schemas.openxmlformats.org/drawingml/2006/table">
            <a:tbl>
              <a:tblPr firstRow="1" bandRow="1">
                <a:tableStyleId>{5940675A-B579-460E-94D1-54222C63F5DA}</a:tableStyleId>
              </a:tblPr>
              <a:tblGrid>
                <a:gridCol w="1935480">
                  <a:extLst>
                    <a:ext uri="{9D8B030D-6E8A-4147-A177-3AD203B41FA5}">
                      <a16:colId xmlns:a16="http://schemas.microsoft.com/office/drawing/2014/main" val="272991726"/>
                    </a:ext>
                  </a:extLst>
                </a:gridCol>
                <a:gridCol w="2521131">
                  <a:extLst>
                    <a:ext uri="{9D8B030D-6E8A-4147-A177-3AD203B41FA5}">
                      <a16:colId xmlns:a16="http://schemas.microsoft.com/office/drawing/2014/main" val="3118098054"/>
                    </a:ext>
                  </a:extLst>
                </a:gridCol>
                <a:gridCol w="3174274">
                  <a:extLst>
                    <a:ext uri="{9D8B030D-6E8A-4147-A177-3AD203B41FA5}">
                      <a16:colId xmlns:a16="http://schemas.microsoft.com/office/drawing/2014/main" val="851573157"/>
                    </a:ext>
                  </a:extLst>
                </a:gridCol>
                <a:gridCol w="2638696">
                  <a:extLst>
                    <a:ext uri="{9D8B030D-6E8A-4147-A177-3AD203B41FA5}">
                      <a16:colId xmlns:a16="http://schemas.microsoft.com/office/drawing/2014/main" val="3357870512"/>
                    </a:ext>
                  </a:extLst>
                </a:gridCol>
              </a:tblGrid>
              <a:tr h="372101">
                <a:tc>
                  <a:txBody>
                    <a:bodyPr/>
                    <a:lstStyle/>
                    <a:p>
                      <a:pPr algn="l" fontAlgn="b"/>
                      <a:r>
                        <a:rPr lang="en-US" sz="2000" dirty="0">
                          <a:solidFill>
                            <a:schemeClr val="tx2">
                              <a:lumMod val="75000"/>
                            </a:schemeClr>
                          </a:solidFill>
                          <a:effectLst/>
                        </a:rPr>
                        <a:t>Name</a:t>
                      </a:r>
                    </a:p>
                  </a:txBody>
                  <a:tcPr anchor="b">
                    <a:solidFill>
                      <a:schemeClr val="accent1">
                        <a:lumMod val="60000"/>
                        <a:lumOff val="40000"/>
                      </a:schemeClr>
                    </a:solidFill>
                  </a:tcPr>
                </a:tc>
                <a:tc>
                  <a:txBody>
                    <a:bodyPr/>
                    <a:lstStyle/>
                    <a:p>
                      <a:pPr marL="0" marR="0" lvl="0" indent="0" algn="l" defTabSz="609585" rtl="0" eaLnBrk="1" fontAlgn="b" latinLnBrk="0" hangingPunct="1">
                        <a:lnSpc>
                          <a:spcPct val="100000"/>
                        </a:lnSpc>
                        <a:spcBef>
                          <a:spcPts val="0"/>
                        </a:spcBef>
                        <a:spcAft>
                          <a:spcPts val="0"/>
                        </a:spcAft>
                        <a:buClrTx/>
                        <a:buSzTx/>
                        <a:buFontTx/>
                        <a:buNone/>
                        <a:tabLst/>
                        <a:defRPr/>
                      </a:pPr>
                      <a:endParaRPr lang="en-US" sz="2000" dirty="0">
                        <a:solidFill>
                          <a:schemeClr val="tx2">
                            <a:lumMod val="75000"/>
                          </a:schemeClr>
                        </a:solidFill>
                        <a:effectLst/>
                      </a:endParaRPr>
                    </a:p>
                  </a:txBody>
                  <a:tcPr anchor="b">
                    <a:solidFill>
                      <a:schemeClr val="accent1">
                        <a:lumMod val="60000"/>
                        <a:lumOff val="40000"/>
                      </a:schemeClr>
                    </a:solidFill>
                  </a:tcPr>
                </a:tc>
                <a:tc>
                  <a:txBody>
                    <a:bodyPr/>
                    <a:lstStyle/>
                    <a:p>
                      <a:pPr marL="0" marR="0" lvl="0" indent="0" algn="l" defTabSz="609585" rtl="0" eaLnBrk="1" fontAlgn="b" latinLnBrk="0" hangingPunct="1">
                        <a:lnSpc>
                          <a:spcPct val="100000"/>
                        </a:lnSpc>
                        <a:spcBef>
                          <a:spcPts val="0"/>
                        </a:spcBef>
                        <a:spcAft>
                          <a:spcPts val="0"/>
                        </a:spcAft>
                        <a:buClrTx/>
                        <a:buSzTx/>
                        <a:buFontTx/>
                        <a:buNone/>
                        <a:tabLst/>
                        <a:defRPr/>
                      </a:pPr>
                      <a:endParaRPr lang="en-US" sz="2000" dirty="0">
                        <a:solidFill>
                          <a:schemeClr val="tx2">
                            <a:lumMod val="75000"/>
                          </a:schemeClr>
                        </a:solidFill>
                        <a:effectLst/>
                      </a:endParaRPr>
                    </a:p>
                  </a:txBody>
                  <a:tcPr anchor="b">
                    <a:solidFill>
                      <a:schemeClr val="accent1">
                        <a:lumMod val="60000"/>
                        <a:lumOff val="40000"/>
                      </a:schemeClr>
                    </a:solidFill>
                  </a:tcPr>
                </a:tc>
                <a:tc>
                  <a:txBody>
                    <a:bodyPr/>
                    <a:lstStyle/>
                    <a:p>
                      <a:pPr marL="0" marR="0" lvl="0" indent="0" algn="l" defTabSz="609585" rtl="0" eaLnBrk="1" fontAlgn="b" latinLnBrk="0" hangingPunct="1">
                        <a:lnSpc>
                          <a:spcPct val="100000"/>
                        </a:lnSpc>
                        <a:spcBef>
                          <a:spcPts val="0"/>
                        </a:spcBef>
                        <a:spcAft>
                          <a:spcPts val="0"/>
                        </a:spcAft>
                        <a:buClrTx/>
                        <a:buSzTx/>
                        <a:buFontTx/>
                        <a:buNone/>
                        <a:tabLst/>
                        <a:defRPr/>
                      </a:pPr>
                      <a:endParaRPr lang="en-US" sz="2000" dirty="0">
                        <a:solidFill>
                          <a:schemeClr val="tx2">
                            <a:lumMod val="75000"/>
                          </a:schemeClr>
                        </a:solidFill>
                        <a:effectLst/>
                      </a:endParaRPr>
                    </a:p>
                  </a:txBody>
                  <a:tcPr anchor="b">
                    <a:solidFill>
                      <a:schemeClr val="accent1">
                        <a:lumMod val="60000"/>
                        <a:lumOff val="40000"/>
                      </a:schemeClr>
                    </a:solidFill>
                  </a:tcPr>
                </a:tc>
                <a:extLst>
                  <a:ext uri="{0D108BD9-81ED-4DB2-BD59-A6C34878D82A}">
                    <a16:rowId xmlns:a16="http://schemas.microsoft.com/office/drawing/2014/main" val="2988883025"/>
                  </a:ext>
                </a:extLst>
              </a:tr>
              <a:tr h="615869">
                <a:tc>
                  <a:txBody>
                    <a:bodyPr/>
                    <a:lstStyle/>
                    <a:p>
                      <a:pPr algn="l" fontAlgn="t"/>
                      <a:r>
                        <a:rPr lang="en-US" sz="2000" dirty="0">
                          <a:solidFill>
                            <a:schemeClr val="bg1"/>
                          </a:solidFill>
                          <a:effectLst/>
                        </a:rPr>
                        <a:t>DBSCAN</a:t>
                      </a:r>
                    </a:p>
                  </a:txBody>
                  <a:tcPr>
                    <a:lnB w="12700" cap="flat" cmpd="sng" algn="ctr">
                      <a:solidFill>
                        <a:schemeClr val="tx1"/>
                      </a:solidFill>
                      <a:prstDash val="solid"/>
                      <a:round/>
                      <a:headEnd type="none" w="med" len="med"/>
                      <a:tailEnd type="none" w="med" len="med"/>
                    </a:lnB>
                  </a:tcPr>
                </a:tc>
                <a:tc>
                  <a:txBody>
                    <a:bodyPr/>
                    <a:lstStyle/>
                    <a:p>
                      <a:pPr algn="l" fontAlgn="t"/>
                      <a:r>
                        <a:rPr lang="en-US" sz="2000" kern="1200" dirty="0">
                          <a:solidFill>
                            <a:schemeClr val="bg1"/>
                          </a:solidFill>
                          <a:effectLst/>
                          <a:latin typeface="+mn-lt"/>
                          <a:ea typeface="+mn-ea"/>
                          <a:cs typeface="+mn-cs"/>
                        </a:rPr>
                        <a:t>Linear Regression</a:t>
                      </a:r>
                    </a:p>
                  </a:txBody>
                  <a:tcPr>
                    <a:lnB w="12700" cap="flat" cmpd="sng" algn="ctr">
                      <a:solidFill>
                        <a:schemeClr val="tx1"/>
                      </a:solidFill>
                      <a:prstDash val="solid"/>
                      <a:round/>
                      <a:headEnd type="none" w="med" len="med"/>
                      <a:tailEnd type="none" w="med" len="med"/>
                    </a:lnB>
                  </a:tcPr>
                </a:tc>
                <a:tc>
                  <a:txBody>
                    <a:bodyPr/>
                    <a:lstStyle/>
                    <a:p>
                      <a:pPr algn="l" fontAlgn="t"/>
                      <a:r>
                        <a:rPr lang="en-US" sz="2000" kern="1200" dirty="0">
                          <a:solidFill>
                            <a:schemeClr val="bg1"/>
                          </a:solidFill>
                          <a:effectLst/>
                          <a:latin typeface="+mn-lt"/>
                          <a:ea typeface="+mn-ea"/>
                          <a:cs typeface="+mn-cs"/>
                        </a:rPr>
                        <a:t>K Nearest Neighbor Classifier</a:t>
                      </a:r>
                    </a:p>
                  </a:txBody>
                  <a:tcPr>
                    <a:lnB w="12700" cap="flat" cmpd="sng" algn="ctr">
                      <a:solidFill>
                        <a:schemeClr val="tx1"/>
                      </a:solidFill>
                      <a:prstDash val="solid"/>
                      <a:round/>
                      <a:headEnd type="none" w="med" len="med"/>
                      <a:tailEnd type="none" w="med" len="med"/>
                    </a:lnB>
                  </a:tcPr>
                </a:tc>
                <a:tc>
                  <a:txBody>
                    <a:bodyPr/>
                    <a:lstStyle/>
                    <a:p>
                      <a:pPr marL="0" marR="0" lvl="0" indent="0" algn="l" defTabSz="60960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K Nearest Neighbor Regressor</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549209"/>
                  </a:ext>
                </a:extLst>
              </a:tr>
              <a:tr h="615869">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dirty="0" err="1">
                          <a:solidFill>
                            <a:schemeClr val="bg1"/>
                          </a:solidFill>
                          <a:effectLst/>
                        </a:rPr>
                        <a:t>KMeans</a:t>
                      </a:r>
                      <a:endParaRPr lang="en-US" sz="200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kern="1200" dirty="0" err="1">
                          <a:solidFill>
                            <a:schemeClr val="bg1"/>
                          </a:solidFill>
                          <a:effectLst/>
                          <a:latin typeface="+mn-lt"/>
                          <a:ea typeface="+mn-ea"/>
                          <a:cs typeface="+mn-cs"/>
                        </a:rPr>
                        <a:t>Elasticnet</a:t>
                      </a:r>
                      <a:r>
                        <a:rPr lang="en-US" sz="2000" kern="1200" dirty="0">
                          <a:solidFill>
                            <a:schemeClr val="bg1"/>
                          </a:solidFill>
                          <a:effectLst/>
                          <a:latin typeface="+mn-lt"/>
                          <a:ea typeface="+mn-ea"/>
                          <a:cs typeface="+mn-cs"/>
                        </a:rPr>
                        <a:t> Regression (L1 &amp; 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kern="1200" dirty="0">
                          <a:solidFill>
                            <a:schemeClr val="bg1"/>
                          </a:solidFill>
                          <a:effectLst/>
                          <a:latin typeface="+mn-lt"/>
                          <a:ea typeface="+mn-ea"/>
                          <a:cs typeface="+mn-cs"/>
                        </a:rPr>
                        <a:t>Random Forest Classifier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kern="1200" dirty="0">
                          <a:solidFill>
                            <a:schemeClr val="bg1"/>
                          </a:solidFill>
                          <a:effectLst/>
                          <a:latin typeface="+mn-lt"/>
                          <a:ea typeface="+mn-ea"/>
                          <a:cs typeface="+mn-cs"/>
                        </a:rPr>
                        <a:t>Assert All Finite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915554"/>
                  </a:ext>
                </a:extLst>
              </a:tr>
              <a:tr h="615869">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dirty="0">
                          <a:solidFill>
                            <a:schemeClr val="bg1"/>
                          </a:solidFill>
                          <a:effectLst/>
                        </a:rPr>
                        <a:t>Nearest Neighbor (Unsupervised)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Lasso Regression (L1)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Random Forest Regressor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kern="1200" dirty="0">
                          <a:solidFill>
                            <a:schemeClr val="bg1"/>
                          </a:solidFill>
                          <a:effectLst/>
                          <a:latin typeface="+mn-lt"/>
                          <a:ea typeface="+mn-ea"/>
                          <a:cs typeface="+mn-cs"/>
                        </a:rPr>
                        <a:t>ROC AUC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993678"/>
                  </a:ext>
                </a:extLst>
              </a:tr>
              <a:tr h="615869">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dirty="0">
                          <a:solidFill>
                            <a:schemeClr val="bg1"/>
                          </a:solidFill>
                          <a:effectLst/>
                        </a:rPr>
                        <a:t>Principal Component Analysis (PCA)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kern="1200" dirty="0">
                          <a:solidFill>
                            <a:schemeClr val="bg1"/>
                          </a:solidFill>
                          <a:effectLst/>
                          <a:latin typeface="+mn-lt"/>
                          <a:ea typeface="+mn-ea"/>
                          <a:cs typeface="+mn-cs"/>
                        </a:rPr>
                        <a:t>Ridge Regression (L2)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kern="1200" dirty="0">
                          <a:solidFill>
                            <a:schemeClr val="bg1"/>
                          </a:solidFill>
                          <a:effectLst/>
                          <a:latin typeface="+mn-lt"/>
                          <a:ea typeface="+mn-ea"/>
                          <a:cs typeface="+mn-cs"/>
                        </a:rPr>
                        <a:t>Support Vector Classifier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Train Test 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727438"/>
                  </a:ext>
                </a:extLst>
              </a:tr>
              <a:tr h="883638">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dirty="0" err="1">
                          <a:solidFill>
                            <a:schemeClr val="bg1"/>
                          </a:solidFill>
                          <a:effectLst/>
                        </a:rPr>
                        <a:t>tSNE</a:t>
                      </a:r>
                      <a:endParaRPr lang="en-US" sz="200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kern="1200" dirty="0">
                          <a:solidFill>
                            <a:schemeClr val="bg1"/>
                          </a:solidFill>
                          <a:effectLst/>
                          <a:latin typeface="+mn-lt"/>
                          <a:ea typeface="+mn-ea"/>
                          <a:cs typeface="+mn-cs"/>
                        </a:rPr>
                        <a:t>Logistic Regression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60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Support Vector Regressor</a:t>
                      </a:r>
                    </a:p>
                    <a:p>
                      <a:pPr algn="l" fontAlgn="t"/>
                      <a:endParaRPr lang="en-US" sz="2000"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600" rtl="0" eaLnBrk="1" fontAlgn="t" latinLnBrk="0" hangingPunct="1">
                        <a:lnSpc>
                          <a:spcPct val="100000"/>
                        </a:lnSpc>
                        <a:spcBef>
                          <a:spcPts val="0"/>
                        </a:spcBef>
                        <a:spcAft>
                          <a:spcPts val="0"/>
                        </a:spcAft>
                        <a:buClrTx/>
                        <a:buSzTx/>
                        <a:buFontTx/>
                        <a:buNone/>
                        <a:tabLst/>
                        <a:defRPr/>
                      </a:pPr>
                      <a:r>
                        <a:rPr lang="en-US" sz="2000" dirty="0">
                          <a:solidFill>
                            <a:schemeClr val="bg1"/>
                          </a:solidFill>
                          <a:effectLst/>
                        </a:rPr>
                        <a:t>Pair Wise Distance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9660871"/>
                  </a:ext>
                </a:extLst>
              </a:tr>
            </a:tbl>
          </a:graphicData>
        </a:graphic>
      </p:graphicFrame>
    </p:spTree>
    <p:extLst>
      <p:ext uri="{BB962C8B-B14F-4D97-AF65-F5344CB8AC3E}">
        <p14:creationId xmlns:p14="http://schemas.microsoft.com/office/powerpoint/2010/main" val="32107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0626-F676-4289-8244-5CF3AC4B527D}"/>
              </a:ext>
            </a:extLst>
          </p:cNvPr>
          <p:cNvSpPr>
            <a:spLocks noGrp="1"/>
          </p:cNvSpPr>
          <p:nvPr>
            <p:ph type="title"/>
          </p:nvPr>
        </p:nvSpPr>
        <p:spPr>
          <a:xfrm>
            <a:off x="755469" y="336370"/>
            <a:ext cx="11022060" cy="873744"/>
          </a:xfrm>
        </p:spPr>
        <p:txBody>
          <a:bodyPr>
            <a:normAutofit/>
          </a:bodyPr>
          <a:lstStyle/>
          <a:p>
            <a:r>
              <a:rPr lang="en-US" sz="4000" dirty="0"/>
              <a:t>Gallery of Algorithms Optimized for Intel GPU</a:t>
            </a:r>
            <a:endParaRPr lang="en-US" sz="2700" dirty="0"/>
          </a:p>
        </p:txBody>
      </p:sp>
      <p:graphicFrame>
        <p:nvGraphicFramePr>
          <p:cNvPr id="7" name="Table 6">
            <a:extLst>
              <a:ext uri="{FF2B5EF4-FFF2-40B4-BE49-F238E27FC236}">
                <a16:creationId xmlns:a16="http://schemas.microsoft.com/office/drawing/2014/main" id="{BF587128-98DA-4479-8DDA-7B1DDFA7172C}"/>
              </a:ext>
            </a:extLst>
          </p:cNvPr>
          <p:cNvGraphicFramePr>
            <a:graphicFrameLocks noGrp="1"/>
          </p:cNvGraphicFramePr>
          <p:nvPr/>
        </p:nvGraphicFramePr>
        <p:xfrm>
          <a:off x="755469" y="1210114"/>
          <a:ext cx="9427481" cy="3115229"/>
        </p:xfrm>
        <a:graphic>
          <a:graphicData uri="http://schemas.openxmlformats.org/drawingml/2006/table">
            <a:tbl>
              <a:tblPr firstRow="1" bandRow="1">
                <a:tableStyleId>{5940675A-B579-460E-94D1-54222C63F5DA}</a:tableStyleId>
              </a:tblPr>
              <a:tblGrid>
                <a:gridCol w="3205480">
                  <a:extLst>
                    <a:ext uri="{9D8B030D-6E8A-4147-A177-3AD203B41FA5}">
                      <a16:colId xmlns:a16="http://schemas.microsoft.com/office/drawing/2014/main" val="272991726"/>
                    </a:ext>
                  </a:extLst>
                </a:gridCol>
                <a:gridCol w="3583305">
                  <a:extLst>
                    <a:ext uri="{9D8B030D-6E8A-4147-A177-3AD203B41FA5}">
                      <a16:colId xmlns:a16="http://schemas.microsoft.com/office/drawing/2014/main" val="3118098054"/>
                    </a:ext>
                  </a:extLst>
                </a:gridCol>
                <a:gridCol w="2638696">
                  <a:extLst>
                    <a:ext uri="{9D8B030D-6E8A-4147-A177-3AD203B41FA5}">
                      <a16:colId xmlns:a16="http://schemas.microsoft.com/office/drawing/2014/main" val="3357870512"/>
                    </a:ext>
                  </a:extLst>
                </a:gridCol>
              </a:tblGrid>
              <a:tr h="372101">
                <a:tc>
                  <a:txBody>
                    <a:bodyPr/>
                    <a:lstStyle/>
                    <a:p>
                      <a:pPr algn="l" fontAlgn="b"/>
                      <a:r>
                        <a:rPr lang="en-US" sz="2000" dirty="0">
                          <a:solidFill>
                            <a:schemeClr val="tx2">
                              <a:lumMod val="75000"/>
                            </a:schemeClr>
                          </a:solidFill>
                          <a:effectLst/>
                        </a:rPr>
                        <a:t>Name</a:t>
                      </a:r>
                    </a:p>
                  </a:txBody>
                  <a:tcPr anchor="b">
                    <a:solidFill>
                      <a:schemeClr val="accent1">
                        <a:lumMod val="60000"/>
                        <a:lumOff val="40000"/>
                      </a:schemeClr>
                    </a:solidFill>
                  </a:tcPr>
                </a:tc>
                <a:tc>
                  <a:txBody>
                    <a:bodyPr/>
                    <a:lstStyle/>
                    <a:p>
                      <a:pPr marL="0" marR="0" lvl="0" indent="0" algn="l" defTabSz="609585" rtl="0" eaLnBrk="1" fontAlgn="b" latinLnBrk="0" hangingPunct="1">
                        <a:lnSpc>
                          <a:spcPct val="100000"/>
                        </a:lnSpc>
                        <a:spcBef>
                          <a:spcPts val="0"/>
                        </a:spcBef>
                        <a:spcAft>
                          <a:spcPts val="0"/>
                        </a:spcAft>
                        <a:buClrTx/>
                        <a:buSzTx/>
                        <a:buFontTx/>
                        <a:buNone/>
                        <a:tabLst/>
                        <a:defRPr/>
                      </a:pPr>
                      <a:endParaRPr lang="en-US" sz="2000" dirty="0">
                        <a:solidFill>
                          <a:schemeClr val="tx2">
                            <a:lumMod val="75000"/>
                          </a:schemeClr>
                        </a:solidFill>
                        <a:effectLst/>
                      </a:endParaRPr>
                    </a:p>
                  </a:txBody>
                  <a:tcPr anchor="b">
                    <a:solidFill>
                      <a:schemeClr val="accent1">
                        <a:lumMod val="60000"/>
                        <a:lumOff val="40000"/>
                      </a:schemeClr>
                    </a:solidFill>
                  </a:tcPr>
                </a:tc>
                <a:tc>
                  <a:txBody>
                    <a:bodyPr/>
                    <a:lstStyle/>
                    <a:p>
                      <a:pPr marL="0" marR="0" lvl="0" indent="0" algn="l" defTabSz="609585" rtl="0" eaLnBrk="1" fontAlgn="b" latinLnBrk="0" hangingPunct="1">
                        <a:lnSpc>
                          <a:spcPct val="100000"/>
                        </a:lnSpc>
                        <a:spcBef>
                          <a:spcPts val="0"/>
                        </a:spcBef>
                        <a:spcAft>
                          <a:spcPts val="0"/>
                        </a:spcAft>
                        <a:buClrTx/>
                        <a:buSzTx/>
                        <a:buFontTx/>
                        <a:buNone/>
                        <a:tabLst/>
                        <a:defRPr/>
                      </a:pPr>
                      <a:endParaRPr lang="en-US" sz="2000" dirty="0">
                        <a:solidFill>
                          <a:schemeClr val="tx2">
                            <a:lumMod val="75000"/>
                          </a:schemeClr>
                        </a:solidFill>
                        <a:effectLst/>
                      </a:endParaRPr>
                    </a:p>
                  </a:txBody>
                  <a:tcPr anchor="b">
                    <a:solidFill>
                      <a:schemeClr val="accent1">
                        <a:lumMod val="60000"/>
                        <a:lumOff val="40000"/>
                      </a:schemeClr>
                    </a:solidFill>
                  </a:tcPr>
                </a:tc>
                <a:extLst>
                  <a:ext uri="{0D108BD9-81ED-4DB2-BD59-A6C34878D82A}">
                    <a16:rowId xmlns:a16="http://schemas.microsoft.com/office/drawing/2014/main" val="2988883025"/>
                  </a:ext>
                </a:extLst>
              </a:tr>
              <a:tr h="615869">
                <a:tc>
                  <a:txBody>
                    <a:bodyPr/>
                    <a:lstStyle/>
                    <a:p>
                      <a:pPr marL="0" marR="0" lvl="0" indent="0" algn="l" defTabSz="60960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Linear Regression</a:t>
                      </a:r>
                    </a:p>
                    <a:p>
                      <a:pPr algn="l" fontAlgn="t"/>
                      <a:endParaRPr lang="en-US" sz="2000" dirty="0">
                        <a:solidFill>
                          <a:schemeClr val="bg1"/>
                        </a:solidFill>
                        <a:effectLst/>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60960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Logistic Regression</a:t>
                      </a:r>
                    </a:p>
                  </a:txBody>
                  <a:tcPr>
                    <a:lnB w="12700" cap="flat" cmpd="sng" algn="ctr">
                      <a:solidFill>
                        <a:schemeClr val="tx1"/>
                      </a:solidFill>
                      <a:prstDash val="solid"/>
                      <a:round/>
                      <a:headEnd type="none" w="med" len="med"/>
                      <a:tailEnd type="none" w="med" len="med"/>
                    </a:lnB>
                  </a:tcPr>
                </a:tc>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dirty="0">
                          <a:solidFill>
                            <a:schemeClr val="bg1"/>
                          </a:solidFill>
                          <a:effectLst/>
                        </a:rPr>
                        <a:t>DBSCAN</a:t>
                      </a:r>
                      <a:endParaRPr lang="en-US" sz="2000" kern="1200" dirty="0">
                        <a:solidFill>
                          <a:schemeClr val="bg1"/>
                        </a:solidFill>
                        <a:effectLst/>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549209"/>
                  </a:ext>
                </a:extLst>
              </a:tr>
              <a:tr h="615869">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kern="1200" dirty="0" err="1">
                          <a:solidFill>
                            <a:schemeClr val="bg1"/>
                          </a:solidFill>
                          <a:effectLst/>
                          <a:latin typeface="+mn-lt"/>
                          <a:ea typeface="+mn-ea"/>
                          <a:cs typeface="+mn-cs"/>
                        </a:rPr>
                        <a:t>KNeighborsRegressor</a:t>
                      </a:r>
                      <a:endParaRPr lang="en-US" sz="2000" kern="1200" dirty="0">
                        <a:solidFill>
                          <a:schemeClr val="bg1"/>
                        </a:solidFill>
                        <a:effectLst/>
                        <a:latin typeface="+mn-lt"/>
                        <a:ea typeface="+mn-ea"/>
                        <a:cs typeface="+mn-cs"/>
                      </a:endParaRPr>
                    </a:p>
                    <a:p>
                      <a:pPr marL="0" marR="0" lvl="0" indent="0" algn="l" defTabSz="609585" rtl="0" eaLnBrk="1" fontAlgn="t" latinLnBrk="0" hangingPunct="1">
                        <a:lnSpc>
                          <a:spcPct val="100000"/>
                        </a:lnSpc>
                        <a:spcBef>
                          <a:spcPts val="0"/>
                        </a:spcBef>
                        <a:spcAft>
                          <a:spcPts val="0"/>
                        </a:spcAft>
                        <a:buClrTx/>
                        <a:buSzTx/>
                        <a:buFontTx/>
                        <a:buNone/>
                        <a:tabLst/>
                        <a:defRPr/>
                      </a:pPr>
                      <a:endParaRPr lang="en-US" sz="200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kern="1200" dirty="0">
                          <a:solidFill>
                            <a:schemeClr val="bg1"/>
                          </a:solidFill>
                          <a:effectLst/>
                          <a:latin typeface="+mn-lt"/>
                          <a:ea typeface="+mn-ea"/>
                          <a:cs typeface="+mn-cs"/>
                        </a:rPr>
                        <a:t>Support Vector Classifier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dirty="0" err="1">
                          <a:solidFill>
                            <a:schemeClr val="bg1"/>
                          </a:solidFill>
                          <a:effectLst/>
                        </a:rPr>
                        <a:t>KMeans</a:t>
                      </a:r>
                      <a:endParaRPr lang="en-US" sz="2000"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915554"/>
                  </a:ext>
                </a:extLst>
              </a:tr>
              <a:tr h="615869">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Random Forest Regressor</a:t>
                      </a:r>
                    </a:p>
                    <a:p>
                      <a:pPr marL="0" marR="0" lvl="0" indent="0" algn="l" defTabSz="609585" rtl="0" eaLnBrk="1" fontAlgn="t" latinLnBrk="0" hangingPunct="1">
                        <a:lnSpc>
                          <a:spcPct val="100000"/>
                        </a:lnSpc>
                        <a:spcBef>
                          <a:spcPts val="0"/>
                        </a:spcBef>
                        <a:spcAft>
                          <a:spcPts val="0"/>
                        </a:spcAft>
                        <a:buClrTx/>
                        <a:buSzTx/>
                        <a:buFontTx/>
                        <a:buNone/>
                        <a:tabLst/>
                        <a:defRPr/>
                      </a:pPr>
                      <a:endParaRPr lang="en-US" sz="200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K Nearest Neighbor Classifier</a:t>
                      </a:r>
                    </a:p>
                    <a:p>
                      <a:pPr marL="0" marR="0" lvl="0" indent="0" algn="l" defTabSz="609585" rtl="0" eaLnBrk="1" fontAlgn="t" latinLnBrk="0" hangingPunct="1">
                        <a:lnSpc>
                          <a:spcPct val="100000"/>
                        </a:lnSpc>
                        <a:spcBef>
                          <a:spcPts val="0"/>
                        </a:spcBef>
                        <a:spcAft>
                          <a:spcPts val="0"/>
                        </a:spcAft>
                        <a:buClrTx/>
                        <a:buSzTx/>
                        <a:buFontTx/>
                        <a:buNone/>
                        <a:tabLst/>
                        <a:defRPr/>
                      </a:pPr>
                      <a:endParaRPr lang="en-US" sz="2000"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600" rtl="0" eaLnBrk="1" fontAlgn="t" latinLnBrk="0" hangingPunct="1">
                        <a:lnSpc>
                          <a:spcPct val="100000"/>
                        </a:lnSpc>
                        <a:spcBef>
                          <a:spcPts val="0"/>
                        </a:spcBef>
                        <a:spcAft>
                          <a:spcPts val="0"/>
                        </a:spcAft>
                        <a:buClrTx/>
                        <a:buSzTx/>
                        <a:buFontTx/>
                        <a:buNone/>
                        <a:tabLst/>
                        <a:defRPr/>
                      </a:pPr>
                      <a:r>
                        <a:rPr lang="en-US" sz="2000" dirty="0">
                          <a:solidFill>
                            <a:schemeClr val="bg1"/>
                          </a:solidFill>
                          <a:effectLst/>
                        </a:rPr>
                        <a:t>Principal Component Analysis (PCA)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993678"/>
                  </a:ext>
                </a:extLst>
              </a:tr>
              <a:tr h="615869">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endParaRPr lang="en-US" sz="200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600" eaLnBrk="1" fontAlgn="t"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Random Forest Classifier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2000"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727438"/>
                  </a:ext>
                </a:extLst>
              </a:tr>
            </a:tbl>
          </a:graphicData>
        </a:graphic>
      </p:graphicFrame>
    </p:spTree>
    <p:extLst>
      <p:ext uri="{BB962C8B-B14F-4D97-AF65-F5344CB8AC3E}">
        <p14:creationId xmlns:p14="http://schemas.microsoft.com/office/powerpoint/2010/main" val="51092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a:xfrm>
            <a:off x="1444480" y="1610436"/>
            <a:ext cx="9303040" cy="3330529"/>
          </a:xfrm>
        </p:spPr>
        <p:txBody>
          <a:bodyPr/>
          <a:lstStyle/>
          <a:p>
            <a:r>
              <a:rPr lang="en-US" sz="4400" dirty="0"/>
              <a:t>Code &amp; Results</a:t>
            </a:r>
            <a:endParaRPr lang="en-US" dirty="0"/>
          </a:p>
        </p:txBody>
      </p:sp>
    </p:spTree>
    <p:extLst>
      <p:ext uri="{BB962C8B-B14F-4D97-AF65-F5344CB8AC3E}">
        <p14:creationId xmlns:p14="http://schemas.microsoft.com/office/powerpoint/2010/main" val="21824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CC64-E186-475A-8A4D-8F5318C1784E}"/>
              </a:ext>
            </a:extLst>
          </p:cNvPr>
          <p:cNvSpPr>
            <a:spLocks noGrp="1"/>
          </p:cNvSpPr>
          <p:nvPr>
            <p:ph type="title"/>
          </p:nvPr>
        </p:nvSpPr>
        <p:spPr/>
        <p:txBody>
          <a:bodyPr/>
          <a:lstStyle/>
          <a:p>
            <a:r>
              <a:rPr lang="en-US" dirty="0"/>
              <a:t>Some results: recent run</a:t>
            </a:r>
          </a:p>
        </p:txBody>
      </p:sp>
      <p:sp>
        <p:nvSpPr>
          <p:cNvPr id="3" name="Text Placeholder 2">
            <a:extLst>
              <a:ext uri="{FF2B5EF4-FFF2-40B4-BE49-F238E27FC236}">
                <a16:creationId xmlns:a16="http://schemas.microsoft.com/office/drawing/2014/main" id="{9359D57C-35AB-4920-9F7C-CFD1F8B857B1}"/>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5F048050-A99F-4677-ADA0-630C2B0ED15B}"/>
              </a:ext>
            </a:extLst>
          </p:cNvPr>
          <p:cNvSpPr>
            <a:spLocks noGrp="1"/>
          </p:cNvSpPr>
          <p:nvPr>
            <p:ph type="body" sz="quarter" idx="29"/>
          </p:nvPr>
        </p:nvSpPr>
        <p:spPr>
          <a:xfrm>
            <a:off x="5979886" y="1538287"/>
            <a:ext cx="5613627" cy="3454627"/>
          </a:xfrm>
        </p:spPr>
        <p:txBody>
          <a:bodyPr/>
          <a:lstStyle/>
          <a:p>
            <a:r>
              <a:rPr lang="en-US" dirty="0"/>
              <a:t>KNN acceleration results we expect to see in next months workshop on the Intel </a:t>
            </a:r>
            <a:r>
              <a:rPr lang="en-US" dirty="0" err="1"/>
              <a:t>DevCloud</a:t>
            </a:r>
            <a:r>
              <a:rPr lang="en-US" dirty="0"/>
              <a:t>.</a:t>
            </a:r>
          </a:p>
          <a:p>
            <a:r>
              <a:rPr lang="en-US" dirty="0"/>
              <a:t>This is a comparison of stock library to Intel Extensions for Scikit-learn*</a:t>
            </a:r>
          </a:p>
        </p:txBody>
      </p:sp>
      <p:pic>
        <p:nvPicPr>
          <p:cNvPr id="7" name="Picture 6">
            <a:extLst>
              <a:ext uri="{FF2B5EF4-FFF2-40B4-BE49-F238E27FC236}">
                <a16:creationId xmlns:a16="http://schemas.microsoft.com/office/drawing/2014/main" id="{3E2D7D92-4F1B-4FFA-8A9C-313AF013A346}"/>
              </a:ext>
            </a:extLst>
          </p:cNvPr>
          <p:cNvPicPr>
            <a:picLocks noChangeAspect="1"/>
          </p:cNvPicPr>
          <p:nvPr/>
        </p:nvPicPr>
        <p:blipFill>
          <a:blip r:embed="rId3"/>
          <a:stretch>
            <a:fillRect/>
          </a:stretch>
        </p:blipFill>
        <p:spPr>
          <a:xfrm>
            <a:off x="571499" y="1538287"/>
            <a:ext cx="4889471" cy="3781426"/>
          </a:xfrm>
          <a:prstGeom prst="rect">
            <a:avLst/>
          </a:prstGeom>
        </p:spPr>
      </p:pic>
      <p:sp>
        <p:nvSpPr>
          <p:cNvPr id="8" name="Rectangle 7">
            <a:extLst>
              <a:ext uri="{FF2B5EF4-FFF2-40B4-BE49-F238E27FC236}">
                <a16:creationId xmlns:a16="http://schemas.microsoft.com/office/drawing/2014/main" id="{52A6CDCC-F313-4B82-A310-CAC0F0A2D7F3}"/>
              </a:ext>
            </a:extLst>
          </p:cNvPr>
          <p:cNvSpPr/>
          <p:nvPr/>
        </p:nvSpPr>
        <p:spPr>
          <a:xfrm>
            <a:off x="121993" y="6599491"/>
            <a:ext cx="3251928" cy="222048"/>
          </a:xfrm>
          <a:prstGeom prst="rect">
            <a:avLst/>
          </a:prstGeom>
        </p:spPr>
        <p:txBody>
          <a:bodyPr wrap="square" lIns="0" tIns="0" rIns="0" bIns="0">
            <a:spAutoFit/>
          </a:bodyPr>
          <a:lstStyle/>
          <a:p>
            <a:pPr>
              <a:defRPr/>
            </a:pPr>
            <a:r>
              <a:rPr lang="en-US" sz="800" dirty="0">
                <a:solidFill>
                  <a:prstClr val="white">
                    <a:lumMod val="85000"/>
                  </a:prstClr>
                </a:solidFill>
              </a:rPr>
              <a:t>Copyright ©  2022, Intel Corporation. All rights reserved. </a:t>
            </a:r>
            <a:br>
              <a:rPr lang="en-US" sz="800" dirty="0">
                <a:solidFill>
                  <a:prstClr val="white">
                    <a:lumMod val="85000"/>
                  </a:prstClr>
                </a:solidFill>
              </a:rPr>
            </a:br>
            <a:r>
              <a:rPr lang="en-US" sz="800" dirty="0">
                <a:solidFill>
                  <a:prstClr val="white">
                    <a:lumMod val="85000"/>
                  </a:prstClr>
                </a:solidFill>
              </a:rPr>
              <a:t>*Other names and brands may be claimed as the property of others.</a:t>
            </a:r>
          </a:p>
        </p:txBody>
      </p:sp>
      <p:sp>
        <p:nvSpPr>
          <p:cNvPr id="9" name="Action Button: Custom 9">
            <a:hlinkClick r:id="" action="ppaction://noaction" highlightClick="1"/>
            <a:extLst>
              <a:ext uri="{FF2B5EF4-FFF2-40B4-BE49-F238E27FC236}">
                <a16:creationId xmlns:a16="http://schemas.microsoft.com/office/drawing/2014/main" id="{2B7BCE25-A410-4E3D-9C96-ED5F4F8E4AE4}"/>
              </a:ext>
            </a:extLst>
          </p:cNvPr>
          <p:cNvSpPr/>
          <p:nvPr/>
        </p:nvSpPr>
        <p:spPr>
          <a:xfrm>
            <a:off x="142991"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schemeClr val="bg1"/>
                </a:solidFill>
                <a:hlinkClick r:id="" action="ppaction://noaction">
                  <a:extLst>
                    <a:ext uri="{A12FA001-AC4F-418D-AE19-62706E023703}">
                      <ahyp:hlinkClr xmlns:ahyp="http://schemas.microsoft.com/office/drawing/2018/hyperlinkcolor" val="tx"/>
                    </a:ext>
                  </a:extLst>
                </a:hlinkClick>
              </a:rPr>
              <a:t>Optimization Notice</a:t>
            </a:r>
            <a:endParaRPr lang="en-US" sz="933" dirty="0">
              <a:solidFill>
                <a:schemeClr val="bg1"/>
              </a:solidFill>
            </a:endParaRPr>
          </a:p>
        </p:txBody>
      </p:sp>
    </p:spTree>
    <p:extLst>
      <p:ext uri="{BB962C8B-B14F-4D97-AF65-F5344CB8AC3E}">
        <p14:creationId xmlns:p14="http://schemas.microsoft.com/office/powerpoint/2010/main" val="370054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7945-1014-4805-A405-FFF2CA7F4B1E}"/>
              </a:ext>
            </a:extLst>
          </p:cNvPr>
          <p:cNvSpPr>
            <a:spLocks noGrp="1"/>
          </p:cNvSpPr>
          <p:nvPr>
            <p:ph type="title"/>
          </p:nvPr>
        </p:nvSpPr>
        <p:spPr/>
        <p:txBody>
          <a:bodyPr>
            <a:normAutofit fontScale="90000"/>
          </a:bodyPr>
          <a:lstStyle/>
          <a:p>
            <a:r>
              <a:rPr lang="en-US" dirty="0"/>
              <a:t>A few more results you will generate in next months workshop!</a:t>
            </a:r>
          </a:p>
        </p:txBody>
      </p:sp>
      <p:sp>
        <p:nvSpPr>
          <p:cNvPr id="3" name="Text Placeholder 2">
            <a:extLst>
              <a:ext uri="{FF2B5EF4-FFF2-40B4-BE49-F238E27FC236}">
                <a16:creationId xmlns:a16="http://schemas.microsoft.com/office/drawing/2014/main" id="{B2E1A056-767A-4E26-ACAC-4383C7F46048}"/>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6C131489-8734-4A95-A42B-1B1A32AA116B}"/>
              </a:ext>
            </a:extLst>
          </p:cNvPr>
          <p:cNvSpPr>
            <a:spLocks noGrp="1"/>
          </p:cNvSpPr>
          <p:nvPr>
            <p:ph type="body" sz="quarter" idx="29"/>
          </p:nvPr>
        </p:nvSpPr>
        <p:spPr/>
        <p:txBody>
          <a:bodyPr/>
          <a:lstStyle/>
          <a:p>
            <a:endParaRPr lang="en-US" dirty="0"/>
          </a:p>
        </p:txBody>
      </p:sp>
      <p:pic>
        <p:nvPicPr>
          <p:cNvPr id="7" name="Picture 6">
            <a:extLst>
              <a:ext uri="{FF2B5EF4-FFF2-40B4-BE49-F238E27FC236}">
                <a16:creationId xmlns:a16="http://schemas.microsoft.com/office/drawing/2014/main" id="{62948B33-67BD-42DC-8E40-492979499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63782"/>
            <a:ext cx="8801863" cy="3734124"/>
          </a:xfrm>
          <a:prstGeom prst="rect">
            <a:avLst/>
          </a:prstGeom>
        </p:spPr>
      </p:pic>
      <p:sp>
        <p:nvSpPr>
          <p:cNvPr id="8" name="Rectangle 7">
            <a:extLst>
              <a:ext uri="{FF2B5EF4-FFF2-40B4-BE49-F238E27FC236}">
                <a16:creationId xmlns:a16="http://schemas.microsoft.com/office/drawing/2014/main" id="{48006141-D0D2-4D78-BDA0-452A05CC0A8A}"/>
              </a:ext>
            </a:extLst>
          </p:cNvPr>
          <p:cNvSpPr/>
          <p:nvPr/>
        </p:nvSpPr>
        <p:spPr>
          <a:xfrm>
            <a:off x="121993" y="6599491"/>
            <a:ext cx="3251928" cy="222048"/>
          </a:xfrm>
          <a:prstGeom prst="rect">
            <a:avLst/>
          </a:prstGeom>
        </p:spPr>
        <p:txBody>
          <a:bodyPr wrap="square" lIns="0" tIns="0" rIns="0" bIns="0">
            <a:spAutoFit/>
          </a:bodyPr>
          <a:lstStyle/>
          <a:p>
            <a:pPr>
              <a:defRPr/>
            </a:pPr>
            <a:r>
              <a:rPr lang="en-US" sz="800" dirty="0">
                <a:solidFill>
                  <a:prstClr val="white">
                    <a:lumMod val="85000"/>
                  </a:prstClr>
                </a:solidFill>
              </a:rPr>
              <a:t>Copyright ©  2022, Intel Corporation. All rights reserved. </a:t>
            </a:r>
            <a:br>
              <a:rPr lang="en-US" sz="800" dirty="0">
                <a:solidFill>
                  <a:prstClr val="white">
                    <a:lumMod val="85000"/>
                  </a:prstClr>
                </a:solidFill>
              </a:rPr>
            </a:br>
            <a:r>
              <a:rPr lang="en-US" sz="800" dirty="0">
                <a:solidFill>
                  <a:prstClr val="white">
                    <a:lumMod val="85000"/>
                  </a:prstClr>
                </a:solidFill>
              </a:rPr>
              <a:t>*Other names and brands may be claimed as the property of others.</a:t>
            </a:r>
          </a:p>
        </p:txBody>
      </p:sp>
      <p:sp>
        <p:nvSpPr>
          <p:cNvPr id="9" name="Action Button: Custom 9">
            <a:hlinkClick r:id="" action="ppaction://noaction" highlightClick="1"/>
            <a:extLst>
              <a:ext uri="{FF2B5EF4-FFF2-40B4-BE49-F238E27FC236}">
                <a16:creationId xmlns:a16="http://schemas.microsoft.com/office/drawing/2014/main" id="{90604E39-59F4-4C3E-AB9E-C6BD7E853D81}"/>
              </a:ext>
            </a:extLst>
          </p:cNvPr>
          <p:cNvSpPr/>
          <p:nvPr/>
        </p:nvSpPr>
        <p:spPr>
          <a:xfrm>
            <a:off x="142991"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schemeClr val="bg1"/>
                </a:solidFill>
                <a:hlinkClick r:id="" action="ppaction://noaction">
                  <a:extLst>
                    <a:ext uri="{A12FA001-AC4F-418D-AE19-62706E023703}">
                      <ahyp:hlinkClr xmlns:ahyp="http://schemas.microsoft.com/office/drawing/2018/hyperlinkcolor" val="tx"/>
                    </a:ext>
                  </a:extLst>
                </a:hlinkClick>
              </a:rPr>
              <a:t>Optimization Notice</a:t>
            </a:r>
            <a:endParaRPr lang="en-US" sz="933" dirty="0">
              <a:solidFill>
                <a:schemeClr val="bg1"/>
              </a:solidFill>
            </a:endParaRPr>
          </a:p>
        </p:txBody>
      </p:sp>
    </p:spTree>
    <p:extLst>
      <p:ext uri="{BB962C8B-B14F-4D97-AF65-F5344CB8AC3E}">
        <p14:creationId xmlns:p14="http://schemas.microsoft.com/office/powerpoint/2010/main" val="131599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a:xfrm>
            <a:off x="1444480" y="1610436"/>
            <a:ext cx="9303040" cy="3330529"/>
          </a:xfrm>
        </p:spPr>
        <p:txBody>
          <a:bodyPr/>
          <a:lstStyle/>
          <a:p>
            <a:r>
              <a:rPr lang="en-US" sz="4400" dirty="0"/>
              <a:t>Patching</a:t>
            </a:r>
            <a:endParaRPr lang="en-US" dirty="0"/>
          </a:p>
        </p:txBody>
      </p:sp>
    </p:spTree>
    <p:extLst>
      <p:ext uri="{BB962C8B-B14F-4D97-AF65-F5344CB8AC3E}">
        <p14:creationId xmlns:p14="http://schemas.microsoft.com/office/powerpoint/2010/main" val="13732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202725"/>
            <a:ext cx="11022060" cy="873744"/>
          </a:xfrm>
        </p:spPr>
        <p:txBody>
          <a:bodyPr/>
          <a:lstStyle/>
          <a:p>
            <a:pPr algn="ctr"/>
            <a:r>
              <a:rPr lang="en-US" sz="4000" dirty="0"/>
              <a:t>Learning Objectives</a:t>
            </a:r>
            <a:endParaRPr lang="en-US" dirty="0">
              <a:latin typeface="+mn-lt"/>
            </a:endParaRP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271334" y="1907177"/>
            <a:ext cx="10547522" cy="4662499"/>
          </a:xfrm>
        </p:spPr>
        <p:txBody>
          <a:bodyPr lIns="0" tIns="0" rIns="0" bIns="0" anchor="t">
            <a:normAutofit/>
          </a:bodyPr>
          <a:lstStyle/>
          <a:p>
            <a:pPr marL="643255" lvl="1" indent="-342900" defTabSz="609585" rtl="0">
              <a:spcBef>
                <a:spcPts val="1600"/>
              </a:spcBef>
            </a:pPr>
            <a:r>
              <a:rPr lang="en-US" dirty="0">
                <a:solidFill>
                  <a:schemeClr val="bg1"/>
                </a:solidFill>
                <a:latin typeface="Intel Clear Light"/>
              </a:rPr>
              <a:t>At the end of the webinar you will be able to:</a:t>
            </a:r>
          </a:p>
          <a:p>
            <a:pPr marL="897890" lvl="2" indent="-342900" defTabSz="609585" rtl="0">
              <a:spcBef>
                <a:spcPts val="1600"/>
              </a:spcBef>
            </a:pPr>
            <a:r>
              <a:rPr lang="en-US" sz="2000" dirty="0">
                <a:solidFill>
                  <a:schemeClr val="bg1"/>
                </a:solidFill>
                <a:latin typeface="Intel Clear Light"/>
              </a:rPr>
              <a:t>Describe the value of the Intel AI Analytics Toolkit</a:t>
            </a:r>
          </a:p>
          <a:p>
            <a:pPr marL="897890" lvl="2" indent="-342900" defTabSz="609585" rtl="0">
              <a:spcBef>
                <a:spcPts val="1600"/>
              </a:spcBef>
            </a:pPr>
            <a:r>
              <a:rPr lang="en-US" sz="2000" dirty="0">
                <a:solidFill>
                  <a:schemeClr val="bg1"/>
                </a:solidFill>
                <a:latin typeface="Intel Clear Light"/>
              </a:rPr>
              <a:t>Describe the value of one component of the library called Intel Extensions for Scikit-learn*</a:t>
            </a:r>
          </a:p>
          <a:p>
            <a:pPr marL="897890" lvl="2" indent="-342900" defTabSz="609585" rtl="0">
              <a:spcBef>
                <a:spcPts val="1600"/>
              </a:spcBef>
            </a:pPr>
            <a:r>
              <a:rPr lang="en-US" sz="2000" dirty="0">
                <a:solidFill>
                  <a:schemeClr val="bg1"/>
                </a:solidFill>
                <a:latin typeface="Intel Clear Light"/>
              </a:rPr>
              <a:t>Where to get the toolkit</a:t>
            </a:r>
          </a:p>
          <a:p>
            <a:pPr marL="897890" lvl="2" indent="-342900" defTabSz="609585" rtl="0">
              <a:spcBef>
                <a:spcPts val="1600"/>
              </a:spcBef>
            </a:pPr>
            <a:r>
              <a:rPr lang="en-US" dirty="0">
                <a:solidFill>
                  <a:schemeClr val="bg1"/>
                </a:solidFill>
                <a:latin typeface="Intel Clear Light"/>
              </a:rPr>
              <a:t>Identify  classification, regression, clustering, and dimensionality reduction algorithms powered by AI Analytics Toolkit</a:t>
            </a:r>
          </a:p>
          <a:p>
            <a:pPr marL="897890" lvl="2" indent="-342900" defTabSz="609585" rtl="0">
              <a:spcBef>
                <a:spcPts val="1600"/>
              </a:spcBef>
            </a:pPr>
            <a:r>
              <a:rPr lang="en-US" sz="2000" dirty="0">
                <a:solidFill>
                  <a:schemeClr val="bg1"/>
                </a:solidFill>
                <a:latin typeface="Intel Clear Light"/>
              </a:rPr>
              <a:t>Describe the application of a few lines of code to enable these optimizations</a:t>
            </a:r>
          </a:p>
          <a:p>
            <a:pPr marL="897890" lvl="2" indent="-342900" defTabSz="609585" rtl="0">
              <a:spcBef>
                <a:spcPts val="1600"/>
              </a:spcBef>
            </a:pPr>
            <a:r>
              <a:rPr lang="en-US" dirty="0">
                <a:solidFill>
                  <a:schemeClr val="bg1"/>
                </a:solidFill>
                <a:latin typeface="Intel Clear Light"/>
              </a:rPr>
              <a:t>Stretch Goal: Describe Compute Follows Data methodology for application of Scikit-learn to Intel GPUs</a:t>
            </a:r>
            <a:endParaRPr lang="en-US" sz="2000" dirty="0">
              <a:solidFill>
                <a:schemeClr val="bg1"/>
              </a:solidFill>
              <a:latin typeface="Intel Clear Light"/>
            </a:endParaRPr>
          </a:p>
          <a:p>
            <a:pPr marL="897890" lvl="2" indent="-342900" defTabSz="609585" rtl="0">
              <a:spcBef>
                <a:spcPts val="1600"/>
              </a:spcBef>
            </a:pPr>
            <a:endParaRPr lang="en-US" sz="2000" dirty="0">
              <a:solidFill>
                <a:schemeClr val="bg1"/>
              </a:solidFill>
              <a:latin typeface="Intel Clear Light"/>
            </a:endParaRPr>
          </a:p>
          <a:p>
            <a:pPr marL="897890" lvl="2" indent="-342900" defTabSz="609585" rtl="0">
              <a:spcBef>
                <a:spcPts val="1600"/>
              </a:spcBef>
            </a:pPr>
            <a:endParaRPr lang="en-US" sz="2000" dirty="0">
              <a:solidFill>
                <a:schemeClr val="bg1"/>
              </a:solidFill>
            </a:endParaRPr>
          </a:p>
          <a:p>
            <a:pPr marL="643255" lvl="1" indent="-342900" defTabSz="609585" rtl="0">
              <a:spcBef>
                <a:spcPts val="1600"/>
              </a:spcBef>
            </a:pPr>
            <a:endParaRPr lang="en-US" dirty="0">
              <a:solidFill>
                <a:schemeClr val="bg1"/>
              </a:solidFill>
            </a:endParaRPr>
          </a:p>
          <a:p>
            <a:pPr marL="643255" lvl="1" indent="-342900" defTabSz="609585" rtl="0">
              <a:spcBef>
                <a:spcPts val="1600"/>
              </a:spcBef>
            </a:pPr>
            <a:endParaRPr lang="en-US" dirty="0">
              <a:solidFill>
                <a:schemeClr val="bg1"/>
              </a:solidFill>
            </a:endParaRPr>
          </a:p>
          <a:p>
            <a:pPr marL="897890" lvl="2" indent="-342900"/>
            <a:endParaRPr lang="en-US" sz="2400" dirty="0">
              <a:solidFill>
                <a:schemeClr val="bg1"/>
              </a:solidFill>
            </a:endParaRPr>
          </a:p>
          <a:p>
            <a:pPr marL="897890" lvl="2" indent="-342900"/>
            <a:endParaRPr lang="en-US" sz="2400" dirty="0">
              <a:solidFill>
                <a:schemeClr val="bg1"/>
              </a:solidFill>
            </a:endParaRPr>
          </a:p>
        </p:txBody>
      </p:sp>
    </p:spTree>
    <p:extLst>
      <p:ext uri="{BB962C8B-B14F-4D97-AF65-F5344CB8AC3E}">
        <p14:creationId xmlns:p14="http://schemas.microsoft.com/office/powerpoint/2010/main" val="322972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8350-D048-4471-B8CF-9BA50BBA1AA6}"/>
              </a:ext>
            </a:extLst>
          </p:cNvPr>
          <p:cNvSpPr>
            <a:spLocks noGrp="1"/>
          </p:cNvSpPr>
          <p:nvPr>
            <p:ph type="title"/>
          </p:nvPr>
        </p:nvSpPr>
        <p:spPr/>
        <p:txBody>
          <a:bodyPr/>
          <a:lstStyle/>
          <a:p>
            <a:r>
              <a:rPr lang="en-US" dirty="0"/>
              <a:t>Introduction to patching</a:t>
            </a:r>
          </a:p>
        </p:txBody>
      </p:sp>
      <p:sp>
        <p:nvSpPr>
          <p:cNvPr id="3" name="Text Placeholder 2">
            <a:extLst>
              <a:ext uri="{FF2B5EF4-FFF2-40B4-BE49-F238E27FC236}">
                <a16:creationId xmlns:a16="http://schemas.microsoft.com/office/drawing/2014/main" id="{127A9AA7-DE17-49D2-8025-AB8BBFC435FB}"/>
              </a:ext>
            </a:extLst>
          </p:cNvPr>
          <p:cNvSpPr>
            <a:spLocks noGrp="1"/>
          </p:cNvSpPr>
          <p:nvPr>
            <p:ph type="body" sz="quarter" idx="10"/>
          </p:nvPr>
        </p:nvSpPr>
        <p:spPr/>
        <p:txBody>
          <a:bodyPr>
            <a:normAutofit fontScale="92500"/>
          </a:bodyPr>
          <a:lstStyle/>
          <a:p>
            <a:pPr marL="342900" indent="-342900">
              <a:buFont typeface="Arial" panose="020B0604020202020204" pitchFamily="34" charset="0"/>
              <a:buChar char="•"/>
            </a:pPr>
            <a:r>
              <a:rPr lang="en-US" sz="2400" dirty="0">
                <a:sym typeface="Helvetica Neue"/>
              </a:rPr>
              <a:t>Intel® Extension for Scikit-learn* provides a way to accelerate existing scikit-learn code. </a:t>
            </a:r>
          </a:p>
          <a:p>
            <a:pPr marL="342900" indent="-342900">
              <a:buFont typeface="Arial" panose="020B0604020202020204" pitchFamily="34" charset="0"/>
              <a:buChar char="•"/>
            </a:pPr>
            <a:r>
              <a:rPr lang="en-US" sz="2400" dirty="0">
                <a:sym typeface="Helvetica Neue"/>
              </a:rPr>
              <a:t>In code, we will </a:t>
            </a:r>
            <a:r>
              <a:rPr lang="en-US" sz="2400" b="1" dirty="0">
                <a:sym typeface="Helvetica Neue"/>
              </a:rPr>
              <a:t>import </a:t>
            </a:r>
            <a:r>
              <a:rPr lang="en-US" sz="2400" b="1" dirty="0" err="1">
                <a:sym typeface="Helvetica Neue"/>
              </a:rPr>
              <a:t>sklearnex</a:t>
            </a:r>
            <a:r>
              <a:rPr lang="en-US" sz="2400" b="1" dirty="0">
                <a:sym typeface="Helvetica Neue"/>
              </a:rPr>
              <a:t> </a:t>
            </a:r>
            <a:r>
              <a:rPr lang="en-US" sz="2400" dirty="0">
                <a:sym typeface="Helvetica Neue"/>
              </a:rPr>
              <a:t>– this is the python library name for Intel Extensions for Scikit-learn*</a:t>
            </a:r>
          </a:p>
          <a:p>
            <a:pPr marL="342900" indent="-342900">
              <a:buFont typeface="Arial" panose="020B0604020202020204" pitchFamily="34" charset="0"/>
              <a:buChar char="•"/>
            </a:pPr>
            <a:r>
              <a:rPr lang="en-US" sz="2400" dirty="0">
                <a:sym typeface="Helvetica Neue"/>
              </a:rPr>
              <a:t>Via </a:t>
            </a:r>
            <a:r>
              <a:rPr lang="en-US" sz="2400" dirty="0">
                <a:sym typeface="Helvetica Neue"/>
                <a:hlinkClick r:id="rId3">
                  <a:extLst>
                    <a:ext uri="{A12FA001-AC4F-418D-AE19-62706E023703}">
                      <ahyp:hlinkClr xmlns:ahyp="http://schemas.microsoft.com/office/drawing/2018/hyperlinkcolor" val="tx"/>
                    </a:ext>
                  </a:extLst>
                </a:hlinkClick>
              </a:rPr>
              <a:t>patching</a:t>
            </a:r>
            <a:r>
              <a:rPr lang="en-US" sz="2400" dirty="0">
                <a:sym typeface="Helvetica Neue"/>
              </a:rPr>
              <a:t>: replacing the stock scikit-learn algorithms with their optimized versions provided by the extension.</a:t>
            </a:r>
          </a:p>
          <a:p>
            <a:pPr marL="342900" indent="-342900">
              <a:buFont typeface="Arial" panose="020B0604020202020204" pitchFamily="34" charset="0"/>
              <a:buChar char="•"/>
            </a:pPr>
            <a:r>
              <a:rPr lang="en-US" sz="2400" dirty="0"/>
              <a:t>You may enable patching in different ways:</a:t>
            </a:r>
          </a:p>
          <a:p>
            <a:pPr marL="342900" indent="-342900">
              <a:buFont typeface="Arial" panose="020B0604020202020204" pitchFamily="34" charset="0"/>
              <a:buChar char="•"/>
            </a:pPr>
            <a:r>
              <a:rPr lang="en-US" sz="2400" dirty="0">
                <a:sym typeface="Helvetica Neue"/>
              </a:rPr>
              <a:t>      </a:t>
            </a:r>
            <a:r>
              <a:rPr lang="en-US" sz="2400" dirty="0"/>
              <a:t>Without editing the code: using a command line flag</a:t>
            </a:r>
          </a:p>
          <a:p>
            <a:pPr marL="342900" indent="-342900">
              <a:buFont typeface="Arial" panose="020B0604020202020204" pitchFamily="34" charset="0"/>
              <a:buChar char="•"/>
            </a:pPr>
            <a:r>
              <a:rPr lang="en-US" sz="2400" dirty="0">
                <a:sym typeface="Helvetica Neue"/>
              </a:rPr>
              <a:t>      Within code: using an import and a function call</a:t>
            </a:r>
          </a:p>
          <a:p>
            <a:pPr marL="342900" indent="-342900">
              <a:buFont typeface="Arial" panose="020B0604020202020204" pitchFamily="34" charset="0"/>
              <a:buChar char="•"/>
            </a:pPr>
            <a:r>
              <a:rPr lang="en-US" sz="2400" dirty="0">
                <a:sym typeface="Helvetica Neue"/>
              </a:rPr>
              <a:t>      Un-patching: using methods to follow</a:t>
            </a:r>
          </a:p>
          <a:p>
            <a:pPr marL="643459" lvl="1" indent="-342900">
              <a:buFont typeface="Arial" panose="020B0604020202020204" pitchFamily="34" charset="0"/>
              <a:buChar char="•"/>
            </a:pPr>
            <a:r>
              <a:rPr lang="en-US" sz="100" dirty="0">
                <a:sym typeface="Helvetica Neue"/>
              </a:rPr>
              <a:t> k		</a:t>
            </a:r>
          </a:p>
        </p:txBody>
      </p:sp>
      <p:sp>
        <p:nvSpPr>
          <p:cNvPr id="4" name="Text Placeholder 3">
            <a:extLst>
              <a:ext uri="{FF2B5EF4-FFF2-40B4-BE49-F238E27FC236}">
                <a16:creationId xmlns:a16="http://schemas.microsoft.com/office/drawing/2014/main" id="{286E241D-BD71-4E97-A721-72B16201B434}"/>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35715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F74E-A646-4661-9B09-6415EB636265}"/>
              </a:ext>
            </a:extLst>
          </p:cNvPr>
          <p:cNvSpPr>
            <a:spLocks noGrp="1"/>
          </p:cNvSpPr>
          <p:nvPr>
            <p:ph type="title"/>
          </p:nvPr>
        </p:nvSpPr>
        <p:spPr/>
        <p:txBody>
          <a:bodyPr/>
          <a:lstStyle/>
          <a:p>
            <a:r>
              <a:rPr lang="en-US" dirty="0"/>
              <a:t>Patching Alternatives</a:t>
            </a:r>
          </a:p>
        </p:txBody>
      </p:sp>
      <p:sp>
        <p:nvSpPr>
          <p:cNvPr id="3" name="Text Placeholder 2">
            <a:extLst>
              <a:ext uri="{FF2B5EF4-FFF2-40B4-BE49-F238E27FC236}">
                <a16:creationId xmlns:a16="http://schemas.microsoft.com/office/drawing/2014/main" id="{7CF4F8FF-34D0-42E4-B3CF-D09E49FC9264}"/>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US" sz="2400" dirty="0"/>
              <a:t>Command line: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Inside script or </a:t>
            </a:r>
            <a:r>
              <a:rPr lang="en-US" sz="2400" dirty="0" err="1"/>
              <a:t>Jupyter</a:t>
            </a:r>
            <a:r>
              <a:rPr lang="en-US" sz="2400" dirty="0"/>
              <a:t> Notebook: </a:t>
            </a:r>
          </a:p>
          <a:p>
            <a:br>
              <a:rPr lang="en-US" sz="3967" dirty="0"/>
            </a:br>
            <a:endParaRPr lang="en-US" sz="3967" dirty="0"/>
          </a:p>
        </p:txBody>
      </p:sp>
      <p:sp>
        <p:nvSpPr>
          <p:cNvPr id="4" name="Text Placeholder 3">
            <a:extLst>
              <a:ext uri="{FF2B5EF4-FFF2-40B4-BE49-F238E27FC236}">
                <a16:creationId xmlns:a16="http://schemas.microsoft.com/office/drawing/2014/main" id="{B1FA7C7B-9B98-484E-AC36-EE4A422FB42E}"/>
              </a:ext>
            </a:extLst>
          </p:cNvPr>
          <p:cNvSpPr>
            <a:spLocks noGrp="1"/>
          </p:cNvSpPr>
          <p:nvPr>
            <p:ph type="body" sz="quarter" idx="29"/>
          </p:nvPr>
        </p:nvSpPr>
        <p:spPr/>
        <p:txBody>
          <a:bodyPr/>
          <a:lstStyle/>
          <a:p>
            <a:endParaRPr lang="en-US"/>
          </a:p>
        </p:txBody>
      </p:sp>
      <p:sp>
        <p:nvSpPr>
          <p:cNvPr id="8" name="Rectangle 7">
            <a:extLst>
              <a:ext uri="{FF2B5EF4-FFF2-40B4-BE49-F238E27FC236}">
                <a16:creationId xmlns:a16="http://schemas.microsoft.com/office/drawing/2014/main" id="{B19FC601-4C6F-43AF-BE92-2E19F2C95F04}"/>
              </a:ext>
            </a:extLst>
          </p:cNvPr>
          <p:cNvSpPr/>
          <p:nvPr/>
        </p:nvSpPr>
        <p:spPr>
          <a:xfrm>
            <a:off x="2314933" y="3929925"/>
            <a:ext cx="6852213" cy="1328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from </a:t>
            </a:r>
            <a:r>
              <a:rPr kumimoji="0" lang="en-US" sz="2400" b="0" i="0" u="none" strike="noStrike" kern="0" cap="none" spc="0" normalizeH="0" baseline="0" noProof="0" dirty="0" err="1">
                <a:ln>
                  <a:noFill/>
                </a:ln>
                <a:solidFill>
                  <a:srgbClr val="003C71">
                    <a:lumMod val="60000"/>
                    <a:lumOff val="40000"/>
                  </a:srgbClr>
                </a:solidFill>
                <a:effectLst/>
                <a:uLnTx/>
                <a:uFillTx/>
                <a:latin typeface="Intel Clear"/>
                <a:ea typeface="+mn-ea"/>
                <a:cs typeface="+mn-cs"/>
                <a:sym typeface="Helvetica Neue"/>
              </a:rPr>
              <a:t>sklearnex</a:t>
            </a: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 import </a:t>
            </a:r>
            <a:r>
              <a:rPr kumimoji="0" lang="en-US" sz="2400" b="0" i="0" u="none" strike="noStrike" kern="0" cap="none" spc="0" normalizeH="0" baseline="0" noProof="0" dirty="0" err="1">
                <a:ln>
                  <a:noFill/>
                </a:ln>
                <a:solidFill>
                  <a:prstClr val="black"/>
                </a:solidFill>
                <a:effectLst/>
                <a:uLnTx/>
                <a:uFillTx/>
                <a:latin typeface="Intel Clear"/>
                <a:ea typeface="+mn-ea"/>
                <a:cs typeface="+mn-cs"/>
                <a:sym typeface="Helvetica Neue"/>
              </a:rPr>
              <a:t>patch_sklearn</a:t>
            </a:r>
            <a:b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br>
            <a:r>
              <a:rPr kumimoji="0" lang="en-US" sz="2400" b="0" i="0" u="none" strike="noStrike" kern="0" cap="none" spc="0" normalizeH="0" baseline="0" noProof="0" dirty="0" err="1">
                <a:ln>
                  <a:noFill/>
                </a:ln>
                <a:solidFill>
                  <a:prstClr val="black"/>
                </a:solidFill>
                <a:effectLst/>
                <a:uLnTx/>
                <a:uFillTx/>
                <a:latin typeface="Intel Clear"/>
                <a:ea typeface="+mn-ea"/>
                <a:cs typeface="+mn-cs"/>
                <a:sym typeface="Helvetica Neue"/>
              </a:rPr>
              <a:t>patch_sklearn</a:t>
            </a:r>
            <a: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t>()</a:t>
            </a:r>
          </a:p>
        </p:txBody>
      </p:sp>
      <p:sp>
        <p:nvSpPr>
          <p:cNvPr id="9" name="Rectangle 8">
            <a:extLst>
              <a:ext uri="{FF2B5EF4-FFF2-40B4-BE49-F238E27FC236}">
                <a16:creationId xmlns:a16="http://schemas.microsoft.com/office/drawing/2014/main" id="{3B3CE287-9017-4DBE-B82C-1B792583C9F0}"/>
              </a:ext>
            </a:extLst>
          </p:cNvPr>
          <p:cNvSpPr/>
          <p:nvPr/>
        </p:nvSpPr>
        <p:spPr>
          <a:xfrm>
            <a:off x="2314934" y="2168050"/>
            <a:ext cx="6852213" cy="624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t>python -m </a:t>
            </a:r>
            <a:r>
              <a:rPr kumimoji="0" lang="en-US" sz="2400" b="0" i="0" u="none" strike="noStrike" kern="0" cap="none" spc="0" normalizeH="0" baseline="0" noProof="0" dirty="0" err="1">
                <a:ln>
                  <a:noFill/>
                </a:ln>
                <a:solidFill>
                  <a:prstClr val="black"/>
                </a:solidFill>
                <a:effectLst/>
                <a:uLnTx/>
                <a:uFillTx/>
                <a:latin typeface="Intel Clear"/>
                <a:ea typeface="+mn-ea"/>
                <a:cs typeface="+mn-cs"/>
                <a:sym typeface="Helvetica Neue"/>
              </a:rPr>
              <a:t>sklearnex</a:t>
            </a:r>
            <a: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t> my_application.py</a:t>
            </a:r>
          </a:p>
        </p:txBody>
      </p:sp>
    </p:spTree>
    <p:extLst>
      <p:ext uri="{BB962C8B-B14F-4D97-AF65-F5344CB8AC3E}">
        <p14:creationId xmlns:p14="http://schemas.microsoft.com/office/powerpoint/2010/main" val="40827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F74E-A646-4661-9B09-6415EB636265}"/>
              </a:ext>
            </a:extLst>
          </p:cNvPr>
          <p:cNvSpPr>
            <a:spLocks noGrp="1"/>
          </p:cNvSpPr>
          <p:nvPr>
            <p:ph type="title"/>
          </p:nvPr>
        </p:nvSpPr>
        <p:spPr/>
        <p:txBody>
          <a:bodyPr/>
          <a:lstStyle/>
          <a:p>
            <a:r>
              <a:rPr lang="en-US" dirty="0"/>
              <a:t>Patching Alternatives</a:t>
            </a:r>
          </a:p>
        </p:txBody>
      </p:sp>
      <p:sp>
        <p:nvSpPr>
          <p:cNvPr id="3" name="Text Placeholder 2">
            <a:extLst>
              <a:ext uri="{FF2B5EF4-FFF2-40B4-BE49-F238E27FC236}">
                <a16:creationId xmlns:a16="http://schemas.microsoft.com/office/drawing/2014/main" id="{7CF4F8FF-34D0-42E4-B3CF-D09E49FC9264}"/>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US" sz="2400" dirty="0" err="1"/>
              <a:t>Unpatching</a:t>
            </a:r>
            <a:r>
              <a:rPr lang="en-US" sz="2400" dirty="0"/>
              <a:t> is similar: </a:t>
            </a:r>
          </a:p>
          <a:p>
            <a:br>
              <a:rPr lang="en-US" sz="3967" dirty="0"/>
            </a:br>
            <a:endParaRPr lang="en-US" sz="3967" dirty="0"/>
          </a:p>
        </p:txBody>
      </p:sp>
      <p:sp>
        <p:nvSpPr>
          <p:cNvPr id="4" name="Text Placeholder 3">
            <a:extLst>
              <a:ext uri="{FF2B5EF4-FFF2-40B4-BE49-F238E27FC236}">
                <a16:creationId xmlns:a16="http://schemas.microsoft.com/office/drawing/2014/main" id="{B1FA7C7B-9B98-484E-AC36-EE4A422FB42E}"/>
              </a:ext>
            </a:extLst>
          </p:cNvPr>
          <p:cNvSpPr>
            <a:spLocks noGrp="1"/>
          </p:cNvSpPr>
          <p:nvPr>
            <p:ph type="body" sz="quarter" idx="29"/>
          </p:nvPr>
        </p:nvSpPr>
        <p:spPr/>
        <p:txBody>
          <a:bodyPr/>
          <a:lstStyle/>
          <a:p>
            <a:endParaRPr lang="en-US"/>
          </a:p>
        </p:txBody>
      </p:sp>
      <p:sp>
        <p:nvSpPr>
          <p:cNvPr id="8" name="Rectangle 7">
            <a:extLst>
              <a:ext uri="{FF2B5EF4-FFF2-40B4-BE49-F238E27FC236}">
                <a16:creationId xmlns:a16="http://schemas.microsoft.com/office/drawing/2014/main" id="{B19FC601-4C6F-43AF-BE92-2E19F2C95F04}"/>
              </a:ext>
            </a:extLst>
          </p:cNvPr>
          <p:cNvSpPr/>
          <p:nvPr/>
        </p:nvSpPr>
        <p:spPr>
          <a:xfrm>
            <a:off x="2314933" y="2378918"/>
            <a:ext cx="6852213" cy="1328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from </a:t>
            </a:r>
            <a:r>
              <a:rPr kumimoji="0" lang="en-US" sz="2400" b="0" i="0" u="none" strike="noStrike" kern="0" cap="none" spc="0" normalizeH="0" baseline="0" noProof="0" dirty="0" err="1">
                <a:ln>
                  <a:noFill/>
                </a:ln>
                <a:solidFill>
                  <a:srgbClr val="003C71">
                    <a:lumMod val="60000"/>
                    <a:lumOff val="40000"/>
                  </a:srgbClr>
                </a:solidFill>
                <a:effectLst/>
                <a:uLnTx/>
                <a:uFillTx/>
                <a:latin typeface="Intel Clear"/>
                <a:ea typeface="+mn-ea"/>
                <a:cs typeface="+mn-cs"/>
                <a:sym typeface="Helvetica Neue"/>
              </a:rPr>
              <a:t>sklearnex</a:t>
            </a: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 import </a:t>
            </a:r>
            <a:r>
              <a:rPr lang="en-US" sz="2400" kern="0" dirty="0" err="1">
                <a:solidFill>
                  <a:prstClr val="black"/>
                </a:solidFill>
                <a:latin typeface="Intel Clear"/>
                <a:sym typeface="Helvetica Neue"/>
              </a:rPr>
              <a:t>unp</a:t>
            </a:r>
            <a:r>
              <a:rPr kumimoji="0" lang="en-US" sz="2400" b="0" i="0" u="none" strike="noStrike" kern="0" cap="none" spc="0" normalizeH="0" baseline="0" noProof="0" dirty="0" err="1">
                <a:ln>
                  <a:noFill/>
                </a:ln>
                <a:solidFill>
                  <a:prstClr val="black"/>
                </a:solidFill>
                <a:effectLst/>
                <a:uLnTx/>
                <a:uFillTx/>
                <a:latin typeface="Intel Clear"/>
                <a:ea typeface="+mn-ea"/>
                <a:cs typeface="+mn-cs"/>
                <a:sym typeface="Helvetica Neue"/>
              </a:rPr>
              <a:t>atch_sklearn</a:t>
            </a:r>
            <a:b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br>
            <a:r>
              <a:rPr kumimoji="0" lang="en-US" sz="2400" b="0" i="0" u="none" strike="noStrike" kern="0" cap="none" spc="0" normalizeH="0" baseline="0" noProof="0" dirty="0" err="1">
                <a:ln>
                  <a:noFill/>
                </a:ln>
                <a:solidFill>
                  <a:prstClr val="black"/>
                </a:solidFill>
                <a:effectLst/>
                <a:uLnTx/>
                <a:uFillTx/>
                <a:latin typeface="Intel Clear"/>
                <a:ea typeface="+mn-ea"/>
                <a:cs typeface="+mn-cs"/>
                <a:sym typeface="Helvetica Neue"/>
              </a:rPr>
              <a:t>unpatch_sklearn</a:t>
            </a:r>
            <a: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t>()</a:t>
            </a:r>
          </a:p>
        </p:txBody>
      </p:sp>
    </p:spTree>
    <p:extLst>
      <p:ext uri="{BB962C8B-B14F-4D97-AF65-F5344CB8AC3E}">
        <p14:creationId xmlns:p14="http://schemas.microsoft.com/office/powerpoint/2010/main" val="100417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F74E-A646-4661-9B09-6415EB636265}"/>
              </a:ext>
            </a:extLst>
          </p:cNvPr>
          <p:cNvSpPr>
            <a:spLocks noGrp="1"/>
          </p:cNvSpPr>
          <p:nvPr>
            <p:ph type="title"/>
          </p:nvPr>
        </p:nvSpPr>
        <p:spPr/>
        <p:txBody>
          <a:bodyPr/>
          <a:lstStyle/>
          <a:p>
            <a:r>
              <a:rPr lang="en-US" dirty="0"/>
              <a:t>Patching Alternatives</a:t>
            </a:r>
          </a:p>
        </p:txBody>
      </p:sp>
      <p:sp>
        <p:nvSpPr>
          <p:cNvPr id="3" name="Text Placeholder 2">
            <a:extLst>
              <a:ext uri="{FF2B5EF4-FFF2-40B4-BE49-F238E27FC236}">
                <a16:creationId xmlns:a16="http://schemas.microsoft.com/office/drawing/2014/main" id="{7CF4F8FF-34D0-42E4-B3CF-D09E49FC9264}"/>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US" sz="2400" dirty="0"/>
              <a:t>Patching or patching or </a:t>
            </a:r>
            <a:r>
              <a:rPr lang="en-US" sz="2400" dirty="0" err="1"/>
              <a:t>unpatch</a:t>
            </a:r>
            <a:r>
              <a:rPr lang="en-US" sz="2400" dirty="0"/>
              <a:t> specified functions surgically: </a:t>
            </a:r>
          </a:p>
          <a:p>
            <a:br>
              <a:rPr lang="en-US" sz="3967" dirty="0"/>
            </a:br>
            <a:endParaRPr lang="en-US" sz="3967" dirty="0"/>
          </a:p>
        </p:txBody>
      </p:sp>
      <p:sp>
        <p:nvSpPr>
          <p:cNvPr id="9" name="TextBox 8">
            <a:extLst>
              <a:ext uri="{FF2B5EF4-FFF2-40B4-BE49-F238E27FC236}">
                <a16:creationId xmlns:a16="http://schemas.microsoft.com/office/drawing/2014/main" id="{26CE46C7-7514-4BD8-844A-F0099AF8B1B5}"/>
              </a:ext>
            </a:extLst>
          </p:cNvPr>
          <p:cNvSpPr txBox="1"/>
          <p:nvPr/>
        </p:nvSpPr>
        <p:spPr>
          <a:xfrm>
            <a:off x="2314932" y="4762646"/>
            <a:ext cx="6852213" cy="1423275"/>
          </a:xfrm>
          <a:prstGeom prst="rect">
            <a:avLst/>
          </a:prstGeom>
          <a:solidFill>
            <a:schemeClr val="bg1"/>
          </a:solidFill>
        </p:spPr>
        <p:txBody>
          <a:bodyPr wrap="square">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b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b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from </a:t>
            </a:r>
            <a:r>
              <a:rPr kumimoji="0" lang="en-US" sz="2400" b="0" i="0" u="none" strike="noStrike" kern="0" cap="none" spc="0" normalizeH="0" baseline="0" noProof="0" dirty="0" err="1">
                <a:ln>
                  <a:noFill/>
                </a:ln>
                <a:solidFill>
                  <a:srgbClr val="003C71">
                    <a:lumMod val="60000"/>
                    <a:lumOff val="40000"/>
                  </a:srgbClr>
                </a:solidFill>
                <a:effectLst/>
                <a:uLnTx/>
                <a:uFillTx/>
                <a:latin typeface="Intel Clear"/>
                <a:ea typeface="+mn-ea"/>
                <a:cs typeface="+mn-cs"/>
                <a:sym typeface="Helvetica Neue"/>
              </a:rPr>
              <a:t>sklearnex</a:t>
            </a: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 import </a:t>
            </a:r>
            <a:r>
              <a:rPr kumimoji="0" lang="en-US" sz="2400" b="1" i="0" u="none" strike="noStrike" kern="0" cap="none" spc="0" normalizeH="0" baseline="0" noProof="0" dirty="0" err="1">
                <a:ln>
                  <a:noFill/>
                </a:ln>
                <a:solidFill>
                  <a:prstClr val="black"/>
                </a:solidFill>
                <a:effectLst/>
                <a:uLnTx/>
                <a:uFillTx/>
                <a:latin typeface="Intel Clear"/>
                <a:ea typeface="+mn-ea"/>
                <a:cs typeface="+mn-cs"/>
                <a:sym typeface="Helvetica Neue"/>
              </a:rPr>
              <a:t>unpatch_sklearn</a:t>
            </a:r>
            <a:b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br>
            <a:r>
              <a:rPr kumimoji="0" lang="en-US" sz="2400" b="1" i="0" u="none" strike="noStrike" kern="0" cap="none" spc="0" normalizeH="0" baseline="0" noProof="0" dirty="0" err="1">
                <a:ln>
                  <a:noFill/>
                </a:ln>
                <a:solidFill>
                  <a:prstClr val="black"/>
                </a:solidFill>
                <a:effectLst/>
                <a:uLnTx/>
                <a:uFillTx/>
                <a:latin typeface="Intel Clear"/>
                <a:ea typeface="+mn-ea"/>
                <a:cs typeface="+mn-cs"/>
                <a:sym typeface="Helvetica Neue"/>
              </a:rPr>
              <a:t>unpatch_sklearn</a:t>
            </a:r>
            <a: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t>(“SVC”)</a:t>
            </a:r>
            <a:b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br>
            <a:endPar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endParaRPr>
          </a:p>
        </p:txBody>
      </p:sp>
      <p:sp>
        <p:nvSpPr>
          <p:cNvPr id="7" name="Rectangle 6">
            <a:extLst>
              <a:ext uri="{FF2B5EF4-FFF2-40B4-BE49-F238E27FC236}">
                <a16:creationId xmlns:a16="http://schemas.microsoft.com/office/drawing/2014/main" id="{16B55D97-717E-489D-B5EC-38CD9DB78D6F}"/>
              </a:ext>
            </a:extLst>
          </p:cNvPr>
          <p:cNvSpPr/>
          <p:nvPr/>
        </p:nvSpPr>
        <p:spPr>
          <a:xfrm>
            <a:off x="2314933" y="2175837"/>
            <a:ext cx="6852213" cy="2186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b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b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from </a:t>
            </a:r>
            <a:r>
              <a:rPr kumimoji="0" lang="en-US" sz="2400" b="0" i="0" u="none" strike="noStrike" kern="0" cap="none" spc="0" normalizeH="0" baseline="0" noProof="0" dirty="0" err="1">
                <a:ln>
                  <a:noFill/>
                </a:ln>
                <a:solidFill>
                  <a:srgbClr val="003C71">
                    <a:lumMod val="60000"/>
                    <a:lumOff val="40000"/>
                  </a:srgbClr>
                </a:solidFill>
                <a:effectLst/>
                <a:uLnTx/>
                <a:uFillTx/>
                <a:latin typeface="Intel Clear"/>
                <a:ea typeface="+mn-ea"/>
                <a:cs typeface="+mn-cs"/>
                <a:sym typeface="Helvetica Neue"/>
              </a:rPr>
              <a:t>sklearnex</a:t>
            </a:r>
            <a:r>
              <a:rPr kumimoji="0" lang="en-US" sz="2400" b="0" i="0" u="none" strike="noStrike" kern="0" cap="none" spc="0" normalizeH="0" baseline="0" noProof="0" dirty="0">
                <a:ln>
                  <a:noFill/>
                </a:ln>
                <a:solidFill>
                  <a:srgbClr val="00B050"/>
                </a:solidFill>
                <a:effectLst/>
                <a:uLnTx/>
                <a:uFillTx/>
                <a:latin typeface="Intel Clear"/>
                <a:ea typeface="+mn-ea"/>
                <a:cs typeface="+mn-cs"/>
                <a:sym typeface="Helvetica Neue"/>
              </a:rPr>
              <a:t> import </a:t>
            </a:r>
            <a:r>
              <a:rPr kumimoji="0" lang="en-US" sz="2400" b="1" i="0" u="none" strike="noStrike" kern="0" cap="none" spc="0" normalizeH="0" baseline="0" noProof="0" dirty="0" err="1">
                <a:ln>
                  <a:noFill/>
                </a:ln>
                <a:solidFill>
                  <a:prstClr val="black"/>
                </a:solidFill>
                <a:effectLst/>
                <a:uLnTx/>
                <a:uFillTx/>
                <a:latin typeface="Intel Clear"/>
                <a:ea typeface="+mn-ea"/>
                <a:cs typeface="+mn-cs"/>
                <a:sym typeface="Helvetica Neue"/>
              </a:rPr>
              <a:t>patch_sklearn</a:t>
            </a:r>
            <a:b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br>
            <a:r>
              <a:rPr kumimoji="0" lang="en-US" sz="2400" b="1" i="0" u="none" strike="noStrike" kern="0" cap="none" spc="0" normalizeH="0" baseline="0" noProof="0" dirty="0" err="1">
                <a:ln>
                  <a:noFill/>
                </a:ln>
                <a:solidFill>
                  <a:prstClr val="black"/>
                </a:solidFill>
                <a:effectLst/>
                <a:uLnTx/>
                <a:uFillTx/>
                <a:latin typeface="Intel Clear"/>
                <a:ea typeface="+mn-ea"/>
                <a:cs typeface="+mn-cs"/>
                <a:sym typeface="Helvetica Neue"/>
              </a:rPr>
              <a:t>patch_sklearn</a:t>
            </a:r>
            <a: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t>(“SVC”)</a:t>
            </a:r>
          </a:p>
          <a:p>
            <a:r>
              <a:rPr kumimoji="0" lang="en-US" sz="2400" b="1" i="0" u="none" strike="noStrike" kern="0" cap="none" spc="0" normalizeH="0" baseline="0" noProof="0" dirty="0" err="1">
                <a:ln>
                  <a:noFill/>
                </a:ln>
                <a:solidFill>
                  <a:prstClr val="black"/>
                </a:solidFill>
                <a:effectLst/>
                <a:uLnTx/>
                <a:uFillTx/>
                <a:latin typeface="Intel Clear"/>
                <a:ea typeface="+mn-ea"/>
                <a:cs typeface="+mn-cs"/>
                <a:sym typeface="Helvetica Neue"/>
              </a:rPr>
              <a:t>patch_sklearn</a:t>
            </a:r>
            <a:r>
              <a:rPr kumimoji="0" lang="en-US" sz="2400" b="0" i="0" u="none" strike="noStrike" kern="0" cap="none" spc="0" normalizeH="0" baseline="0" noProof="0" dirty="0">
                <a:ln>
                  <a:noFill/>
                </a:ln>
                <a:solidFill>
                  <a:prstClr val="black"/>
                </a:solidFill>
                <a:effectLst/>
                <a:uLnTx/>
                <a:uFillTx/>
                <a:latin typeface="Intel Clear"/>
                <a:ea typeface="+mn-ea"/>
                <a:cs typeface="+mn-cs"/>
                <a:sym typeface="Helvetica Neue"/>
              </a:rPr>
              <a:t>([“SVC”, “PCA”])</a:t>
            </a:r>
          </a:p>
        </p:txBody>
      </p:sp>
    </p:spTree>
    <p:extLst>
      <p:ext uri="{BB962C8B-B14F-4D97-AF65-F5344CB8AC3E}">
        <p14:creationId xmlns:p14="http://schemas.microsoft.com/office/powerpoint/2010/main" val="6993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F74E-A646-4661-9B09-6415EB636265}"/>
              </a:ext>
            </a:extLst>
          </p:cNvPr>
          <p:cNvSpPr>
            <a:spLocks noGrp="1"/>
          </p:cNvSpPr>
          <p:nvPr>
            <p:ph type="title"/>
          </p:nvPr>
        </p:nvSpPr>
        <p:spPr/>
        <p:txBody>
          <a:bodyPr/>
          <a:lstStyle/>
          <a:p>
            <a:pPr marL="342900" indent="-342900">
              <a:buFont typeface="Arial" panose="020B0604020202020204" pitchFamily="34" charset="0"/>
              <a:buChar char="•"/>
            </a:pPr>
            <a:r>
              <a:rPr lang="en-US" sz="4000" dirty="0"/>
              <a:t>Getting the list of optimized functions: </a:t>
            </a:r>
          </a:p>
        </p:txBody>
      </p:sp>
      <p:sp>
        <p:nvSpPr>
          <p:cNvPr id="3" name="Text Placeholder 2">
            <a:extLst>
              <a:ext uri="{FF2B5EF4-FFF2-40B4-BE49-F238E27FC236}">
                <a16:creationId xmlns:a16="http://schemas.microsoft.com/office/drawing/2014/main" id="{7CF4F8FF-34D0-42E4-B3CF-D09E49FC9264}"/>
              </a:ext>
            </a:extLst>
          </p:cNvPr>
          <p:cNvSpPr>
            <a:spLocks noGrp="1"/>
          </p:cNvSpPr>
          <p:nvPr>
            <p:ph type="body" sz="quarter" idx="10"/>
          </p:nvPr>
        </p:nvSpPr>
        <p:spPr/>
        <p:txBody>
          <a:bodyPr>
            <a:normAutofit/>
          </a:bodyPr>
          <a:lstStyle/>
          <a:p>
            <a:br>
              <a:rPr lang="en-US" sz="3967" dirty="0"/>
            </a:br>
            <a:endParaRPr lang="en-US" sz="3967" dirty="0"/>
          </a:p>
        </p:txBody>
      </p:sp>
      <p:sp>
        <p:nvSpPr>
          <p:cNvPr id="4" name="Text Placeholder 3">
            <a:extLst>
              <a:ext uri="{FF2B5EF4-FFF2-40B4-BE49-F238E27FC236}">
                <a16:creationId xmlns:a16="http://schemas.microsoft.com/office/drawing/2014/main" id="{B1FA7C7B-9B98-484E-AC36-EE4A422FB42E}"/>
              </a:ext>
            </a:extLst>
          </p:cNvPr>
          <p:cNvSpPr>
            <a:spLocks noGrp="1"/>
          </p:cNvSpPr>
          <p:nvPr>
            <p:ph type="body" sz="quarter" idx="29"/>
          </p:nvPr>
        </p:nvSpPr>
        <p:spPr/>
        <p:txBody>
          <a:bodyPr/>
          <a:lstStyle/>
          <a:p>
            <a:endParaRPr lang="en-US"/>
          </a:p>
        </p:txBody>
      </p:sp>
      <p:sp>
        <p:nvSpPr>
          <p:cNvPr id="8" name="Rectangle 7">
            <a:extLst>
              <a:ext uri="{FF2B5EF4-FFF2-40B4-BE49-F238E27FC236}">
                <a16:creationId xmlns:a16="http://schemas.microsoft.com/office/drawing/2014/main" id="{B19FC601-4C6F-43AF-BE92-2E19F2C95F04}"/>
              </a:ext>
            </a:extLst>
          </p:cNvPr>
          <p:cNvSpPr/>
          <p:nvPr/>
        </p:nvSpPr>
        <p:spPr>
          <a:xfrm>
            <a:off x="2314933" y="2132412"/>
            <a:ext cx="6852213" cy="1328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from</a:t>
            </a:r>
            <a:r>
              <a:rPr kumimoji="0" lang="en-US" sz="24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2400" b="1"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sklearnex</a:t>
            </a:r>
            <a:r>
              <a:rPr kumimoji="0" lang="en-US" sz="24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2400" b="1"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import</a:t>
            </a:r>
            <a:r>
              <a:rPr kumimoji="0" lang="en-US" sz="24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2400" b="1"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get_patch_names</a:t>
            </a:r>
            <a:endParaRPr kumimoji="0" lang="en-US" sz="2400" b="1"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get_patch_names</a:t>
            </a:r>
            <a:r>
              <a:rPr kumimoji="0" lang="en-US" sz="2400" b="1"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a:t>
            </a:r>
          </a:p>
        </p:txBody>
      </p:sp>
      <p:sp>
        <p:nvSpPr>
          <p:cNvPr id="9" name="TextBox 8">
            <a:extLst>
              <a:ext uri="{FF2B5EF4-FFF2-40B4-BE49-F238E27FC236}">
                <a16:creationId xmlns:a16="http://schemas.microsoft.com/office/drawing/2014/main" id="{26CE46C7-7514-4BD8-844A-F0099AF8B1B5}"/>
              </a:ext>
            </a:extLst>
          </p:cNvPr>
          <p:cNvSpPr txBox="1"/>
          <p:nvPr/>
        </p:nvSpPr>
        <p:spPr>
          <a:xfrm>
            <a:off x="2314933" y="3817761"/>
            <a:ext cx="5382121" cy="1053430"/>
          </a:xfrm>
          <a:prstGeom prst="rect">
            <a:avLst/>
          </a:prstGeom>
          <a:solidFill>
            <a:schemeClr val="bg1"/>
          </a:solidFill>
        </p:spPr>
        <p:txBody>
          <a:bodyPr wrap="square">
            <a:spAutoFit/>
          </a:bodyPr>
          <a:lstStyle/>
          <a:p>
            <a:r>
              <a:rPr lang="en-US" dirty="0">
                <a:solidFill>
                  <a:schemeClr val="tx1"/>
                </a:solidFill>
              </a:rPr>
              <a:t>For up to date info</a:t>
            </a:r>
          </a:p>
          <a:p>
            <a:r>
              <a:rPr lang="en-US" dirty="0">
                <a:solidFill>
                  <a:srgbClr val="0071C5"/>
                </a:solidFill>
                <a:hlinkClick r:id="rId3"/>
              </a:rPr>
              <a:t>Supported Functions and Parameters</a:t>
            </a:r>
            <a:endParaRPr lang="en-US" dirty="0"/>
          </a:p>
        </p:txBody>
      </p:sp>
    </p:spTree>
    <p:extLst>
      <p:ext uri="{BB962C8B-B14F-4D97-AF65-F5344CB8AC3E}">
        <p14:creationId xmlns:p14="http://schemas.microsoft.com/office/powerpoint/2010/main" val="211018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162704" y="166047"/>
            <a:ext cx="11022060" cy="873744"/>
          </a:xfrm>
        </p:spPr>
        <p:txBody>
          <a:bodyPr>
            <a:normAutofit/>
          </a:bodyPr>
          <a:lstStyle/>
          <a:p>
            <a:pPr algn="ctr"/>
            <a:r>
              <a:rPr lang="en-US" sz="4000" spc="-26" dirty="0">
                <a:latin typeface="Avenir Book" charset="0"/>
                <a:ea typeface="Avenir Book" charset="0"/>
                <a:cs typeface="Avenir Book" charset="0"/>
              </a:rPr>
              <a:t>Patching and imports: The Order</a:t>
            </a:r>
            <a:endParaRPr lang="en-US" dirty="0">
              <a:latin typeface="+mj-lt"/>
            </a:endParaRPr>
          </a:p>
        </p:txBody>
      </p:sp>
      <p:sp>
        <p:nvSpPr>
          <p:cNvPr id="23" name="Rectangle: Single Corner Snipped 22">
            <a:extLst>
              <a:ext uri="{FF2B5EF4-FFF2-40B4-BE49-F238E27FC236}">
                <a16:creationId xmlns:a16="http://schemas.microsoft.com/office/drawing/2014/main" id="{7C766940-5E59-492C-9E51-46E3E1FC629B}"/>
              </a:ext>
            </a:extLst>
          </p:cNvPr>
          <p:cNvSpPr/>
          <p:nvPr/>
        </p:nvSpPr>
        <p:spPr>
          <a:xfrm>
            <a:off x="3729038" y="898526"/>
            <a:ext cx="7455725" cy="5314489"/>
          </a:xfrm>
          <a:prstGeom prst="snip1Rect">
            <a:avLst>
              <a:gd name="adj" fmla="val 2758"/>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Intel Clear"/>
              <a:ea typeface="+mn-ea"/>
              <a:cs typeface="+mn-cs"/>
              <a:sym typeface="Helvetica Neue"/>
            </a:endParaRPr>
          </a:p>
        </p:txBody>
      </p:sp>
      <p:grpSp>
        <p:nvGrpSpPr>
          <p:cNvPr id="9" name="Group 8">
            <a:extLst>
              <a:ext uri="{FF2B5EF4-FFF2-40B4-BE49-F238E27FC236}">
                <a16:creationId xmlns:a16="http://schemas.microsoft.com/office/drawing/2014/main" id="{41C6F822-D0AC-450C-A96A-5B2B840EC021}"/>
              </a:ext>
            </a:extLst>
          </p:cNvPr>
          <p:cNvGrpSpPr/>
          <p:nvPr/>
        </p:nvGrpSpPr>
        <p:grpSpPr>
          <a:xfrm>
            <a:off x="3981396" y="948651"/>
            <a:ext cx="6734227" cy="1643527"/>
            <a:chOff x="5106398" y="981297"/>
            <a:chExt cx="3472575" cy="1643527"/>
          </a:xfrm>
        </p:grpSpPr>
        <p:sp>
          <p:nvSpPr>
            <p:cNvPr id="45" name="TextBox 44">
              <a:extLst>
                <a:ext uri="{FF2B5EF4-FFF2-40B4-BE49-F238E27FC236}">
                  <a16:creationId xmlns:a16="http://schemas.microsoft.com/office/drawing/2014/main" id="{B3A136D4-9BD2-459D-9864-0C6418DA2CAB}"/>
                </a:ext>
              </a:extLst>
            </p:cNvPr>
            <p:cNvSpPr txBox="1"/>
            <p:nvPr/>
          </p:nvSpPr>
          <p:spPr>
            <a:xfrm>
              <a:off x="5114345" y="981297"/>
              <a:ext cx="3464628" cy="1643527"/>
            </a:xfrm>
            <a:prstGeom prst="rect">
              <a:avLst/>
            </a:prstGeom>
            <a:noFill/>
          </p:spPr>
          <p:txBody>
            <a:bodyPr wrap="square">
              <a:spAutoFit/>
            </a:bodyPr>
            <a:lstStyle/>
            <a:p>
              <a:pPr marL="0" marR="0" lvl="0" indent="0" algn="l" defTabSz="1219169" rtl="0" eaLnBrk="1" fontAlgn="auto" latinLnBrk="0" hangingPunct="0">
                <a:lnSpc>
                  <a:spcPct val="9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b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from</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sklearnex</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import</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patch_sklearn</a:t>
              </a:r>
              <a:endPar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patch_sklearn</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 apply BEFORE import of targets</a:t>
              </a:r>
            </a:p>
            <a:p>
              <a:pPr marL="0" marR="0" lvl="0" indent="0" algn="l" defTabSz="1219169" rtl="0" eaLnBrk="1" fontAlgn="auto" latinLnBrk="0" hangingPunct="0">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from</a:t>
              </a:r>
              <a:r>
                <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sklearn.model_selection</a:t>
              </a:r>
              <a:r>
                <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import</a:t>
              </a:r>
              <a:r>
                <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train_test_split</a:t>
              </a:r>
              <a:endPar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endParaRPr>
            </a:p>
          </p:txBody>
        </p:sp>
        <p:sp>
          <p:nvSpPr>
            <p:cNvPr id="47" name="Rectangle: Rounded Corners 46">
              <a:extLst>
                <a:ext uri="{FF2B5EF4-FFF2-40B4-BE49-F238E27FC236}">
                  <a16:creationId xmlns:a16="http://schemas.microsoft.com/office/drawing/2014/main" id="{15238EEE-4B95-4389-BA45-245E223A3DB2}"/>
                </a:ext>
              </a:extLst>
            </p:cNvPr>
            <p:cNvSpPr/>
            <p:nvPr/>
          </p:nvSpPr>
          <p:spPr>
            <a:xfrm>
              <a:off x="5106398" y="1185914"/>
              <a:ext cx="3384165" cy="612623"/>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FFA300"/>
                </a:solidFill>
                <a:effectLst/>
                <a:uLnTx/>
                <a:uFillTx/>
                <a:latin typeface="Intel Clear"/>
                <a:ea typeface="+mn-ea"/>
                <a:cs typeface="+mn-cs"/>
                <a:sym typeface="Helvetica Neue"/>
              </a:endParaRPr>
            </a:p>
          </p:txBody>
        </p:sp>
      </p:grpSp>
      <p:cxnSp>
        <p:nvCxnSpPr>
          <p:cNvPr id="50" name="Straight Arrow Connector 49">
            <a:extLst>
              <a:ext uri="{FF2B5EF4-FFF2-40B4-BE49-F238E27FC236}">
                <a16:creationId xmlns:a16="http://schemas.microsoft.com/office/drawing/2014/main" id="{4768C280-42A2-497B-A89E-251C3077D2D9}"/>
              </a:ext>
            </a:extLst>
          </p:cNvPr>
          <p:cNvCxnSpPr>
            <a:cxnSpLocks/>
          </p:cNvCxnSpPr>
          <p:nvPr/>
        </p:nvCxnSpPr>
        <p:spPr>
          <a:xfrm>
            <a:off x="2506904" y="1179911"/>
            <a:ext cx="1474493" cy="18703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8D83E8C7-44AC-41EC-8912-61EF1C1D2CB4}"/>
              </a:ext>
            </a:extLst>
          </p:cNvPr>
          <p:cNvCxnSpPr>
            <a:cxnSpLocks/>
          </p:cNvCxnSpPr>
          <p:nvPr/>
        </p:nvCxnSpPr>
        <p:spPr>
          <a:xfrm flipV="1">
            <a:off x="3128963" y="1658587"/>
            <a:ext cx="852434" cy="598838"/>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Content Placeholder 9">
            <a:extLst>
              <a:ext uri="{FF2B5EF4-FFF2-40B4-BE49-F238E27FC236}">
                <a16:creationId xmlns:a16="http://schemas.microsoft.com/office/drawing/2014/main" id="{1E3F258E-0275-49BF-AD1A-16D9E039E371}"/>
              </a:ext>
            </a:extLst>
          </p:cNvPr>
          <p:cNvSpPr txBox="1">
            <a:spLocks/>
          </p:cNvSpPr>
          <p:nvPr/>
        </p:nvSpPr>
        <p:spPr>
          <a:xfrm>
            <a:off x="-14146" y="1724577"/>
            <a:ext cx="5043376" cy="1069851"/>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55" name="Content Placeholder 9">
            <a:extLst>
              <a:ext uri="{FF2B5EF4-FFF2-40B4-BE49-F238E27FC236}">
                <a16:creationId xmlns:a16="http://schemas.microsoft.com/office/drawing/2014/main" id="{782B042B-C06B-40E7-B622-C521BA3807B3}"/>
              </a:ext>
            </a:extLst>
          </p:cNvPr>
          <p:cNvSpPr txBox="1">
            <a:spLocks/>
          </p:cNvSpPr>
          <p:nvPr/>
        </p:nvSpPr>
        <p:spPr>
          <a:xfrm>
            <a:off x="-641163" y="5143164"/>
            <a:ext cx="5043376" cy="1069851"/>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2" name="Content Placeholder 9">
            <a:extLst>
              <a:ext uri="{FF2B5EF4-FFF2-40B4-BE49-F238E27FC236}">
                <a16:creationId xmlns:a16="http://schemas.microsoft.com/office/drawing/2014/main" id="{A0A736D3-A967-48FC-AF68-91E5B2078642}"/>
              </a:ext>
            </a:extLst>
          </p:cNvPr>
          <p:cNvSpPr txBox="1">
            <a:spLocks/>
          </p:cNvSpPr>
          <p:nvPr/>
        </p:nvSpPr>
        <p:spPr>
          <a:xfrm>
            <a:off x="32220" y="948651"/>
            <a:ext cx="3964588" cy="659811"/>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Import </a:t>
            </a:r>
            <a:r>
              <a:rPr kumimoji="0" lang="en-US" sz="2400" b="0" i="0" u="none" strike="noStrike" kern="1200" cap="none" spc="0" normalizeH="0" baseline="0" noProof="0" dirty="0" err="1">
                <a:ln>
                  <a:noFill/>
                </a:ln>
                <a:solidFill>
                  <a:prstClr val="white"/>
                </a:solidFill>
                <a:effectLst/>
                <a:uLnTx/>
                <a:uFillTx/>
                <a:latin typeface="Intel Clear"/>
                <a:ea typeface="+mn-ea"/>
                <a:cs typeface="Intel Clear" panose="020B0604020203020204" pitchFamily="34" charset="0"/>
                <a:sym typeface="Helvetica Neue"/>
              </a:rPr>
              <a:t>sklearnex</a:t>
            </a: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Apply “monkey patch” BEFORE</a:t>
            </a: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Import desired </a:t>
            </a:r>
            <a:r>
              <a:rPr kumimoji="0" lang="en-US" sz="2400" b="0" i="0" u="none" strike="noStrike" kern="1200" cap="none" spc="0" normalizeH="0" baseline="0" noProof="0" dirty="0" err="1">
                <a:ln>
                  <a:noFill/>
                </a:ln>
                <a:solidFill>
                  <a:prstClr val="white"/>
                </a:solidFill>
                <a:effectLst/>
                <a:uLnTx/>
                <a:uFillTx/>
                <a:latin typeface="Intel Clear"/>
                <a:ea typeface="+mn-ea"/>
                <a:cs typeface="Intel Clear" panose="020B0604020203020204" pitchFamily="34" charset="0"/>
                <a:sym typeface="Helvetica Neue"/>
              </a:rPr>
              <a:t>sklearn</a:t>
            </a: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 algorithms AFTER the patch</a:t>
            </a: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 </a:t>
            </a: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3" name="Content Placeholder 9">
            <a:extLst>
              <a:ext uri="{FF2B5EF4-FFF2-40B4-BE49-F238E27FC236}">
                <a16:creationId xmlns:a16="http://schemas.microsoft.com/office/drawing/2014/main" id="{0EA9AC02-A16B-4BC5-976F-120683DC72B5}"/>
              </a:ext>
            </a:extLst>
          </p:cNvPr>
          <p:cNvSpPr txBox="1">
            <a:spLocks/>
          </p:cNvSpPr>
          <p:nvPr/>
        </p:nvSpPr>
        <p:spPr>
          <a:xfrm>
            <a:off x="-32563" y="1805952"/>
            <a:ext cx="4934318" cy="959286"/>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4" name="Content Placeholder 9">
            <a:extLst>
              <a:ext uri="{FF2B5EF4-FFF2-40B4-BE49-F238E27FC236}">
                <a16:creationId xmlns:a16="http://schemas.microsoft.com/office/drawing/2014/main" id="{AB04A6CC-3171-4239-B97C-41E9807C6F86}"/>
              </a:ext>
            </a:extLst>
          </p:cNvPr>
          <p:cNvSpPr txBox="1">
            <a:spLocks/>
          </p:cNvSpPr>
          <p:nvPr/>
        </p:nvSpPr>
        <p:spPr>
          <a:xfrm>
            <a:off x="-77879" y="2732445"/>
            <a:ext cx="4934318" cy="1069850"/>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5" name="Content Placeholder 9">
            <a:extLst>
              <a:ext uri="{FF2B5EF4-FFF2-40B4-BE49-F238E27FC236}">
                <a16:creationId xmlns:a16="http://schemas.microsoft.com/office/drawing/2014/main" id="{58894CC0-C441-4424-B020-07ABFA5E5E78}"/>
              </a:ext>
            </a:extLst>
          </p:cNvPr>
          <p:cNvSpPr txBox="1">
            <a:spLocks/>
          </p:cNvSpPr>
          <p:nvPr/>
        </p:nvSpPr>
        <p:spPr>
          <a:xfrm>
            <a:off x="-85491" y="4805833"/>
            <a:ext cx="4934318" cy="872256"/>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cxnSp>
        <p:nvCxnSpPr>
          <p:cNvPr id="20" name="Straight Arrow Connector 19">
            <a:extLst>
              <a:ext uri="{FF2B5EF4-FFF2-40B4-BE49-F238E27FC236}">
                <a16:creationId xmlns:a16="http://schemas.microsoft.com/office/drawing/2014/main" id="{ED36B41C-2AC1-4A24-BAAF-30BB4EA31377}"/>
              </a:ext>
            </a:extLst>
          </p:cNvPr>
          <p:cNvCxnSpPr>
            <a:cxnSpLocks/>
          </p:cNvCxnSpPr>
          <p:nvPr/>
        </p:nvCxnSpPr>
        <p:spPr>
          <a:xfrm flipV="1">
            <a:off x="3271838" y="2489165"/>
            <a:ext cx="709559" cy="711236"/>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3A81ECFF-0E52-4B16-B0EF-2C06E8D35DCA}"/>
              </a:ext>
            </a:extLst>
          </p:cNvPr>
          <p:cNvSpPr/>
          <p:nvPr/>
        </p:nvSpPr>
        <p:spPr>
          <a:xfrm>
            <a:off x="3964689" y="2078016"/>
            <a:ext cx="6579483" cy="533984"/>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FFA300"/>
              </a:solidFill>
              <a:effectLst/>
              <a:uLnTx/>
              <a:uFillTx/>
              <a:latin typeface="Intel Clear"/>
              <a:ea typeface="+mn-ea"/>
              <a:cs typeface="+mn-cs"/>
              <a:sym typeface="Helvetica Neue"/>
            </a:endParaRPr>
          </a:p>
        </p:txBody>
      </p:sp>
      <p:sp>
        <p:nvSpPr>
          <p:cNvPr id="3" name="TextBox 2">
            <a:extLst>
              <a:ext uri="{FF2B5EF4-FFF2-40B4-BE49-F238E27FC236}">
                <a16:creationId xmlns:a16="http://schemas.microsoft.com/office/drawing/2014/main" id="{E3C925E0-478A-4C69-8BB8-2EFDD4442128}"/>
              </a:ext>
            </a:extLst>
          </p:cNvPr>
          <p:cNvSpPr txBox="1"/>
          <p:nvPr/>
        </p:nvSpPr>
        <p:spPr>
          <a:xfrm>
            <a:off x="4066092" y="3413539"/>
            <a:ext cx="6264875" cy="1293496"/>
          </a:xfrm>
          <a:prstGeom prst="rect">
            <a:avLst/>
          </a:prstGeom>
          <a:noFill/>
        </p:spPr>
        <p:txBody>
          <a:bodyPr vert="horz" wrap="square" lIns="0" tIns="0" rIns="0" bIns="0" rtlCol="0" anchor="t">
            <a:spAutoFit/>
          </a:bodyPr>
          <a:lstStyle/>
          <a:p>
            <a:pPr marL="342900" lvl="0" indent="-342900">
              <a:buFont typeface="Arial" panose="020B0604020202020204" pitchFamily="34" charset="0"/>
              <a:buChar char="•"/>
              <a:defRPr/>
            </a:pPr>
            <a:r>
              <a:rPr lang="en-US" dirty="0">
                <a:solidFill>
                  <a:srgbClr val="003C71"/>
                </a:solidFill>
              </a:rPr>
              <a:t>The import order is very important!</a:t>
            </a:r>
          </a:p>
          <a:p>
            <a:pPr marL="342900" lvl="0" indent="-342900">
              <a:buFont typeface="Arial" panose="020B0604020202020204" pitchFamily="34" charset="0"/>
              <a:buChar char="•"/>
              <a:defRPr/>
            </a:pPr>
            <a:r>
              <a:rPr lang="en-US" dirty="0">
                <a:solidFill>
                  <a:srgbClr val="003C71"/>
                </a:solidFill>
              </a:rPr>
              <a:t>Patch BEFORE you import the targeted scikit-learn* library!</a:t>
            </a:r>
          </a:p>
        </p:txBody>
      </p:sp>
    </p:spTree>
    <p:extLst>
      <p:ext uri="{BB962C8B-B14F-4D97-AF65-F5344CB8AC3E}">
        <p14:creationId xmlns:p14="http://schemas.microsoft.com/office/powerpoint/2010/main" val="3878611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subTnLst>
                                    <p:animClr clrSpc="rgb" dir="cw">
                                      <p:cBhvr override="childStyle">
                                        <p:cTn dur="1" fill="hold" display="0" masterRel="nextClick" afterEffect="1"/>
                                        <p:tgtEl>
                                          <p:spTgt spid="62"/>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63"/>
                                        </p:tgtEl>
                                        <p:attrNameLst>
                                          <p:attrName>style.visibility</p:attrName>
                                        </p:attrNameLst>
                                      </p:cBhvr>
                                      <p:to>
                                        <p:strVal val="visible"/>
                                      </p:to>
                                    </p:set>
                                  </p:childTnLst>
                                  <p:subTnLst>
                                    <p:animClr clrSpc="rgb" dir="cw">
                                      <p:cBhvr override="childStyle">
                                        <p:cTn dur="1" fill="hold" display="0" masterRel="nextClick" afterEffect="1"/>
                                        <p:tgtEl>
                                          <p:spTgt spid="63"/>
                                        </p:tgtEl>
                                        <p:attrNameLst>
                                          <p:attrName>ppt_c</p:attrName>
                                        </p:attrNameLst>
                                      </p:cBhvr>
                                      <p:to>
                                        <a:schemeClr val="bg2"/>
                                      </p:to>
                                    </p:animClr>
                                  </p:sub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64"/>
                                        </p:tgtEl>
                                        <p:attrNameLst>
                                          <p:attrName>style.visibility</p:attrName>
                                        </p:attrNameLst>
                                      </p:cBhvr>
                                      <p:to>
                                        <p:strVal val="visible"/>
                                      </p:to>
                                    </p:set>
                                  </p:childTnLst>
                                  <p:subTnLst>
                                    <p:animClr clrSpc="rgb" dir="cw">
                                      <p:cBhvr override="childStyle">
                                        <p:cTn dur="1" fill="hold" display="0" masterRel="nextClick" afterEffect="1"/>
                                        <p:tgtEl>
                                          <p:spTgt spid="64"/>
                                        </p:tgtEl>
                                        <p:attrNameLst>
                                          <p:attrName>ppt_c</p:attrName>
                                        </p:attrNameLst>
                                      </p:cBhvr>
                                      <p:to>
                                        <a:schemeClr val="bg2"/>
                                      </p:to>
                                    </p:animClr>
                                  </p:sub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65"/>
                                        </p:tgtEl>
                                        <p:attrNameLst>
                                          <p:attrName>style.visibility</p:attrName>
                                        </p:attrNameLst>
                                      </p:cBhvr>
                                      <p:to>
                                        <p:strVal val="visible"/>
                                      </p:to>
                                    </p:set>
                                  </p:childTnLst>
                                  <p:subTnLst>
                                    <p:animClr clrSpc="rgb" dir="cw">
                                      <p:cBhvr override="childStyle">
                                        <p:cTn dur="1" fill="hold" display="0" masterRel="nextClick" afterEffect="1"/>
                                        <p:tgtEl>
                                          <p:spTgt spid="65"/>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162704" y="166047"/>
            <a:ext cx="11022060" cy="873744"/>
          </a:xfrm>
        </p:spPr>
        <p:txBody>
          <a:bodyPr>
            <a:normAutofit/>
          </a:bodyPr>
          <a:lstStyle/>
          <a:p>
            <a:pPr algn="ctr"/>
            <a:r>
              <a:rPr lang="en-US" sz="4000" spc="-26" dirty="0">
                <a:latin typeface="Avenir Book" charset="0"/>
                <a:ea typeface="Avenir Book" charset="0"/>
                <a:cs typeface="Avenir Book" charset="0"/>
              </a:rPr>
              <a:t>Train and Test Split: The Syntax</a:t>
            </a:r>
            <a:endParaRPr lang="en-US" dirty="0">
              <a:latin typeface="+mj-lt"/>
            </a:endParaRPr>
          </a:p>
        </p:txBody>
      </p:sp>
      <p:sp>
        <p:nvSpPr>
          <p:cNvPr id="23" name="Rectangle: Single Corner Snipped 22">
            <a:extLst>
              <a:ext uri="{FF2B5EF4-FFF2-40B4-BE49-F238E27FC236}">
                <a16:creationId xmlns:a16="http://schemas.microsoft.com/office/drawing/2014/main" id="{7C766940-5E59-492C-9E51-46E3E1FC629B}"/>
              </a:ext>
            </a:extLst>
          </p:cNvPr>
          <p:cNvSpPr/>
          <p:nvPr/>
        </p:nvSpPr>
        <p:spPr>
          <a:xfrm>
            <a:off x="3729038" y="898526"/>
            <a:ext cx="7455725" cy="5314489"/>
          </a:xfrm>
          <a:prstGeom prst="snip1Rect">
            <a:avLst>
              <a:gd name="adj" fmla="val 2758"/>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Intel Clear"/>
              <a:ea typeface="+mn-ea"/>
              <a:cs typeface="+mn-cs"/>
              <a:sym typeface="Helvetica Neue"/>
            </a:endParaRPr>
          </a:p>
        </p:txBody>
      </p:sp>
      <p:grpSp>
        <p:nvGrpSpPr>
          <p:cNvPr id="9" name="Group 8">
            <a:extLst>
              <a:ext uri="{FF2B5EF4-FFF2-40B4-BE49-F238E27FC236}">
                <a16:creationId xmlns:a16="http://schemas.microsoft.com/office/drawing/2014/main" id="{41C6F822-D0AC-450C-A96A-5B2B840EC021}"/>
              </a:ext>
            </a:extLst>
          </p:cNvPr>
          <p:cNvGrpSpPr/>
          <p:nvPr/>
        </p:nvGrpSpPr>
        <p:grpSpPr>
          <a:xfrm>
            <a:off x="3981396" y="948651"/>
            <a:ext cx="6734227" cy="1643527"/>
            <a:chOff x="5106398" y="981297"/>
            <a:chExt cx="3472575" cy="1643527"/>
          </a:xfrm>
        </p:grpSpPr>
        <p:sp>
          <p:nvSpPr>
            <p:cNvPr id="45" name="TextBox 44">
              <a:extLst>
                <a:ext uri="{FF2B5EF4-FFF2-40B4-BE49-F238E27FC236}">
                  <a16:creationId xmlns:a16="http://schemas.microsoft.com/office/drawing/2014/main" id="{B3A136D4-9BD2-459D-9864-0C6418DA2CAB}"/>
                </a:ext>
              </a:extLst>
            </p:cNvPr>
            <p:cNvSpPr txBox="1"/>
            <p:nvPr/>
          </p:nvSpPr>
          <p:spPr>
            <a:xfrm>
              <a:off x="5114345" y="981297"/>
              <a:ext cx="3464628" cy="1643527"/>
            </a:xfrm>
            <a:prstGeom prst="rect">
              <a:avLst/>
            </a:prstGeom>
            <a:noFill/>
          </p:spPr>
          <p:txBody>
            <a:bodyPr wrap="square">
              <a:spAutoFit/>
            </a:bodyPr>
            <a:lstStyle/>
            <a:p>
              <a:pPr marL="0" marR="0" lvl="0" indent="0" algn="l" defTabSz="1219169" rtl="0" eaLnBrk="1" fontAlgn="auto" latinLnBrk="0" hangingPunct="0">
                <a:lnSpc>
                  <a:spcPct val="9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b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from</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sklearnex</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import</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patch_sklearn</a:t>
              </a:r>
              <a:endPar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patch_sklearn</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 apply BEFORE import of targets</a:t>
              </a:r>
            </a:p>
            <a:p>
              <a:pPr marL="0" marR="0" lvl="0" indent="0" algn="l" defTabSz="1219169" rtl="0" eaLnBrk="1" fontAlgn="auto" latinLnBrk="0" hangingPunct="0">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from</a:t>
              </a:r>
              <a:r>
                <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sklearn.model_selection</a:t>
              </a:r>
              <a:r>
                <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import</a:t>
              </a:r>
              <a:r>
                <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sym typeface="Helvetica Neue"/>
                </a:rPr>
                <a:t>train_test_split</a:t>
              </a:r>
              <a:endPar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endParaRPr>
            </a:p>
          </p:txBody>
        </p:sp>
        <p:sp>
          <p:nvSpPr>
            <p:cNvPr id="47" name="Rectangle: Rounded Corners 46">
              <a:extLst>
                <a:ext uri="{FF2B5EF4-FFF2-40B4-BE49-F238E27FC236}">
                  <a16:creationId xmlns:a16="http://schemas.microsoft.com/office/drawing/2014/main" id="{15238EEE-4B95-4389-BA45-245E223A3DB2}"/>
                </a:ext>
              </a:extLst>
            </p:cNvPr>
            <p:cNvSpPr/>
            <p:nvPr/>
          </p:nvSpPr>
          <p:spPr>
            <a:xfrm>
              <a:off x="5106398" y="1185914"/>
              <a:ext cx="3384165" cy="612623"/>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FFA300"/>
                </a:solidFill>
                <a:effectLst/>
                <a:uLnTx/>
                <a:uFillTx/>
                <a:latin typeface="Intel Clear"/>
                <a:ea typeface="+mn-ea"/>
                <a:cs typeface="+mn-cs"/>
                <a:sym typeface="Helvetica Neue"/>
              </a:endParaRPr>
            </a:p>
          </p:txBody>
        </p:sp>
      </p:grpSp>
      <p:cxnSp>
        <p:nvCxnSpPr>
          <p:cNvPr id="50" name="Straight Arrow Connector 49">
            <a:extLst>
              <a:ext uri="{FF2B5EF4-FFF2-40B4-BE49-F238E27FC236}">
                <a16:creationId xmlns:a16="http://schemas.microsoft.com/office/drawing/2014/main" id="{4768C280-42A2-497B-A89E-251C3077D2D9}"/>
              </a:ext>
            </a:extLst>
          </p:cNvPr>
          <p:cNvCxnSpPr>
            <a:cxnSpLocks/>
          </p:cNvCxnSpPr>
          <p:nvPr/>
        </p:nvCxnSpPr>
        <p:spPr>
          <a:xfrm>
            <a:off x="2506904" y="1179911"/>
            <a:ext cx="1474493" cy="18703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8D83E8C7-44AC-41EC-8912-61EF1C1D2CB4}"/>
              </a:ext>
            </a:extLst>
          </p:cNvPr>
          <p:cNvCxnSpPr>
            <a:cxnSpLocks/>
          </p:cNvCxnSpPr>
          <p:nvPr/>
        </p:nvCxnSpPr>
        <p:spPr>
          <a:xfrm flipV="1">
            <a:off x="3128963" y="1658587"/>
            <a:ext cx="852434" cy="598838"/>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Content Placeholder 9">
            <a:extLst>
              <a:ext uri="{FF2B5EF4-FFF2-40B4-BE49-F238E27FC236}">
                <a16:creationId xmlns:a16="http://schemas.microsoft.com/office/drawing/2014/main" id="{1E3F258E-0275-49BF-AD1A-16D9E039E371}"/>
              </a:ext>
            </a:extLst>
          </p:cNvPr>
          <p:cNvSpPr txBox="1">
            <a:spLocks/>
          </p:cNvSpPr>
          <p:nvPr/>
        </p:nvSpPr>
        <p:spPr>
          <a:xfrm>
            <a:off x="-14146" y="1724577"/>
            <a:ext cx="5043376" cy="1069851"/>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55" name="Content Placeholder 9">
            <a:extLst>
              <a:ext uri="{FF2B5EF4-FFF2-40B4-BE49-F238E27FC236}">
                <a16:creationId xmlns:a16="http://schemas.microsoft.com/office/drawing/2014/main" id="{782B042B-C06B-40E7-B622-C521BA3807B3}"/>
              </a:ext>
            </a:extLst>
          </p:cNvPr>
          <p:cNvSpPr txBox="1">
            <a:spLocks/>
          </p:cNvSpPr>
          <p:nvPr/>
        </p:nvSpPr>
        <p:spPr>
          <a:xfrm>
            <a:off x="-641163" y="5143164"/>
            <a:ext cx="5043376" cy="1069851"/>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2" name="Content Placeholder 9">
            <a:extLst>
              <a:ext uri="{FF2B5EF4-FFF2-40B4-BE49-F238E27FC236}">
                <a16:creationId xmlns:a16="http://schemas.microsoft.com/office/drawing/2014/main" id="{A0A736D3-A967-48FC-AF68-91E5B2078642}"/>
              </a:ext>
            </a:extLst>
          </p:cNvPr>
          <p:cNvSpPr txBox="1">
            <a:spLocks/>
          </p:cNvSpPr>
          <p:nvPr/>
        </p:nvSpPr>
        <p:spPr>
          <a:xfrm>
            <a:off x="32220" y="948651"/>
            <a:ext cx="3964588" cy="659811"/>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Import </a:t>
            </a:r>
            <a:r>
              <a:rPr kumimoji="0" lang="en-US" sz="2400" b="0" i="0" u="none" strike="noStrike" kern="1200" cap="none" spc="0" normalizeH="0" baseline="0" noProof="0" dirty="0" err="1">
                <a:ln>
                  <a:noFill/>
                </a:ln>
                <a:solidFill>
                  <a:prstClr val="white"/>
                </a:solidFill>
                <a:effectLst/>
                <a:uLnTx/>
                <a:uFillTx/>
                <a:latin typeface="Intel Clear"/>
                <a:ea typeface="+mn-ea"/>
                <a:cs typeface="Intel Clear" panose="020B0604020203020204" pitchFamily="34" charset="0"/>
                <a:sym typeface="Helvetica Neue"/>
              </a:rPr>
              <a:t>sklearnex</a:t>
            </a: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Apply “monkey patch”</a:t>
            </a: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Import desired </a:t>
            </a:r>
            <a:r>
              <a:rPr kumimoji="0" lang="en-US" sz="2400" b="0" i="0" u="none" strike="noStrike" kern="1200" cap="none" spc="0" normalizeH="0" baseline="0" noProof="0" dirty="0" err="1">
                <a:ln>
                  <a:noFill/>
                </a:ln>
                <a:solidFill>
                  <a:prstClr val="white"/>
                </a:solidFill>
                <a:effectLst/>
                <a:uLnTx/>
                <a:uFillTx/>
                <a:latin typeface="Intel Clear"/>
                <a:ea typeface="+mn-ea"/>
                <a:cs typeface="Intel Clear" panose="020B0604020203020204" pitchFamily="34" charset="0"/>
                <a:sym typeface="Helvetica Neue"/>
              </a:rPr>
              <a:t>sklearn</a:t>
            </a: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 algorithms AFTER the patch</a:t>
            </a: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rPr>
              <a:t> </a:t>
            </a: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3" name="Content Placeholder 9">
            <a:extLst>
              <a:ext uri="{FF2B5EF4-FFF2-40B4-BE49-F238E27FC236}">
                <a16:creationId xmlns:a16="http://schemas.microsoft.com/office/drawing/2014/main" id="{0EA9AC02-A16B-4BC5-976F-120683DC72B5}"/>
              </a:ext>
            </a:extLst>
          </p:cNvPr>
          <p:cNvSpPr txBox="1">
            <a:spLocks/>
          </p:cNvSpPr>
          <p:nvPr/>
        </p:nvSpPr>
        <p:spPr>
          <a:xfrm>
            <a:off x="-32563" y="1805952"/>
            <a:ext cx="4934318" cy="959286"/>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4" name="Content Placeholder 9">
            <a:extLst>
              <a:ext uri="{FF2B5EF4-FFF2-40B4-BE49-F238E27FC236}">
                <a16:creationId xmlns:a16="http://schemas.microsoft.com/office/drawing/2014/main" id="{AB04A6CC-3171-4239-B97C-41E9807C6F86}"/>
              </a:ext>
            </a:extLst>
          </p:cNvPr>
          <p:cNvSpPr txBox="1">
            <a:spLocks/>
          </p:cNvSpPr>
          <p:nvPr/>
        </p:nvSpPr>
        <p:spPr>
          <a:xfrm>
            <a:off x="-77879" y="2732445"/>
            <a:ext cx="4934318" cy="1069850"/>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sp>
        <p:nvSpPr>
          <p:cNvPr id="65" name="Content Placeholder 9">
            <a:extLst>
              <a:ext uri="{FF2B5EF4-FFF2-40B4-BE49-F238E27FC236}">
                <a16:creationId xmlns:a16="http://schemas.microsoft.com/office/drawing/2014/main" id="{58894CC0-C441-4424-B020-07ABFA5E5E78}"/>
              </a:ext>
            </a:extLst>
          </p:cNvPr>
          <p:cNvSpPr txBox="1">
            <a:spLocks/>
          </p:cNvSpPr>
          <p:nvPr/>
        </p:nvSpPr>
        <p:spPr>
          <a:xfrm>
            <a:off x="-85491" y="4805833"/>
            <a:ext cx="4934318" cy="872256"/>
          </a:xfrm>
          <a:prstGeom prst="rect">
            <a:avLst/>
          </a:prstGeom>
        </p:spPr>
        <p:txBody>
          <a:bodyPr/>
          <a:lstStyle>
            <a:lvl1pPr marL="0" indent="0" algn="ctr"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ctr" defTabSz="609585" rtl="0" eaLnBrk="1" latinLnBrk="0" hangingPunct="1">
              <a:spcBef>
                <a:spcPts val="1600"/>
              </a:spcBef>
              <a:buFont typeface="Wingdings" charset="2"/>
              <a:buChar char="§"/>
              <a:defRPr sz="2400" kern="1200" baseline="0">
                <a:solidFill>
                  <a:schemeClr val="bg1"/>
                </a:solidFill>
                <a:latin typeface="+mn-lt"/>
                <a:ea typeface="+mn-ea"/>
                <a:cs typeface="Intel Clear" panose="020B0604020203020204" pitchFamily="34" charset="0"/>
              </a:defRPr>
            </a:lvl2pPr>
            <a:lvl3pPr marL="761981" indent="-304792" algn="ctr" defTabSz="609585" rtl="0" eaLnBrk="1" latinLnBrk="0" hangingPunct="1">
              <a:spcBef>
                <a:spcPts val="1067"/>
              </a:spcBef>
              <a:buFont typeface="Intel Clear" panose="020B0604020203020204" pitchFamily="34" charset="0"/>
              <a:buChar char="–"/>
              <a:defRPr sz="2400" kern="1200">
                <a:solidFill>
                  <a:schemeClr val="bg1"/>
                </a:solidFill>
                <a:latin typeface="+mn-lt"/>
                <a:ea typeface="+mn-ea"/>
                <a:cs typeface="Intel Clear" panose="020B0604020203020204" pitchFamily="34" charset="0"/>
              </a:defRPr>
            </a:lvl3pPr>
            <a:lvl4pPr marL="1293252" indent="-304792" algn="ctr" defTabSz="609585" rtl="0" eaLnBrk="1" latinLnBrk="0" hangingPunct="1">
              <a:spcBef>
                <a:spcPct val="20000"/>
              </a:spcBef>
              <a:buFont typeface="Arial"/>
              <a:buChar char="–"/>
              <a:defRPr sz="2133" kern="1200">
                <a:solidFill>
                  <a:schemeClr val="bg1"/>
                </a:solidFill>
                <a:latin typeface="+mn-lt"/>
                <a:ea typeface="+mn-ea"/>
                <a:cs typeface="Intel Clear" panose="020B0604020203020204" pitchFamily="34" charset="0"/>
              </a:defRPr>
            </a:lvl4pPr>
            <a:lvl5pPr marL="1758907" indent="-304792" algn="ctr"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Intel Clear"/>
              <a:ea typeface="+mn-ea"/>
              <a:cs typeface="Intel Clear" panose="020B0604020203020204" pitchFamily="34" charset="0"/>
              <a:sym typeface="Helvetica Neue"/>
            </a:endParaRPr>
          </a:p>
        </p:txBody>
      </p:sp>
      <p:cxnSp>
        <p:nvCxnSpPr>
          <p:cNvPr id="20" name="Straight Arrow Connector 19">
            <a:extLst>
              <a:ext uri="{FF2B5EF4-FFF2-40B4-BE49-F238E27FC236}">
                <a16:creationId xmlns:a16="http://schemas.microsoft.com/office/drawing/2014/main" id="{ED36B41C-2AC1-4A24-BAAF-30BB4EA31377}"/>
              </a:ext>
            </a:extLst>
          </p:cNvPr>
          <p:cNvCxnSpPr>
            <a:cxnSpLocks/>
          </p:cNvCxnSpPr>
          <p:nvPr/>
        </p:nvCxnSpPr>
        <p:spPr>
          <a:xfrm flipV="1">
            <a:off x="3271838" y="2489165"/>
            <a:ext cx="709559" cy="711236"/>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3A81ECFF-0E52-4B16-B0EF-2C06E8D35DCA}"/>
              </a:ext>
            </a:extLst>
          </p:cNvPr>
          <p:cNvSpPr/>
          <p:nvPr/>
        </p:nvSpPr>
        <p:spPr>
          <a:xfrm>
            <a:off x="3964689" y="2078016"/>
            <a:ext cx="6579483" cy="533984"/>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FFA300"/>
              </a:solidFill>
              <a:effectLst/>
              <a:uLnTx/>
              <a:uFillTx/>
              <a:latin typeface="Intel Clear"/>
              <a:ea typeface="+mn-ea"/>
              <a:cs typeface="+mn-cs"/>
              <a:sym typeface="Helvetica Neue"/>
            </a:endParaRPr>
          </a:p>
        </p:txBody>
      </p:sp>
      <p:sp>
        <p:nvSpPr>
          <p:cNvPr id="19" name="Rectangle: Rounded Corners 18">
            <a:extLst>
              <a:ext uri="{FF2B5EF4-FFF2-40B4-BE49-F238E27FC236}">
                <a16:creationId xmlns:a16="http://schemas.microsoft.com/office/drawing/2014/main" id="{CF4AD943-352E-47D8-BC49-AE02CD725537}"/>
              </a:ext>
            </a:extLst>
          </p:cNvPr>
          <p:cNvSpPr/>
          <p:nvPr/>
        </p:nvSpPr>
        <p:spPr>
          <a:xfrm>
            <a:off x="3964689" y="3269448"/>
            <a:ext cx="6579483" cy="2435284"/>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l" defTabSz="1219169" rtl="0" eaLnBrk="1" fontAlgn="auto" latinLnBrk="0" hangingPunct="0">
              <a:lnSpc>
                <a:spcPct val="150000"/>
              </a:lnSpc>
              <a:spcBef>
                <a:spcPts val="2250"/>
              </a:spcBef>
              <a:spcAft>
                <a:spcPts val="0"/>
              </a:spcAft>
              <a:buClrTx/>
              <a:buSzTx/>
              <a:buFontTx/>
              <a:buNone/>
              <a:tabLst>
                <a:tab pos="222250" algn="l"/>
              </a:tabLst>
              <a:defRPr/>
            </a:pPr>
            <a:r>
              <a:rPr kumimoji="0" lang="en-US" sz="1600" b="1" i="0" u="none" strike="noStrike" kern="0" cap="none" spc="0" normalizeH="0" baseline="0" noProof="0" dirty="0">
                <a:ln>
                  <a:noFill/>
                </a:ln>
                <a:solidFill>
                  <a:srgbClr val="00B050"/>
                </a:solidFill>
                <a:effectLst/>
                <a:uLnTx/>
                <a:uFillTx/>
                <a:latin typeface="Consolas" panose="020B0609020204030204" pitchFamily="49" charset="0"/>
                <a:ea typeface="+mn-ea"/>
                <a:cs typeface="+mn-cs"/>
                <a:sym typeface="Helvetica Neue"/>
              </a:rPr>
              <a:t># Split the data and put 30% into the test set</a:t>
            </a:r>
            <a:b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br>
            <a:r>
              <a:rPr kumimoji="0" lang="en-US" sz="1600" b="1" i="0" u="none" strike="noStrike" kern="0" cap="none" spc="0" normalizeH="0" baseline="0" noProof="0" dirty="0" err="1">
                <a:ln>
                  <a:noFill/>
                </a:ln>
                <a:solidFill>
                  <a:prstClr val="black"/>
                </a:solidFill>
                <a:effectLst/>
                <a:uLnTx/>
                <a:uFillTx/>
                <a:latin typeface="Consolas" panose="020B0609020204030204" pitchFamily="49" charset="0"/>
                <a:ea typeface="+mn-ea"/>
                <a:cs typeface="+mn-cs"/>
                <a:sym typeface="Helvetica Neue"/>
              </a:rPr>
              <a:t>X_train</a:t>
            </a:r>
            <a: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err="1">
                <a:ln>
                  <a:noFill/>
                </a:ln>
                <a:solidFill>
                  <a:prstClr val="black"/>
                </a:solidFill>
                <a:effectLst/>
                <a:uLnTx/>
                <a:uFillTx/>
                <a:latin typeface="Consolas" panose="020B0609020204030204" pitchFamily="49" charset="0"/>
                <a:ea typeface="+mn-ea"/>
                <a:cs typeface="+mn-cs"/>
                <a:sym typeface="Helvetica Neue"/>
              </a:rPr>
              <a:t>X_test</a:t>
            </a:r>
            <a: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err="1">
                <a:ln>
                  <a:noFill/>
                </a:ln>
                <a:solidFill>
                  <a:prstClr val="black"/>
                </a:solidFill>
                <a:effectLst/>
                <a:uLnTx/>
                <a:uFillTx/>
                <a:latin typeface="Consolas" panose="020B0609020204030204" pitchFamily="49" charset="0"/>
                <a:ea typeface="+mn-ea"/>
                <a:cs typeface="+mn-cs"/>
                <a:sym typeface="Helvetica Neue"/>
              </a:rPr>
              <a:t>y_train</a:t>
            </a:r>
            <a: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t>, </a:t>
            </a:r>
            <a:r>
              <a:rPr kumimoji="0" lang="en-US" sz="1600" b="1" i="0" u="none" strike="noStrike" kern="0" cap="none" spc="0" normalizeH="0" baseline="0" noProof="0" dirty="0" err="1">
                <a:ln>
                  <a:noFill/>
                </a:ln>
                <a:solidFill>
                  <a:prstClr val="black"/>
                </a:solidFill>
                <a:effectLst/>
                <a:uLnTx/>
                <a:uFillTx/>
                <a:latin typeface="Consolas" panose="020B0609020204030204" pitchFamily="49" charset="0"/>
                <a:ea typeface="+mn-ea"/>
                <a:cs typeface="+mn-cs"/>
                <a:sym typeface="Helvetica Neue"/>
              </a:rPr>
              <a:t>y_test</a:t>
            </a:r>
            <a: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t> = </a:t>
            </a:r>
            <a:r>
              <a:rPr kumimoji="0" lang="en-US" sz="1600" b="1" i="0" u="none" strike="noStrike" kern="0" cap="none" spc="0" normalizeH="0" baseline="0" noProof="0" dirty="0" err="1">
                <a:ln>
                  <a:noFill/>
                </a:ln>
                <a:solidFill>
                  <a:prstClr val="black"/>
                </a:solidFill>
                <a:effectLst/>
                <a:uLnTx/>
                <a:uFillTx/>
                <a:latin typeface="Consolas" panose="020B0609020204030204" pitchFamily="49" charset="0"/>
                <a:ea typeface="+mn-ea"/>
                <a:cs typeface="+mn-cs"/>
                <a:sym typeface="Helvetica Neue"/>
              </a:rPr>
              <a:t>train_test_split</a:t>
            </a:r>
            <a: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t>( ... X, y, </a:t>
            </a:r>
            <a:r>
              <a:rPr kumimoji="0" lang="en-US" sz="1600" b="1" i="0" u="none" strike="noStrike" kern="0" cap="none" spc="0" normalizeH="0" baseline="0" noProof="0" dirty="0" err="1">
                <a:ln>
                  <a:noFill/>
                </a:ln>
                <a:solidFill>
                  <a:prstClr val="black"/>
                </a:solidFill>
                <a:effectLst/>
                <a:uLnTx/>
                <a:uFillTx/>
                <a:latin typeface="Consolas" panose="020B0609020204030204" pitchFamily="49" charset="0"/>
                <a:ea typeface="+mn-ea"/>
                <a:cs typeface="+mn-cs"/>
                <a:sym typeface="Helvetica Neue"/>
              </a:rPr>
              <a:t>test_size</a:t>
            </a:r>
            <a: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t>=0.3)</a:t>
            </a:r>
          </a:p>
          <a:p>
            <a:pPr marL="0" marR="0" lvl="0" indent="0" algn="l" defTabSz="1219169" rtl="0" eaLnBrk="1" fontAlgn="auto" latinLnBrk="0" hangingPunct="0">
              <a:lnSpc>
                <a:spcPct val="150000"/>
              </a:lnSpc>
              <a:spcBef>
                <a:spcPts val="2250"/>
              </a:spcBef>
              <a:spcAft>
                <a:spcPts val="0"/>
              </a:spcAft>
              <a:buClrTx/>
              <a:buSzTx/>
              <a:buFontTx/>
              <a:buNone/>
              <a:tabLst>
                <a:tab pos="222250" algn="l"/>
              </a:tabLst>
              <a:defRPr/>
            </a:pPr>
            <a:br>
              <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rPr>
            </a:br>
            <a:endParaRPr kumimoji="0" lang="en-US" sz="1600" b="1" i="0" u="none" strike="noStrike" kern="0" cap="none" spc="0" normalizeH="0" baseline="0" noProof="0" dirty="0">
              <a:ln>
                <a:noFill/>
              </a:ln>
              <a:solidFill>
                <a:prstClr val="black"/>
              </a:solidFill>
              <a:effectLst/>
              <a:uLnTx/>
              <a:uFillTx/>
              <a:latin typeface="Consolas" panose="020B0609020204030204" pitchFamily="49" charset="0"/>
              <a:ea typeface="+mn-ea"/>
              <a:cs typeface="+mn-cs"/>
              <a:sym typeface="Helvetica Neue"/>
            </a:endParaRPr>
          </a:p>
        </p:txBody>
      </p:sp>
    </p:spTree>
    <p:extLst>
      <p:ext uri="{BB962C8B-B14F-4D97-AF65-F5344CB8AC3E}">
        <p14:creationId xmlns:p14="http://schemas.microsoft.com/office/powerpoint/2010/main" val="3225388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subTnLst>
                                    <p:animClr clrSpc="rgb" dir="cw">
                                      <p:cBhvr override="childStyle">
                                        <p:cTn dur="1" fill="hold" display="0" masterRel="nextClick" afterEffect="1"/>
                                        <p:tgtEl>
                                          <p:spTgt spid="62"/>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63"/>
                                        </p:tgtEl>
                                        <p:attrNameLst>
                                          <p:attrName>style.visibility</p:attrName>
                                        </p:attrNameLst>
                                      </p:cBhvr>
                                      <p:to>
                                        <p:strVal val="visible"/>
                                      </p:to>
                                    </p:set>
                                  </p:childTnLst>
                                  <p:subTnLst>
                                    <p:animClr clrSpc="rgb" dir="cw">
                                      <p:cBhvr override="childStyle">
                                        <p:cTn dur="1" fill="hold" display="0" masterRel="nextClick" afterEffect="1"/>
                                        <p:tgtEl>
                                          <p:spTgt spid="63"/>
                                        </p:tgtEl>
                                        <p:attrNameLst>
                                          <p:attrName>ppt_c</p:attrName>
                                        </p:attrNameLst>
                                      </p:cBhvr>
                                      <p:to>
                                        <a:schemeClr val="bg2"/>
                                      </p:to>
                                    </p:animClr>
                                  </p:sub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64"/>
                                        </p:tgtEl>
                                        <p:attrNameLst>
                                          <p:attrName>style.visibility</p:attrName>
                                        </p:attrNameLst>
                                      </p:cBhvr>
                                      <p:to>
                                        <p:strVal val="visible"/>
                                      </p:to>
                                    </p:set>
                                  </p:childTnLst>
                                  <p:subTnLst>
                                    <p:animClr clrSpc="rgb" dir="cw">
                                      <p:cBhvr override="childStyle">
                                        <p:cTn dur="1" fill="hold" display="0" masterRel="nextClick" afterEffect="1"/>
                                        <p:tgtEl>
                                          <p:spTgt spid="64"/>
                                        </p:tgtEl>
                                        <p:attrNameLst>
                                          <p:attrName>ppt_c</p:attrName>
                                        </p:attrNameLst>
                                      </p:cBhvr>
                                      <p:to>
                                        <a:schemeClr val="bg2"/>
                                      </p:to>
                                    </p:animClr>
                                  </p:sub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65"/>
                                        </p:tgtEl>
                                        <p:attrNameLst>
                                          <p:attrName>style.visibility</p:attrName>
                                        </p:attrNameLst>
                                      </p:cBhvr>
                                      <p:to>
                                        <p:strVal val="visible"/>
                                      </p:to>
                                    </p:set>
                                  </p:childTnLst>
                                  <p:subTnLst>
                                    <p:animClr clrSpc="rgb" dir="cw">
                                      <p:cBhvr override="childStyle">
                                        <p:cTn dur="1" fill="hold" display="0" masterRel="nextClick" afterEffect="1"/>
                                        <p:tgtEl>
                                          <p:spTgt spid="65"/>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B04-AA2B-4553-945D-78BD203D5608}"/>
              </a:ext>
            </a:extLst>
          </p:cNvPr>
          <p:cNvSpPr>
            <a:spLocks noGrp="1"/>
          </p:cNvSpPr>
          <p:nvPr>
            <p:ph type="title"/>
          </p:nvPr>
        </p:nvSpPr>
        <p:spPr/>
        <p:txBody>
          <a:bodyPr/>
          <a:lstStyle/>
          <a:p>
            <a:r>
              <a:rPr lang="en-US" dirty="0"/>
              <a:t>Example Code for SVC on CPU</a:t>
            </a:r>
          </a:p>
        </p:txBody>
      </p:sp>
      <p:pic>
        <p:nvPicPr>
          <p:cNvPr id="7" name="Picture 6">
            <a:extLst>
              <a:ext uri="{FF2B5EF4-FFF2-40B4-BE49-F238E27FC236}">
                <a16:creationId xmlns:a16="http://schemas.microsoft.com/office/drawing/2014/main" id="{D93FA7B9-A10D-4527-9310-78349BC85744}"/>
              </a:ext>
            </a:extLst>
          </p:cNvPr>
          <p:cNvPicPr>
            <a:picLocks noChangeAspect="1"/>
          </p:cNvPicPr>
          <p:nvPr/>
        </p:nvPicPr>
        <p:blipFill>
          <a:blip r:embed="rId3"/>
          <a:stretch>
            <a:fillRect/>
          </a:stretch>
        </p:blipFill>
        <p:spPr>
          <a:xfrm>
            <a:off x="381000" y="821605"/>
            <a:ext cx="4741102" cy="3653246"/>
          </a:xfrm>
          <a:prstGeom prst="rect">
            <a:avLst/>
          </a:prstGeom>
          <a:ln>
            <a:solidFill>
              <a:schemeClr val="accent1"/>
            </a:solidFill>
          </a:ln>
        </p:spPr>
      </p:pic>
      <p:pic>
        <p:nvPicPr>
          <p:cNvPr id="12" name="Picture 11">
            <a:extLst>
              <a:ext uri="{FF2B5EF4-FFF2-40B4-BE49-F238E27FC236}">
                <a16:creationId xmlns:a16="http://schemas.microsoft.com/office/drawing/2014/main" id="{BF3885B3-100C-42A4-9564-2B2B94285611}"/>
              </a:ext>
            </a:extLst>
          </p:cNvPr>
          <p:cNvPicPr>
            <a:picLocks noChangeAspect="1"/>
          </p:cNvPicPr>
          <p:nvPr/>
        </p:nvPicPr>
        <p:blipFill>
          <a:blip r:embed="rId4"/>
          <a:stretch>
            <a:fillRect/>
          </a:stretch>
        </p:blipFill>
        <p:spPr>
          <a:xfrm>
            <a:off x="236820" y="4396032"/>
            <a:ext cx="6877050" cy="1809750"/>
          </a:xfrm>
          <a:prstGeom prst="rect">
            <a:avLst/>
          </a:prstGeom>
          <a:ln>
            <a:solidFill>
              <a:schemeClr val="accent1"/>
            </a:solidFill>
          </a:ln>
        </p:spPr>
      </p:pic>
      <p:pic>
        <p:nvPicPr>
          <p:cNvPr id="9" name="Picture 8">
            <a:extLst>
              <a:ext uri="{FF2B5EF4-FFF2-40B4-BE49-F238E27FC236}">
                <a16:creationId xmlns:a16="http://schemas.microsoft.com/office/drawing/2014/main" id="{AC84DF5F-EA32-4999-8E9B-74BBFE6ED70F}"/>
              </a:ext>
            </a:extLst>
          </p:cNvPr>
          <p:cNvPicPr>
            <a:picLocks noChangeAspect="1"/>
          </p:cNvPicPr>
          <p:nvPr/>
        </p:nvPicPr>
        <p:blipFill>
          <a:blip r:embed="rId5"/>
          <a:stretch>
            <a:fillRect/>
          </a:stretch>
        </p:blipFill>
        <p:spPr>
          <a:xfrm>
            <a:off x="6276977" y="821605"/>
            <a:ext cx="5295900" cy="3952875"/>
          </a:xfrm>
          <a:prstGeom prst="rect">
            <a:avLst/>
          </a:prstGeom>
          <a:ln>
            <a:solidFill>
              <a:schemeClr val="accent1"/>
            </a:solidFill>
          </a:ln>
        </p:spPr>
      </p:pic>
      <p:sp>
        <p:nvSpPr>
          <p:cNvPr id="13" name="Rectangle 1">
            <a:extLst>
              <a:ext uri="{FF2B5EF4-FFF2-40B4-BE49-F238E27FC236}">
                <a16:creationId xmlns:a16="http://schemas.microsoft.com/office/drawing/2014/main" id="{8CE99FA5-0E3B-407C-A597-8F8FF36E946C}"/>
              </a:ext>
            </a:extLst>
          </p:cNvPr>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955095A-8CCA-4B80-8D1D-747377120E4B}"/>
              </a:ext>
            </a:extLst>
          </p:cNvPr>
          <p:cNvSpPr/>
          <p:nvPr/>
        </p:nvSpPr>
        <p:spPr>
          <a:xfrm>
            <a:off x="121993" y="6599491"/>
            <a:ext cx="3251928" cy="246221"/>
          </a:xfrm>
          <a:prstGeom prst="rect">
            <a:avLst/>
          </a:prstGeom>
        </p:spPr>
        <p:txBody>
          <a:bodyPr wrap="square" lIns="0" tIns="0" rIns="0" bIns="0">
            <a:spAutoFit/>
          </a:bodyPr>
          <a:lstStyle/>
          <a:p>
            <a:pPr>
              <a:defRPr/>
            </a:pPr>
            <a:r>
              <a:rPr lang="en-US" sz="800" dirty="0"/>
              <a:t>Copyright ©  2022, Intel Corporation. All rights reserved. </a:t>
            </a:r>
            <a:br>
              <a:rPr lang="en-US" sz="800" dirty="0"/>
            </a:br>
            <a:r>
              <a:rPr lang="en-US" sz="800" dirty="0"/>
              <a:t>*Other names and brands may be claimed as the property of others.</a:t>
            </a:r>
          </a:p>
        </p:txBody>
      </p:sp>
      <p:sp>
        <p:nvSpPr>
          <p:cNvPr id="10" name="Action Button: Custom 9">
            <a:hlinkClick r:id="" action="ppaction://noaction" highlightClick="1"/>
            <a:extLst>
              <a:ext uri="{FF2B5EF4-FFF2-40B4-BE49-F238E27FC236}">
                <a16:creationId xmlns:a16="http://schemas.microsoft.com/office/drawing/2014/main" id="{8C71474D-756B-40BE-9215-D78327F9A289}"/>
              </a:ext>
            </a:extLst>
          </p:cNvPr>
          <p:cNvSpPr/>
          <p:nvPr/>
        </p:nvSpPr>
        <p:spPr>
          <a:xfrm>
            <a:off x="142991"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schemeClr val="tx1"/>
                </a:solidFill>
                <a:hlinkClick r:id="" action="ppaction://noaction">
                  <a:extLst>
                    <a:ext uri="{A12FA001-AC4F-418D-AE19-62706E023703}">
                      <ahyp:hlinkClr xmlns:ahyp="http://schemas.microsoft.com/office/drawing/2018/hyperlinkcolor" val="tx"/>
                    </a:ext>
                  </a:extLst>
                </a:hlinkClick>
              </a:rPr>
              <a:t>Optimization Notice</a:t>
            </a:r>
            <a:endParaRPr lang="en-US" sz="933" dirty="0">
              <a:solidFill>
                <a:schemeClr val="tx1"/>
              </a:solidFill>
            </a:endParaRPr>
          </a:p>
        </p:txBody>
      </p:sp>
    </p:spTree>
    <p:extLst>
      <p:ext uri="{BB962C8B-B14F-4D97-AF65-F5344CB8AC3E}">
        <p14:creationId xmlns:p14="http://schemas.microsoft.com/office/powerpoint/2010/main" val="176816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61D4-253E-44FD-A3DE-05787C5A696F}"/>
              </a:ext>
            </a:extLst>
          </p:cNvPr>
          <p:cNvSpPr>
            <a:spLocks noGrp="1"/>
          </p:cNvSpPr>
          <p:nvPr>
            <p:ph type="title"/>
          </p:nvPr>
        </p:nvSpPr>
        <p:spPr/>
        <p:txBody>
          <a:bodyPr>
            <a:noAutofit/>
          </a:bodyPr>
          <a:lstStyle/>
          <a:p>
            <a:r>
              <a:rPr lang="en-US" sz="4800" dirty="0"/>
              <a:t>Target Intel GPU</a:t>
            </a:r>
            <a:br>
              <a:rPr lang="en-US" sz="4800" dirty="0"/>
            </a:br>
            <a:endParaRPr lang="en-US" sz="4800" dirty="0"/>
          </a:p>
        </p:txBody>
      </p:sp>
      <p:sp>
        <p:nvSpPr>
          <p:cNvPr id="3" name="Text Placeholder 2">
            <a:extLst>
              <a:ext uri="{FF2B5EF4-FFF2-40B4-BE49-F238E27FC236}">
                <a16:creationId xmlns:a16="http://schemas.microsoft.com/office/drawing/2014/main" id="{D269847E-D9D0-430C-A7E9-53CD500479A2}"/>
              </a:ext>
            </a:extLst>
          </p:cNvPr>
          <p:cNvSpPr>
            <a:spLocks noGrp="1"/>
          </p:cNvSpPr>
          <p:nvPr>
            <p:ph type="body" sz="quarter" idx="10"/>
          </p:nvPr>
        </p:nvSpPr>
        <p:spPr/>
        <p:txBody>
          <a:bodyPr/>
          <a:lstStyle/>
          <a:p>
            <a:pPr marL="857250" indent="-857250">
              <a:buFont typeface="Arial" panose="020B0604020202020204" pitchFamily="34" charset="0"/>
              <a:buChar char="•"/>
            </a:pPr>
            <a:r>
              <a:rPr lang="en-US" sz="2800" dirty="0"/>
              <a:t>The intent is to demonstrate “HOW” to target Intel GPU using Intel Extensions for Scikit-learn* </a:t>
            </a:r>
          </a:p>
          <a:p>
            <a:pPr marL="857250" indent="-857250">
              <a:buFont typeface="Arial" panose="020B0604020202020204" pitchFamily="34" charset="0"/>
              <a:buChar char="•"/>
            </a:pPr>
            <a:r>
              <a:rPr lang="en-US" sz="2800" dirty="0"/>
              <a:t>The intention today is NOT to demonstrate GPU performance</a:t>
            </a:r>
          </a:p>
        </p:txBody>
      </p:sp>
    </p:spTree>
    <p:extLst>
      <p:ext uri="{BB962C8B-B14F-4D97-AF65-F5344CB8AC3E}">
        <p14:creationId xmlns:p14="http://schemas.microsoft.com/office/powerpoint/2010/main" val="118757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B2B7-D8F7-4F96-B113-9D61FC8F98DE}"/>
              </a:ext>
            </a:extLst>
          </p:cNvPr>
          <p:cNvSpPr>
            <a:spLocks noGrp="1"/>
          </p:cNvSpPr>
          <p:nvPr>
            <p:ph type="title"/>
          </p:nvPr>
        </p:nvSpPr>
        <p:spPr/>
        <p:txBody>
          <a:bodyPr/>
          <a:lstStyle/>
          <a:p>
            <a:r>
              <a:rPr lang="en-US" dirty="0"/>
              <a:t>Compute Follows Data</a:t>
            </a:r>
          </a:p>
        </p:txBody>
      </p:sp>
      <p:sp>
        <p:nvSpPr>
          <p:cNvPr id="3" name="Text Placeholder 2">
            <a:extLst>
              <a:ext uri="{FF2B5EF4-FFF2-40B4-BE49-F238E27FC236}">
                <a16:creationId xmlns:a16="http://schemas.microsoft.com/office/drawing/2014/main" id="{3BFC34C6-4F94-44E0-9320-BC9B2FAFC878}"/>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3200" dirty="0"/>
              <a:t>Using a support library, we cast our data to device tensor, then send it to the device</a:t>
            </a:r>
          </a:p>
          <a:p>
            <a:pPr marL="457200" indent="-457200">
              <a:buFont typeface="Arial" panose="020B0604020202020204" pitchFamily="34" charset="0"/>
              <a:buChar char="•"/>
            </a:pPr>
            <a:r>
              <a:rPr lang="en-US" sz="3200" dirty="0"/>
              <a:t>Any enabled </a:t>
            </a:r>
            <a:r>
              <a:rPr lang="en-US" sz="3200" dirty="0" err="1"/>
              <a:t>sklearn</a:t>
            </a:r>
            <a:r>
              <a:rPr lang="en-US" sz="3200" dirty="0"/>
              <a:t> methods involving that tensor are computed on the device, typically during call to fit()</a:t>
            </a:r>
          </a:p>
          <a:p>
            <a:pPr marL="457200" indent="-457200">
              <a:buFont typeface="Arial" panose="020B0604020202020204" pitchFamily="34" charset="0"/>
              <a:buChar char="•"/>
            </a:pPr>
            <a:r>
              <a:rPr lang="en-US" sz="3200" dirty="0"/>
              <a:t>Results are returned to the host</a:t>
            </a:r>
          </a:p>
          <a:p>
            <a:pPr marL="457200" indent="-457200">
              <a:buFont typeface="Arial" panose="020B0604020202020204" pitchFamily="34" charset="0"/>
              <a:buChar char="•"/>
            </a:pPr>
            <a:r>
              <a:rPr lang="en-US" sz="3200" dirty="0"/>
              <a:t>This is Compute Follows Data</a:t>
            </a:r>
          </a:p>
          <a:p>
            <a:pPr marL="457200" indent="-457200">
              <a:buFont typeface="Arial" panose="020B0604020202020204" pitchFamily="34" charset="0"/>
              <a:buChar char="•"/>
            </a:pPr>
            <a:endParaRPr lang="en-US" sz="3200" dirty="0"/>
          </a:p>
          <a:p>
            <a:endParaRPr lang="en-US" sz="3200" dirty="0"/>
          </a:p>
          <a:p>
            <a:endParaRPr lang="en-US" sz="3200" dirty="0"/>
          </a:p>
          <a:p>
            <a:endParaRPr lang="en-US" sz="3200" dirty="0"/>
          </a:p>
        </p:txBody>
      </p:sp>
      <p:sp>
        <p:nvSpPr>
          <p:cNvPr id="4" name="Text Placeholder 3">
            <a:extLst>
              <a:ext uri="{FF2B5EF4-FFF2-40B4-BE49-F238E27FC236}">
                <a16:creationId xmlns:a16="http://schemas.microsoft.com/office/drawing/2014/main" id="{06341AFB-5574-40A5-AAB3-CF16D4D174E5}"/>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9189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ED9972-F401-4134-B80E-6DE9D53CF03F}"/>
              </a:ext>
            </a:extLst>
          </p:cNvPr>
          <p:cNvSpPr/>
          <p:nvPr/>
        </p:nvSpPr>
        <p:spPr>
          <a:xfrm>
            <a:off x="7023791" y="0"/>
            <a:ext cx="4719157"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 name="Rectangle 2">
            <a:extLst>
              <a:ext uri="{FF2B5EF4-FFF2-40B4-BE49-F238E27FC236}">
                <a16:creationId xmlns:a16="http://schemas.microsoft.com/office/drawing/2014/main" id="{1C513999-CB31-4E06-A9EC-108614AF1BC8}"/>
              </a:ext>
            </a:extLst>
          </p:cNvPr>
          <p:cNvSpPr/>
          <p:nvPr/>
        </p:nvSpPr>
        <p:spPr>
          <a:xfrm flipH="1">
            <a:off x="7301384" y="1237852"/>
            <a:ext cx="4160520" cy="1097280"/>
          </a:xfrm>
          <a:prstGeom prst="rect">
            <a:avLst/>
          </a:prstGeom>
          <a:solidFill>
            <a:srgbClr val="808080"/>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377" rtl="0" eaLnBrk="1" fontAlgn="base" latinLnBrk="0" hangingPunct="1">
              <a:lnSpc>
                <a:spcPct val="100000"/>
              </a:lnSpc>
              <a:spcBef>
                <a:spcPts val="0"/>
              </a:spcBef>
              <a:spcAft>
                <a:spcPct val="0"/>
              </a:spcAft>
              <a:buClr>
                <a:prstClr val="black"/>
              </a:buClr>
              <a:buSzTx/>
              <a:buFontTx/>
              <a:buNone/>
              <a:tabLst/>
              <a:defRPr/>
            </a:pPr>
            <a:endParaRPr kumimoji="0" lang="en-US" sz="2400" b="0" i="0" u="none" strike="noStrike" kern="0" cap="none" spc="0" normalizeH="0" baseline="0" noProof="0">
              <a:ln>
                <a:noFill/>
              </a:ln>
              <a:solidFill>
                <a:prstClr val="white"/>
              </a:solidFill>
              <a:effectLst/>
              <a:uLnTx/>
              <a:uFillTx/>
              <a:latin typeface="Intel Clear"/>
              <a:cs typeface="Arial" charset="0"/>
              <a:sym typeface="Helvetica Neue Medium"/>
            </a:endParaRPr>
          </a:p>
        </p:txBody>
      </p:sp>
      <p:sp>
        <p:nvSpPr>
          <p:cNvPr id="232" name="Rectangle 231">
            <a:extLst>
              <a:ext uri="{FF2B5EF4-FFF2-40B4-BE49-F238E27FC236}">
                <a16:creationId xmlns:a16="http://schemas.microsoft.com/office/drawing/2014/main" id="{7EB89A01-2977-45EF-8B77-62ED86E1F362}"/>
              </a:ext>
            </a:extLst>
          </p:cNvPr>
          <p:cNvSpPr/>
          <p:nvPr/>
        </p:nvSpPr>
        <p:spPr>
          <a:xfrm flipH="1">
            <a:off x="7301384" y="2394340"/>
            <a:ext cx="4160520" cy="978408"/>
          </a:xfrm>
          <a:prstGeom prst="rect">
            <a:avLst/>
          </a:prstGeom>
          <a:solidFill>
            <a:srgbClr val="52525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234" name="Rectangle 233">
            <a:extLst>
              <a:ext uri="{FF2B5EF4-FFF2-40B4-BE49-F238E27FC236}">
                <a16:creationId xmlns:a16="http://schemas.microsoft.com/office/drawing/2014/main" id="{E24BBE70-ECD8-40B2-B5E7-E23EF1D7D9BF}"/>
              </a:ext>
            </a:extLst>
          </p:cNvPr>
          <p:cNvSpPr/>
          <p:nvPr/>
        </p:nvSpPr>
        <p:spPr>
          <a:xfrm flipH="1">
            <a:off x="7301384" y="4473006"/>
            <a:ext cx="4160520" cy="1079774"/>
          </a:xfrm>
          <a:prstGeom prst="rect">
            <a:avLst/>
          </a:prstGeom>
          <a:solidFill>
            <a:srgbClr val="004A86"/>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8" name="Content Placeholder 7">
            <a:extLst>
              <a:ext uri="{FF2B5EF4-FFF2-40B4-BE49-F238E27FC236}">
                <a16:creationId xmlns:a16="http://schemas.microsoft.com/office/drawing/2014/main" id="{D6E2993A-209D-421D-A2FD-A519C12FA934}"/>
              </a:ext>
            </a:extLst>
          </p:cNvPr>
          <p:cNvSpPr>
            <a:spLocks noGrp="1"/>
          </p:cNvSpPr>
          <p:nvPr>
            <p:ph sz="quarter" idx="27"/>
          </p:nvPr>
        </p:nvSpPr>
        <p:spPr>
          <a:xfrm>
            <a:off x="571499" y="1673402"/>
            <a:ext cx="5760720" cy="4584830"/>
          </a:xfrm>
        </p:spPr>
        <p:txBody>
          <a:bodyPr anchor="ctr">
            <a:normAutofit/>
          </a:bodyPr>
          <a:lstStyle/>
          <a:p>
            <a:pPr marL="0" indent="0">
              <a:spcBef>
                <a:spcPts val="1800"/>
              </a:spcBef>
              <a:buNone/>
            </a:pPr>
            <a:r>
              <a:rPr lang="en-US" sz="1800" dirty="0">
                <a:solidFill>
                  <a:schemeClr val="tx1"/>
                </a:solidFill>
              </a:rPr>
              <a:t>Growth in specialized workloads</a:t>
            </a:r>
          </a:p>
          <a:p>
            <a:pPr marL="0" indent="0">
              <a:spcBef>
                <a:spcPts val="1800"/>
              </a:spcBef>
              <a:buNone/>
            </a:pPr>
            <a:r>
              <a:rPr lang="en-US" sz="1800" dirty="0">
                <a:solidFill>
                  <a:schemeClr val="tx1"/>
                </a:solidFill>
              </a:rPr>
              <a:t>Variety of data-centric hardware required</a:t>
            </a:r>
          </a:p>
          <a:p>
            <a:pPr marL="0" indent="0">
              <a:spcBef>
                <a:spcPts val="1800"/>
              </a:spcBef>
              <a:buNone/>
            </a:pPr>
            <a:r>
              <a:rPr lang="en-US" sz="1800" dirty="0">
                <a:solidFill>
                  <a:schemeClr val="tx1"/>
                </a:solidFill>
              </a:rPr>
              <a:t>Separate programming models and toolchains for each architecture are required today</a:t>
            </a:r>
          </a:p>
          <a:p>
            <a:pPr marL="0" indent="0">
              <a:spcBef>
                <a:spcPts val="1800"/>
              </a:spcBef>
              <a:buNone/>
            </a:pPr>
            <a:r>
              <a:rPr lang="en-US" sz="1800" dirty="0">
                <a:solidFill>
                  <a:schemeClr val="tx1"/>
                </a:solidFill>
              </a:rPr>
              <a:t>Software development complexity limits freedom of architectural choice</a:t>
            </a:r>
          </a:p>
          <a:p>
            <a:pPr marL="0" indent="0">
              <a:spcBef>
                <a:spcPts val="1800"/>
              </a:spcBef>
              <a:buNone/>
            </a:pPr>
            <a:endParaRPr lang="en-US" sz="1800" dirty="0">
              <a:solidFill>
                <a:schemeClr val="tx1"/>
              </a:solidFill>
            </a:endParaRPr>
          </a:p>
        </p:txBody>
      </p:sp>
      <p:sp>
        <p:nvSpPr>
          <p:cNvPr id="10" name="Title 9">
            <a:extLst>
              <a:ext uri="{FF2B5EF4-FFF2-40B4-BE49-F238E27FC236}">
                <a16:creationId xmlns:a16="http://schemas.microsoft.com/office/drawing/2014/main" id="{AA2779BA-757E-4435-BD78-C20999AE4EA6}"/>
              </a:ext>
            </a:extLst>
          </p:cNvPr>
          <p:cNvSpPr>
            <a:spLocks noGrp="1"/>
          </p:cNvSpPr>
          <p:nvPr>
            <p:ph type="title"/>
          </p:nvPr>
        </p:nvSpPr>
        <p:spPr/>
        <p:txBody>
          <a:bodyPr/>
          <a:lstStyle/>
          <a:p>
            <a:r>
              <a:rPr lang="en-US" dirty="0">
                <a:solidFill>
                  <a:schemeClr val="tx1"/>
                </a:solidFill>
              </a:rPr>
              <a:t>Programming Challenges</a:t>
            </a:r>
            <a:br>
              <a:rPr lang="en-US" dirty="0">
                <a:solidFill>
                  <a:schemeClr val="tx1"/>
                </a:solidFill>
              </a:rPr>
            </a:br>
            <a:r>
              <a:rPr lang="en-US" sz="2000" dirty="0">
                <a:solidFill>
                  <a:schemeClr val="tx1"/>
                </a:solidFill>
                <a:latin typeface="IntelOne Display Medium" panose="020B0703020203020204" pitchFamily="34" charset="0"/>
              </a:rPr>
              <a:t>for Multiple Architectures</a:t>
            </a:r>
            <a:endParaRPr lang="en-US" sz="3200" dirty="0">
              <a:solidFill>
                <a:schemeClr val="tx1"/>
              </a:solidFill>
              <a:latin typeface="IntelOne Display Medium" panose="020B0703020203020204" pitchFamily="34" charset="0"/>
            </a:endParaRPr>
          </a:p>
        </p:txBody>
      </p:sp>
      <p:sp>
        <p:nvSpPr>
          <p:cNvPr id="334" name="TextBox 333">
            <a:extLst>
              <a:ext uri="{FF2B5EF4-FFF2-40B4-BE49-F238E27FC236}">
                <a16:creationId xmlns:a16="http://schemas.microsoft.com/office/drawing/2014/main" id="{40FA77FB-D6E0-47B7-BC07-4DD4D64804F0}"/>
              </a:ext>
            </a:extLst>
          </p:cNvPr>
          <p:cNvSpPr txBox="1"/>
          <p:nvPr/>
        </p:nvSpPr>
        <p:spPr>
          <a:xfrm>
            <a:off x="7558362" y="1990645"/>
            <a:ext cx="58525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Scalar</a:t>
            </a:r>
          </a:p>
        </p:txBody>
      </p:sp>
      <p:sp>
        <p:nvSpPr>
          <p:cNvPr id="335" name="TextBox 334">
            <a:extLst>
              <a:ext uri="{FF2B5EF4-FFF2-40B4-BE49-F238E27FC236}">
                <a16:creationId xmlns:a16="http://schemas.microsoft.com/office/drawing/2014/main" id="{2B88DEB3-D77E-46DA-9CEB-4CD6C75C0203}"/>
              </a:ext>
            </a:extLst>
          </p:cNvPr>
          <p:cNvSpPr txBox="1"/>
          <p:nvPr/>
        </p:nvSpPr>
        <p:spPr>
          <a:xfrm>
            <a:off x="8574188" y="1990645"/>
            <a:ext cx="58303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Vector</a:t>
            </a:r>
          </a:p>
        </p:txBody>
      </p:sp>
      <p:sp>
        <p:nvSpPr>
          <p:cNvPr id="336" name="TextBox 335">
            <a:extLst>
              <a:ext uri="{FF2B5EF4-FFF2-40B4-BE49-F238E27FC236}">
                <a16:creationId xmlns:a16="http://schemas.microsoft.com/office/drawing/2014/main" id="{E59F5B13-B4EE-40C3-A6BD-BA8FFBED4D7A}"/>
              </a:ext>
            </a:extLst>
          </p:cNvPr>
          <p:cNvSpPr txBox="1"/>
          <p:nvPr/>
        </p:nvSpPr>
        <p:spPr>
          <a:xfrm>
            <a:off x="9585914" y="1990645"/>
            <a:ext cx="586046"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Spatial</a:t>
            </a:r>
          </a:p>
        </p:txBody>
      </p:sp>
      <p:sp>
        <p:nvSpPr>
          <p:cNvPr id="337" name="TextBox 336">
            <a:extLst>
              <a:ext uri="{FF2B5EF4-FFF2-40B4-BE49-F238E27FC236}">
                <a16:creationId xmlns:a16="http://schemas.microsoft.com/office/drawing/2014/main" id="{07946DAB-02DC-47D0-B33D-CF071601F764}"/>
              </a:ext>
            </a:extLst>
          </p:cNvPr>
          <p:cNvSpPr txBox="1"/>
          <p:nvPr/>
        </p:nvSpPr>
        <p:spPr>
          <a:xfrm>
            <a:off x="10502410" y="1987311"/>
            <a:ext cx="780989" cy="202235"/>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Matrix</a:t>
            </a:r>
          </a:p>
        </p:txBody>
      </p:sp>
      <p:grpSp>
        <p:nvGrpSpPr>
          <p:cNvPr id="339" name="Group 338">
            <a:extLst>
              <a:ext uri="{FF2B5EF4-FFF2-40B4-BE49-F238E27FC236}">
                <a16:creationId xmlns:a16="http://schemas.microsoft.com/office/drawing/2014/main" id="{F9DD9776-8802-4C7D-93A4-DFA62DF6AF26}"/>
              </a:ext>
            </a:extLst>
          </p:cNvPr>
          <p:cNvGrpSpPr/>
          <p:nvPr/>
        </p:nvGrpSpPr>
        <p:grpSpPr>
          <a:xfrm>
            <a:off x="7696010" y="1651990"/>
            <a:ext cx="319143" cy="332777"/>
            <a:chOff x="1433097" y="5597603"/>
            <a:chExt cx="319143" cy="332777"/>
          </a:xfrm>
        </p:grpSpPr>
        <p:sp>
          <p:nvSpPr>
            <p:cNvPr id="418" name="Freeform: Shape 417">
              <a:extLst>
                <a:ext uri="{FF2B5EF4-FFF2-40B4-BE49-F238E27FC236}">
                  <a16:creationId xmlns:a16="http://schemas.microsoft.com/office/drawing/2014/main" id="{A3458399-53F2-43BB-8922-82626CDAC6C6}"/>
                </a:ext>
              </a:extLst>
            </p:cNvPr>
            <p:cNvSpPr/>
            <p:nvPr/>
          </p:nvSpPr>
          <p:spPr>
            <a:xfrm>
              <a:off x="1734770"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9" name="Freeform: Shape 418">
              <a:extLst>
                <a:ext uri="{FF2B5EF4-FFF2-40B4-BE49-F238E27FC236}">
                  <a16:creationId xmlns:a16="http://schemas.microsoft.com/office/drawing/2014/main" id="{2AA1BA97-690F-4C46-A8DF-FE6962EEF2F1}"/>
                </a:ext>
              </a:extLst>
            </p:cNvPr>
            <p:cNvSpPr/>
            <p:nvPr/>
          </p:nvSpPr>
          <p:spPr>
            <a:xfrm>
              <a:off x="1684497"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0" name="Freeform: Shape 419">
              <a:extLst>
                <a:ext uri="{FF2B5EF4-FFF2-40B4-BE49-F238E27FC236}">
                  <a16:creationId xmlns:a16="http://schemas.microsoft.com/office/drawing/2014/main" id="{57970363-8498-429E-9D8D-202924585070}"/>
                </a:ext>
              </a:extLst>
            </p:cNvPr>
            <p:cNvSpPr/>
            <p:nvPr/>
          </p:nvSpPr>
          <p:spPr>
            <a:xfrm>
              <a:off x="1634224"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1" name="Freeform: Shape 420">
              <a:extLst>
                <a:ext uri="{FF2B5EF4-FFF2-40B4-BE49-F238E27FC236}">
                  <a16:creationId xmlns:a16="http://schemas.microsoft.com/office/drawing/2014/main" id="{A87A1FF8-B0EE-46A7-AFC6-D4BE0342736E}"/>
                </a:ext>
              </a:extLst>
            </p:cNvPr>
            <p:cNvSpPr/>
            <p:nvPr/>
          </p:nvSpPr>
          <p:spPr>
            <a:xfrm>
              <a:off x="158395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2" name="Freeform: Shape 421">
              <a:extLst>
                <a:ext uri="{FF2B5EF4-FFF2-40B4-BE49-F238E27FC236}">
                  <a16:creationId xmlns:a16="http://schemas.microsoft.com/office/drawing/2014/main" id="{275EEEF1-B769-428D-9E64-7B791AF7E810}"/>
                </a:ext>
              </a:extLst>
            </p:cNvPr>
            <p:cNvSpPr/>
            <p:nvPr/>
          </p:nvSpPr>
          <p:spPr>
            <a:xfrm>
              <a:off x="1533643"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3" name="Freeform: Shape 422">
              <a:extLst>
                <a:ext uri="{FF2B5EF4-FFF2-40B4-BE49-F238E27FC236}">
                  <a16:creationId xmlns:a16="http://schemas.microsoft.com/office/drawing/2014/main" id="{A1447DA9-73E9-476E-BCE1-6A846915A181}"/>
                </a:ext>
              </a:extLst>
            </p:cNvPr>
            <p:cNvSpPr/>
            <p:nvPr/>
          </p:nvSpPr>
          <p:spPr>
            <a:xfrm>
              <a:off x="148337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4" name="Freeform: Shape 423">
              <a:extLst>
                <a:ext uri="{FF2B5EF4-FFF2-40B4-BE49-F238E27FC236}">
                  <a16:creationId xmlns:a16="http://schemas.microsoft.com/office/drawing/2014/main" id="{3A2EA075-DC0B-40B1-962D-F8A191B14D9B}"/>
                </a:ext>
              </a:extLst>
            </p:cNvPr>
            <p:cNvSpPr/>
            <p:nvPr/>
          </p:nvSpPr>
          <p:spPr>
            <a:xfrm>
              <a:off x="1433097"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340" name="Group 339">
            <a:extLst>
              <a:ext uri="{FF2B5EF4-FFF2-40B4-BE49-F238E27FC236}">
                <a16:creationId xmlns:a16="http://schemas.microsoft.com/office/drawing/2014/main" id="{263D8E57-4E55-456A-AD0F-39D6D2FE1F5C}"/>
              </a:ext>
            </a:extLst>
          </p:cNvPr>
          <p:cNvGrpSpPr/>
          <p:nvPr/>
        </p:nvGrpSpPr>
        <p:grpSpPr>
          <a:xfrm>
            <a:off x="8704121" y="1657281"/>
            <a:ext cx="331593" cy="328231"/>
            <a:chOff x="2441208" y="5602894"/>
            <a:chExt cx="331593" cy="328231"/>
          </a:xfrm>
        </p:grpSpPr>
        <p:sp>
          <p:nvSpPr>
            <p:cNvPr id="400" name="Freeform: Shape 399">
              <a:extLst>
                <a:ext uri="{FF2B5EF4-FFF2-40B4-BE49-F238E27FC236}">
                  <a16:creationId xmlns:a16="http://schemas.microsoft.com/office/drawing/2014/main" id="{12401ADB-8C0F-4664-A76D-A758C24D35F4}"/>
                </a:ext>
              </a:extLst>
            </p:cNvPr>
            <p:cNvSpPr/>
            <p:nvPr/>
          </p:nvSpPr>
          <p:spPr>
            <a:xfrm>
              <a:off x="2441208" y="5602894"/>
              <a:ext cx="328201" cy="3392"/>
            </a:xfrm>
            <a:custGeom>
              <a:avLst/>
              <a:gdLst>
                <a:gd name="connsiteX0" fmla="*/ 0 w 328201"/>
                <a:gd name="connsiteY0" fmla="*/ 0 h 3392"/>
                <a:gd name="connsiteX1" fmla="*/ 328201 w 328201"/>
                <a:gd name="connsiteY1" fmla="*/ 0 h 3392"/>
              </a:gdLst>
              <a:ahLst/>
              <a:cxnLst>
                <a:cxn ang="0">
                  <a:pos x="connsiteX0" y="connsiteY0"/>
                </a:cxn>
                <a:cxn ang="0">
                  <a:pos x="connsiteX1" y="connsiteY1"/>
                </a:cxn>
              </a:cxnLst>
              <a:rect l="l" t="t" r="r" b="b"/>
              <a:pathLst>
                <a:path w="328201" h="3392">
                  <a:moveTo>
                    <a:pt x="0" y="0"/>
                  </a:moveTo>
                  <a:lnTo>
                    <a:pt x="328201"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1" name="Freeform: Shape 400">
              <a:extLst>
                <a:ext uri="{FF2B5EF4-FFF2-40B4-BE49-F238E27FC236}">
                  <a16:creationId xmlns:a16="http://schemas.microsoft.com/office/drawing/2014/main" id="{22E7DC59-CAD8-4431-99FC-BCF605DA4605}"/>
                </a:ext>
              </a:extLst>
            </p:cNvPr>
            <p:cNvSpPr/>
            <p:nvPr/>
          </p:nvSpPr>
          <p:spPr>
            <a:xfrm>
              <a:off x="244120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2" name="Freeform: Shape 401">
              <a:extLst>
                <a:ext uri="{FF2B5EF4-FFF2-40B4-BE49-F238E27FC236}">
                  <a16:creationId xmlns:a16="http://schemas.microsoft.com/office/drawing/2014/main" id="{E73F7E1F-B1B9-444F-A8FE-5B741F6FA4CE}"/>
                </a:ext>
              </a:extLst>
            </p:cNvPr>
            <p:cNvSpPr/>
            <p:nvPr/>
          </p:nvSpPr>
          <p:spPr>
            <a:xfrm>
              <a:off x="246173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3" name="Freeform: Shape 402">
              <a:extLst>
                <a:ext uri="{FF2B5EF4-FFF2-40B4-BE49-F238E27FC236}">
                  <a16:creationId xmlns:a16="http://schemas.microsoft.com/office/drawing/2014/main" id="{5B513619-C752-46FE-9229-FF07D1F1B747}"/>
                </a:ext>
              </a:extLst>
            </p:cNvPr>
            <p:cNvSpPr/>
            <p:nvPr/>
          </p:nvSpPr>
          <p:spPr>
            <a:xfrm>
              <a:off x="24822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4" name="Freeform: Shape 403">
              <a:extLst>
                <a:ext uri="{FF2B5EF4-FFF2-40B4-BE49-F238E27FC236}">
                  <a16:creationId xmlns:a16="http://schemas.microsoft.com/office/drawing/2014/main" id="{98EA1359-B932-426E-924B-AAFAD7DDCEA1}"/>
                </a:ext>
              </a:extLst>
            </p:cNvPr>
            <p:cNvSpPr/>
            <p:nvPr/>
          </p:nvSpPr>
          <p:spPr>
            <a:xfrm>
              <a:off x="250274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5" name="Freeform: Shape 404">
              <a:extLst>
                <a:ext uri="{FF2B5EF4-FFF2-40B4-BE49-F238E27FC236}">
                  <a16:creationId xmlns:a16="http://schemas.microsoft.com/office/drawing/2014/main" id="{B8983770-2EB0-4E9E-A1F4-90AB0AB9A619}"/>
                </a:ext>
              </a:extLst>
            </p:cNvPr>
            <p:cNvSpPr/>
            <p:nvPr/>
          </p:nvSpPr>
          <p:spPr>
            <a:xfrm>
              <a:off x="252326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6" name="Freeform: Shape 405">
              <a:extLst>
                <a:ext uri="{FF2B5EF4-FFF2-40B4-BE49-F238E27FC236}">
                  <a16:creationId xmlns:a16="http://schemas.microsoft.com/office/drawing/2014/main" id="{1FECBE74-D920-4ECE-9AC7-212D262F6051}"/>
                </a:ext>
              </a:extLst>
            </p:cNvPr>
            <p:cNvSpPr/>
            <p:nvPr/>
          </p:nvSpPr>
          <p:spPr>
            <a:xfrm>
              <a:off x="254379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7" name="Freeform: Shape 406">
              <a:extLst>
                <a:ext uri="{FF2B5EF4-FFF2-40B4-BE49-F238E27FC236}">
                  <a16:creationId xmlns:a16="http://schemas.microsoft.com/office/drawing/2014/main" id="{F1CB39D6-D6FD-4D88-AF0B-9A18E5C1D742}"/>
                </a:ext>
              </a:extLst>
            </p:cNvPr>
            <p:cNvSpPr/>
            <p:nvPr/>
          </p:nvSpPr>
          <p:spPr>
            <a:xfrm>
              <a:off x="256427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8" name="Freeform: Shape 407">
              <a:extLst>
                <a:ext uri="{FF2B5EF4-FFF2-40B4-BE49-F238E27FC236}">
                  <a16:creationId xmlns:a16="http://schemas.microsoft.com/office/drawing/2014/main" id="{3A046923-064F-4C16-B656-602423D8FCA4}"/>
                </a:ext>
              </a:extLst>
            </p:cNvPr>
            <p:cNvSpPr/>
            <p:nvPr/>
          </p:nvSpPr>
          <p:spPr>
            <a:xfrm>
              <a:off x="2584802"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9" name="Freeform: Shape 408">
              <a:extLst>
                <a:ext uri="{FF2B5EF4-FFF2-40B4-BE49-F238E27FC236}">
                  <a16:creationId xmlns:a16="http://schemas.microsoft.com/office/drawing/2014/main" id="{8E0DCAD9-CA8A-4A32-AE7E-4A815503AB3D}"/>
                </a:ext>
              </a:extLst>
            </p:cNvPr>
            <p:cNvSpPr/>
            <p:nvPr/>
          </p:nvSpPr>
          <p:spPr>
            <a:xfrm>
              <a:off x="2605326"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0" name="Freeform: Shape 409">
              <a:extLst>
                <a:ext uri="{FF2B5EF4-FFF2-40B4-BE49-F238E27FC236}">
                  <a16:creationId xmlns:a16="http://schemas.microsoft.com/office/drawing/2014/main" id="{C11E857A-7B42-490C-BAE2-075A0BE103BB}"/>
                </a:ext>
              </a:extLst>
            </p:cNvPr>
            <p:cNvSpPr/>
            <p:nvPr/>
          </p:nvSpPr>
          <p:spPr>
            <a:xfrm>
              <a:off x="2625815"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1" name="Freeform: Shape 410">
              <a:extLst>
                <a:ext uri="{FF2B5EF4-FFF2-40B4-BE49-F238E27FC236}">
                  <a16:creationId xmlns:a16="http://schemas.microsoft.com/office/drawing/2014/main" id="{46D3A3B8-5800-40C4-A954-34AD7C88BD4C}"/>
                </a:ext>
              </a:extLst>
            </p:cNvPr>
            <p:cNvSpPr/>
            <p:nvPr/>
          </p:nvSpPr>
          <p:spPr>
            <a:xfrm>
              <a:off x="264633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2" name="Freeform: Shape 411">
              <a:extLst>
                <a:ext uri="{FF2B5EF4-FFF2-40B4-BE49-F238E27FC236}">
                  <a16:creationId xmlns:a16="http://schemas.microsoft.com/office/drawing/2014/main" id="{226ED036-93F8-4CA0-8963-E96A33652A53}"/>
                </a:ext>
              </a:extLst>
            </p:cNvPr>
            <p:cNvSpPr/>
            <p:nvPr/>
          </p:nvSpPr>
          <p:spPr>
            <a:xfrm>
              <a:off x="266686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3" name="Freeform: Shape 412">
              <a:extLst>
                <a:ext uri="{FF2B5EF4-FFF2-40B4-BE49-F238E27FC236}">
                  <a16:creationId xmlns:a16="http://schemas.microsoft.com/office/drawing/2014/main" id="{74E60A64-48ED-4F9C-A91B-B82182CE7D4F}"/>
                </a:ext>
              </a:extLst>
            </p:cNvPr>
            <p:cNvSpPr/>
            <p:nvPr/>
          </p:nvSpPr>
          <p:spPr>
            <a:xfrm>
              <a:off x="268738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4" name="Freeform: Shape 413">
              <a:extLst>
                <a:ext uri="{FF2B5EF4-FFF2-40B4-BE49-F238E27FC236}">
                  <a16:creationId xmlns:a16="http://schemas.microsoft.com/office/drawing/2014/main" id="{857B034D-FB23-491E-B573-0B763AFE973F}"/>
                </a:ext>
              </a:extLst>
            </p:cNvPr>
            <p:cNvSpPr/>
            <p:nvPr/>
          </p:nvSpPr>
          <p:spPr>
            <a:xfrm>
              <a:off x="2707873"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5" name="Freeform: Shape 414">
              <a:extLst>
                <a:ext uri="{FF2B5EF4-FFF2-40B4-BE49-F238E27FC236}">
                  <a16:creationId xmlns:a16="http://schemas.microsoft.com/office/drawing/2014/main" id="{1CDD63E0-3CF8-4A2E-8363-4A51BD0ADFED}"/>
                </a:ext>
              </a:extLst>
            </p:cNvPr>
            <p:cNvSpPr/>
            <p:nvPr/>
          </p:nvSpPr>
          <p:spPr>
            <a:xfrm>
              <a:off x="272839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6" name="Freeform: Shape 415">
              <a:extLst>
                <a:ext uri="{FF2B5EF4-FFF2-40B4-BE49-F238E27FC236}">
                  <a16:creationId xmlns:a16="http://schemas.microsoft.com/office/drawing/2014/main" id="{1083D2A6-5E5D-4AEE-B948-B8482ADDCB28}"/>
                </a:ext>
              </a:extLst>
            </p:cNvPr>
            <p:cNvSpPr/>
            <p:nvPr/>
          </p:nvSpPr>
          <p:spPr>
            <a:xfrm>
              <a:off x="27489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7" name="Freeform: Shape 416">
              <a:extLst>
                <a:ext uri="{FF2B5EF4-FFF2-40B4-BE49-F238E27FC236}">
                  <a16:creationId xmlns:a16="http://schemas.microsoft.com/office/drawing/2014/main" id="{5D50E83B-2733-465C-9557-89903A469FD2}"/>
                </a:ext>
              </a:extLst>
            </p:cNvPr>
            <p:cNvSpPr/>
            <p:nvPr/>
          </p:nvSpPr>
          <p:spPr>
            <a:xfrm>
              <a:off x="276940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341" name="Group 340">
            <a:extLst>
              <a:ext uri="{FF2B5EF4-FFF2-40B4-BE49-F238E27FC236}">
                <a16:creationId xmlns:a16="http://schemas.microsoft.com/office/drawing/2014/main" id="{92F5CA8F-4C5B-4A54-A7B3-F2B1BCF086DA}"/>
              </a:ext>
            </a:extLst>
          </p:cNvPr>
          <p:cNvGrpSpPr/>
          <p:nvPr/>
        </p:nvGrpSpPr>
        <p:grpSpPr>
          <a:xfrm>
            <a:off x="10730630" y="1652431"/>
            <a:ext cx="329660" cy="332776"/>
            <a:chOff x="4467717" y="5598044"/>
            <a:chExt cx="329660" cy="332776"/>
          </a:xfrm>
        </p:grpSpPr>
        <p:sp>
          <p:nvSpPr>
            <p:cNvPr id="375" name="Freeform: Shape 374">
              <a:extLst>
                <a:ext uri="{FF2B5EF4-FFF2-40B4-BE49-F238E27FC236}">
                  <a16:creationId xmlns:a16="http://schemas.microsoft.com/office/drawing/2014/main" id="{209A8B82-6D55-4D58-9EA5-76B51A490982}"/>
                </a:ext>
              </a:extLst>
            </p:cNvPr>
            <p:cNvSpPr/>
            <p:nvPr/>
          </p:nvSpPr>
          <p:spPr>
            <a:xfrm>
              <a:off x="4467717"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6" name="Freeform: Shape 375">
              <a:extLst>
                <a:ext uri="{FF2B5EF4-FFF2-40B4-BE49-F238E27FC236}">
                  <a16:creationId xmlns:a16="http://schemas.microsoft.com/office/drawing/2014/main" id="{F1945DB8-DF8E-4867-B2EA-4C12A3C1A87E}"/>
                </a:ext>
              </a:extLst>
            </p:cNvPr>
            <p:cNvSpPr/>
            <p:nvPr/>
          </p:nvSpPr>
          <p:spPr>
            <a:xfrm>
              <a:off x="4536716"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7" name="Freeform: Shape 376">
              <a:extLst>
                <a:ext uri="{FF2B5EF4-FFF2-40B4-BE49-F238E27FC236}">
                  <a16:creationId xmlns:a16="http://schemas.microsoft.com/office/drawing/2014/main" id="{A0C21233-FA0B-40AB-B909-08916792C24C}"/>
                </a:ext>
              </a:extLst>
            </p:cNvPr>
            <p:cNvSpPr/>
            <p:nvPr/>
          </p:nvSpPr>
          <p:spPr>
            <a:xfrm>
              <a:off x="4605680"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8" name="Freeform: Shape 377">
              <a:extLst>
                <a:ext uri="{FF2B5EF4-FFF2-40B4-BE49-F238E27FC236}">
                  <a16:creationId xmlns:a16="http://schemas.microsoft.com/office/drawing/2014/main" id="{DD83B16F-E562-4D40-B19B-CF5A2AF18932}"/>
                </a:ext>
              </a:extLst>
            </p:cNvPr>
            <p:cNvSpPr/>
            <p:nvPr/>
          </p:nvSpPr>
          <p:spPr>
            <a:xfrm>
              <a:off x="4674645"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9" name="Freeform: Shape 378">
              <a:extLst>
                <a:ext uri="{FF2B5EF4-FFF2-40B4-BE49-F238E27FC236}">
                  <a16:creationId xmlns:a16="http://schemas.microsoft.com/office/drawing/2014/main" id="{502D4049-7A08-4BFE-95DE-D0300AF52A81}"/>
                </a:ext>
              </a:extLst>
            </p:cNvPr>
            <p:cNvSpPr/>
            <p:nvPr/>
          </p:nvSpPr>
          <p:spPr>
            <a:xfrm>
              <a:off x="4743644"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0" name="Freeform: Shape 379">
              <a:extLst>
                <a:ext uri="{FF2B5EF4-FFF2-40B4-BE49-F238E27FC236}">
                  <a16:creationId xmlns:a16="http://schemas.microsoft.com/office/drawing/2014/main" id="{7E8FA0CE-5575-4B56-9714-ACFF18D6568B}"/>
                </a:ext>
              </a:extLst>
            </p:cNvPr>
            <p:cNvSpPr/>
            <p:nvPr/>
          </p:nvSpPr>
          <p:spPr>
            <a:xfrm>
              <a:off x="4467717"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1" name="Freeform: Shape 380">
              <a:extLst>
                <a:ext uri="{FF2B5EF4-FFF2-40B4-BE49-F238E27FC236}">
                  <a16:creationId xmlns:a16="http://schemas.microsoft.com/office/drawing/2014/main" id="{60FFC6E7-357C-4CF5-B6B6-A9EEC87B8481}"/>
                </a:ext>
              </a:extLst>
            </p:cNvPr>
            <p:cNvSpPr/>
            <p:nvPr/>
          </p:nvSpPr>
          <p:spPr>
            <a:xfrm>
              <a:off x="4536716"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2" name="Freeform: Shape 381">
              <a:extLst>
                <a:ext uri="{FF2B5EF4-FFF2-40B4-BE49-F238E27FC236}">
                  <a16:creationId xmlns:a16="http://schemas.microsoft.com/office/drawing/2014/main" id="{9C315004-5DAA-46F4-8BF9-C992895B096C}"/>
                </a:ext>
              </a:extLst>
            </p:cNvPr>
            <p:cNvSpPr/>
            <p:nvPr/>
          </p:nvSpPr>
          <p:spPr>
            <a:xfrm>
              <a:off x="4605680"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3" name="Freeform: Shape 382">
              <a:extLst>
                <a:ext uri="{FF2B5EF4-FFF2-40B4-BE49-F238E27FC236}">
                  <a16:creationId xmlns:a16="http://schemas.microsoft.com/office/drawing/2014/main" id="{A3E62327-1176-4417-9E64-804FADC2E133}"/>
                </a:ext>
              </a:extLst>
            </p:cNvPr>
            <p:cNvSpPr/>
            <p:nvPr/>
          </p:nvSpPr>
          <p:spPr>
            <a:xfrm>
              <a:off x="4674645"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4" name="Freeform: Shape 383">
              <a:extLst>
                <a:ext uri="{FF2B5EF4-FFF2-40B4-BE49-F238E27FC236}">
                  <a16:creationId xmlns:a16="http://schemas.microsoft.com/office/drawing/2014/main" id="{886A7946-D3BC-4ED5-9879-C2AE11B13018}"/>
                </a:ext>
              </a:extLst>
            </p:cNvPr>
            <p:cNvSpPr/>
            <p:nvPr/>
          </p:nvSpPr>
          <p:spPr>
            <a:xfrm>
              <a:off x="4743644"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5" name="Freeform: Shape 384">
              <a:extLst>
                <a:ext uri="{FF2B5EF4-FFF2-40B4-BE49-F238E27FC236}">
                  <a16:creationId xmlns:a16="http://schemas.microsoft.com/office/drawing/2014/main" id="{5F8B37AA-EBB4-4121-94D8-37585A644338}"/>
                </a:ext>
              </a:extLst>
            </p:cNvPr>
            <p:cNvSpPr/>
            <p:nvPr/>
          </p:nvSpPr>
          <p:spPr>
            <a:xfrm>
              <a:off x="4467717"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6" name="Freeform: Shape 385">
              <a:extLst>
                <a:ext uri="{FF2B5EF4-FFF2-40B4-BE49-F238E27FC236}">
                  <a16:creationId xmlns:a16="http://schemas.microsoft.com/office/drawing/2014/main" id="{7F2F1A99-C9A6-42D6-9105-089C97832E91}"/>
                </a:ext>
              </a:extLst>
            </p:cNvPr>
            <p:cNvSpPr/>
            <p:nvPr/>
          </p:nvSpPr>
          <p:spPr>
            <a:xfrm>
              <a:off x="4536716"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7" name="Freeform: Shape 386">
              <a:extLst>
                <a:ext uri="{FF2B5EF4-FFF2-40B4-BE49-F238E27FC236}">
                  <a16:creationId xmlns:a16="http://schemas.microsoft.com/office/drawing/2014/main" id="{40C2A271-638D-4556-9D21-9254BDE2510F}"/>
                </a:ext>
              </a:extLst>
            </p:cNvPr>
            <p:cNvSpPr/>
            <p:nvPr/>
          </p:nvSpPr>
          <p:spPr>
            <a:xfrm>
              <a:off x="4605680"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8" name="Freeform: Shape 387">
              <a:extLst>
                <a:ext uri="{FF2B5EF4-FFF2-40B4-BE49-F238E27FC236}">
                  <a16:creationId xmlns:a16="http://schemas.microsoft.com/office/drawing/2014/main" id="{80B7B9A1-E6D9-4B6D-9F55-82AC1A641928}"/>
                </a:ext>
              </a:extLst>
            </p:cNvPr>
            <p:cNvSpPr/>
            <p:nvPr/>
          </p:nvSpPr>
          <p:spPr>
            <a:xfrm>
              <a:off x="4674645"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89" name="Freeform: Shape 388">
              <a:extLst>
                <a:ext uri="{FF2B5EF4-FFF2-40B4-BE49-F238E27FC236}">
                  <a16:creationId xmlns:a16="http://schemas.microsoft.com/office/drawing/2014/main" id="{1A9E4724-9209-4B7C-B3E2-46E3DE992832}"/>
                </a:ext>
              </a:extLst>
            </p:cNvPr>
            <p:cNvSpPr/>
            <p:nvPr/>
          </p:nvSpPr>
          <p:spPr>
            <a:xfrm>
              <a:off x="4743644"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0" name="Freeform: Shape 389">
              <a:extLst>
                <a:ext uri="{FF2B5EF4-FFF2-40B4-BE49-F238E27FC236}">
                  <a16:creationId xmlns:a16="http://schemas.microsoft.com/office/drawing/2014/main" id="{7D5853D3-DC07-4D5A-B001-EA0CD5811E83}"/>
                </a:ext>
              </a:extLst>
            </p:cNvPr>
            <p:cNvSpPr/>
            <p:nvPr/>
          </p:nvSpPr>
          <p:spPr>
            <a:xfrm>
              <a:off x="4467717"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1" name="Freeform: Shape 390">
              <a:extLst>
                <a:ext uri="{FF2B5EF4-FFF2-40B4-BE49-F238E27FC236}">
                  <a16:creationId xmlns:a16="http://schemas.microsoft.com/office/drawing/2014/main" id="{11C4D92D-A22D-499B-9FCD-9E1C4EAC575F}"/>
                </a:ext>
              </a:extLst>
            </p:cNvPr>
            <p:cNvSpPr/>
            <p:nvPr/>
          </p:nvSpPr>
          <p:spPr>
            <a:xfrm>
              <a:off x="4536716"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2" name="Freeform: Shape 391">
              <a:extLst>
                <a:ext uri="{FF2B5EF4-FFF2-40B4-BE49-F238E27FC236}">
                  <a16:creationId xmlns:a16="http://schemas.microsoft.com/office/drawing/2014/main" id="{9E282CC6-17E4-4935-8142-1B9BC668155E}"/>
                </a:ext>
              </a:extLst>
            </p:cNvPr>
            <p:cNvSpPr/>
            <p:nvPr/>
          </p:nvSpPr>
          <p:spPr>
            <a:xfrm>
              <a:off x="4605680"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3" name="Freeform: Shape 392">
              <a:extLst>
                <a:ext uri="{FF2B5EF4-FFF2-40B4-BE49-F238E27FC236}">
                  <a16:creationId xmlns:a16="http://schemas.microsoft.com/office/drawing/2014/main" id="{6A2D5828-7288-4058-8EAF-C970DAC760FE}"/>
                </a:ext>
              </a:extLst>
            </p:cNvPr>
            <p:cNvSpPr/>
            <p:nvPr/>
          </p:nvSpPr>
          <p:spPr>
            <a:xfrm>
              <a:off x="4674645"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4" name="Freeform: Shape 393">
              <a:extLst>
                <a:ext uri="{FF2B5EF4-FFF2-40B4-BE49-F238E27FC236}">
                  <a16:creationId xmlns:a16="http://schemas.microsoft.com/office/drawing/2014/main" id="{5B88F940-B00E-4DDD-8699-06F916B659AA}"/>
                </a:ext>
              </a:extLst>
            </p:cNvPr>
            <p:cNvSpPr/>
            <p:nvPr/>
          </p:nvSpPr>
          <p:spPr>
            <a:xfrm>
              <a:off x="4743644"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5" name="Freeform: Shape 394">
              <a:extLst>
                <a:ext uri="{FF2B5EF4-FFF2-40B4-BE49-F238E27FC236}">
                  <a16:creationId xmlns:a16="http://schemas.microsoft.com/office/drawing/2014/main" id="{3ADBD963-2C09-433F-960E-DD6550AC4154}"/>
                </a:ext>
              </a:extLst>
            </p:cNvPr>
            <p:cNvSpPr/>
            <p:nvPr/>
          </p:nvSpPr>
          <p:spPr>
            <a:xfrm>
              <a:off x="4467717"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6" name="Freeform: Shape 395">
              <a:extLst>
                <a:ext uri="{FF2B5EF4-FFF2-40B4-BE49-F238E27FC236}">
                  <a16:creationId xmlns:a16="http://schemas.microsoft.com/office/drawing/2014/main" id="{53B2451E-C40C-41E8-8293-0D9881B531B2}"/>
                </a:ext>
              </a:extLst>
            </p:cNvPr>
            <p:cNvSpPr/>
            <p:nvPr/>
          </p:nvSpPr>
          <p:spPr>
            <a:xfrm>
              <a:off x="4536716"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7" name="Freeform: Shape 396">
              <a:extLst>
                <a:ext uri="{FF2B5EF4-FFF2-40B4-BE49-F238E27FC236}">
                  <a16:creationId xmlns:a16="http://schemas.microsoft.com/office/drawing/2014/main" id="{98DDA421-6667-4238-9ED6-468588625AC8}"/>
                </a:ext>
              </a:extLst>
            </p:cNvPr>
            <p:cNvSpPr/>
            <p:nvPr/>
          </p:nvSpPr>
          <p:spPr>
            <a:xfrm>
              <a:off x="4605680"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8" name="Freeform: Shape 397">
              <a:extLst>
                <a:ext uri="{FF2B5EF4-FFF2-40B4-BE49-F238E27FC236}">
                  <a16:creationId xmlns:a16="http://schemas.microsoft.com/office/drawing/2014/main" id="{95DAE90B-4308-4BC2-B3F3-8F530F901099}"/>
                </a:ext>
              </a:extLst>
            </p:cNvPr>
            <p:cNvSpPr/>
            <p:nvPr/>
          </p:nvSpPr>
          <p:spPr>
            <a:xfrm>
              <a:off x="4674645"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9" name="Freeform: Shape 398">
              <a:extLst>
                <a:ext uri="{FF2B5EF4-FFF2-40B4-BE49-F238E27FC236}">
                  <a16:creationId xmlns:a16="http://schemas.microsoft.com/office/drawing/2014/main" id="{B6D873DB-7A84-4E40-8469-17808EA965A4}"/>
                </a:ext>
              </a:extLst>
            </p:cNvPr>
            <p:cNvSpPr/>
            <p:nvPr/>
          </p:nvSpPr>
          <p:spPr>
            <a:xfrm>
              <a:off x="4743644"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342" name="Group 341">
            <a:extLst>
              <a:ext uri="{FF2B5EF4-FFF2-40B4-BE49-F238E27FC236}">
                <a16:creationId xmlns:a16="http://schemas.microsoft.com/office/drawing/2014/main" id="{92984FBC-4DE1-45A5-B3C0-A91E6EDD0BD7}"/>
              </a:ext>
            </a:extLst>
          </p:cNvPr>
          <p:cNvGrpSpPr/>
          <p:nvPr/>
        </p:nvGrpSpPr>
        <p:grpSpPr>
          <a:xfrm>
            <a:off x="9716743" y="1650531"/>
            <a:ext cx="326030" cy="337525"/>
            <a:chOff x="3453830" y="5596144"/>
            <a:chExt cx="326030" cy="337525"/>
          </a:xfrm>
        </p:grpSpPr>
        <p:sp>
          <p:nvSpPr>
            <p:cNvPr id="343" name="Freeform: Shape 342">
              <a:extLst>
                <a:ext uri="{FF2B5EF4-FFF2-40B4-BE49-F238E27FC236}">
                  <a16:creationId xmlns:a16="http://schemas.microsoft.com/office/drawing/2014/main" id="{1248C88C-13C5-4C32-94B8-B6B2348CD0E4}"/>
                </a:ext>
              </a:extLst>
            </p:cNvPr>
            <p:cNvSpPr/>
            <p:nvPr/>
          </p:nvSpPr>
          <p:spPr>
            <a:xfrm>
              <a:off x="3505630"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4" name="Freeform: Shape 343">
              <a:extLst>
                <a:ext uri="{FF2B5EF4-FFF2-40B4-BE49-F238E27FC236}">
                  <a16:creationId xmlns:a16="http://schemas.microsoft.com/office/drawing/2014/main" id="{3B1F2108-548F-4A28-A6E9-C4B673D246A1}"/>
                </a:ext>
              </a:extLst>
            </p:cNvPr>
            <p:cNvSpPr/>
            <p:nvPr/>
          </p:nvSpPr>
          <p:spPr>
            <a:xfrm>
              <a:off x="3629312"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5" name="Freeform: Shape 344">
              <a:extLst>
                <a:ext uri="{FF2B5EF4-FFF2-40B4-BE49-F238E27FC236}">
                  <a16:creationId xmlns:a16="http://schemas.microsoft.com/office/drawing/2014/main" id="{602FC7B3-4C58-45FF-B1EC-08B3BA0F2F9B}"/>
                </a:ext>
              </a:extLst>
            </p:cNvPr>
            <p:cNvSpPr/>
            <p:nvPr/>
          </p:nvSpPr>
          <p:spPr>
            <a:xfrm>
              <a:off x="3692577" y="5609882"/>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6" name="Freeform: Shape 345">
              <a:extLst>
                <a:ext uri="{FF2B5EF4-FFF2-40B4-BE49-F238E27FC236}">
                  <a16:creationId xmlns:a16="http://schemas.microsoft.com/office/drawing/2014/main" id="{956556F6-2ED2-420F-9BE5-425C081F44D8}"/>
                </a:ext>
              </a:extLst>
            </p:cNvPr>
            <p:cNvSpPr/>
            <p:nvPr/>
          </p:nvSpPr>
          <p:spPr>
            <a:xfrm>
              <a:off x="3564791" y="563688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7" name="Freeform: Shape 346">
              <a:extLst>
                <a:ext uri="{FF2B5EF4-FFF2-40B4-BE49-F238E27FC236}">
                  <a16:creationId xmlns:a16="http://schemas.microsoft.com/office/drawing/2014/main" id="{18CD97C0-705D-4389-9540-670006086D33}"/>
                </a:ext>
              </a:extLst>
            </p:cNvPr>
            <p:cNvSpPr/>
            <p:nvPr/>
          </p:nvSpPr>
          <p:spPr>
            <a:xfrm>
              <a:off x="3538094"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8" name="Freeform: Shape 347">
              <a:extLst>
                <a:ext uri="{FF2B5EF4-FFF2-40B4-BE49-F238E27FC236}">
                  <a16:creationId xmlns:a16="http://schemas.microsoft.com/office/drawing/2014/main" id="{76EF98F6-7E5B-4E48-8FCF-E4B1B60A22A3}"/>
                </a:ext>
              </a:extLst>
            </p:cNvPr>
            <p:cNvSpPr/>
            <p:nvPr/>
          </p:nvSpPr>
          <p:spPr>
            <a:xfrm>
              <a:off x="3600410"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49" name="Freeform: Shape 348">
              <a:extLst>
                <a:ext uri="{FF2B5EF4-FFF2-40B4-BE49-F238E27FC236}">
                  <a16:creationId xmlns:a16="http://schemas.microsoft.com/office/drawing/2014/main" id="{5D291A1B-06FB-4811-8D54-BBE6D152CCC7}"/>
                </a:ext>
              </a:extLst>
            </p:cNvPr>
            <p:cNvSpPr/>
            <p:nvPr/>
          </p:nvSpPr>
          <p:spPr>
            <a:xfrm>
              <a:off x="3658757" y="565842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0" name="Freeform: Shape 349">
              <a:extLst>
                <a:ext uri="{FF2B5EF4-FFF2-40B4-BE49-F238E27FC236}">
                  <a16:creationId xmlns:a16="http://schemas.microsoft.com/office/drawing/2014/main" id="{A2BD18CE-1CD3-4B38-97D3-2C132DA330A6}"/>
                </a:ext>
              </a:extLst>
            </p:cNvPr>
            <p:cNvSpPr/>
            <p:nvPr/>
          </p:nvSpPr>
          <p:spPr>
            <a:xfrm>
              <a:off x="3735286" y="5685970"/>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1" name="Freeform: Shape 350">
              <a:extLst>
                <a:ext uri="{FF2B5EF4-FFF2-40B4-BE49-F238E27FC236}">
                  <a16:creationId xmlns:a16="http://schemas.microsoft.com/office/drawing/2014/main" id="{E31A47C5-D1F5-4D01-9125-26E38B7831C6}"/>
                </a:ext>
              </a:extLst>
            </p:cNvPr>
            <p:cNvSpPr/>
            <p:nvPr/>
          </p:nvSpPr>
          <p:spPr>
            <a:xfrm>
              <a:off x="3453830" y="569380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2" name="Freeform: Shape 351">
              <a:extLst>
                <a:ext uri="{FF2B5EF4-FFF2-40B4-BE49-F238E27FC236}">
                  <a16:creationId xmlns:a16="http://schemas.microsoft.com/office/drawing/2014/main" id="{3170F534-8B15-4B56-B555-63B93118D7E2}"/>
                </a:ext>
              </a:extLst>
            </p:cNvPr>
            <p:cNvSpPr/>
            <p:nvPr/>
          </p:nvSpPr>
          <p:spPr>
            <a:xfrm>
              <a:off x="3541181" y="5800457"/>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3" name="Freeform: Shape 352">
              <a:extLst>
                <a:ext uri="{FF2B5EF4-FFF2-40B4-BE49-F238E27FC236}">
                  <a16:creationId xmlns:a16="http://schemas.microsoft.com/office/drawing/2014/main" id="{F9E8289D-1E65-4964-9D7A-A13ACC4E2B8B}"/>
                </a:ext>
              </a:extLst>
            </p:cNvPr>
            <p:cNvSpPr/>
            <p:nvPr/>
          </p:nvSpPr>
          <p:spPr>
            <a:xfrm>
              <a:off x="3588231" y="577284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9"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4" name="Freeform: Shape 353">
              <a:extLst>
                <a:ext uri="{FF2B5EF4-FFF2-40B4-BE49-F238E27FC236}">
                  <a16:creationId xmlns:a16="http://schemas.microsoft.com/office/drawing/2014/main" id="{2D38BA0A-C354-412D-87CA-D54E4F9674C7}"/>
                </a:ext>
              </a:extLst>
            </p:cNvPr>
            <p:cNvSpPr/>
            <p:nvPr/>
          </p:nvSpPr>
          <p:spPr>
            <a:xfrm>
              <a:off x="3695325" y="5818979"/>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5" name="Freeform: Shape 354">
              <a:extLst>
                <a:ext uri="{FF2B5EF4-FFF2-40B4-BE49-F238E27FC236}">
                  <a16:creationId xmlns:a16="http://schemas.microsoft.com/office/drawing/2014/main" id="{C66DE370-A9C6-4630-8801-20242E41C482}"/>
                </a:ext>
              </a:extLst>
            </p:cNvPr>
            <p:cNvSpPr/>
            <p:nvPr/>
          </p:nvSpPr>
          <p:spPr>
            <a:xfrm>
              <a:off x="3695970" y="5889096"/>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6" name="Freeform: Shape 355">
              <a:extLst>
                <a:ext uri="{FF2B5EF4-FFF2-40B4-BE49-F238E27FC236}">
                  <a16:creationId xmlns:a16="http://schemas.microsoft.com/office/drawing/2014/main" id="{4E9D2C1D-6031-4FF9-9D96-06CD618CF32F}"/>
                </a:ext>
              </a:extLst>
            </p:cNvPr>
            <p:cNvSpPr/>
            <p:nvPr/>
          </p:nvSpPr>
          <p:spPr>
            <a:xfrm>
              <a:off x="3628192"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7" name="Freeform: Shape 356">
              <a:extLst>
                <a:ext uri="{FF2B5EF4-FFF2-40B4-BE49-F238E27FC236}">
                  <a16:creationId xmlns:a16="http://schemas.microsoft.com/office/drawing/2014/main" id="{0D3C6635-0F8B-4542-875B-5416B5B88D4B}"/>
                </a:ext>
              </a:extLst>
            </p:cNvPr>
            <p:cNvSpPr/>
            <p:nvPr/>
          </p:nvSpPr>
          <p:spPr>
            <a:xfrm>
              <a:off x="3505223"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8" name="Freeform: Shape 357">
              <a:extLst>
                <a:ext uri="{FF2B5EF4-FFF2-40B4-BE49-F238E27FC236}">
                  <a16:creationId xmlns:a16="http://schemas.microsoft.com/office/drawing/2014/main" id="{D20A1C67-E20C-440E-9CE4-EF8F179663AE}"/>
                </a:ext>
              </a:extLst>
            </p:cNvPr>
            <p:cNvSpPr/>
            <p:nvPr/>
          </p:nvSpPr>
          <p:spPr>
            <a:xfrm>
              <a:off x="3527917" y="5640752"/>
              <a:ext cx="3392" cy="249090"/>
            </a:xfrm>
            <a:custGeom>
              <a:avLst/>
              <a:gdLst>
                <a:gd name="connsiteX0" fmla="*/ 0 w 3392"/>
                <a:gd name="connsiteY0" fmla="*/ 0 h 249090"/>
                <a:gd name="connsiteX1" fmla="*/ 0 w 3392"/>
                <a:gd name="connsiteY1" fmla="*/ 249091 h 249090"/>
              </a:gdLst>
              <a:ahLst/>
              <a:cxnLst>
                <a:cxn ang="0">
                  <a:pos x="connsiteX0" y="connsiteY0"/>
                </a:cxn>
                <a:cxn ang="0">
                  <a:pos x="connsiteX1" y="connsiteY1"/>
                </a:cxn>
              </a:cxnLst>
              <a:rect l="l" t="t" r="r" b="b"/>
              <a:pathLst>
                <a:path w="3392" h="249090">
                  <a:moveTo>
                    <a:pt x="0" y="0"/>
                  </a:moveTo>
                  <a:lnTo>
                    <a:pt x="0" y="249091"/>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59" name="Freeform: Shape 358">
              <a:extLst>
                <a:ext uri="{FF2B5EF4-FFF2-40B4-BE49-F238E27FC236}">
                  <a16:creationId xmlns:a16="http://schemas.microsoft.com/office/drawing/2014/main" id="{1C303967-329A-4525-9314-43F7FFB7452A}"/>
                </a:ext>
              </a:extLst>
            </p:cNvPr>
            <p:cNvSpPr/>
            <p:nvPr/>
          </p:nvSpPr>
          <p:spPr>
            <a:xfrm>
              <a:off x="3650479" y="5640752"/>
              <a:ext cx="3392" cy="248310"/>
            </a:xfrm>
            <a:custGeom>
              <a:avLst/>
              <a:gdLst>
                <a:gd name="connsiteX0" fmla="*/ 0 w 3392"/>
                <a:gd name="connsiteY0" fmla="*/ 248311 h 248310"/>
                <a:gd name="connsiteX1" fmla="*/ 0 w 3392"/>
                <a:gd name="connsiteY1" fmla="*/ 0 h 248310"/>
              </a:gdLst>
              <a:ahLst/>
              <a:cxnLst>
                <a:cxn ang="0">
                  <a:pos x="connsiteX0" y="connsiteY0"/>
                </a:cxn>
                <a:cxn ang="0">
                  <a:pos x="connsiteX1" y="connsiteY1"/>
                </a:cxn>
              </a:cxnLst>
              <a:rect l="l" t="t" r="r" b="b"/>
              <a:pathLst>
                <a:path w="3392" h="248310">
                  <a:moveTo>
                    <a:pt x="0" y="248311"/>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0" name="Freeform: Shape 359">
              <a:extLst>
                <a:ext uri="{FF2B5EF4-FFF2-40B4-BE49-F238E27FC236}">
                  <a16:creationId xmlns:a16="http://schemas.microsoft.com/office/drawing/2014/main" id="{505FEE93-527D-4CA8-842F-D707FFF82B0A}"/>
                </a:ext>
              </a:extLst>
            </p:cNvPr>
            <p:cNvSpPr/>
            <p:nvPr/>
          </p:nvSpPr>
          <p:spPr>
            <a:xfrm>
              <a:off x="3650785" y="5654456"/>
              <a:ext cx="64079" cy="144678"/>
            </a:xfrm>
            <a:custGeom>
              <a:avLst/>
              <a:gdLst>
                <a:gd name="connsiteX0" fmla="*/ 64080 w 64079"/>
                <a:gd name="connsiteY0" fmla="*/ 0 h 144678"/>
                <a:gd name="connsiteX1" fmla="*/ 64080 w 64079"/>
                <a:gd name="connsiteY1" fmla="*/ 64317 h 144678"/>
                <a:gd name="connsiteX2" fmla="*/ 0 w 64079"/>
                <a:gd name="connsiteY2" fmla="*/ 144678 h 144678"/>
              </a:gdLst>
              <a:ahLst/>
              <a:cxnLst>
                <a:cxn ang="0">
                  <a:pos x="connsiteX0" y="connsiteY0"/>
                </a:cxn>
                <a:cxn ang="0">
                  <a:pos x="connsiteX1" y="connsiteY1"/>
                </a:cxn>
                <a:cxn ang="0">
                  <a:pos x="connsiteX2" y="connsiteY2"/>
                </a:cxn>
              </a:cxnLst>
              <a:rect l="l" t="t" r="r" b="b"/>
              <a:pathLst>
                <a:path w="64079" h="144678">
                  <a:moveTo>
                    <a:pt x="64080" y="0"/>
                  </a:moveTo>
                  <a:lnTo>
                    <a:pt x="64080" y="64317"/>
                  </a:lnTo>
                  <a:lnTo>
                    <a:pt x="0" y="144678"/>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1" name="Freeform: Shape 360">
              <a:extLst>
                <a:ext uri="{FF2B5EF4-FFF2-40B4-BE49-F238E27FC236}">
                  <a16:creationId xmlns:a16="http://schemas.microsoft.com/office/drawing/2014/main" id="{8D6DB7CA-3CAA-4FF1-8686-80AA955572E4}"/>
                </a:ext>
              </a:extLst>
            </p:cNvPr>
            <p:cNvSpPr/>
            <p:nvPr/>
          </p:nvSpPr>
          <p:spPr>
            <a:xfrm>
              <a:off x="3718868" y="5730544"/>
              <a:ext cx="38705" cy="160655"/>
            </a:xfrm>
            <a:custGeom>
              <a:avLst/>
              <a:gdLst>
                <a:gd name="connsiteX0" fmla="*/ 38705 w 38705"/>
                <a:gd name="connsiteY0" fmla="*/ 0 h 160655"/>
                <a:gd name="connsiteX1" fmla="*/ 38705 w 38705"/>
                <a:gd name="connsiteY1" fmla="*/ 121984 h 160655"/>
                <a:gd name="connsiteX2" fmla="*/ 0 w 38705"/>
                <a:gd name="connsiteY2" fmla="*/ 160656 h 160655"/>
              </a:gdLst>
              <a:ahLst/>
              <a:cxnLst>
                <a:cxn ang="0">
                  <a:pos x="connsiteX0" y="connsiteY0"/>
                </a:cxn>
                <a:cxn ang="0">
                  <a:pos x="connsiteX1" y="connsiteY1"/>
                </a:cxn>
                <a:cxn ang="0">
                  <a:pos x="connsiteX2" y="connsiteY2"/>
                </a:cxn>
              </a:cxnLst>
              <a:rect l="l" t="t" r="r" b="b"/>
              <a:pathLst>
                <a:path w="38705" h="160655">
                  <a:moveTo>
                    <a:pt x="38705" y="0"/>
                  </a:moveTo>
                  <a:lnTo>
                    <a:pt x="38705" y="121984"/>
                  </a:lnTo>
                  <a:lnTo>
                    <a:pt x="0" y="160656"/>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2" name="Freeform: Shape 361">
              <a:extLst>
                <a:ext uri="{FF2B5EF4-FFF2-40B4-BE49-F238E27FC236}">
                  <a16:creationId xmlns:a16="http://schemas.microsoft.com/office/drawing/2014/main" id="{E52723B7-599D-424F-853A-2E3A7F45CB05}"/>
                </a:ext>
              </a:extLst>
            </p:cNvPr>
            <p:cNvSpPr/>
            <p:nvPr/>
          </p:nvSpPr>
          <p:spPr>
            <a:xfrm>
              <a:off x="3722158" y="5787363"/>
              <a:ext cx="34736" cy="34736"/>
            </a:xfrm>
            <a:custGeom>
              <a:avLst/>
              <a:gdLst>
                <a:gd name="connsiteX0" fmla="*/ 34737 w 34736"/>
                <a:gd name="connsiteY0" fmla="*/ 0 h 34736"/>
                <a:gd name="connsiteX1" fmla="*/ 0 w 34736"/>
                <a:gd name="connsiteY1" fmla="*/ 34736 h 34736"/>
              </a:gdLst>
              <a:ahLst/>
              <a:cxnLst>
                <a:cxn ang="0">
                  <a:pos x="connsiteX0" y="connsiteY0"/>
                </a:cxn>
                <a:cxn ang="0">
                  <a:pos x="connsiteX1" y="connsiteY1"/>
                </a:cxn>
              </a:cxnLst>
              <a:rect l="l" t="t" r="r" b="b"/>
              <a:pathLst>
                <a:path w="34736" h="34736">
                  <a:moveTo>
                    <a:pt x="34737" y="0"/>
                  </a:moveTo>
                  <a:lnTo>
                    <a:pt x="0" y="34736"/>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3" name="Freeform: Shape 362">
              <a:extLst>
                <a:ext uri="{FF2B5EF4-FFF2-40B4-BE49-F238E27FC236}">
                  <a16:creationId xmlns:a16="http://schemas.microsoft.com/office/drawing/2014/main" id="{0DB2F034-A63A-4FB1-9E3B-5FF44A9BC7DA}"/>
                </a:ext>
              </a:extLst>
            </p:cNvPr>
            <p:cNvSpPr/>
            <p:nvPr/>
          </p:nvSpPr>
          <p:spPr>
            <a:xfrm>
              <a:off x="3717612" y="5747573"/>
              <a:ext cx="40639" cy="71406"/>
            </a:xfrm>
            <a:custGeom>
              <a:avLst/>
              <a:gdLst>
                <a:gd name="connsiteX0" fmla="*/ 0 w 40639"/>
                <a:gd name="connsiteY0" fmla="*/ 71406 h 71406"/>
                <a:gd name="connsiteX1" fmla="*/ 0 w 40639"/>
                <a:gd name="connsiteY1" fmla="*/ 40639 h 71406"/>
                <a:gd name="connsiteX2" fmla="*/ 40639 w 40639"/>
                <a:gd name="connsiteY2" fmla="*/ 0 h 71406"/>
              </a:gdLst>
              <a:ahLst/>
              <a:cxnLst>
                <a:cxn ang="0">
                  <a:pos x="connsiteX0" y="connsiteY0"/>
                </a:cxn>
                <a:cxn ang="0">
                  <a:pos x="connsiteX1" y="connsiteY1"/>
                </a:cxn>
                <a:cxn ang="0">
                  <a:pos x="connsiteX2" y="connsiteY2"/>
                </a:cxn>
              </a:cxnLst>
              <a:rect l="l" t="t" r="r" b="b"/>
              <a:pathLst>
                <a:path w="40639" h="71406">
                  <a:moveTo>
                    <a:pt x="0" y="71406"/>
                  </a:moveTo>
                  <a:lnTo>
                    <a:pt x="0" y="40639"/>
                  </a:lnTo>
                  <a:lnTo>
                    <a:pt x="40639" y="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4" name="Freeform: Shape 363">
              <a:extLst>
                <a:ext uri="{FF2B5EF4-FFF2-40B4-BE49-F238E27FC236}">
                  <a16:creationId xmlns:a16="http://schemas.microsoft.com/office/drawing/2014/main" id="{0BBC541E-C314-4AE4-9331-D932E6565649}"/>
                </a:ext>
              </a:extLst>
            </p:cNvPr>
            <p:cNvSpPr/>
            <p:nvPr/>
          </p:nvSpPr>
          <p:spPr>
            <a:xfrm>
              <a:off x="3681044" y="5702999"/>
              <a:ext cx="3392" cy="57769"/>
            </a:xfrm>
            <a:custGeom>
              <a:avLst/>
              <a:gdLst>
                <a:gd name="connsiteX0" fmla="*/ 0 w 3392"/>
                <a:gd name="connsiteY0" fmla="*/ 0 h 57769"/>
                <a:gd name="connsiteX1" fmla="*/ 0 w 3392"/>
                <a:gd name="connsiteY1" fmla="*/ 57770 h 57769"/>
              </a:gdLst>
              <a:ahLst/>
              <a:cxnLst>
                <a:cxn ang="0">
                  <a:pos x="connsiteX0" y="connsiteY0"/>
                </a:cxn>
                <a:cxn ang="0">
                  <a:pos x="connsiteX1" y="connsiteY1"/>
                </a:cxn>
              </a:cxnLst>
              <a:rect l="l" t="t" r="r" b="b"/>
              <a:pathLst>
                <a:path w="3392" h="57769">
                  <a:moveTo>
                    <a:pt x="0" y="0"/>
                  </a:moveTo>
                  <a:lnTo>
                    <a:pt x="0" y="5777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5" name="Freeform: Shape 364">
              <a:extLst>
                <a:ext uri="{FF2B5EF4-FFF2-40B4-BE49-F238E27FC236}">
                  <a16:creationId xmlns:a16="http://schemas.microsoft.com/office/drawing/2014/main" id="{DC953AC0-4EAE-48E9-BA45-1C9806992C3E}"/>
                </a:ext>
              </a:extLst>
            </p:cNvPr>
            <p:cNvSpPr/>
            <p:nvPr/>
          </p:nvSpPr>
          <p:spPr>
            <a:xfrm>
              <a:off x="3651395" y="5750049"/>
              <a:ext cx="39451" cy="104209"/>
            </a:xfrm>
            <a:custGeom>
              <a:avLst/>
              <a:gdLst>
                <a:gd name="connsiteX0" fmla="*/ 39452 w 39451"/>
                <a:gd name="connsiteY0" fmla="*/ 0 h 104209"/>
                <a:gd name="connsiteX1" fmla="*/ 39452 w 39451"/>
                <a:gd name="connsiteY1" fmla="*/ 64758 h 104209"/>
                <a:gd name="connsiteX2" fmla="*/ 0 w 39451"/>
                <a:gd name="connsiteY2" fmla="*/ 104209 h 104209"/>
              </a:gdLst>
              <a:ahLst/>
              <a:cxnLst>
                <a:cxn ang="0">
                  <a:pos x="connsiteX0" y="connsiteY0"/>
                </a:cxn>
                <a:cxn ang="0">
                  <a:pos x="connsiteX1" y="connsiteY1"/>
                </a:cxn>
                <a:cxn ang="0">
                  <a:pos x="connsiteX2" y="connsiteY2"/>
                </a:cxn>
              </a:cxnLst>
              <a:rect l="l" t="t" r="r" b="b"/>
              <a:pathLst>
                <a:path w="39451" h="104209">
                  <a:moveTo>
                    <a:pt x="39452" y="0"/>
                  </a:moveTo>
                  <a:lnTo>
                    <a:pt x="39452" y="64758"/>
                  </a:lnTo>
                  <a:lnTo>
                    <a:pt x="0" y="104209"/>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6" name="Freeform: Shape 365">
              <a:extLst>
                <a:ext uri="{FF2B5EF4-FFF2-40B4-BE49-F238E27FC236}">
                  <a16:creationId xmlns:a16="http://schemas.microsoft.com/office/drawing/2014/main" id="{A04EE86F-C308-4ED8-BCCD-BEA907BCEEED}"/>
                </a:ext>
              </a:extLst>
            </p:cNvPr>
            <p:cNvSpPr/>
            <p:nvPr/>
          </p:nvSpPr>
          <p:spPr>
            <a:xfrm>
              <a:off x="3672767" y="5911383"/>
              <a:ext cx="23677" cy="3392"/>
            </a:xfrm>
            <a:custGeom>
              <a:avLst/>
              <a:gdLst>
                <a:gd name="connsiteX0" fmla="*/ 23678 w 23677"/>
                <a:gd name="connsiteY0" fmla="*/ 0 h 3392"/>
                <a:gd name="connsiteX1" fmla="*/ 0 w 23677"/>
                <a:gd name="connsiteY1" fmla="*/ 0 h 3392"/>
              </a:gdLst>
              <a:ahLst/>
              <a:cxnLst>
                <a:cxn ang="0">
                  <a:pos x="connsiteX0" y="connsiteY0"/>
                </a:cxn>
                <a:cxn ang="0">
                  <a:pos x="connsiteX1" y="connsiteY1"/>
                </a:cxn>
              </a:cxnLst>
              <a:rect l="l" t="t" r="r" b="b"/>
              <a:pathLst>
                <a:path w="23677" h="3392">
                  <a:moveTo>
                    <a:pt x="23678"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7" name="Freeform: Shape 366">
              <a:extLst>
                <a:ext uri="{FF2B5EF4-FFF2-40B4-BE49-F238E27FC236}">
                  <a16:creationId xmlns:a16="http://schemas.microsoft.com/office/drawing/2014/main" id="{A7901C2A-9C83-44D2-B183-D965D8A56EF3}"/>
                </a:ext>
              </a:extLst>
            </p:cNvPr>
            <p:cNvSpPr/>
            <p:nvPr/>
          </p:nvSpPr>
          <p:spPr>
            <a:xfrm>
              <a:off x="3549797" y="5911383"/>
              <a:ext cx="78395" cy="3392"/>
            </a:xfrm>
            <a:custGeom>
              <a:avLst/>
              <a:gdLst>
                <a:gd name="connsiteX0" fmla="*/ 78395 w 78395"/>
                <a:gd name="connsiteY0" fmla="*/ 0 h 3392"/>
                <a:gd name="connsiteX1" fmla="*/ 0 w 78395"/>
                <a:gd name="connsiteY1" fmla="*/ 0 h 3392"/>
              </a:gdLst>
              <a:ahLst/>
              <a:cxnLst>
                <a:cxn ang="0">
                  <a:pos x="connsiteX0" y="connsiteY0"/>
                </a:cxn>
                <a:cxn ang="0">
                  <a:pos x="connsiteX1" y="connsiteY1"/>
                </a:cxn>
              </a:cxnLst>
              <a:rect l="l" t="t" r="r" b="b"/>
              <a:pathLst>
                <a:path w="78395" h="3392">
                  <a:moveTo>
                    <a:pt x="78395"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8" name="Freeform: Shape 367">
              <a:extLst>
                <a:ext uri="{FF2B5EF4-FFF2-40B4-BE49-F238E27FC236}">
                  <a16:creationId xmlns:a16="http://schemas.microsoft.com/office/drawing/2014/main" id="{A6AD3DD1-C002-44EB-A3F8-7E6611944D01}"/>
                </a:ext>
              </a:extLst>
            </p:cNvPr>
            <p:cNvSpPr/>
            <p:nvPr/>
          </p:nvSpPr>
          <p:spPr>
            <a:xfrm>
              <a:off x="3530258" y="5845065"/>
              <a:ext cx="33210" cy="44946"/>
            </a:xfrm>
            <a:custGeom>
              <a:avLst/>
              <a:gdLst>
                <a:gd name="connsiteX0" fmla="*/ 33210 w 33210"/>
                <a:gd name="connsiteY0" fmla="*/ 0 h 44946"/>
                <a:gd name="connsiteX1" fmla="*/ 33210 w 33210"/>
                <a:gd name="connsiteY1" fmla="*/ 11737 h 44946"/>
                <a:gd name="connsiteX2" fmla="*/ 0 w 33210"/>
                <a:gd name="connsiteY2" fmla="*/ 44947 h 44946"/>
              </a:gdLst>
              <a:ahLst/>
              <a:cxnLst>
                <a:cxn ang="0">
                  <a:pos x="connsiteX0" y="connsiteY0"/>
                </a:cxn>
                <a:cxn ang="0">
                  <a:pos x="connsiteX1" y="connsiteY1"/>
                </a:cxn>
                <a:cxn ang="0">
                  <a:pos x="connsiteX2" y="connsiteY2"/>
                </a:cxn>
              </a:cxnLst>
              <a:rect l="l" t="t" r="r" b="b"/>
              <a:pathLst>
                <a:path w="33210" h="44946">
                  <a:moveTo>
                    <a:pt x="33210" y="0"/>
                  </a:moveTo>
                  <a:lnTo>
                    <a:pt x="33210" y="11737"/>
                  </a:lnTo>
                  <a:lnTo>
                    <a:pt x="0" y="44947"/>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69" name="Freeform: Shape 368">
              <a:extLst>
                <a:ext uri="{FF2B5EF4-FFF2-40B4-BE49-F238E27FC236}">
                  <a16:creationId xmlns:a16="http://schemas.microsoft.com/office/drawing/2014/main" id="{E4850093-C6E2-4515-9A63-116AA3951329}"/>
                </a:ext>
              </a:extLst>
            </p:cNvPr>
            <p:cNvSpPr/>
            <p:nvPr/>
          </p:nvSpPr>
          <p:spPr>
            <a:xfrm>
              <a:off x="3610519" y="5817419"/>
              <a:ext cx="39316" cy="64995"/>
            </a:xfrm>
            <a:custGeom>
              <a:avLst/>
              <a:gdLst>
                <a:gd name="connsiteX0" fmla="*/ 0 w 39316"/>
                <a:gd name="connsiteY0" fmla="*/ 0 h 64995"/>
                <a:gd name="connsiteX1" fmla="*/ 0 w 39316"/>
                <a:gd name="connsiteY1" fmla="*/ 25679 h 64995"/>
                <a:gd name="connsiteX2" fmla="*/ 39316 w 39316"/>
                <a:gd name="connsiteY2" fmla="*/ 64995 h 64995"/>
              </a:gdLst>
              <a:ahLst/>
              <a:cxnLst>
                <a:cxn ang="0">
                  <a:pos x="connsiteX0" y="connsiteY0"/>
                </a:cxn>
                <a:cxn ang="0">
                  <a:pos x="connsiteX1" y="connsiteY1"/>
                </a:cxn>
                <a:cxn ang="0">
                  <a:pos x="connsiteX2" y="connsiteY2"/>
                </a:cxn>
              </a:cxnLst>
              <a:rect l="l" t="t" r="r" b="b"/>
              <a:pathLst>
                <a:path w="39316" h="64995">
                  <a:moveTo>
                    <a:pt x="0" y="0"/>
                  </a:moveTo>
                  <a:lnTo>
                    <a:pt x="0" y="25679"/>
                  </a:lnTo>
                  <a:lnTo>
                    <a:pt x="39316" y="649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0" name="Freeform: Shape 369">
              <a:extLst>
                <a:ext uri="{FF2B5EF4-FFF2-40B4-BE49-F238E27FC236}">
                  <a16:creationId xmlns:a16="http://schemas.microsoft.com/office/drawing/2014/main" id="{16E9569D-561A-49AF-9E5B-BA19E93499EA}"/>
                </a:ext>
              </a:extLst>
            </p:cNvPr>
            <p:cNvSpPr/>
            <p:nvPr/>
          </p:nvSpPr>
          <p:spPr>
            <a:xfrm>
              <a:off x="3622697" y="5727355"/>
              <a:ext cx="27952" cy="55395"/>
            </a:xfrm>
            <a:custGeom>
              <a:avLst/>
              <a:gdLst>
                <a:gd name="connsiteX0" fmla="*/ 0 w 27952"/>
                <a:gd name="connsiteY0" fmla="*/ 0 h 55395"/>
                <a:gd name="connsiteX1" fmla="*/ 0 w 27952"/>
                <a:gd name="connsiteY1" fmla="*/ 27409 h 55395"/>
                <a:gd name="connsiteX2" fmla="*/ 27953 w 27952"/>
                <a:gd name="connsiteY2" fmla="*/ 55395 h 55395"/>
              </a:gdLst>
              <a:ahLst/>
              <a:cxnLst>
                <a:cxn ang="0">
                  <a:pos x="connsiteX0" y="connsiteY0"/>
                </a:cxn>
                <a:cxn ang="0">
                  <a:pos x="connsiteX1" y="connsiteY1"/>
                </a:cxn>
                <a:cxn ang="0">
                  <a:pos x="connsiteX2" y="connsiteY2"/>
                </a:cxn>
              </a:cxnLst>
              <a:rect l="l" t="t" r="r" b="b"/>
              <a:pathLst>
                <a:path w="27952" h="55395">
                  <a:moveTo>
                    <a:pt x="0" y="0"/>
                  </a:moveTo>
                  <a:lnTo>
                    <a:pt x="0" y="27409"/>
                  </a:lnTo>
                  <a:lnTo>
                    <a:pt x="27953" y="553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1" name="Freeform: Shape 370">
              <a:extLst>
                <a:ext uri="{FF2B5EF4-FFF2-40B4-BE49-F238E27FC236}">
                  <a16:creationId xmlns:a16="http://schemas.microsoft.com/office/drawing/2014/main" id="{E13EE9D8-CD0F-4C56-BDB7-7DE5E0AA1239}"/>
                </a:ext>
              </a:extLst>
            </p:cNvPr>
            <p:cNvSpPr/>
            <p:nvPr/>
          </p:nvSpPr>
          <p:spPr>
            <a:xfrm>
              <a:off x="3527917" y="5681458"/>
              <a:ext cx="59160" cy="117913"/>
            </a:xfrm>
            <a:custGeom>
              <a:avLst/>
              <a:gdLst>
                <a:gd name="connsiteX0" fmla="*/ 59161 w 59160"/>
                <a:gd name="connsiteY0" fmla="*/ 0 h 117913"/>
                <a:gd name="connsiteX1" fmla="*/ 59161 w 59160"/>
                <a:gd name="connsiteY1" fmla="*/ 58753 h 117913"/>
                <a:gd name="connsiteX2" fmla="*/ 0 w 59160"/>
                <a:gd name="connsiteY2" fmla="*/ 117914 h 117913"/>
              </a:gdLst>
              <a:ahLst/>
              <a:cxnLst>
                <a:cxn ang="0">
                  <a:pos x="connsiteX0" y="connsiteY0"/>
                </a:cxn>
                <a:cxn ang="0">
                  <a:pos x="connsiteX1" y="connsiteY1"/>
                </a:cxn>
                <a:cxn ang="0">
                  <a:pos x="connsiteX2" y="connsiteY2"/>
                </a:cxn>
              </a:cxnLst>
              <a:rect l="l" t="t" r="r" b="b"/>
              <a:pathLst>
                <a:path w="59160" h="117913">
                  <a:moveTo>
                    <a:pt x="59161" y="0"/>
                  </a:moveTo>
                  <a:lnTo>
                    <a:pt x="59161" y="58753"/>
                  </a:lnTo>
                  <a:lnTo>
                    <a:pt x="0" y="117914"/>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2" name="Freeform: Shape 371">
              <a:extLst>
                <a:ext uri="{FF2B5EF4-FFF2-40B4-BE49-F238E27FC236}">
                  <a16:creationId xmlns:a16="http://schemas.microsoft.com/office/drawing/2014/main" id="{797EB1F1-D42C-4B1B-89FC-6B77ED316E21}"/>
                </a:ext>
              </a:extLst>
            </p:cNvPr>
            <p:cNvSpPr/>
            <p:nvPr/>
          </p:nvSpPr>
          <p:spPr>
            <a:xfrm>
              <a:off x="3529206" y="5722199"/>
              <a:ext cx="21032" cy="20997"/>
            </a:xfrm>
            <a:custGeom>
              <a:avLst/>
              <a:gdLst>
                <a:gd name="connsiteX0" fmla="*/ 21032 w 21032"/>
                <a:gd name="connsiteY0" fmla="*/ 0 h 20997"/>
                <a:gd name="connsiteX1" fmla="*/ 0 w 21032"/>
                <a:gd name="connsiteY1" fmla="*/ 20998 h 20997"/>
              </a:gdLst>
              <a:ahLst/>
              <a:cxnLst>
                <a:cxn ang="0">
                  <a:pos x="connsiteX0" y="connsiteY0"/>
                </a:cxn>
                <a:cxn ang="0">
                  <a:pos x="connsiteX1" y="connsiteY1"/>
                </a:cxn>
              </a:cxnLst>
              <a:rect l="l" t="t" r="r" b="b"/>
              <a:pathLst>
                <a:path w="21032" h="20997">
                  <a:moveTo>
                    <a:pt x="21032" y="0"/>
                  </a:moveTo>
                  <a:lnTo>
                    <a:pt x="0" y="20998"/>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3" name="Freeform: Shape 372">
              <a:extLst>
                <a:ext uri="{FF2B5EF4-FFF2-40B4-BE49-F238E27FC236}">
                  <a16:creationId xmlns:a16="http://schemas.microsoft.com/office/drawing/2014/main" id="{2FEA16E3-7C6E-4BC8-8D0F-4CE772339E88}"/>
                </a:ext>
              </a:extLst>
            </p:cNvPr>
            <p:cNvSpPr/>
            <p:nvPr/>
          </p:nvSpPr>
          <p:spPr>
            <a:xfrm>
              <a:off x="3508208" y="5663039"/>
              <a:ext cx="19709" cy="171069"/>
            </a:xfrm>
            <a:custGeom>
              <a:avLst/>
              <a:gdLst>
                <a:gd name="connsiteX0" fmla="*/ 19709 w 19709"/>
                <a:gd name="connsiteY0" fmla="*/ 0 h 171069"/>
                <a:gd name="connsiteX1" fmla="*/ 0 w 19709"/>
                <a:gd name="connsiteY1" fmla="*/ 19709 h 171069"/>
                <a:gd name="connsiteX2" fmla="*/ 0 w 19709"/>
                <a:gd name="connsiteY2" fmla="*/ 171070 h 171069"/>
              </a:gdLst>
              <a:ahLst/>
              <a:cxnLst>
                <a:cxn ang="0">
                  <a:pos x="connsiteX0" y="connsiteY0"/>
                </a:cxn>
                <a:cxn ang="0">
                  <a:pos x="connsiteX1" y="connsiteY1"/>
                </a:cxn>
                <a:cxn ang="0">
                  <a:pos x="connsiteX2" y="connsiteY2"/>
                </a:cxn>
              </a:cxnLst>
              <a:rect l="l" t="t" r="r" b="b"/>
              <a:pathLst>
                <a:path w="19709" h="171069">
                  <a:moveTo>
                    <a:pt x="19709" y="0"/>
                  </a:moveTo>
                  <a:lnTo>
                    <a:pt x="0" y="19709"/>
                  </a:lnTo>
                  <a:lnTo>
                    <a:pt x="0" y="17107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74" name="Freeform: Shape 373">
              <a:extLst>
                <a:ext uri="{FF2B5EF4-FFF2-40B4-BE49-F238E27FC236}">
                  <a16:creationId xmlns:a16="http://schemas.microsoft.com/office/drawing/2014/main" id="{5C6EEFE8-3C34-473F-BD05-3F4C8E9A5915}"/>
                </a:ext>
              </a:extLst>
            </p:cNvPr>
            <p:cNvSpPr/>
            <p:nvPr/>
          </p:nvSpPr>
          <p:spPr>
            <a:xfrm>
              <a:off x="3476117" y="5738380"/>
              <a:ext cx="52512" cy="115199"/>
            </a:xfrm>
            <a:custGeom>
              <a:avLst/>
              <a:gdLst>
                <a:gd name="connsiteX0" fmla="*/ 0 w 52512"/>
                <a:gd name="connsiteY0" fmla="*/ 0 h 115199"/>
                <a:gd name="connsiteX1" fmla="*/ 0 w 52512"/>
                <a:gd name="connsiteY1" fmla="*/ 62688 h 115199"/>
                <a:gd name="connsiteX2" fmla="*/ 52512 w 52512"/>
                <a:gd name="connsiteY2" fmla="*/ 115200 h 115199"/>
              </a:gdLst>
              <a:ahLst/>
              <a:cxnLst>
                <a:cxn ang="0">
                  <a:pos x="connsiteX0" y="connsiteY0"/>
                </a:cxn>
                <a:cxn ang="0">
                  <a:pos x="connsiteX1" y="connsiteY1"/>
                </a:cxn>
                <a:cxn ang="0">
                  <a:pos x="connsiteX2" y="connsiteY2"/>
                </a:cxn>
              </a:cxnLst>
              <a:rect l="l" t="t" r="r" b="b"/>
              <a:pathLst>
                <a:path w="52512" h="115199">
                  <a:moveTo>
                    <a:pt x="0" y="0"/>
                  </a:moveTo>
                  <a:lnTo>
                    <a:pt x="0" y="62688"/>
                  </a:lnTo>
                  <a:lnTo>
                    <a:pt x="52512" y="11520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sp>
        <p:nvSpPr>
          <p:cNvPr id="238" name="TextBox 237">
            <a:extLst>
              <a:ext uri="{FF2B5EF4-FFF2-40B4-BE49-F238E27FC236}">
                <a16:creationId xmlns:a16="http://schemas.microsoft.com/office/drawing/2014/main" id="{F09C554C-DCF4-4F6D-86F5-93194285D91D}"/>
              </a:ext>
            </a:extLst>
          </p:cNvPr>
          <p:cNvSpPr txBox="1"/>
          <p:nvPr/>
        </p:nvSpPr>
        <p:spPr>
          <a:xfrm>
            <a:off x="7301384" y="2728131"/>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Middleware &amp; Frameworks</a:t>
            </a:r>
          </a:p>
        </p:txBody>
      </p:sp>
      <p:sp>
        <p:nvSpPr>
          <p:cNvPr id="241" name="TextBox 240">
            <a:extLst>
              <a:ext uri="{FF2B5EF4-FFF2-40B4-BE49-F238E27FC236}">
                <a16:creationId xmlns:a16="http://schemas.microsoft.com/office/drawing/2014/main" id="{B32FE154-427D-4FA2-989F-0966475B0D5C}"/>
              </a:ext>
            </a:extLst>
          </p:cNvPr>
          <p:cNvSpPr txBox="1"/>
          <p:nvPr/>
        </p:nvSpPr>
        <p:spPr>
          <a:xfrm>
            <a:off x="7304834" y="1289660"/>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Application Workloads Need Diverse Hardware</a:t>
            </a:r>
          </a:p>
        </p:txBody>
      </p:sp>
      <p:sp>
        <p:nvSpPr>
          <p:cNvPr id="11" name="Rectangle 10">
            <a:extLst>
              <a:ext uri="{FF2B5EF4-FFF2-40B4-BE49-F238E27FC236}">
                <a16:creationId xmlns:a16="http://schemas.microsoft.com/office/drawing/2014/main" id="{2EB7C709-8FC9-4AC3-A43A-C0FA3105006D}"/>
              </a:ext>
            </a:extLst>
          </p:cNvPr>
          <p:cNvSpPr/>
          <p:nvPr/>
        </p:nvSpPr>
        <p:spPr>
          <a:xfrm>
            <a:off x="6566591" y="5950079"/>
            <a:ext cx="457200" cy="457200"/>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2" name="Rectangle 241">
            <a:extLst>
              <a:ext uri="{FF2B5EF4-FFF2-40B4-BE49-F238E27FC236}">
                <a16:creationId xmlns:a16="http://schemas.microsoft.com/office/drawing/2014/main" id="{9EE3098C-1311-439D-B922-2980BE13B606}"/>
              </a:ext>
            </a:extLst>
          </p:cNvPr>
          <p:cNvSpPr/>
          <p:nvPr/>
        </p:nvSpPr>
        <p:spPr>
          <a:xfrm>
            <a:off x="6337991" y="5724961"/>
            <a:ext cx="228600" cy="228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3" name="Rectangle 242">
            <a:extLst>
              <a:ext uri="{FF2B5EF4-FFF2-40B4-BE49-F238E27FC236}">
                <a16:creationId xmlns:a16="http://schemas.microsoft.com/office/drawing/2014/main" id="{D781C1DC-CE4A-437E-A077-B45BC47FA837}"/>
              </a:ext>
            </a:extLst>
          </p:cNvPr>
          <p:cNvSpPr/>
          <p:nvPr/>
        </p:nvSpPr>
        <p:spPr>
          <a:xfrm>
            <a:off x="6566591" y="5615233"/>
            <a:ext cx="109728" cy="109728"/>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 name="Rectangle 1">
            <a:extLst>
              <a:ext uri="{FF2B5EF4-FFF2-40B4-BE49-F238E27FC236}">
                <a16:creationId xmlns:a16="http://schemas.microsoft.com/office/drawing/2014/main" id="{9B83A3A9-4400-4AB1-93A0-D61BBB056CE3}"/>
              </a:ext>
            </a:extLst>
          </p:cNvPr>
          <p:cNvSpPr/>
          <p:nvPr/>
        </p:nvSpPr>
        <p:spPr>
          <a:xfrm flipH="1">
            <a:off x="7301384" y="3429690"/>
            <a:ext cx="4160520" cy="978408"/>
          </a:xfrm>
          <a:prstGeom prst="rect">
            <a:avLst/>
          </a:prstGeom>
          <a:solidFill>
            <a:srgbClr val="0068B5"/>
          </a:solidFill>
          <a:ln w="2222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5" name="TextBox 4">
            <a:extLst>
              <a:ext uri="{FF2B5EF4-FFF2-40B4-BE49-F238E27FC236}">
                <a16:creationId xmlns:a16="http://schemas.microsoft.com/office/drawing/2014/main" id="{D49555CD-DC3E-494C-96B5-1C4DF29C75F1}"/>
              </a:ext>
            </a:extLst>
          </p:cNvPr>
          <p:cNvSpPr txBox="1"/>
          <p:nvPr/>
        </p:nvSpPr>
        <p:spPr>
          <a:xfrm>
            <a:off x="7372228" y="3761458"/>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CPU</a:t>
            </a:r>
            <a:r>
              <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3" name="TextBox 12">
            <a:extLst>
              <a:ext uri="{FF2B5EF4-FFF2-40B4-BE49-F238E27FC236}">
                <a16:creationId xmlns:a16="http://schemas.microsoft.com/office/drawing/2014/main" id="{2256630B-E501-4B33-849E-925B624ACA54}"/>
              </a:ext>
            </a:extLst>
          </p:cNvPr>
          <p:cNvSpPr txBox="1"/>
          <p:nvPr/>
        </p:nvSpPr>
        <p:spPr>
          <a:xfrm>
            <a:off x="8404623" y="3761458"/>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GPU</a:t>
            </a:r>
            <a:r>
              <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4" name="TextBox 13">
            <a:extLst>
              <a:ext uri="{FF2B5EF4-FFF2-40B4-BE49-F238E27FC236}">
                <a16:creationId xmlns:a16="http://schemas.microsoft.com/office/drawing/2014/main" id="{FF75C9D8-4153-436F-BF60-E2D55C7ADC39}"/>
              </a:ext>
            </a:extLst>
          </p:cNvPr>
          <p:cNvSpPr txBox="1"/>
          <p:nvPr/>
        </p:nvSpPr>
        <p:spPr>
          <a:xfrm>
            <a:off x="9442009" y="3761458"/>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FPGA</a:t>
            </a:r>
            <a:r>
              <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5" name="TextBox 14">
            <a:extLst>
              <a:ext uri="{FF2B5EF4-FFF2-40B4-BE49-F238E27FC236}">
                <a16:creationId xmlns:a16="http://schemas.microsoft.com/office/drawing/2014/main" id="{FBC21C24-0872-4DA2-9FF8-5B27A865678F}"/>
              </a:ext>
            </a:extLst>
          </p:cNvPr>
          <p:cNvSpPr txBox="1"/>
          <p:nvPr/>
        </p:nvSpPr>
        <p:spPr>
          <a:xfrm>
            <a:off x="10474630" y="3765305"/>
            <a:ext cx="914400" cy="548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Other accel.</a:t>
            </a:r>
            <a:r>
              <a:rPr kumimoji="0" lang="en-US" sz="7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rPr>
              <a:t>programming models</a:t>
            </a:r>
            <a:endParaRPr kumimoji="0" lang="en-US" sz="8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40" name="TextBox 39">
            <a:extLst>
              <a:ext uri="{FF2B5EF4-FFF2-40B4-BE49-F238E27FC236}">
                <a16:creationId xmlns:a16="http://schemas.microsoft.com/office/drawing/2014/main" id="{B5716EC1-7F20-4F77-AFDC-0B61F06846D0}"/>
              </a:ext>
            </a:extLst>
          </p:cNvPr>
          <p:cNvSpPr txBox="1"/>
          <p:nvPr/>
        </p:nvSpPr>
        <p:spPr>
          <a:xfrm>
            <a:off x="7558996" y="5241362"/>
            <a:ext cx="58525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41" name="TextBox 40">
            <a:extLst>
              <a:ext uri="{FF2B5EF4-FFF2-40B4-BE49-F238E27FC236}">
                <a16:creationId xmlns:a16="http://schemas.microsoft.com/office/drawing/2014/main" id="{1AF24782-A532-4AC8-B049-E193223037B4}"/>
              </a:ext>
            </a:extLst>
          </p:cNvPr>
          <p:cNvSpPr txBox="1"/>
          <p:nvPr/>
        </p:nvSpPr>
        <p:spPr>
          <a:xfrm>
            <a:off x="8584249" y="5241362"/>
            <a:ext cx="58303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43" name="TextBox 42">
            <a:extLst>
              <a:ext uri="{FF2B5EF4-FFF2-40B4-BE49-F238E27FC236}">
                <a16:creationId xmlns:a16="http://schemas.microsoft.com/office/drawing/2014/main" id="{48D3D502-F88C-40C9-94AD-F71B49956B39}"/>
              </a:ext>
            </a:extLst>
          </p:cNvPr>
          <p:cNvSpPr txBox="1"/>
          <p:nvPr/>
        </p:nvSpPr>
        <p:spPr>
          <a:xfrm>
            <a:off x="9643110" y="5241362"/>
            <a:ext cx="586046"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FPGA</a:t>
            </a:r>
          </a:p>
        </p:txBody>
      </p:sp>
      <p:pic>
        <p:nvPicPr>
          <p:cNvPr id="4" name="Graphic 3">
            <a:extLst>
              <a:ext uri="{FF2B5EF4-FFF2-40B4-BE49-F238E27FC236}">
                <a16:creationId xmlns:a16="http://schemas.microsoft.com/office/drawing/2014/main" id="{698BFAF8-948E-45DE-ABF7-4D03DF03A3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87549" y="4686243"/>
            <a:ext cx="537709" cy="534421"/>
          </a:xfrm>
          <a:prstGeom prst="rect">
            <a:avLst/>
          </a:prstGeom>
        </p:spPr>
      </p:pic>
      <p:pic>
        <p:nvPicPr>
          <p:cNvPr id="235" name="Graphic 234">
            <a:extLst>
              <a:ext uri="{FF2B5EF4-FFF2-40B4-BE49-F238E27FC236}">
                <a16:creationId xmlns:a16="http://schemas.microsoft.com/office/drawing/2014/main" id="{23A00821-A8BF-46F6-B9AD-8DDEA6FE41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07404" y="4686243"/>
            <a:ext cx="537709" cy="534421"/>
          </a:xfrm>
          <a:prstGeom prst="rect">
            <a:avLst/>
          </a:prstGeom>
        </p:spPr>
      </p:pic>
      <p:pic>
        <p:nvPicPr>
          <p:cNvPr id="236" name="Graphic 235">
            <a:extLst>
              <a:ext uri="{FF2B5EF4-FFF2-40B4-BE49-F238E27FC236}">
                <a16:creationId xmlns:a16="http://schemas.microsoft.com/office/drawing/2014/main" id="{3FA9F4A5-476F-4FF9-A4FC-719CC368964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65843" y="4686243"/>
            <a:ext cx="537709" cy="534421"/>
          </a:xfrm>
          <a:prstGeom prst="rect">
            <a:avLst/>
          </a:prstGeom>
        </p:spPr>
      </p:pic>
      <p:sp>
        <p:nvSpPr>
          <p:cNvPr id="140" name="TextBox 139">
            <a:extLst>
              <a:ext uri="{FF2B5EF4-FFF2-40B4-BE49-F238E27FC236}">
                <a16:creationId xmlns:a16="http://schemas.microsoft.com/office/drawing/2014/main" id="{E94D1681-A817-4AA6-A888-AA9AF60E3FA0}"/>
              </a:ext>
            </a:extLst>
          </p:cNvPr>
          <p:cNvSpPr txBox="1"/>
          <p:nvPr/>
        </p:nvSpPr>
        <p:spPr>
          <a:xfrm>
            <a:off x="10590847" y="5241362"/>
            <a:ext cx="780028"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Other accel.</a:t>
            </a:r>
          </a:p>
        </p:txBody>
      </p:sp>
      <p:pic>
        <p:nvPicPr>
          <p:cNvPr id="141" name="Graphic 140">
            <a:extLst>
              <a:ext uri="{FF2B5EF4-FFF2-40B4-BE49-F238E27FC236}">
                <a16:creationId xmlns:a16="http://schemas.microsoft.com/office/drawing/2014/main" id="{4DC1AB36-AE57-460D-88CF-A8EE367666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10571" y="4686243"/>
            <a:ext cx="537709" cy="534421"/>
          </a:xfrm>
          <a:prstGeom prst="rect">
            <a:avLst/>
          </a:prstGeom>
        </p:spPr>
      </p:pic>
      <p:cxnSp>
        <p:nvCxnSpPr>
          <p:cNvPr id="19" name="Straight Connector 18">
            <a:extLst>
              <a:ext uri="{FF2B5EF4-FFF2-40B4-BE49-F238E27FC236}">
                <a16:creationId xmlns:a16="http://schemas.microsoft.com/office/drawing/2014/main" id="{48B1DBCF-E757-4A30-AB84-9FEFFC04D154}"/>
              </a:ext>
            </a:extLst>
          </p:cNvPr>
          <p:cNvCxnSpPr>
            <a:cxnSpLocks/>
          </p:cNvCxnSpPr>
          <p:nvPr/>
        </p:nvCxnSpPr>
        <p:spPr>
          <a:xfrm>
            <a:off x="8399940" y="3429690"/>
            <a:ext cx="0" cy="2113530"/>
          </a:xfrm>
          <a:prstGeom prst="line">
            <a:avLst/>
          </a:prstGeom>
          <a:noFill/>
          <a:ln w="222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cxnSp>
        <p:nvCxnSpPr>
          <p:cNvPr id="123" name="Straight Connector 122">
            <a:extLst>
              <a:ext uri="{FF2B5EF4-FFF2-40B4-BE49-F238E27FC236}">
                <a16:creationId xmlns:a16="http://schemas.microsoft.com/office/drawing/2014/main" id="{C7B1EBC8-0BF0-4AFE-AE28-87EB9CF01690}"/>
              </a:ext>
            </a:extLst>
          </p:cNvPr>
          <p:cNvCxnSpPr>
            <a:cxnSpLocks/>
          </p:cNvCxnSpPr>
          <p:nvPr/>
        </p:nvCxnSpPr>
        <p:spPr>
          <a:xfrm>
            <a:off x="9425384" y="3439250"/>
            <a:ext cx="0" cy="2113530"/>
          </a:xfrm>
          <a:prstGeom prst="line">
            <a:avLst/>
          </a:prstGeom>
          <a:noFill/>
          <a:ln w="222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cxnSp>
        <p:nvCxnSpPr>
          <p:cNvPr id="124" name="Straight Connector 123">
            <a:extLst>
              <a:ext uri="{FF2B5EF4-FFF2-40B4-BE49-F238E27FC236}">
                <a16:creationId xmlns:a16="http://schemas.microsoft.com/office/drawing/2014/main" id="{72A28ABC-6BD7-43EF-991A-199F40E68A51}"/>
              </a:ext>
            </a:extLst>
          </p:cNvPr>
          <p:cNvCxnSpPr>
            <a:cxnSpLocks/>
          </p:cNvCxnSpPr>
          <p:nvPr/>
        </p:nvCxnSpPr>
        <p:spPr>
          <a:xfrm>
            <a:off x="10474630" y="3439250"/>
            <a:ext cx="0" cy="2113530"/>
          </a:xfrm>
          <a:prstGeom prst="line">
            <a:avLst/>
          </a:prstGeom>
          <a:noFill/>
          <a:ln w="222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BCE43CC3-E0A6-4E9A-A515-319DCB243CE8}"/>
              </a:ext>
            </a:extLst>
          </p:cNvPr>
          <p:cNvCxnSpPr>
            <a:cxnSpLocks/>
          </p:cNvCxnSpPr>
          <p:nvPr/>
        </p:nvCxnSpPr>
        <p:spPr>
          <a:xfrm flipV="1">
            <a:off x="8574187" y="5691845"/>
            <a:ext cx="2926080" cy="4836"/>
          </a:xfrm>
          <a:prstGeom prst="line">
            <a:avLst/>
          </a:prstGeom>
          <a:noFill/>
          <a:ln w="95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240" name="TextBox 239">
            <a:extLst>
              <a:ext uri="{FF2B5EF4-FFF2-40B4-BE49-F238E27FC236}">
                <a16:creationId xmlns:a16="http://schemas.microsoft.com/office/drawing/2014/main" id="{59606435-24FC-4E34-A3A2-E30B50C2A68E}"/>
              </a:ext>
            </a:extLst>
          </p:cNvPr>
          <p:cNvSpPr txBox="1"/>
          <p:nvPr/>
        </p:nvSpPr>
        <p:spPr>
          <a:xfrm>
            <a:off x="9684697" y="5583997"/>
            <a:ext cx="563313" cy="184666"/>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wrap="square" lIns="27432" tIns="0" rIns="27432" b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XPUs</a:t>
            </a:r>
          </a:p>
        </p:txBody>
      </p:sp>
    </p:spTree>
    <p:extLst>
      <p:ext uri="{BB962C8B-B14F-4D97-AF65-F5344CB8AC3E}">
        <p14:creationId xmlns:p14="http://schemas.microsoft.com/office/powerpoint/2010/main" val="3606762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257979"/>
            <a:ext cx="11022060" cy="639996"/>
          </a:xfrm>
        </p:spPr>
        <p:txBody>
          <a:bodyPr>
            <a:normAutofit fontScale="90000"/>
          </a:bodyPr>
          <a:lstStyle/>
          <a:p>
            <a:pPr algn="ctr"/>
            <a:r>
              <a:rPr lang="en-US" b="1" dirty="0" err="1">
                <a:latin typeface="-apple-system"/>
              </a:rPr>
              <a:t>d</a:t>
            </a:r>
            <a:r>
              <a:rPr lang="en-US" b="1" i="0" dirty="0" err="1">
                <a:effectLst/>
                <a:latin typeface="-apple-system"/>
              </a:rPr>
              <a:t>pctl</a:t>
            </a:r>
            <a:r>
              <a:rPr lang="en-US" b="1" i="0" dirty="0">
                <a:effectLst/>
                <a:latin typeface="-apple-system"/>
              </a:rPr>
              <a:t> library</a:t>
            </a:r>
            <a:br>
              <a:rPr lang="en-US" b="1" i="0" dirty="0">
                <a:effectLst/>
                <a:latin typeface="-apple-system"/>
              </a:rPr>
            </a:br>
            <a:endParaRPr lang="en-US" dirty="0">
              <a:latin typeface="+mj-lt"/>
            </a:endParaRP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414745" y="1008373"/>
            <a:ext cx="11010900" cy="4429901"/>
          </a:xfrm>
        </p:spPr>
        <p:txBody>
          <a:bodyPr>
            <a:normAutofit/>
          </a:bodyPr>
          <a:lstStyle/>
          <a:p>
            <a:pPr marL="643459" lvl="1" indent="-342900" defTabSz="609585" rtl="0">
              <a:spcBef>
                <a:spcPts val="1600"/>
              </a:spcBef>
            </a:pPr>
            <a:r>
              <a:rPr lang="en-US" sz="2800" dirty="0" err="1">
                <a:solidFill>
                  <a:schemeClr val="bg1"/>
                </a:solidFill>
              </a:rPr>
              <a:t>dpctl</a:t>
            </a:r>
            <a:r>
              <a:rPr lang="en-US" sz="2800" dirty="0">
                <a:solidFill>
                  <a:schemeClr val="bg1"/>
                </a:solidFill>
              </a:rPr>
              <a:t> is the library used to control access to the compute devices</a:t>
            </a:r>
          </a:p>
          <a:p>
            <a:pPr marL="643459" lvl="1" indent="-342900" defTabSz="609585" rtl="0">
              <a:spcBef>
                <a:spcPts val="1600"/>
              </a:spcBef>
            </a:pPr>
            <a:r>
              <a:rPr lang="en-US" sz="2800" dirty="0">
                <a:solidFill>
                  <a:schemeClr val="bg1"/>
                </a:solidFill>
              </a:rPr>
              <a:t>Import </a:t>
            </a:r>
            <a:r>
              <a:rPr lang="en-US" sz="2800" dirty="0" err="1">
                <a:solidFill>
                  <a:schemeClr val="bg1"/>
                </a:solidFill>
              </a:rPr>
              <a:t>dpctl</a:t>
            </a:r>
            <a:endParaRPr lang="en-US" sz="2800" dirty="0">
              <a:solidFill>
                <a:schemeClr val="bg1"/>
              </a:solidFill>
            </a:endParaRPr>
          </a:p>
          <a:p>
            <a:pPr marL="643459" lvl="1" indent="-342900" defTabSz="609585" rtl="0">
              <a:spcBef>
                <a:spcPts val="1600"/>
              </a:spcBef>
            </a:pPr>
            <a:r>
              <a:rPr lang="en-US" sz="2800" dirty="0">
                <a:solidFill>
                  <a:schemeClr val="bg1"/>
                </a:solidFill>
              </a:rPr>
              <a:t>Getting a list of available devices :</a:t>
            </a:r>
          </a:p>
          <a:p>
            <a:pPr lvl="1" indent="0" defTabSz="609585" rtl="0">
              <a:spcBef>
                <a:spcPts val="1600"/>
              </a:spcBef>
              <a:buNone/>
            </a:pPr>
            <a:br>
              <a:rPr lang="en-US" sz="2800" dirty="0">
                <a:solidFill>
                  <a:schemeClr val="bg1"/>
                </a:solidFill>
              </a:rPr>
            </a:br>
            <a:br>
              <a:rPr lang="en-US" sz="2800" dirty="0">
                <a:solidFill>
                  <a:schemeClr val="bg1"/>
                </a:solidFill>
              </a:rPr>
            </a:br>
            <a:endParaRPr lang="en-US" sz="2800" dirty="0">
              <a:solidFill>
                <a:schemeClr val="bg1"/>
              </a:solidFill>
            </a:endParaRPr>
          </a:p>
          <a:p>
            <a:pPr marL="643459" lvl="1" indent="-342900" defTabSz="609585" rtl="0">
              <a:spcBef>
                <a:spcPts val="1600"/>
              </a:spcBef>
            </a:pPr>
            <a:endParaRPr lang="en-US" sz="2800" dirty="0">
              <a:solidFill>
                <a:schemeClr val="bg1"/>
              </a:solidFill>
            </a:endParaRPr>
          </a:p>
        </p:txBody>
      </p:sp>
      <p:pic>
        <p:nvPicPr>
          <p:cNvPr id="4" name="Picture 3">
            <a:extLst>
              <a:ext uri="{FF2B5EF4-FFF2-40B4-BE49-F238E27FC236}">
                <a16:creationId xmlns:a16="http://schemas.microsoft.com/office/drawing/2014/main" id="{6C890CFE-AD5B-44AC-B750-15106B239EEC}"/>
              </a:ext>
            </a:extLst>
          </p:cNvPr>
          <p:cNvPicPr>
            <a:picLocks noChangeAspect="1"/>
          </p:cNvPicPr>
          <p:nvPr/>
        </p:nvPicPr>
        <p:blipFill>
          <a:blip r:embed="rId3"/>
          <a:stretch>
            <a:fillRect/>
          </a:stretch>
        </p:blipFill>
        <p:spPr>
          <a:xfrm>
            <a:off x="766355" y="3420979"/>
            <a:ext cx="4435739" cy="1227221"/>
          </a:xfrm>
          <a:prstGeom prst="rect">
            <a:avLst/>
          </a:prstGeom>
        </p:spPr>
      </p:pic>
      <p:pic>
        <p:nvPicPr>
          <p:cNvPr id="7" name="Picture 6">
            <a:extLst>
              <a:ext uri="{FF2B5EF4-FFF2-40B4-BE49-F238E27FC236}">
                <a16:creationId xmlns:a16="http://schemas.microsoft.com/office/drawing/2014/main" id="{5F8D0AE8-787F-4D2A-A52B-4F35055D86B7}"/>
              </a:ext>
            </a:extLst>
          </p:cNvPr>
          <p:cNvPicPr>
            <a:picLocks noChangeAspect="1"/>
          </p:cNvPicPr>
          <p:nvPr/>
        </p:nvPicPr>
        <p:blipFill>
          <a:blip r:embed="rId4"/>
          <a:stretch>
            <a:fillRect/>
          </a:stretch>
        </p:blipFill>
        <p:spPr>
          <a:xfrm>
            <a:off x="5514130" y="3429000"/>
            <a:ext cx="5911515" cy="1235242"/>
          </a:xfrm>
          <a:prstGeom prst="rect">
            <a:avLst/>
          </a:prstGeom>
        </p:spPr>
      </p:pic>
      <p:pic>
        <p:nvPicPr>
          <p:cNvPr id="19" name="Picture 18">
            <a:extLst>
              <a:ext uri="{FF2B5EF4-FFF2-40B4-BE49-F238E27FC236}">
                <a16:creationId xmlns:a16="http://schemas.microsoft.com/office/drawing/2014/main" id="{116AB856-FF51-4BFE-971B-3B73CDBABF4E}"/>
              </a:ext>
            </a:extLst>
          </p:cNvPr>
          <p:cNvPicPr>
            <a:picLocks noChangeAspect="1"/>
          </p:cNvPicPr>
          <p:nvPr/>
        </p:nvPicPr>
        <p:blipFill>
          <a:blip r:embed="rId5"/>
          <a:stretch>
            <a:fillRect/>
          </a:stretch>
        </p:blipFill>
        <p:spPr>
          <a:xfrm>
            <a:off x="5514130" y="4664242"/>
            <a:ext cx="5911515" cy="1271800"/>
          </a:xfrm>
          <a:prstGeom prst="rect">
            <a:avLst/>
          </a:prstGeom>
        </p:spPr>
      </p:pic>
    </p:spTree>
    <p:extLst>
      <p:ext uri="{BB962C8B-B14F-4D97-AF65-F5344CB8AC3E}">
        <p14:creationId xmlns:p14="http://schemas.microsoft.com/office/powerpoint/2010/main" val="1062607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1399F-D349-4207-B234-C3DE64BB132C}"/>
              </a:ext>
            </a:extLst>
          </p:cNvPr>
          <p:cNvSpPr/>
          <p:nvPr/>
        </p:nvSpPr>
        <p:spPr>
          <a:xfrm>
            <a:off x="1101274" y="3429000"/>
            <a:ext cx="9480884" cy="2318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257979"/>
            <a:ext cx="11022060" cy="639996"/>
          </a:xfrm>
        </p:spPr>
        <p:txBody>
          <a:bodyPr>
            <a:normAutofit fontScale="90000"/>
          </a:bodyPr>
          <a:lstStyle/>
          <a:p>
            <a:pPr algn="ctr"/>
            <a:r>
              <a:rPr lang="en-US" b="1" i="0" dirty="0">
                <a:effectLst/>
                <a:latin typeface="-apple-system"/>
              </a:rPr>
              <a:t>dpctl </a:t>
            </a:r>
            <a:r>
              <a:rPr lang="en-US" b="1" i="0" dirty="0" err="1">
                <a:effectLst/>
                <a:latin typeface="-apple-system"/>
              </a:rPr>
              <a:t>SyclDevice</a:t>
            </a:r>
            <a:br>
              <a:rPr lang="en-US" b="1" i="0" dirty="0">
                <a:effectLst/>
                <a:latin typeface="-apple-system"/>
              </a:rPr>
            </a:br>
            <a:endParaRPr lang="en-US" dirty="0">
              <a:latin typeface="+mj-lt"/>
            </a:endParaRP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414745" y="1008373"/>
            <a:ext cx="11010900" cy="4429901"/>
          </a:xfrm>
        </p:spPr>
        <p:txBody>
          <a:bodyPr>
            <a:normAutofit/>
          </a:bodyPr>
          <a:lstStyle/>
          <a:p>
            <a:pPr marL="643459" lvl="1" indent="-342900" defTabSz="609585" rtl="0">
              <a:spcBef>
                <a:spcPts val="1600"/>
              </a:spcBef>
            </a:pPr>
            <a:r>
              <a:rPr lang="en-US" sz="2800" dirty="0">
                <a:solidFill>
                  <a:schemeClr val="bg1"/>
                </a:solidFill>
              </a:rPr>
              <a:t>A </a:t>
            </a:r>
            <a:r>
              <a:rPr lang="en-US" sz="2800" dirty="0">
                <a:solidFill>
                  <a:schemeClr val="accent3"/>
                </a:solidFill>
              </a:rPr>
              <a:t>device</a:t>
            </a:r>
            <a:r>
              <a:rPr lang="en-US" sz="2800" dirty="0">
                <a:solidFill>
                  <a:schemeClr val="bg1"/>
                </a:solidFill>
              </a:rPr>
              <a:t> represents a specific accelerator in the system.</a:t>
            </a:r>
          </a:p>
          <a:p>
            <a:pPr marL="643459" lvl="1" indent="-342900" defTabSz="609585" rtl="0">
              <a:spcBef>
                <a:spcPts val="1600"/>
              </a:spcBef>
            </a:pPr>
            <a:r>
              <a:rPr lang="en-US" sz="2800" dirty="0">
                <a:solidFill>
                  <a:schemeClr val="bg1"/>
                </a:solidFill>
              </a:rPr>
              <a:t>Import </a:t>
            </a:r>
            <a:r>
              <a:rPr lang="en-US" sz="2800" dirty="0" err="1">
                <a:solidFill>
                  <a:schemeClr val="bg1"/>
                </a:solidFill>
              </a:rPr>
              <a:t>dpctl</a:t>
            </a:r>
            <a:endParaRPr lang="en-US" sz="2800" dirty="0">
              <a:solidFill>
                <a:schemeClr val="bg1"/>
              </a:solidFill>
            </a:endParaRPr>
          </a:p>
          <a:p>
            <a:pPr marL="643459" lvl="1" indent="-342900" defTabSz="609585" rtl="0">
              <a:spcBef>
                <a:spcPts val="1600"/>
              </a:spcBef>
            </a:pPr>
            <a:r>
              <a:rPr lang="en-US" sz="2800" dirty="0">
                <a:solidFill>
                  <a:schemeClr val="bg1"/>
                </a:solidFill>
              </a:rPr>
              <a:t>Getting a list of available devices :</a:t>
            </a:r>
          </a:p>
          <a:p>
            <a:pPr lvl="1" indent="0" defTabSz="609585" rtl="0">
              <a:spcBef>
                <a:spcPts val="1600"/>
              </a:spcBef>
              <a:buNone/>
            </a:pPr>
            <a:br>
              <a:rPr lang="en-US" sz="2800" dirty="0">
                <a:solidFill>
                  <a:schemeClr val="bg1"/>
                </a:solidFill>
              </a:rPr>
            </a:br>
            <a:br>
              <a:rPr lang="en-US" sz="2800" dirty="0">
                <a:solidFill>
                  <a:schemeClr val="bg1"/>
                </a:solidFill>
              </a:rPr>
            </a:br>
            <a:endParaRPr lang="en-US" sz="2800" dirty="0">
              <a:solidFill>
                <a:schemeClr val="bg1"/>
              </a:solidFill>
            </a:endParaRPr>
          </a:p>
          <a:p>
            <a:pPr marL="643459" lvl="1" indent="-342900" defTabSz="609585" rtl="0">
              <a:spcBef>
                <a:spcPts val="1600"/>
              </a:spcBef>
            </a:pPr>
            <a:endParaRPr lang="en-US" sz="2800" dirty="0">
              <a:solidFill>
                <a:schemeClr val="bg1"/>
              </a:solidFill>
            </a:endParaRPr>
          </a:p>
        </p:txBody>
      </p:sp>
      <p:grpSp>
        <p:nvGrpSpPr>
          <p:cNvPr id="8" name="Group 7">
            <a:extLst>
              <a:ext uri="{FF2B5EF4-FFF2-40B4-BE49-F238E27FC236}">
                <a16:creationId xmlns:a16="http://schemas.microsoft.com/office/drawing/2014/main" id="{0ECEF45D-BD4F-4F8F-93C3-AA95EB1BA3AE}"/>
              </a:ext>
            </a:extLst>
          </p:cNvPr>
          <p:cNvGrpSpPr/>
          <p:nvPr/>
        </p:nvGrpSpPr>
        <p:grpSpPr>
          <a:xfrm>
            <a:off x="1432142" y="3539398"/>
            <a:ext cx="8881501" cy="1770068"/>
            <a:chOff x="1967163" y="2845577"/>
            <a:chExt cx="8881501" cy="1770068"/>
          </a:xfrm>
        </p:grpSpPr>
        <p:pic>
          <p:nvPicPr>
            <p:cNvPr id="4" name="Picture 3">
              <a:extLst>
                <a:ext uri="{FF2B5EF4-FFF2-40B4-BE49-F238E27FC236}">
                  <a16:creationId xmlns:a16="http://schemas.microsoft.com/office/drawing/2014/main" id="{6C890CFE-AD5B-44AC-B750-15106B239EEC}"/>
                </a:ext>
              </a:extLst>
            </p:cNvPr>
            <p:cNvPicPr>
              <a:picLocks noChangeAspect="1"/>
            </p:cNvPicPr>
            <p:nvPr/>
          </p:nvPicPr>
          <p:blipFill>
            <a:blip r:embed="rId3"/>
            <a:stretch>
              <a:fillRect/>
            </a:stretch>
          </p:blipFill>
          <p:spPr>
            <a:xfrm>
              <a:off x="1972175" y="3208421"/>
              <a:ext cx="5086351" cy="1407224"/>
            </a:xfrm>
            <a:prstGeom prst="rect">
              <a:avLst/>
            </a:prstGeom>
          </p:spPr>
        </p:pic>
        <p:pic>
          <p:nvPicPr>
            <p:cNvPr id="5" name="Picture 4">
              <a:extLst>
                <a:ext uri="{FF2B5EF4-FFF2-40B4-BE49-F238E27FC236}">
                  <a16:creationId xmlns:a16="http://schemas.microsoft.com/office/drawing/2014/main" id="{880E6158-C667-41EB-AB6F-FEC24ABCA2B3}"/>
                </a:ext>
              </a:extLst>
            </p:cNvPr>
            <p:cNvPicPr>
              <a:picLocks noChangeAspect="1"/>
            </p:cNvPicPr>
            <p:nvPr/>
          </p:nvPicPr>
          <p:blipFill>
            <a:blip r:embed="rId4"/>
            <a:stretch>
              <a:fillRect/>
            </a:stretch>
          </p:blipFill>
          <p:spPr>
            <a:xfrm>
              <a:off x="1967163" y="2845577"/>
              <a:ext cx="8881501" cy="812023"/>
            </a:xfrm>
            <a:prstGeom prst="rect">
              <a:avLst/>
            </a:prstGeom>
          </p:spPr>
        </p:pic>
      </p:grpSp>
    </p:spTree>
    <p:extLst>
      <p:ext uri="{BB962C8B-B14F-4D97-AF65-F5344CB8AC3E}">
        <p14:creationId xmlns:p14="http://schemas.microsoft.com/office/powerpoint/2010/main" val="26960128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CB7-D329-42A5-B65F-01C1B89BC795}"/>
              </a:ext>
            </a:extLst>
          </p:cNvPr>
          <p:cNvSpPr>
            <a:spLocks noGrp="1"/>
          </p:cNvSpPr>
          <p:nvPr>
            <p:ph type="title"/>
          </p:nvPr>
        </p:nvSpPr>
        <p:spPr/>
        <p:txBody>
          <a:bodyPr>
            <a:noAutofit/>
          </a:bodyPr>
          <a:lstStyle/>
          <a:p>
            <a:r>
              <a:rPr lang="en-US" sz="4800" dirty="0"/>
              <a:t>Device Queue</a:t>
            </a:r>
            <a:br>
              <a:rPr lang="en-US" sz="4800" dirty="0"/>
            </a:br>
            <a:endParaRPr lang="en-US" sz="4800" dirty="0"/>
          </a:p>
        </p:txBody>
      </p:sp>
      <p:sp>
        <p:nvSpPr>
          <p:cNvPr id="3" name="Text Placeholder 2">
            <a:extLst>
              <a:ext uri="{FF2B5EF4-FFF2-40B4-BE49-F238E27FC236}">
                <a16:creationId xmlns:a16="http://schemas.microsoft.com/office/drawing/2014/main" id="{53D93F5A-81B9-4321-94E3-0E68BB89474A}"/>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3200" dirty="0"/>
              <a:t>Get queue of all devices available</a:t>
            </a:r>
          </a:p>
          <a:p>
            <a:pPr marL="457200" indent="-457200">
              <a:buFont typeface="Arial" panose="020B0604020202020204" pitchFamily="34" charset="0"/>
              <a:buChar char="•"/>
            </a:pPr>
            <a:r>
              <a:rPr lang="en-US" sz="3200" dirty="0"/>
              <a:t>Pick the one you wish to target: in this case </a:t>
            </a:r>
            <a:r>
              <a:rPr lang="en-US" sz="3200" dirty="0" err="1"/>
              <a:t>gpu_device</a:t>
            </a:r>
            <a:endParaRPr lang="en-US" sz="3200" dirty="0"/>
          </a:p>
          <a:p>
            <a:endParaRPr lang="en-US" sz="3200" dirty="0"/>
          </a:p>
        </p:txBody>
      </p:sp>
      <p:sp>
        <p:nvSpPr>
          <p:cNvPr id="4" name="Text Placeholder 3">
            <a:extLst>
              <a:ext uri="{FF2B5EF4-FFF2-40B4-BE49-F238E27FC236}">
                <a16:creationId xmlns:a16="http://schemas.microsoft.com/office/drawing/2014/main" id="{7C58A595-B172-4FB6-91AD-73E098E1F92B}"/>
              </a:ext>
            </a:extLst>
          </p:cNvPr>
          <p:cNvSpPr>
            <a:spLocks noGrp="1"/>
          </p:cNvSpPr>
          <p:nvPr>
            <p:ph type="body" sz="quarter" idx="29"/>
          </p:nvPr>
        </p:nvSpPr>
        <p:spPr/>
        <p:txBody>
          <a:bodyPr/>
          <a:lstStyle/>
          <a:p>
            <a:endParaRPr lang="en-US"/>
          </a:p>
        </p:txBody>
      </p:sp>
      <p:pic>
        <p:nvPicPr>
          <p:cNvPr id="6" name="Picture 5">
            <a:extLst>
              <a:ext uri="{FF2B5EF4-FFF2-40B4-BE49-F238E27FC236}">
                <a16:creationId xmlns:a16="http://schemas.microsoft.com/office/drawing/2014/main" id="{D9F89042-CE3A-4D50-9ED6-0E4F82E500E7}"/>
              </a:ext>
            </a:extLst>
          </p:cNvPr>
          <p:cNvPicPr>
            <a:picLocks noChangeAspect="1"/>
          </p:cNvPicPr>
          <p:nvPr/>
        </p:nvPicPr>
        <p:blipFill>
          <a:blip r:embed="rId2"/>
          <a:stretch>
            <a:fillRect/>
          </a:stretch>
        </p:blipFill>
        <p:spPr>
          <a:xfrm>
            <a:off x="1461084" y="2918648"/>
            <a:ext cx="6487178" cy="2479258"/>
          </a:xfrm>
          <a:prstGeom prst="rect">
            <a:avLst/>
          </a:prstGeom>
        </p:spPr>
      </p:pic>
    </p:spTree>
    <p:extLst>
      <p:ext uri="{BB962C8B-B14F-4D97-AF65-F5344CB8AC3E}">
        <p14:creationId xmlns:p14="http://schemas.microsoft.com/office/powerpoint/2010/main" val="33869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31F-4C23-4DC0-ADF5-560A60BC02A4}"/>
              </a:ext>
            </a:extLst>
          </p:cNvPr>
          <p:cNvSpPr>
            <a:spLocks noGrp="1"/>
          </p:cNvSpPr>
          <p:nvPr>
            <p:ph type="title"/>
          </p:nvPr>
        </p:nvSpPr>
        <p:spPr/>
        <p:txBody>
          <a:bodyPr/>
          <a:lstStyle/>
          <a:p>
            <a:r>
              <a:rPr lang="en-US" dirty="0"/>
              <a:t>Apply patch to </a:t>
            </a:r>
            <a:r>
              <a:rPr lang="en-US" dirty="0" err="1"/>
              <a:t>sklearn</a:t>
            </a:r>
            <a:endParaRPr lang="en-US" dirty="0"/>
          </a:p>
        </p:txBody>
      </p:sp>
      <p:sp>
        <p:nvSpPr>
          <p:cNvPr id="4" name="Text Placeholder 3">
            <a:extLst>
              <a:ext uri="{FF2B5EF4-FFF2-40B4-BE49-F238E27FC236}">
                <a16:creationId xmlns:a16="http://schemas.microsoft.com/office/drawing/2014/main" id="{B19202CC-6D32-4C64-BA42-BB8F28065F4F}"/>
              </a:ext>
            </a:extLst>
          </p:cNvPr>
          <p:cNvSpPr>
            <a:spLocks noGrp="1"/>
          </p:cNvSpPr>
          <p:nvPr>
            <p:ph type="body" sz="quarter" idx="29"/>
          </p:nvPr>
        </p:nvSpPr>
        <p:spPr/>
        <p:txBody>
          <a:bodyPr/>
          <a:lstStyle/>
          <a:p>
            <a:endParaRPr lang="en-US"/>
          </a:p>
        </p:txBody>
      </p:sp>
      <p:pic>
        <p:nvPicPr>
          <p:cNvPr id="5" name="Picture 4">
            <a:extLst>
              <a:ext uri="{FF2B5EF4-FFF2-40B4-BE49-F238E27FC236}">
                <a16:creationId xmlns:a16="http://schemas.microsoft.com/office/drawing/2014/main" id="{AF4EF2C6-D2A1-4957-9BC3-390461DA755F}"/>
              </a:ext>
            </a:extLst>
          </p:cNvPr>
          <p:cNvPicPr>
            <a:picLocks noChangeAspect="1"/>
          </p:cNvPicPr>
          <p:nvPr/>
        </p:nvPicPr>
        <p:blipFill>
          <a:blip r:embed="rId2"/>
          <a:stretch>
            <a:fillRect/>
          </a:stretch>
        </p:blipFill>
        <p:spPr>
          <a:xfrm>
            <a:off x="647577" y="1796004"/>
            <a:ext cx="6076140" cy="1742534"/>
          </a:xfrm>
          <a:prstGeom prst="rect">
            <a:avLst/>
          </a:prstGeom>
        </p:spPr>
      </p:pic>
    </p:spTree>
    <p:extLst>
      <p:ext uri="{BB962C8B-B14F-4D97-AF65-F5344CB8AC3E}">
        <p14:creationId xmlns:p14="http://schemas.microsoft.com/office/powerpoint/2010/main" val="27009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31F-4C23-4DC0-ADF5-560A60BC02A4}"/>
              </a:ext>
            </a:extLst>
          </p:cNvPr>
          <p:cNvSpPr>
            <a:spLocks noGrp="1"/>
          </p:cNvSpPr>
          <p:nvPr>
            <p:ph type="title"/>
          </p:nvPr>
        </p:nvSpPr>
        <p:spPr/>
        <p:txBody>
          <a:bodyPr/>
          <a:lstStyle/>
          <a:p>
            <a:r>
              <a:rPr lang="en-US" dirty="0"/>
              <a:t>Prepare data</a:t>
            </a:r>
          </a:p>
        </p:txBody>
      </p:sp>
      <p:sp>
        <p:nvSpPr>
          <p:cNvPr id="4" name="Text Placeholder 3">
            <a:extLst>
              <a:ext uri="{FF2B5EF4-FFF2-40B4-BE49-F238E27FC236}">
                <a16:creationId xmlns:a16="http://schemas.microsoft.com/office/drawing/2014/main" id="{B19202CC-6D32-4C64-BA42-BB8F28065F4F}"/>
              </a:ext>
            </a:extLst>
          </p:cNvPr>
          <p:cNvSpPr>
            <a:spLocks noGrp="1"/>
          </p:cNvSpPr>
          <p:nvPr>
            <p:ph type="body" sz="quarter" idx="29"/>
          </p:nvPr>
        </p:nvSpPr>
        <p:spPr/>
        <p:txBody>
          <a:bodyPr/>
          <a:lstStyle/>
          <a:p>
            <a:endParaRPr lang="en-US"/>
          </a:p>
        </p:txBody>
      </p:sp>
      <p:sp>
        <p:nvSpPr>
          <p:cNvPr id="9" name="Text Placeholder 2">
            <a:extLst>
              <a:ext uri="{FF2B5EF4-FFF2-40B4-BE49-F238E27FC236}">
                <a16:creationId xmlns:a16="http://schemas.microsoft.com/office/drawing/2014/main" id="{1C7BCB66-7AB3-440F-B323-9F1172A02F9B}"/>
              </a:ext>
            </a:extLst>
          </p:cNvPr>
          <p:cNvSpPr>
            <a:spLocks noGrp="1"/>
          </p:cNvSpPr>
          <p:nvPr>
            <p:ph type="body" sz="quarter" idx="10"/>
          </p:nvPr>
        </p:nvSpPr>
        <p:spPr>
          <a:xfrm>
            <a:off x="486083" y="1445245"/>
            <a:ext cx="11010900" cy="3719897"/>
          </a:xfrm>
        </p:spPr>
        <p:txBody>
          <a:bodyPr>
            <a:normAutofit/>
          </a:bodyPr>
          <a:lstStyle/>
          <a:p>
            <a:pPr marL="457200" indent="-457200">
              <a:buFont typeface="Arial" panose="020B0604020202020204" pitchFamily="34" charset="0"/>
              <a:buChar char="•"/>
            </a:pPr>
            <a:r>
              <a:rPr lang="en-US" sz="3200" dirty="0"/>
              <a:t>Cast </a:t>
            </a:r>
            <a:r>
              <a:rPr lang="en-US" sz="3200" dirty="0" err="1"/>
              <a:t>Numpy</a:t>
            </a:r>
            <a:r>
              <a:rPr lang="en-US" sz="3200" dirty="0"/>
              <a:t> arrays to </a:t>
            </a:r>
            <a:r>
              <a:rPr lang="en-US" sz="3200" dirty="0" err="1"/>
              <a:t>dpctl</a:t>
            </a:r>
            <a:r>
              <a:rPr lang="en-US" sz="3200" dirty="0"/>
              <a:t> tensor</a:t>
            </a:r>
          </a:p>
          <a:p>
            <a:pPr marL="457200" indent="-457200">
              <a:buFont typeface="Arial" panose="020B0604020202020204" pitchFamily="34" charset="0"/>
              <a:buChar char="•"/>
            </a:pPr>
            <a:r>
              <a:rPr lang="en-US" sz="3200" dirty="0"/>
              <a:t>Supply tensor to </a:t>
            </a:r>
            <a:r>
              <a:rPr lang="en-US" sz="3200" dirty="0" err="1"/>
              <a:t>sklearn</a:t>
            </a:r>
            <a:r>
              <a:rPr lang="en-US" sz="3200" dirty="0"/>
              <a:t> fit (“Compute Follow Data”)</a:t>
            </a:r>
          </a:p>
          <a:p>
            <a:endParaRPr lang="en-US" sz="3200" dirty="0"/>
          </a:p>
        </p:txBody>
      </p:sp>
      <p:pic>
        <p:nvPicPr>
          <p:cNvPr id="7" name="Picture 6">
            <a:extLst>
              <a:ext uri="{FF2B5EF4-FFF2-40B4-BE49-F238E27FC236}">
                <a16:creationId xmlns:a16="http://schemas.microsoft.com/office/drawing/2014/main" id="{409A44C3-1BCE-45EE-A764-E1C4BCC8E418}"/>
              </a:ext>
            </a:extLst>
          </p:cNvPr>
          <p:cNvPicPr>
            <a:picLocks noChangeAspect="1"/>
          </p:cNvPicPr>
          <p:nvPr/>
        </p:nvPicPr>
        <p:blipFill rotWithShape="1">
          <a:blip r:embed="rId2"/>
          <a:srcRect b="6138"/>
          <a:stretch/>
        </p:blipFill>
        <p:spPr>
          <a:xfrm>
            <a:off x="695017" y="3230201"/>
            <a:ext cx="10352636" cy="1304091"/>
          </a:xfrm>
          <a:prstGeom prst="rect">
            <a:avLst/>
          </a:prstGeom>
        </p:spPr>
      </p:pic>
    </p:spTree>
    <p:extLst>
      <p:ext uri="{BB962C8B-B14F-4D97-AF65-F5344CB8AC3E}">
        <p14:creationId xmlns:p14="http://schemas.microsoft.com/office/powerpoint/2010/main" val="38406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FE3E-85CB-4C09-96E3-7828E05E7E15}"/>
              </a:ext>
            </a:extLst>
          </p:cNvPr>
          <p:cNvSpPr>
            <a:spLocks noGrp="1"/>
          </p:cNvSpPr>
          <p:nvPr>
            <p:ph type="title"/>
          </p:nvPr>
        </p:nvSpPr>
        <p:spPr>
          <a:xfrm>
            <a:off x="468070" y="211284"/>
            <a:ext cx="11022060" cy="873744"/>
          </a:xfrm>
        </p:spPr>
        <p:txBody>
          <a:bodyPr/>
          <a:lstStyle/>
          <a:p>
            <a:r>
              <a:rPr lang="en-US" dirty="0"/>
              <a:t>Casting</a:t>
            </a:r>
          </a:p>
        </p:txBody>
      </p:sp>
      <p:sp>
        <p:nvSpPr>
          <p:cNvPr id="3" name="Text Placeholder 2">
            <a:extLst>
              <a:ext uri="{FF2B5EF4-FFF2-40B4-BE49-F238E27FC236}">
                <a16:creationId xmlns:a16="http://schemas.microsoft.com/office/drawing/2014/main" id="{73C69019-FCC4-4FFE-A724-89959ECCE659}"/>
              </a:ext>
            </a:extLst>
          </p:cNvPr>
          <p:cNvSpPr>
            <a:spLocks noGrp="1"/>
          </p:cNvSpPr>
          <p:nvPr>
            <p:ph type="body" sz="quarter" idx="10"/>
          </p:nvPr>
        </p:nvSpPr>
        <p:spPr>
          <a:xfrm>
            <a:off x="473650" y="1085028"/>
            <a:ext cx="11010900" cy="3719897"/>
          </a:xfrm>
        </p:spPr>
        <p:txBody>
          <a:bodyPr>
            <a:normAutofit/>
          </a:bodyPr>
          <a:lstStyle/>
          <a:p>
            <a:pPr marL="457200" indent="-457200">
              <a:buFont typeface="Arial" panose="020B0604020202020204" pitchFamily="34" charset="0"/>
              <a:buChar char="•"/>
            </a:pPr>
            <a:r>
              <a:rPr lang="en-US" sz="3200" dirty="0"/>
              <a:t>Cast NumPy array FROM_NUMPY or </a:t>
            </a:r>
            <a:r>
              <a:rPr lang="en-US" sz="3200" dirty="0" err="1"/>
              <a:t>asarray</a:t>
            </a:r>
            <a:r>
              <a:rPr lang="en-US" sz="3200" dirty="0"/>
              <a:t> to </a:t>
            </a:r>
            <a:r>
              <a:rPr lang="en-US" sz="3200" dirty="0" err="1"/>
              <a:t>dpctl</a:t>
            </a:r>
            <a:r>
              <a:rPr lang="en-US" sz="3200" dirty="0"/>
              <a:t>. Tensor</a:t>
            </a:r>
            <a:br>
              <a:rPr lang="en-US" sz="3200" dirty="0"/>
            </a:br>
            <a:endParaRPr lang="en-US" sz="3200" dirty="0"/>
          </a:p>
          <a:p>
            <a:endParaRPr lang="en-US" sz="3200" dirty="0"/>
          </a:p>
          <a:p>
            <a:br>
              <a:rPr lang="en-US" sz="3200" dirty="0"/>
            </a:br>
            <a:endParaRPr lang="en-US" sz="3200" dirty="0"/>
          </a:p>
          <a:p>
            <a:pPr marL="457200" indent="-457200">
              <a:buFont typeface="Arial" panose="020B0604020202020204" pitchFamily="34" charset="0"/>
              <a:buChar char="•"/>
            </a:pPr>
            <a:r>
              <a:rPr lang="en-US" sz="3200" dirty="0"/>
              <a:t>If tensor is returned from </a:t>
            </a:r>
            <a:r>
              <a:rPr lang="en-US" sz="3200" dirty="0" err="1"/>
              <a:t>sklearn</a:t>
            </a:r>
            <a:r>
              <a:rPr lang="en-US" sz="3200" dirty="0"/>
              <a:t>, then cast it TO_NUMPY</a:t>
            </a:r>
          </a:p>
          <a:p>
            <a:pPr marL="457200" indent="-457200">
              <a:buFont typeface="Arial" panose="020B0604020202020204" pitchFamily="34" charset="0"/>
              <a:buChar char="•"/>
            </a:pPr>
            <a:endParaRPr lang="en-US" sz="3200" dirty="0"/>
          </a:p>
        </p:txBody>
      </p:sp>
      <p:pic>
        <p:nvPicPr>
          <p:cNvPr id="13" name="Picture 12">
            <a:extLst>
              <a:ext uri="{FF2B5EF4-FFF2-40B4-BE49-F238E27FC236}">
                <a16:creationId xmlns:a16="http://schemas.microsoft.com/office/drawing/2014/main" id="{0A4FC3B2-3058-4599-9B68-853D90AC1230}"/>
              </a:ext>
            </a:extLst>
          </p:cNvPr>
          <p:cNvPicPr>
            <a:picLocks noChangeAspect="1"/>
          </p:cNvPicPr>
          <p:nvPr/>
        </p:nvPicPr>
        <p:blipFill>
          <a:blip r:embed="rId3"/>
          <a:stretch>
            <a:fillRect/>
          </a:stretch>
        </p:blipFill>
        <p:spPr>
          <a:xfrm>
            <a:off x="1097104" y="4414400"/>
            <a:ext cx="9976679" cy="883464"/>
          </a:xfrm>
          <a:prstGeom prst="rect">
            <a:avLst/>
          </a:prstGeom>
        </p:spPr>
      </p:pic>
      <p:pic>
        <p:nvPicPr>
          <p:cNvPr id="15" name="Picture 14">
            <a:extLst>
              <a:ext uri="{FF2B5EF4-FFF2-40B4-BE49-F238E27FC236}">
                <a16:creationId xmlns:a16="http://schemas.microsoft.com/office/drawing/2014/main" id="{DF9850D2-17EE-443E-8A2D-2AAFE78BE982}"/>
              </a:ext>
            </a:extLst>
          </p:cNvPr>
          <p:cNvPicPr>
            <a:picLocks noChangeAspect="1"/>
          </p:cNvPicPr>
          <p:nvPr/>
        </p:nvPicPr>
        <p:blipFill>
          <a:blip r:embed="rId4"/>
          <a:stretch>
            <a:fillRect/>
          </a:stretch>
        </p:blipFill>
        <p:spPr>
          <a:xfrm>
            <a:off x="992613" y="1958772"/>
            <a:ext cx="10186669" cy="784428"/>
          </a:xfrm>
          <a:prstGeom prst="rect">
            <a:avLst/>
          </a:prstGeom>
        </p:spPr>
      </p:pic>
    </p:spTree>
    <p:extLst>
      <p:ext uri="{BB962C8B-B14F-4D97-AF65-F5344CB8AC3E}">
        <p14:creationId xmlns:p14="http://schemas.microsoft.com/office/powerpoint/2010/main" val="137988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5D458B-ED86-4D2E-8822-6A8CBB39B9A8}"/>
              </a:ext>
            </a:extLst>
          </p:cNvPr>
          <p:cNvPicPr>
            <a:picLocks noChangeAspect="1"/>
          </p:cNvPicPr>
          <p:nvPr/>
        </p:nvPicPr>
        <p:blipFill>
          <a:blip r:embed="rId2"/>
          <a:stretch>
            <a:fillRect/>
          </a:stretch>
        </p:blipFill>
        <p:spPr>
          <a:xfrm>
            <a:off x="891077" y="5083492"/>
            <a:ext cx="8629650" cy="1066800"/>
          </a:xfrm>
          <a:prstGeom prst="rect">
            <a:avLst/>
          </a:prstGeom>
        </p:spPr>
      </p:pic>
      <p:sp>
        <p:nvSpPr>
          <p:cNvPr id="2" name="Title 1">
            <a:extLst>
              <a:ext uri="{FF2B5EF4-FFF2-40B4-BE49-F238E27FC236}">
                <a16:creationId xmlns:a16="http://schemas.microsoft.com/office/drawing/2014/main" id="{B7292A23-6A01-4BC8-A90A-D24E493A6D50}"/>
              </a:ext>
            </a:extLst>
          </p:cNvPr>
          <p:cNvSpPr>
            <a:spLocks noGrp="1"/>
          </p:cNvSpPr>
          <p:nvPr>
            <p:ph type="title"/>
          </p:nvPr>
        </p:nvSpPr>
        <p:spPr/>
        <p:txBody>
          <a:bodyPr/>
          <a:lstStyle/>
          <a:p>
            <a:r>
              <a:rPr lang="en-US" dirty="0"/>
              <a:t>When to cast data Returned from the device?</a:t>
            </a:r>
          </a:p>
        </p:txBody>
      </p:sp>
      <p:sp>
        <p:nvSpPr>
          <p:cNvPr id="3" name="Text Placeholder 2">
            <a:extLst>
              <a:ext uri="{FF2B5EF4-FFF2-40B4-BE49-F238E27FC236}">
                <a16:creationId xmlns:a16="http://schemas.microsoft.com/office/drawing/2014/main" id="{F12DECA3-B015-4B5A-8438-A30F6A4104A2}"/>
              </a:ext>
            </a:extLst>
          </p:cNvPr>
          <p:cNvSpPr>
            <a:spLocks noGrp="1"/>
          </p:cNvSpPr>
          <p:nvPr>
            <p:ph type="body" sz="quarter" idx="10"/>
          </p:nvPr>
        </p:nvSpPr>
        <p:spPr>
          <a:xfrm>
            <a:off x="571500" y="1325880"/>
            <a:ext cx="11010900" cy="3993833"/>
          </a:xfrm>
        </p:spPr>
        <p:txBody>
          <a:bodyPr>
            <a:normAutofit fontScale="92500"/>
          </a:bodyPr>
          <a:lstStyle/>
          <a:p>
            <a:pPr algn="l"/>
            <a:r>
              <a:rPr lang="en-US" sz="3500" b="0" i="0" dirty="0">
                <a:effectLst/>
                <a:latin typeface="-apple-system"/>
              </a:rPr>
              <a:t>Pay attention to </a:t>
            </a:r>
            <a:r>
              <a:rPr lang="en-US" sz="3500" b="1" i="0" dirty="0">
                <a:effectLst/>
                <a:latin typeface="-apple-system"/>
              </a:rPr>
              <a:t>return</a:t>
            </a:r>
            <a:r>
              <a:rPr lang="en-US" sz="3500" b="0" i="0" dirty="0">
                <a:effectLst/>
                <a:latin typeface="-apple-system"/>
              </a:rPr>
              <a:t> types from:</a:t>
            </a:r>
          </a:p>
          <a:p>
            <a:pPr algn="l">
              <a:buFont typeface="Arial" panose="020B0604020202020204" pitchFamily="34" charset="0"/>
              <a:buChar char="•"/>
            </a:pPr>
            <a:r>
              <a:rPr lang="en-US" sz="2800" b="1" i="0" dirty="0">
                <a:effectLst/>
                <a:latin typeface="-apple-system"/>
              </a:rPr>
              <a:t>fit</a:t>
            </a:r>
            <a:r>
              <a:rPr lang="en-US" sz="2800" b="0" i="0" dirty="0">
                <a:effectLst/>
                <a:latin typeface="-apple-system"/>
              </a:rPr>
              <a:t> - many cases in scikit-learn, fit returns </a:t>
            </a:r>
            <a:r>
              <a:rPr lang="en-US" sz="2800" b="0" i="0" dirty="0" err="1">
                <a:effectLst/>
                <a:latin typeface="-apple-system"/>
              </a:rPr>
              <a:t>selfobject</a:t>
            </a:r>
            <a:r>
              <a:rPr lang="en-US" sz="2800" dirty="0">
                <a:latin typeface="-apple-system"/>
              </a:rPr>
              <a:t> do NOT cast</a:t>
            </a:r>
            <a:endParaRPr lang="en-US" sz="2800" b="0" i="0" dirty="0">
              <a:effectLst/>
              <a:latin typeface="-apple-system"/>
            </a:endParaRPr>
          </a:p>
          <a:p>
            <a:pPr algn="l">
              <a:buFont typeface="Arial" panose="020B0604020202020204" pitchFamily="34" charset="0"/>
              <a:buChar char="•"/>
            </a:pPr>
            <a:r>
              <a:rPr lang="en-US" sz="2800" b="1" i="0" dirty="0" err="1">
                <a:effectLst/>
                <a:latin typeface="-apple-system"/>
              </a:rPr>
              <a:t>fit_predict</a:t>
            </a:r>
            <a:r>
              <a:rPr lang="en-US" sz="2800" b="0" i="0" dirty="0">
                <a:effectLst/>
                <a:latin typeface="-apple-system"/>
              </a:rPr>
              <a:t> - returns </a:t>
            </a:r>
            <a:r>
              <a:rPr lang="en-US" sz="2800" b="1" i="0" dirty="0" err="1">
                <a:effectLst/>
                <a:latin typeface="-apple-system"/>
              </a:rPr>
              <a:t>ndarray</a:t>
            </a:r>
            <a:r>
              <a:rPr lang="en-US" sz="2800" b="0" i="0" dirty="0">
                <a:effectLst/>
                <a:latin typeface="-apple-system"/>
              </a:rPr>
              <a:t> requires casting after the call on host (</a:t>
            </a:r>
            <a:r>
              <a:rPr lang="en-US" sz="2800" b="0" i="0" dirty="0" err="1">
                <a:effectLst/>
                <a:latin typeface="-apple-system"/>
              </a:rPr>
              <a:t>to_numpy</a:t>
            </a:r>
            <a:r>
              <a:rPr lang="en-US" sz="2800" b="0" i="0" dirty="0">
                <a:effectLst/>
                <a:latin typeface="-apple-system"/>
              </a:rPr>
              <a:t>)</a:t>
            </a:r>
          </a:p>
          <a:p>
            <a:pPr algn="l">
              <a:buFont typeface="Arial" panose="020B0604020202020204" pitchFamily="34" charset="0"/>
              <a:buChar char="•"/>
            </a:pPr>
            <a:r>
              <a:rPr lang="en-US" sz="2800" b="1" i="0" dirty="0">
                <a:effectLst/>
                <a:latin typeface="-apple-system"/>
              </a:rPr>
              <a:t>predict</a:t>
            </a:r>
            <a:r>
              <a:rPr lang="en-US" sz="2800" b="0" i="0" dirty="0">
                <a:effectLst/>
                <a:latin typeface="-apple-system"/>
              </a:rPr>
              <a:t> - returns </a:t>
            </a:r>
            <a:r>
              <a:rPr lang="en-US" sz="2800" b="1" i="0" dirty="0" err="1">
                <a:effectLst/>
                <a:latin typeface="-apple-system"/>
              </a:rPr>
              <a:t>ndarray</a:t>
            </a:r>
            <a:r>
              <a:rPr lang="en-US" sz="2800" b="0" i="0" dirty="0">
                <a:effectLst/>
                <a:latin typeface="-apple-system"/>
              </a:rPr>
              <a:t> requires casting after the call on host (</a:t>
            </a:r>
            <a:r>
              <a:rPr lang="en-US" sz="2800" b="0" i="0" dirty="0" err="1">
                <a:effectLst/>
                <a:latin typeface="-apple-system"/>
              </a:rPr>
              <a:t>to_numpy</a:t>
            </a:r>
            <a:r>
              <a:rPr lang="en-US" sz="2800" b="0" i="0" dirty="0">
                <a:effectLst/>
                <a:latin typeface="-apple-system"/>
              </a:rPr>
              <a:t>)</a:t>
            </a:r>
          </a:p>
          <a:p>
            <a:pPr algn="l">
              <a:buFont typeface="Arial" panose="020B0604020202020204" pitchFamily="34" charset="0"/>
              <a:buChar char="•"/>
            </a:pPr>
            <a:r>
              <a:rPr lang="en-US" sz="2800" b="1" i="0" dirty="0" err="1">
                <a:effectLst/>
                <a:latin typeface="-apple-system"/>
              </a:rPr>
              <a:t>fit_transform</a:t>
            </a:r>
            <a:r>
              <a:rPr lang="en-US" sz="2800" b="0" i="0" dirty="0">
                <a:effectLst/>
                <a:latin typeface="-apple-system"/>
              </a:rPr>
              <a:t> - returns </a:t>
            </a:r>
            <a:r>
              <a:rPr lang="en-US" sz="2800" b="0" i="0" dirty="0" err="1">
                <a:effectLst/>
                <a:latin typeface="-apple-system"/>
              </a:rPr>
              <a:t>returns</a:t>
            </a:r>
            <a:r>
              <a:rPr lang="en-US" sz="2800" b="0" i="0" dirty="0">
                <a:effectLst/>
                <a:latin typeface="-apple-system"/>
              </a:rPr>
              <a:t> </a:t>
            </a:r>
            <a:r>
              <a:rPr lang="en-US" sz="2800" b="1" i="0" dirty="0" err="1">
                <a:effectLst/>
                <a:latin typeface="-apple-system"/>
              </a:rPr>
              <a:t>ndarray</a:t>
            </a:r>
            <a:r>
              <a:rPr lang="en-US" sz="2800" b="0" i="0" dirty="0">
                <a:effectLst/>
                <a:latin typeface="-apple-system"/>
              </a:rPr>
              <a:t> requires casting after the call on host (</a:t>
            </a:r>
            <a:r>
              <a:rPr lang="en-US" sz="2800" b="0" i="0" dirty="0" err="1">
                <a:effectLst/>
                <a:latin typeface="-apple-system"/>
              </a:rPr>
              <a:t>to_numpy</a:t>
            </a:r>
            <a:r>
              <a:rPr lang="en-US" sz="2800" b="0" i="0" dirty="0">
                <a:effectLst/>
                <a:latin typeface="-apple-system"/>
              </a:rPr>
              <a:t>)</a:t>
            </a:r>
          </a:p>
          <a:p>
            <a:pPr algn="l">
              <a:buFont typeface="Arial" panose="020B0604020202020204" pitchFamily="34" charset="0"/>
              <a:buChar char="•"/>
            </a:pPr>
            <a:r>
              <a:rPr lang="en-US" sz="2800" b="1" i="0" dirty="0" err="1">
                <a:effectLst/>
                <a:latin typeface="-apple-system"/>
              </a:rPr>
              <a:t>tranform</a:t>
            </a:r>
            <a:r>
              <a:rPr lang="en-US" sz="2800" b="0" i="0" dirty="0">
                <a:effectLst/>
                <a:latin typeface="-apple-system"/>
              </a:rPr>
              <a:t> - typically returns </a:t>
            </a:r>
            <a:r>
              <a:rPr lang="en-US" sz="2800" b="1" i="0" dirty="0" err="1">
                <a:effectLst/>
                <a:latin typeface="-apple-system"/>
              </a:rPr>
              <a:t>ndarray</a:t>
            </a:r>
            <a:r>
              <a:rPr lang="en-US" sz="2800" b="0" i="0" dirty="0">
                <a:effectLst/>
                <a:latin typeface="-apple-system"/>
              </a:rPr>
              <a:t> requires casting after the call on host (</a:t>
            </a:r>
            <a:r>
              <a:rPr lang="en-US" sz="2800" b="0" i="0" dirty="0" err="1">
                <a:effectLst/>
                <a:latin typeface="-apple-system"/>
              </a:rPr>
              <a:t>to_numpy</a:t>
            </a:r>
            <a:r>
              <a:rPr lang="en-US" sz="2800" b="0" i="0" dirty="0">
                <a:effectLst/>
                <a:latin typeface="-apple-system"/>
              </a:rPr>
              <a:t>)</a:t>
            </a:r>
          </a:p>
          <a:p>
            <a:endParaRPr lang="en-US" sz="2800" dirty="0"/>
          </a:p>
        </p:txBody>
      </p:sp>
      <p:sp>
        <p:nvSpPr>
          <p:cNvPr id="13" name="Arrow: Down 12">
            <a:extLst>
              <a:ext uri="{FF2B5EF4-FFF2-40B4-BE49-F238E27FC236}">
                <a16:creationId xmlns:a16="http://schemas.microsoft.com/office/drawing/2014/main" id="{AB3FEB84-2D9E-468B-9D27-2C57C5509264}"/>
              </a:ext>
            </a:extLst>
          </p:cNvPr>
          <p:cNvSpPr/>
          <p:nvPr/>
        </p:nvSpPr>
        <p:spPr>
          <a:xfrm rot="1598894">
            <a:off x="4757986" y="4662159"/>
            <a:ext cx="439476" cy="13151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8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257979"/>
            <a:ext cx="11022060" cy="639996"/>
          </a:xfrm>
        </p:spPr>
        <p:txBody>
          <a:bodyPr>
            <a:normAutofit fontScale="90000"/>
          </a:bodyPr>
          <a:lstStyle/>
          <a:p>
            <a:pPr algn="ctr"/>
            <a:r>
              <a:rPr lang="en-US" b="1" i="0" dirty="0" err="1">
                <a:effectLst/>
                <a:latin typeface="-apple-system"/>
              </a:rPr>
              <a:t>DevCloud</a:t>
            </a:r>
            <a:r>
              <a:rPr lang="en-US" b="1" i="0" dirty="0">
                <a:effectLst/>
                <a:latin typeface="-apple-system"/>
              </a:rPr>
              <a:t> Access</a:t>
            </a:r>
            <a:br>
              <a:rPr lang="en-US" b="1" i="0" dirty="0">
                <a:effectLst/>
                <a:latin typeface="-apple-system"/>
              </a:rPr>
            </a:br>
            <a:endParaRPr lang="en-US" dirty="0">
              <a:latin typeface="+mj-lt"/>
            </a:endParaRP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414745" y="1227813"/>
            <a:ext cx="11010900" cy="4846021"/>
          </a:xfrm>
        </p:spPr>
        <p:txBody>
          <a:bodyPr vert="horz" lIns="0" tIns="0" rIns="0" bIns="0" rtlCol="0" anchor="t">
            <a:noAutofit/>
          </a:bodyPr>
          <a:lstStyle/>
          <a:p>
            <a:pPr marL="342900" indent="-342900">
              <a:buFont typeface="Arial" panose="020B0604020202020204" pitchFamily="34" charset="0"/>
              <a:buChar char="•"/>
            </a:pPr>
            <a:r>
              <a:rPr lang="en-US" sz="2800" dirty="0"/>
              <a:t>To run on the Intel </a:t>
            </a:r>
            <a:r>
              <a:rPr lang="en-US" sz="2800" dirty="0" err="1"/>
              <a:t>DevCloud</a:t>
            </a:r>
            <a:r>
              <a:rPr lang="en-US" sz="2800" dirty="0"/>
              <a:t>:</a:t>
            </a:r>
          </a:p>
          <a:p>
            <a:pPr marL="342900" indent="-342900">
              <a:buFont typeface="Arial" panose="020B0604020202020204" pitchFamily="34" charset="0"/>
              <a:buChar char="•"/>
            </a:pPr>
            <a:r>
              <a:rPr lang="en-US" sz="2800" dirty="0"/>
              <a:t>  Setting up an account is quick and easy.  Enroll here: https://devcloud.intel.com/oneapi/get_started/</a:t>
            </a:r>
          </a:p>
          <a:p>
            <a:pPr marL="342900" indent="-342900">
              <a:buFont typeface="Arial" panose="020B0604020202020204" pitchFamily="34" charset="0"/>
              <a:buChar char="•"/>
            </a:pPr>
            <a:r>
              <a:rPr lang="en-US" sz="2800" dirty="0"/>
              <a:t>  For use on Intel</a:t>
            </a:r>
            <a:r>
              <a:rPr lang="en-US" sz="2800" dirty="0">
                <a:ea typeface="+mn-lt"/>
                <a:cs typeface="+mn-lt"/>
              </a:rPr>
              <a:t>® </a:t>
            </a:r>
            <a:r>
              <a:rPr lang="en-US" sz="2800" dirty="0" err="1"/>
              <a:t>DevCloud</a:t>
            </a:r>
            <a:r>
              <a:rPr lang="en-US" sz="2800" dirty="0"/>
              <a:t>, there are environment already configured for you:</a:t>
            </a:r>
            <a:br>
              <a:rPr lang="en-US" sz="2800" dirty="0"/>
            </a:br>
            <a:r>
              <a:rPr lang="en-US" sz="2800" dirty="0"/>
              <a:t>  Simply launch a </a:t>
            </a:r>
            <a:r>
              <a:rPr lang="en-US" sz="2800" dirty="0" err="1"/>
              <a:t>Jupyter</a:t>
            </a:r>
            <a:r>
              <a:rPr lang="en-US" sz="2800" dirty="0"/>
              <a:t>* Notebook using the Python* 3.7 (Intel® </a:t>
            </a:r>
            <a:r>
              <a:rPr lang="en-US" sz="2800" dirty="0" err="1"/>
              <a:t>oneAPI</a:t>
            </a:r>
            <a:r>
              <a:rPr lang="en-US" sz="2800" dirty="0"/>
              <a:t>) Icon</a:t>
            </a:r>
          </a:p>
          <a:p>
            <a:pPr marL="342900" indent="-342900">
              <a:buFont typeface="Arial" panose="020B0604020202020204" pitchFamily="34" charset="0"/>
              <a:buChar char="•"/>
            </a:pPr>
            <a:endParaRPr lang="en-US" sz="2800" dirty="0"/>
          </a:p>
          <a:p>
            <a:endParaRPr lang="en-US" sz="2800" dirty="0"/>
          </a:p>
          <a:p>
            <a:pPr marL="342900" indent="-342900">
              <a:buFont typeface="Arial" panose="020B0604020202020204" pitchFamily="34" charset="0"/>
              <a:buChar char="•"/>
            </a:pPr>
            <a:r>
              <a:rPr lang="en-US" sz="2800" dirty="0"/>
              <a:t>For play outside of </a:t>
            </a:r>
            <a:r>
              <a:rPr lang="en-US" sz="2800" dirty="0" err="1"/>
              <a:t>DevCloud</a:t>
            </a:r>
            <a:r>
              <a:rPr lang="en-US" sz="2800" dirty="0"/>
              <a:t>, instructions are provided detailing how to acquire the library for your own system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endParaRPr lang="en-US" sz="2800" dirty="0"/>
          </a:p>
          <a:p>
            <a:pPr marL="643255" lvl="1" indent="-342900">
              <a:buFont typeface="Arial" panose="020B0604020202020204" pitchFamily="34" charset="0"/>
              <a:buChar char="•"/>
            </a:pPr>
            <a:endParaRPr lang="en-US" sz="300" dirty="0"/>
          </a:p>
        </p:txBody>
      </p:sp>
      <p:pic>
        <p:nvPicPr>
          <p:cNvPr id="4" name="Picture 3">
            <a:extLst>
              <a:ext uri="{FF2B5EF4-FFF2-40B4-BE49-F238E27FC236}">
                <a16:creationId xmlns:a16="http://schemas.microsoft.com/office/drawing/2014/main" id="{2EC1BFB9-F6B6-4445-955E-B7E04AE00F7E}"/>
              </a:ext>
            </a:extLst>
          </p:cNvPr>
          <p:cNvPicPr>
            <a:picLocks noChangeAspect="1"/>
          </p:cNvPicPr>
          <p:nvPr/>
        </p:nvPicPr>
        <p:blipFill>
          <a:blip r:embed="rId3"/>
          <a:stretch>
            <a:fillRect/>
          </a:stretch>
        </p:blipFill>
        <p:spPr>
          <a:xfrm>
            <a:off x="9432163" y="3964022"/>
            <a:ext cx="1310754" cy="1265030"/>
          </a:xfrm>
          <a:prstGeom prst="rect">
            <a:avLst/>
          </a:prstGeom>
        </p:spPr>
      </p:pic>
    </p:spTree>
    <p:extLst>
      <p:ext uri="{BB962C8B-B14F-4D97-AF65-F5344CB8AC3E}">
        <p14:creationId xmlns:p14="http://schemas.microsoft.com/office/powerpoint/2010/main" val="213465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F6AB-22CC-4E50-8657-149C407DAA98}"/>
              </a:ext>
            </a:extLst>
          </p:cNvPr>
          <p:cNvSpPr>
            <a:spLocks noGrp="1"/>
          </p:cNvSpPr>
          <p:nvPr>
            <p:ph type="title"/>
          </p:nvPr>
        </p:nvSpPr>
        <p:spPr/>
        <p:txBody>
          <a:bodyPr/>
          <a:lstStyle/>
          <a:p>
            <a:r>
              <a:rPr lang="en-US" dirty="0"/>
              <a:t>Access to Notebooks</a:t>
            </a:r>
          </a:p>
        </p:txBody>
      </p:sp>
      <p:sp>
        <p:nvSpPr>
          <p:cNvPr id="3" name="Text Placeholder 2">
            <a:extLst>
              <a:ext uri="{FF2B5EF4-FFF2-40B4-BE49-F238E27FC236}">
                <a16:creationId xmlns:a16="http://schemas.microsoft.com/office/drawing/2014/main" id="{2163E2A0-2C4C-4505-AA3B-B276913ED026}"/>
              </a:ext>
            </a:extLst>
          </p:cNvPr>
          <p:cNvSpPr>
            <a:spLocks noGrp="1"/>
          </p:cNvSpPr>
          <p:nvPr>
            <p:ph type="body" sz="quarter" idx="10"/>
          </p:nvPr>
        </p:nvSpPr>
        <p:spPr/>
        <p:txBody>
          <a:bodyPr>
            <a:normAutofit/>
          </a:bodyPr>
          <a:lstStyle/>
          <a:p>
            <a:r>
              <a:rPr lang="en-US" sz="4000" dirty="0"/>
              <a:t>Repo</a:t>
            </a:r>
            <a:r>
              <a:rPr lang="en-US" sz="2800" dirty="0"/>
              <a:t>: </a:t>
            </a:r>
          </a:p>
          <a:p>
            <a:pPr marL="571500" indent="-571500">
              <a:buFont typeface="Arial" panose="020B0604020202020204" pitchFamily="34" charset="0"/>
              <a:buChar char="•"/>
            </a:pPr>
            <a:r>
              <a:rPr lang="en-US" sz="3600" dirty="0"/>
              <a:t>From </a:t>
            </a:r>
            <a:r>
              <a:rPr lang="en-US" sz="3600" dirty="0" err="1"/>
              <a:t>DevCloud</a:t>
            </a:r>
            <a:r>
              <a:rPr lang="en-US" sz="3600" dirty="0"/>
              <a:t> Terminal:</a:t>
            </a:r>
            <a:br>
              <a:rPr lang="en-US" sz="3600" dirty="0"/>
            </a:br>
            <a:r>
              <a:rPr lang="en-US" sz="3600" dirty="0"/>
              <a:t>git clone https://github.com/IntelSoftware/Machine-Learning-using-oneAPI.git</a:t>
            </a:r>
          </a:p>
        </p:txBody>
      </p:sp>
      <p:sp>
        <p:nvSpPr>
          <p:cNvPr id="5" name="Footer Placeholder 4">
            <a:extLst>
              <a:ext uri="{FF2B5EF4-FFF2-40B4-BE49-F238E27FC236}">
                <a16:creationId xmlns:a16="http://schemas.microsoft.com/office/drawing/2014/main" id="{4ED42862-6805-4FF8-ADB2-DA04F2B92BF1}"/>
              </a:ext>
            </a:extLst>
          </p:cNvPr>
          <p:cNvSpPr>
            <a:spLocks noGrp="1"/>
          </p:cNvSpPr>
          <p:nvPr>
            <p:ph type="ftr" sz="quarter" idx="30"/>
          </p:nvPr>
        </p:nvSpPr>
        <p:spPr>
          <a:xfrm>
            <a:off x="4934652" y="6546055"/>
            <a:ext cx="2322697" cy="249385"/>
          </a:xfrm>
          <a:prstGeom prst="rect">
            <a:avLst/>
          </a:prstGeom>
        </p:spPr>
        <p:txBody>
          <a:bodyPr vert="horz" lIns="91440" tIns="45720" rIns="91440" bIns="45720" rtlCol="0" anchor="ctr"/>
          <a:lstStyle>
            <a:defPPr>
              <a:defRPr lang="en-US"/>
            </a:defPPr>
            <a:lvl1pPr marL="0" algn="ctr" defTabSz="914400" rtl="0" eaLnBrk="1" latinLnBrk="0" hangingPunct="1">
              <a:lnSpc>
                <a:spcPct val="100000"/>
              </a:lnSpc>
              <a:spcBef>
                <a:spcPts val="0"/>
              </a:spcBef>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Intel Confidential</a:t>
            </a:r>
          </a:p>
        </p:txBody>
      </p:sp>
    </p:spTree>
    <p:extLst>
      <p:ext uri="{BB962C8B-B14F-4D97-AF65-F5344CB8AC3E}">
        <p14:creationId xmlns:p14="http://schemas.microsoft.com/office/powerpoint/2010/main" val="121143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4E31-DF27-4EB5-BC81-F40A96950D4F}"/>
              </a:ext>
            </a:extLst>
          </p:cNvPr>
          <p:cNvSpPr>
            <a:spLocks noGrp="1"/>
          </p:cNvSpPr>
          <p:nvPr>
            <p:ph type="title"/>
          </p:nvPr>
        </p:nvSpPr>
        <p:spPr>
          <a:xfrm>
            <a:off x="584969" y="137868"/>
            <a:ext cx="11022060" cy="873744"/>
          </a:xfrm>
        </p:spPr>
        <p:txBody>
          <a:bodyPr/>
          <a:lstStyle/>
          <a:p>
            <a:r>
              <a:rPr lang="en-US" dirty="0"/>
              <a:t>Continue the series!</a:t>
            </a:r>
          </a:p>
        </p:txBody>
      </p:sp>
      <p:sp>
        <p:nvSpPr>
          <p:cNvPr id="4" name="Text Placeholder 3">
            <a:extLst>
              <a:ext uri="{FF2B5EF4-FFF2-40B4-BE49-F238E27FC236}">
                <a16:creationId xmlns:a16="http://schemas.microsoft.com/office/drawing/2014/main" id="{309C156E-666E-4421-9A76-BF244A0223F0}"/>
              </a:ext>
            </a:extLst>
          </p:cNvPr>
          <p:cNvSpPr>
            <a:spLocks noGrp="1"/>
          </p:cNvSpPr>
          <p:nvPr>
            <p:ph type="body" sz="quarter" idx="29"/>
          </p:nvPr>
        </p:nvSpPr>
        <p:spPr>
          <a:xfrm>
            <a:off x="585016" y="5904907"/>
            <a:ext cx="11022013" cy="438150"/>
          </a:xfrm>
        </p:spPr>
        <p:txBody>
          <a:bodyPr/>
          <a:lstStyle/>
          <a:p>
            <a:r>
              <a:rPr lang="en-US" sz="1600" u="sng"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https://www.alcf.anl.gov/aurora-learning-paths-intel-extensions-scikit-learn-accelerate-machine-learning-frameworks</a:t>
            </a:r>
            <a:r>
              <a:rPr lang="en-US" sz="1600" dirty="0">
                <a:effectLst/>
                <a:latin typeface="Calibri" panose="020F0502020204030204" pitchFamily="34" charset="0"/>
                <a:ea typeface="Calibri" panose="020F0502020204030204" pitchFamily="34" charset="0"/>
              </a:rPr>
              <a:t> </a:t>
            </a:r>
            <a:endParaRPr lang="en-US" sz="5400" dirty="0"/>
          </a:p>
          <a:p>
            <a:endParaRPr lang="en-US" sz="1600" dirty="0"/>
          </a:p>
        </p:txBody>
      </p:sp>
      <p:pic>
        <p:nvPicPr>
          <p:cNvPr id="6" name="Picture 5">
            <a:extLst>
              <a:ext uri="{FF2B5EF4-FFF2-40B4-BE49-F238E27FC236}">
                <a16:creationId xmlns:a16="http://schemas.microsoft.com/office/drawing/2014/main" id="{E0BADD80-4CA6-472C-BF5F-252FEB8C3B51}"/>
              </a:ext>
            </a:extLst>
          </p:cNvPr>
          <p:cNvPicPr>
            <a:picLocks noChangeAspect="1"/>
          </p:cNvPicPr>
          <p:nvPr/>
        </p:nvPicPr>
        <p:blipFill>
          <a:blip r:embed="rId3"/>
          <a:stretch>
            <a:fillRect/>
          </a:stretch>
        </p:blipFill>
        <p:spPr>
          <a:xfrm>
            <a:off x="651382" y="721100"/>
            <a:ext cx="9267825" cy="5038725"/>
          </a:xfrm>
          <a:prstGeom prst="rect">
            <a:avLst/>
          </a:prstGeom>
        </p:spPr>
      </p:pic>
    </p:spTree>
    <p:extLst>
      <p:ext uri="{BB962C8B-B14F-4D97-AF65-F5344CB8AC3E}">
        <p14:creationId xmlns:p14="http://schemas.microsoft.com/office/powerpoint/2010/main" val="325611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E2993A-209D-421D-A2FD-A519C12FA934}"/>
              </a:ext>
            </a:extLst>
          </p:cNvPr>
          <p:cNvSpPr>
            <a:spLocks noGrp="1"/>
          </p:cNvSpPr>
          <p:nvPr>
            <p:ph sz="quarter" idx="27"/>
          </p:nvPr>
        </p:nvSpPr>
        <p:spPr>
          <a:xfrm>
            <a:off x="587534" y="2610155"/>
            <a:ext cx="6055570" cy="3217497"/>
          </a:xfrm>
        </p:spPr>
        <p:txBody>
          <a:bodyPr anchor="t">
            <a:noAutofit/>
          </a:bodyPr>
          <a:lstStyle/>
          <a:p>
            <a:pPr marL="0" indent="0">
              <a:spcBef>
                <a:spcPts val="0"/>
              </a:spcBef>
              <a:buNone/>
            </a:pPr>
            <a:r>
              <a:rPr lang="en-US" sz="1800" dirty="0">
                <a:solidFill>
                  <a:srgbClr val="1E2EB8"/>
                </a:solidFill>
                <a:latin typeface="IntelOne Display Light" panose="020B0403020203020204" pitchFamily="34" charset="0"/>
              </a:rPr>
              <a:t>Freedom to Make Your Best Choice</a:t>
            </a:r>
          </a:p>
          <a:p>
            <a:pPr>
              <a:spcBef>
                <a:spcPts val="600"/>
              </a:spcBef>
            </a:pPr>
            <a:r>
              <a:rPr lang="en-US" sz="1600" dirty="0">
                <a:solidFill>
                  <a:schemeClr val="tx1"/>
                </a:solidFill>
              </a:rPr>
              <a:t>Choose the best accelerated technology the software doesn’t decide for you </a:t>
            </a:r>
          </a:p>
          <a:p>
            <a:pPr marL="0" indent="0">
              <a:spcBef>
                <a:spcPts val="1800"/>
              </a:spcBef>
              <a:buNone/>
            </a:pPr>
            <a:r>
              <a:rPr lang="en-US" sz="1800" dirty="0">
                <a:solidFill>
                  <a:srgbClr val="1E2EB8"/>
                </a:solidFill>
                <a:latin typeface="IntelOne Display Light" panose="020B0403020203020204" pitchFamily="34" charset="0"/>
              </a:rPr>
              <a:t>Realize all the Hardware Value</a:t>
            </a:r>
          </a:p>
          <a:p>
            <a:pPr>
              <a:spcBef>
                <a:spcPts val="600"/>
              </a:spcBef>
            </a:pPr>
            <a:r>
              <a:rPr lang="en-US" sz="1600" dirty="0">
                <a:solidFill>
                  <a:schemeClr val="tx1"/>
                </a:solidFill>
              </a:rPr>
              <a:t>Performance across CPU, GPUs, FPGAs, and other accelerators</a:t>
            </a:r>
          </a:p>
          <a:p>
            <a:pPr marL="0" indent="0">
              <a:spcBef>
                <a:spcPts val="1800"/>
              </a:spcBef>
              <a:buNone/>
            </a:pPr>
            <a:r>
              <a:rPr lang="en-US" sz="1800" dirty="0">
                <a:solidFill>
                  <a:srgbClr val="1E2EB8"/>
                </a:solidFill>
                <a:latin typeface="IntelOne Display Light" panose="020B0403020203020204" pitchFamily="34" charset="0"/>
              </a:rPr>
              <a:t>Develop &amp; Deploy Software with Peace of Mind</a:t>
            </a:r>
          </a:p>
          <a:p>
            <a:pPr rtl="0">
              <a:spcBef>
                <a:spcPts val="600"/>
              </a:spcBef>
            </a:pPr>
            <a:r>
              <a:rPr lang="en-US" sz="1600" dirty="0">
                <a:solidFill>
                  <a:schemeClr val="tx1"/>
                </a:solidFill>
                <a:sym typeface="Helvetica Neue"/>
              </a:rPr>
              <a:t>Open industry standards provide a safe, clear path to the future</a:t>
            </a:r>
          </a:p>
          <a:p>
            <a:pPr rtl="0">
              <a:spcBef>
                <a:spcPts val="600"/>
              </a:spcBef>
            </a:pPr>
            <a:r>
              <a:rPr lang="en-US" sz="1600" dirty="0">
                <a:solidFill>
                  <a:schemeClr val="tx1"/>
                </a:solidFill>
              </a:rPr>
              <a:t>Compatible with existing languages and programming models including C, C++, Python, SYCL, OpenMP, Fortran, and MPI</a:t>
            </a:r>
          </a:p>
        </p:txBody>
      </p:sp>
      <p:sp>
        <p:nvSpPr>
          <p:cNvPr id="10" name="Title 9">
            <a:extLst>
              <a:ext uri="{FF2B5EF4-FFF2-40B4-BE49-F238E27FC236}">
                <a16:creationId xmlns:a16="http://schemas.microsoft.com/office/drawing/2014/main" id="{AA2779BA-757E-4435-BD78-C20999AE4EA6}"/>
              </a:ext>
            </a:extLst>
          </p:cNvPr>
          <p:cNvSpPr>
            <a:spLocks noGrp="1"/>
          </p:cNvSpPr>
          <p:nvPr>
            <p:ph type="title"/>
          </p:nvPr>
        </p:nvSpPr>
        <p:spPr>
          <a:xfrm>
            <a:off x="571500" y="571501"/>
            <a:ext cx="4789097" cy="1526356"/>
          </a:xfrm>
        </p:spPr>
        <p:txBody>
          <a:bodyPr/>
          <a:lstStyle/>
          <a:p>
            <a:br>
              <a:rPr lang="en-US" sz="2000" dirty="0">
                <a:solidFill>
                  <a:schemeClr val="tx1"/>
                </a:solidFill>
                <a:latin typeface="IntelOne Display Medium" panose="020B0703020203020204" pitchFamily="34" charset="0"/>
              </a:rPr>
            </a:br>
            <a:r>
              <a:rPr lang="en-US" dirty="0" err="1">
                <a:solidFill>
                  <a:schemeClr val="tx1"/>
                </a:solidFill>
              </a:rPr>
              <a:t>oneAPI</a:t>
            </a:r>
            <a:br>
              <a:rPr lang="en-US" dirty="0">
                <a:solidFill>
                  <a:schemeClr val="tx1"/>
                </a:solidFill>
              </a:rPr>
            </a:br>
            <a:r>
              <a:rPr lang="en-US" sz="2000" dirty="0">
                <a:solidFill>
                  <a:schemeClr val="tx1"/>
                </a:solidFill>
                <a:latin typeface="IntelOne Display Medium" panose="020B0703020203020204" pitchFamily="34" charset="0"/>
              </a:rPr>
              <a:t>One Programming Model for Multiple Architectures and Vendors</a:t>
            </a:r>
            <a:endParaRPr lang="en-US" sz="3200" dirty="0">
              <a:solidFill>
                <a:schemeClr val="tx1"/>
              </a:solidFill>
            </a:endParaRPr>
          </a:p>
        </p:txBody>
      </p:sp>
      <p:sp>
        <p:nvSpPr>
          <p:cNvPr id="255" name="Rectangle 254">
            <a:extLst>
              <a:ext uri="{FF2B5EF4-FFF2-40B4-BE49-F238E27FC236}">
                <a16:creationId xmlns:a16="http://schemas.microsoft.com/office/drawing/2014/main" id="{04D1C1DB-79DA-4B75-8EAF-FE5D6FB80041}"/>
              </a:ext>
            </a:extLst>
          </p:cNvPr>
          <p:cNvSpPr/>
          <p:nvPr/>
        </p:nvSpPr>
        <p:spPr>
          <a:xfrm>
            <a:off x="7023791" y="0"/>
            <a:ext cx="4719157"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258" name="Rectangle 257">
            <a:extLst>
              <a:ext uri="{FF2B5EF4-FFF2-40B4-BE49-F238E27FC236}">
                <a16:creationId xmlns:a16="http://schemas.microsoft.com/office/drawing/2014/main" id="{CE1EDDBC-D209-4437-AD13-B82FA9FD1775}"/>
              </a:ext>
            </a:extLst>
          </p:cNvPr>
          <p:cNvSpPr/>
          <p:nvPr/>
        </p:nvSpPr>
        <p:spPr>
          <a:xfrm flipH="1">
            <a:off x="7301384" y="3542814"/>
            <a:ext cx="4160520" cy="978408"/>
          </a:xfrm>
          <a:prstGeom prst="rect">
            <a:avLst/>
          </a:prstGeom>
          <a:solidFill>
            <a:schemeClr val="bg1">
              <a:lumMod val="95000"/>
            </a:schemeClr>
          </a:solidFill>
          <a:ln w="317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479" name="TextBox 478">
            <a:extLst>
              <a:ext uri="{FF2B5EF4-FFF2-40B4-BE49-F238E27FC236}">
                <a16:creationId xmlns:a16="http://schemas.microsoft.com/office/drawing/2014/main" id="{3DBFB9A7-EFD1-4B67-BDCC-9697379BB5E4}"/>
              </a:ext>
            </a:extLst>
          </p:cNvPr>
          <p:cNvSpPr txBox="1"/>
          <p:nvPr/>
        </p:nvSpPr>
        <p:spPr>
          <a:xfrm>
            <a:off x="7580307" y="3801185"/>
            <a:ext cx="120515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Industry Initiative</a:t>
            </a:r>
          </a:p>
        </p:txBody>
      </p:sp>
      <p:sp>
        <p:nvSpPr>
          <p:cNvPr id="484" name="TextBox 483">
            <a:extLst>
              <a:ext uri="{FF2B5EF4-FFF2-40B4-BE49-F238E27FC236}">
                <a16:creationId xmlns:a16="http://schemas.microsoft.com/office/drawing/2014/main" id="{BF556500-18EE-4DC3-AA64-54BA918C0C9D}"/>
              </a:ext>
            </a:extLst>
          </p:cNvPr>
          <p:cNvSpPr txBox="1"/>
          <p:nvPr/>
        </p:nvSpPr>
        <p:spPr>
          <a:xfrm>
            <a:off x="9974329" y="3801185"/>
            <a:ext cx="120515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Intel</a:t>
            </a:r>
            <a:b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br>
            <a:r>
              <a:rPr kumimoji="0" lang="en-US" sz="1200" b="0" i="0" u="none" strike="noStrike" kern="1200" cap="none" spc="0" normalizeH="0" baseline="0" noProof="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Product</a:t>
            </a:r>
          </a:p>
        </p:txBody>
      </p:sp>
      <p:sp>
        <p:nvSpPr>
          <p:cNvPr id="233" name="Rectangle 232">
            <a:extLst>
              <a:ext uri="{FF2B5EF4-FFF2-40B4-BE49-F238E27FC236}">
                <a16:creationId xmlns:a16="http://schemas.microsoft.com/office/drawing/2014/main" id="{2F6F4485-09B0-4050-8D1B-E6DEB6207493}"/>
              </a:ext>
            </a:extLst>
          </p:cNvPr>
          <p:cNvSpPr/>
          <p:nvPr/>
        </p:nvSpPr>
        <p:spPr>
          <a:xfrm flipH="1">
            <a:off x="7301384" y="1350976"/>
            <a:ext cx="4160520" cy="1097280"/>
          </a:xfrm>
          <a:prstGeom prst="rect">
            <a:avLst/>
          </a:prstGeom>
          <a:solidFill>
            <a:srgbClr val="808080"/>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377" rtl="0" eaLnBrk="1" fontAlgn="base" latinLnBrk="0" hangingPunct="1">
              <a:lnSpc>
                <a:spcPct val="100000"/>
              </a:lnSpc>
              <a:spcBef>
                <a:spcPts val="0"/>
              </a:spcBef>
              <a:spcAft>
                <a:spcPct val="0"/>
              </a:spcAft>
              <a:buClr>
                <a:prstClr val="black"/>
              </a:buClr>
              <a:buSzTx/>
              <a:buFontTx/>
              <a:buNone/>
              <a:tabLst/>
              <a:defRPr/>
            </a:pPr>
            <a:endParaRPr kumimoji="0" lang="en-US" sz="2400" b="0" i="0" u="none" strike="noStrike" kern="0" cap="none" spc="0" normalizeH="0" baseline="0" noProof="0">
              <a:ln>
                <a:noFill/>
              </a:ln>
              <a:solidFill>
                <a:prstClr val="white"/>
              </a:solidFill>
              <a:effectLst/>
              <a:uLnTx/>
              <a:uFillTx/>
              <a:latin typeface="Intel Clear"/>
              <a:cs typeface="Arial" charset="0"/>
              <a:sym typeface="Helvetica Neue Medium"/>
            </a:endParaRPr>
          </a:p>
        </p:txBody>
      </p:sp>
      <p:sp>
        <p:nvSpPr>
          <p:cNvPr id="234" name="Rectangle 233">
            <a:extLst>
              <a:ext uri="{FF2B5EF4-FFF2-40B4-BE49-F238E27FC236}">
                <a16:creationId xmlns:a16="http://schemas.microsoft.com/office/drawing/2014/main" id="{E91801A6-8469-406B-8C7E-19308FB92D3C}"/>
              </a:ext>
            </a:extLst>
          </p:cNvPr>
          <p:cNvSpPr/>
          <p:nvPr/>
        </p:nvSpPr>
        <p:spPr>
          <a:xfrm flipH="1">
            <a:off x="7301384" y="2507464"/>
            <a:ext cx="4160520" cy="978408"/>
          </a:xfrm>
          <a:prstGeom prst="rect">
            <a:avLst/>
          </a:prstGeom>
          <a:solidFill>
            <a:srgbClr val="52525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86" name="Rectangle 385">
            <a:extLst>
              <a:ext uri="{FF2B5EF4-FFF2-40B4-BE49-F238E27FC236}">
                <a16:creationId xmlns:a16="http://schemas.microsoft.com/office/drawing/2014/main" id="{DB300F84-A42B-4C63-8F13-A92B2A23B9A0}"/>
              </a:ext>
            </a:extLst>
          </p:cNvPr>
          <p:cNvSpPr/>
          <p:nvPr/>
        </p:nvSpPr>
        <p:spPr>
          <a:xfrm flipH="1">
            <a:off x="7301384" y="4586130"/>
            <a:ext cx="4160520" cy="1079774"/>
          </a:xfrm>
          <a:prstGeom prst="rect">
            <a:avLst/>
          </a:prstGeom>
          <a:solidFill>
            <a:srgbClr val="004A86"/>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91" name="TextBox 390">
            <a:extLst>
              <a:ext uri="{FF2B5EF4-FFF2-40B4-BE49-F238E27FC236}">
                <a16:creationId xmlns:a16="http://schemas.microsoft.com/office/drawing/2014/main" id="{8C90A831-A7DC-440A-BC72-E0E3B44E6629}"/>
              </a:ext>
            </a:extLst>
          </p:cNvPr>
          <p:cNvSpPr txBox="1"/>
          <p:nvPr/>
        </p:nvSpPr>
        <p:spPr>
          <a:xfrm>
            <a:off x="7558362" y="2103769"/>
            <a:ext cx="58525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Scalar</a:t>
            </a:r>
          </a:p>
        </p:txBody>
      </p:sp>
      <p:sp>
        <p:nvSpPr>
          <p:cNvPr id="392" name="TextBox 391">
            <a:extLst>
              <a:ext uri="{FF2B5EF4-FFF2-40B4-BE49-F238E27FC236}">
                <a16:creationId xmlns:a16="http://schemas.microsoft.com/office/drawing/2014/main" id="{9A592303-2D22-4BAE-ACC8-1C9FE8BB0D87}"/>
              </a:ext>
            </a:extLst>
          </p:cNvPr>
          <p:cNvSpPr txBox="1"/>
          <p:nvPr/>
        </p:nvSpPr>
        <p:spPr>
          <a:xfrm>
            <a:off x="8574188" y="2103769"/>
            <a:ext cx="583037"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Vector</a:t>
            </a:r>
          </a:p>
        </p:txBody>
      </p:sp>
      <p:sp>
        <p:nvSpPr>
          <p:cNvPr id="393" name="TextBox 392">
            <a:extLst>
              <a:ext uri="{FF2B5EF4-FFF2-40B4-BE49-F238E27FC236}">
                <a16:creationId xmlns:a16="http://schemas.microsoft.com/office/drawing/2014/main" id="{3342245B-B3D8-4CEC-8F9D-91C8F8AB7F8E}"/>
              </a:ext>
            </a:extLst>
          </p:cNvPr>
          <p:cNvSpPr txBox="1"/>
          <p:nvPr/>
        </p:nvSpPr>
        <p:spPr>
          <a:xfrm>
            <a:off x="9585914" y="2103769"/>
            <a:ext cx="586046" cy="195566"/>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Spatial</a:t>
            </a:r>
          </a:p>
        </p:txBody>
      </p:sp>
      <p:sp>
        <p:nvSpPr>
          <p:cNvPr id="394" name="TextBox 393">
            <a:extLst>
              <a:ext uri="{FF2B5EF4-FFF2-40B4-BE49-F238E27FC236}">
                <a16:creationId xmlns:a16="http://schemas.microsoft.com/office/drawing/2014/main" id="{E3FD4EA2-9A1F-40B9-B970-593027C99321}"/>
              </a:ext>
            </a:extLst>
          </p:cNvPr>
          <p:cNvSpPr txBox="1"/>
          <p:nvPr/>
        </p:nvSpPr>
        <p:spPr>
          <a:xfrm>
            <a:off x="10502410" y="2100435"/>
            <a:ext cx="780989" cy="202235"/>
          </a:xfrm>
          <a:prstGeom prst="rect">
            <a:avLst/>
          </a:prstGeom>
          <a:noFill/>
        </p:spPr>
        <p:txBody>
          <a:bodyPr vert="horz" wrap="square" lIns="0" tIns="0" rIns="0" bIns="0" rtlCol="0" anchor="ctr">
            <a:spAutoFit/>
          </a:body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Matrix</a:t>
            </a:r>
          </a:p>
        </p:txBody>
      </p:sp>
      <p:grpSp>
        <p:nvGrpSpPr>
          <p:cNvPr id="395" name="Group 394">
            <a:extLst>
              <a:ext uri="{FF2B5EF4-FFF2-40B4-BE49-F238E27FC236}">
                <a16:creationId xmlns:a16="http://schemas.microsoft.com/office/drawing/2014/main" id="{DF61C2E3-C7EC-42E8-9054-2F4B28AF6F42}"/>
              </a:ext>
            </a:extLst>
          </p:cNvPr>
          <p:cNvGrpSpPr/>
          <p:nvPr/>
        </p:nvGrpSpPr>
        <p:grpSpPr>
          <a:xfrm>
            <a:off x="7696010" y="1765114"/>
            <a:ext cx="319143" cy="332777"/>
            <a:chOff x="1433097" y="5597603"/>
            <a:chExt cx="319143" cy="332777"/>
          </a:xfrm>
        </p:grpSpPr>
        <p:sp>
          <p:nvSpPr>
            <p:cNvPr id="396" name="Freeform: Shape 395">
              <a:extLst>
                <a:ext uri="{FF2B5EF4-FFF2-40B4-BE49-F238E27FC236}">
                  <a16:creationId xmlns:a16="http://schemas.microsoft.com/office/drawing/2014/main" id="{55C471D4-0337-47F3-80E8-E47FB349CA39}"/>
                </a:ext>
              </a:extLst>
            </p:cNvPr>
            <p:cNvSpPr/>
            <p:nvPr/>
          </p:nvSpPr>
          <p:spPr>
            <a:xfrm>
              <a:off x="1734770"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7" name="Freeform: Shape 396">
              <a:extLst>
                <a:ext uri="{FF2B5EF4-FFF2-40B4-BE49-F238E27FC236}">
                  <a16:creationId xmlns:a16="http://schemas.microsoft.com/office/drawing/2014/main" id="{34669FEF-2025-48C3-A97D-63527283EB5A}"/>
                </a:ext>
              </a:extLst>
            </p:cNvPr>
            <p:cNvSpPr/>
            <p:nvPr/>
          </p:nvSpPr>
          <p:spPr>
            <a:xfrm>
              <a:off x="1684497"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8" name="Freeform: Shape 397">
              <a:extLst>
                <a:ext uri="{FF2B5EF4-FFF2-40B4-BE49-F238E27FC236}">
                  <a16:creationId xmlns:a16="http://schemas.microsoft.com/office/drawing/2014/main" id="{29510DFE-BDC4-4DC2-8590-2A37EBE434CB}"/>
                </a:ext>
              </a:extLst>
            </p:cNvPr>
            <p:cNvSpPr/>
            <p:nvPr/>
          </p:nvSpPr>
          <p:spPr>
            <a:xfrm>
              <a:off x="1634224" y="5597603"/>
              <a:ext cx="17470" cy="332743"/>
            </a:xfrm>
            <a:custGeom>
              <a:avLst/>
              <a:gdLst>
                <a:gd name="connsiteX0" fmla="*/ 17470 w 17470"/>
                <a:gd name="connsiteY0" fmla="*/ 0 h 332743"/>
                <a:gd name="connsiteX1" fmla="*/ 0 w 17470"/>
                <a:gd name="connsiteY1" fmla="*/ 110892 h 332743"/>
                <a:gd name="connsiteX2" fmla="*/ 17470 w 17470"/>
                <a:gd name="connsiteY2" fmla="*/ 221817 h 332743"/>
                <a:gd name="connsiteX3" fmla="*/ 0 w 17470"/>
                <a:gd name="connsiteY3" fmla="*/ 332743 h 332743"/>
              </a:gdLst>
              <a:ahLst/>
              <a:cxnLst>
                <a:cxn ang="0">
                  <a:pos x="connsiteX0" y="connsiteY0"/>
                </a:cxn>
                <a:cxn ang="0">
                  <a:pos x="connsiteX1" y="connsiteY1"/>
                </a:cxn>
                <a:cxn ang="0">
                  <a:pos x="connsiteX2" y="connsiteY2"/>
                </a:cxn>
                <a:cxn ang="0">
                  <a:pos x="connsiteX3" y="connsiteY3"/>
                </a:cxn>
              </a:cxnLst>
              <a:rect l="l" t="t" r="r" b="b"/>
              <a:pathLst>
                <a:path w="17470" h="332743">
                  <a:moveTo>
                    <a:pt x="17470" y="0"/>
                  </a:moveTo>
                  <a:cubicBezTo>
                    <a:pt x="17470" y="55463"/>
                    <a:pt x="0" y="55463"/>
                    <a:pt x="0" y="110892"/>
                  </a:cubicBezTo>
                  <a:cubicBezTo>
                    <a:pt x="0" y="166355"/>
                    <a:pt x="17470" y="166355"/>
                    <a:pt x="17470" y="221817"/>
                  </a:cubicBezTo>
                  <a:cubicBezTo>
                    <a:pt x="17470" y="277280"/>
                    <a:pt x="0" y="277280"/>
                    <a:pt x="0" y="332743"/>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399" name="Freeform: Shape 398">
              <a:extLst>
                <a:ext uri="{FF2B5EF4-FFF2-40B4-BE49-F238E27FC236}">
                  <a16:creationId xmlns:a16="http://schemas.microsoft.com/office/drawing/2014/main" id="{78BBA6AD-8C8D-4854-BFE6-D4514BBAE39B}"/>
                </a:ext>
              </a:extLst>
            </p:cNvPr>
            <p:cNvSpPr/>
            <p:nvPr/>
          </p:nvSpPr>
          <p:spPr>
            <a:xfrm>
              <a:off x="158395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0" name="Freeform: Shape 399">
              <a:extLst>
                <a:ext uri="{FF2B5EF4-FFF2-40B4-BE49-F238E27FC236}">
                  <a16:creationId xmlns:a16="http://schemas.microsoft.com/office/drawing/2014/main" id="{D2D1FF84-22AD-4448-9E30-7170012546FB}"/>
                </a:ext>
              </a:extLst>
            </p:cNvPr>
            <p:cNvSpPr/>
            <p:nvPr/>
          </p:nvSpPr>
          <p:spPr>
            <a:xfrm>
              <a:off x="1533643" y="5597603"/>
              <a:ext cx="17470" cy="332777"/>
            </a:xfrm>
            <a:custGeom>
              <a:avLst/>
              <a:gdLst>
                <a:gd name="connsiteX0" fmla="*/ 17470 w 17470"/>
                <a:gd name="connsiteY0" fmla="*/ 0 h 332777"/>
                <a:gd name="connsiteX1" fmla="*/ 0 w 17470"/>
                <a:gd name="connsiteY1" fmla="*/ 15842 h 332777"/>
                <a:gd name="connsiteX2" fmla="*/ 17470 w 17470"/>
                <a:gd name="connsiteY2" fmla="*/ 31683 h 332777"/>
                <a:gd name="connsiteX3" fmla="*/ 0 w 17470"/>
                <a:gd name="connsiteY3" fmla="*/ 47525 h 332777"/>
                <a:gd name="connsiteX4" fmla="*/ 17470 w 17470"/>
                <a:gd name="connsiteY4" fmla="*/ 63367 h 332777"/>
                <a:gd name="connsiteX5" fmla="*/ 0 w 17470"/>
                <a:gd name="connsiteY5" fmla="*/ 79208 h 332777"/>
                <a:gd name="connsiteX6" fmla="*/ 17470 w 17470"/>
                <a:gd name="connsiteY6" fmla="*/ 95050 h 332777"/>
                <a:gd name="connsiteX7" fmla="*/ 0 w 17470"/>
                <a:gd name="connsiteY7" fmla="*/ 110892 h 332777"/>
                <a:gd name="connsiteX8" fmla="*/ 17470 w 17470"/>
                <a:gd name="connsiteY8" fmla="*/ 126733 h 332777"/>
                <a:gd name="connsiteX9" fmla="*/ 0 w 17470"/>
                <a:gd name="connsiteY9" fmla="*/ 142575 h 332777"/>
                <a:gd name="connsiteX10" fmla="*/ 17470 w 17470"/>
                <a:gd name="connsiteY10" fmla="*/ 158417 h 332777"/>
                <a:gd name="connsiteX11" fmla="*/ 0 w 17470"/>
                <a:gd name="connsiteY11" fmla="*/ 174259 h 332777"/>
                <a:gd name="connsiteX12" fmla="*/ 17470 w 17470"/>
                <a:gd name="connsiteY12" fmla="*/ 190100 h 332777"/>
                <a:gd name="connsiteX13" fmla="*/ 0 w 17470"/>
                <a:gd name="connsiteY13" fmla="*/ 205942 h 332777"/>
                <a:gd name="connsiteX14" fmla="*/ 17470 w 17470"/>
                <a:gd name="connsiteY14" fmla="*/ 221784 h 332777"/>
                <a:gd name="connsiteX15" fmla="*/ 0 w 17470"/>
                <a:gd name="connsiteY15" fmla="*/ 237625 h 332777"/>
                <a:gd name="connsiteX16" fmla="*/ 17470 w 17470"/>
                <a:gd name="connsiteY16" fmla="*/ 253467 h 332777"/>
                <a:gd name="connsiteX17" fmla="*/ 0 w 17470"/>
                <a:gd name="connsiteY17" fmla="*/ 269309 h 332777"/>
                <a:gd name="connsiteX18" fmla="*/ 17470 w 17470"/>
                <a:gd name="connsiteY18" fmla="*/ 285150 h 332777"/>
                <a:gd name="connsiteX19" fmla="*/ 0 w 17470"/>
                <a:gd name="connsiteY19" fmla="*/ 301026 h 332777"/>
                <a:gd name="connsiteX20" fmla="*/ 17470 w 17470"/>
                <a:gd name="connsiteY20" fmla="*/ 316902 h 332777"/>
                <a:gd name="connsiteX21" fmla="*/ 0 w 17470"/>
                <a:gd name="connsiteY21"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0" h="332777">
                  <a:moveTo>
                    <a:pt x="17470" y="0"/>
                  </a:moveTo>
                  <a:cubicBezTo>
                    <a:pt x="17470" y="7904"/>
                    <a:pt x="0" y="7904"/>
                    <a:pt x="0" y="15842"/>
                  </a:cubicBezTo>
                  <a:cubicBezTo>
                    <a:pt x="0" y="23746"/>
                    <a:pt x="17470" y="23746"/>
                    <a:pt x="17470" y="31683"/>
                  </a:cubicBezTo>
                  <a:cubicBezTo>
                    <a:pt x="17470" y="39587"/>
                    <a:pt x="0" y="39587"/>
                    <a:pt x="0" y="47525"/>
                  </a:cubicBezTo>
                  <a:cubicBezTo>
                    <a:pt x="0" y="55429"/>
                    <a:pt x="17470" y="55429"/>
                    <a:pt x="17470" y="63367"/>
                  </a:cubicBezTo>
                  <a:cubicBezTo>
                    <a:pt x="17470" y="71305"/>
                    <a:pt x="0" y="71305"/>
                    <a:pt x="0" y="79208"/>
                  </a:cubicBezTo>
                  <a:cubicBezTo>
                    <a:pt x="0" y="87112"/>
                    <a:pt x="17470" y="87112"/>
                    <a:pt x="17470" y="95050"/>
                  </a:cubicBezTo>
                  <a:cubicBezTo>
                    <a:pt x="17470" y="102988"/>
                    <a:pt x="0" y="102988"/>
                    <a:pt x="0" y="110892"/>
                  </a:cubicBezTo>
                  <a:cubicBezTo>
                    <a:pt x="0" y="118830"/>
                    <a:pt x="17470" y="118830"/>
                    <a:pt x="17470" y="126733"/>
                  </a:cubicBezTo>
                  <a:cubicBezTo>
                    <a:pt x="17470" y="134671"/>
                    <a:pt x="0" y="134671"/>
                    <a:pt x="0" y="142575"/>
                  </a:cubicBezTo>
                  <a:cubicBezTo>
                    <a:pt x="0" y="150479"/>
                    <a:pt x="17470" y="150479"/>
                    <a:pt x="17470" y="158417"/>
                  </a:cubicBezTo>
                  <a:cubicBezTo>
                    <a:pt x="17470" y="166355"/>
                    <a:pt x="0" y="166355"/>
                    <a:pt x="0" y="174259"/>
                  </a:cubicBezTo>
                  <a:cubicBezTo>
                    <a:pt x="0" y="182162"/>
                    <a:pt x="17470" y="182162"/>
                    <a:pt x="17470" y="190100"/>
                  </a:cubicBezTo>
                  <a:cubicBezTo>
                    <a:pt x="17470" y="198004"/>
                    <a:pt x="0" y="198004"/>
                    <a:pt x="0" y="205942"/>
                  </a:cubicBezTo>
                  <a:cubicBezTo>
                    <a:pt x="0" y="213880"/>
                    <a:pt x="17470" y="213880"/>
                    <a:pt x="17470" y="221784"/>
                  </a:cubicBezTo>
                  <a:cubicBezTo>
                    <a:pt x="17470" y="229721"/>
                    <a:pt x="0" y="229721"/>
                    <a:pt x="0" y="237625"/>
                  </a:cubicBezTo>
                  <a:cubicBezTo>
                    <a:pt x="0" y="245563"/>
                    <a:pt x="17470" y="245563"/>
                    <a:pt x="17470" y="253467"/>
                  </a:cubicBezTo>
                  <a:cubicBezTo>
                    <a:pt x="17470" y="261405"/>
                    <a:pt x="0" y="261405"/>
                    <a:pt x="0" y="269309"/>
                  </a:cubicBezTo>
                  <a:cubicBezTo>
                    <a:pt x="0" y="277246"/>
                    <a:pt x="17470" y="277246"/>
                    <a:pt x="17470" y="285150"/>
                  </a:cubicBezTo>
                  <a:cubicBezTo>
                    <a:pt x="17470" y="293088"/>
                    <a:pt x="0" y="293088"/>
                    <a:pt x="0" y="301026"/>
                  </a:cubicBezTo>
                  <a:cubicBezTo>
                    <a:pt x="0" y="308964"/>
                    <a:pt x="17470" y="308964"/>
                    <a:pt x="17470" y="316902"/>
                  </a:cubicBezTo>
                  <a:cubicBezTo>
                    <a:pt x="17470" y="324839"/>
                    <a:pt x="0" y="324839"/>
                    <a:pt x="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1" name="Freeform: Shape 400">
              <a:extLst>
                <a:ext uri="{FF2B5EF4-FFF2-40B4-BE49-F238E27FC236}">
                  <a16:creationId xmlns:a16="http://schemas.microsoft.com/office/drawing/2014/main" id="{BCCF93B1-6C98-4BC2-9758-94D27C640214}"/>
                </a:ext>
              </a:extLst>
            </p:cNvPr>
            <p:cNvSpPr/>
            <p:nvPr/>
          </p:nvSpPr>
          <p:spPr>
            <a:xfrm>
              <a:off x="1483370"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2" name="Freeform: Shape 401">
              <a:extLst>
                <a:ext uri="{FF2B5EF4-FFF2-40B4-BE49-F238E27FC236}">
                  <a16:creationId xmlns:a16="http://schemas.microsoft.com/office/drawing/2014/main" id="{9546140B-43C3-46E6-B5AD-D8DA7244EE7A}"/>
                </a:ext>
              </a:extLst>
            </p:cNvPr>
            <p:cNvSpPr/>
            <p:nvPr/>
          </p:nvSpPr>
          <p:spPr>
            <a:xfrm>
              <a:off x="1433097" y="5597603"/>
              <a:ext cx="17470" cy="332777"/>
            </a:xfrm>
            <a:custGeom>
              <a:avLst/>
              <a:gdLst>
                <a:gd name="connsiteX0" fmla="*/ 17470 w 17470"/>
                <a:gd name="connsiteY0" fmla="*/ 0 h 332777"/>
                <a:gd name="connsiteX1" fmla="*/ 0 w 17470"/>
                <a:gd name="connsiteY1" fmla="*/ 41589 h 332777"/>
                <a:gd name="connsiteX2" fmla="*/ 17470 w 17470"/>
                <a:gd name="connsiteY2" fmla="*/ 83177 h 332777"/>
                <a:gd name="connsiteX3" fmla="*/ 0 w 17470"/>
                <a:gd name="connsiteY3" fmla="*/ 124766 h 332777"/>
                <a:gd name="connsiteX4" fmla="*/ 17470 w 17470"/>
                <a:gd name="connsiteY4" fmla="*/ 166355 h 332777"/>
                <a:gd name="connsiteX5" fmla="*/ 0 w 17470"/>
                <a:gd name="connsiteY5" fmla="*/ 207943 h 332777"/>
                <a:gd name="connsiteX6" fmla="*/ 17470 w 17470"/>
                <a:gd name="connsiteY6" fmla="*/ 249532 h 332777"/>
                <a:gd name="connsiteX7" fmla="*/ 0 w 17470"/>
                <a:gd name="connsiteY7" fmla="*/ 291155 h 332777"/>
                <a:gd name="connsiteX8" fmla="*/ 17470 w 17470"/>
                <a:gd name="connsiteY8" fmla="*/ 332777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0" h="332777">
                  <a:moveTo>
                    <a:pt x="17470" y="0"/>
                  </a:moveTo>
                  <a:cubicBezTo>
                    <a:pt x="17470" y="20794"/>
                    <a:pt x="0" y="20794"/>
                    <a:pt x="0" y="41589"/>
                  </a:cubicBezTo>
                  <a:cubicBezTo>
                    <a:pt x="0" y="62383"/>
                    <a:pt x="17470" y="62383"/>
                    <a:pt x="17470" y="83177"/>
                  </a:cubicBezTo>
                  <a:cubicBezTo>
                    <a:pt x="17470" y="103972"/>
                    <a:pt x="0" y="103972"/>
                    <a:pt x="0" y="124766"/>
                  </a:cubicBezTo>
                  <a:cubicBezTo>
                    <a:pt x="0" y="145560"/>
                    <a:pt x="17470" y="145560"/>
                    <a:pt x="17470" y="166355"/>
                  </a:cubicBezTo>
                  <a:cubicBezTo>
                    <a:pt x="17470" y="187149"/>
                    <a:pt x="0" y="187149"/>
                    <a:pt x="0" y="207943"/>
                  </a:cubicBezTo>
                  <a:cubicBezTo>
                    <a:pt x="0" y="228738"/>
                    <a:pt x="17470" y="228738"/>
                    <a:pt x="17470" y="249532"/>
                  </a:cubicBezTo>
                  <a:cubicBezTo>
                    <a:pt x="17470" y="270326"/>
                    <a:pt x="0" y="270326"/>
                    <a:pt x="0" y="291155"/>
                  </a:cubicBezTo>
                  <a:cubicBezTo>
                    <a:pt x="0" y="311949"/>
                    <a:pt x="17470" y="311949"/>
                    <a:pt x="17470" y="332777"/>
                  </a:cubicBez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403" name="Group 402">
            <a:extLst>
              <a:ext uri="{FF2B5EF4-FFF2-40B4-BE49-F238E27FC236}">
                <a16:creationId xmlns:a16="http://schemas.microsoft.com/office/drawing/2014/main" id="{9CBBC06B-5D98-4FC4-B1A2-ECBC8A3852D4}"/>
              </a:ext>
            </a:extLst>
          </p:cNvPr>
          <p:cNvGrpSpPr/>
          <p:nvPr/>
        </p:nvGrpSpPr>
        <p:grpSpPr>
          <a:xfrm>
            <a:off x="8704121" y="1770405"/>
            <a:ext cx="331593" cy="328231"/>
            <a:chOff x="2441208" y="5602894"/>
            <a:chExt cx="331593" cy="328231"/>
          </a:xfrm>
        </p:grpSpPr>
        <p:sp>
          <p:nvSpPr>
            <p:cNvPr id="404" name="Freeform: Shape 403">
              <a:extLst>
                <a:ext uri="{FF2B5EF4-FFF2-40B4-BE49-F238E27FC236}">
                  <a16:creationId xmlns:a16="http://schemas.microsoft.com/office/drawing/2014/main" id="{A13FBED2-B1FF-447B-B5A5-9DD17D57D7D7}"/>
                </a:ext>
              </a:extLst>
            </p:cNvPr>
            <p:cNvSpPr/>
            <p:nvPr/>
          </p:nvSpPr>
          <p:spPr>
            <a:xfrm>
              <a:off x="2441208" y="5602894"/>
              <a:ext cx="328201" cy="3392"/>
            </a:xfrm>
            <a:custGeom>
              <a:avLst/>
              <a:gdLst>
                <a:gd name="connsiteX0" fmla="*/ 0 w 328201"/>
                <a:gd name="connsiteY0" fmla="*/ 0 h 3392"/>
                <a:gd name="connsiteX1" fmla="*/ 328201 w 328201"/>
                <a:gd name="connsiteY1" fmla="*/ 0 h 3392"/>
              </a:gdLst>
              <a:ahLst/>
              <a:cxnLst>
                <a:cxn ang="0">
                  <a:pos x="connsiteX0" y="connsiteY0"/>
                </a:cxn>
                <a:cxn ang="0">
                  <a:pos x="connsiteX1" y="connsiteY1"/>
                </a:cxn>
              </a:cxnLst>
              <a:rect l="l" t="t" r="r" b="b"/>
              <a:pathLst>
                <a:path w="328201" h="3392">
                  <a:moveTo>
                    <a:pt x="0" y="0"/>
                  </a:moveTo>
                  <a:lnTo>
                    <a:pt x="328201"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5" name="Freeform: Shape 404">
              <a:extLst>
                <a:ext uri="{FF2B5EF4-FFF2-40B4-BE49-F238E27FC236}">
                  <a16:creationId xmlns:a16="http://schemas.microsoft.com/office/drawing/2014/main" id="{2FE390F0-5DEF-4336-A58A-273FCB56788B}"/>
                </a:ext>
              </a:extLst>
            </p:cNvPr>
            <p:cNvSpPr/>
            <p:nvPr/>
          </p:nvSpPr>
          <p:spPr>
            <a:xfrm>
              <a:off x="244120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6" name="Freeform: Shape 405">
              <a:extLst>
                <a:ext uri="{FF2B5EF4-FFF2-40B4-BE49-F238E27FC236}">
                  <a16:creationId xmlns:a16="http://schemas.microsoft.com/office/drawing/2014/main" id="{EFE8318E-E1DF-4903-BD7D-426010A39063}"/>
                </a:ext>
              </a:extLst>
            </p:cNvPr>
            <p:cNvSpPr/>
            <p:nvPr/>
          </p:nvSpPr>
          <p:spPr>
            <a:xfrm>
              <a:off x="246173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7" name="Freeform: Shape 406">
              <a:extLst>
                <a:ext uri="{FF2B5EF4-FFF2-40B4-BE49-F238E27FC236}">
                  <a16:creationId xmlns:a16="http://schemas.microsoft.com/office/drawing/2014/main" id="{3BDB66DA-5D43-4E98-9F07-574861E2A595}"/>
                </a:ext>
              </a:extLst>
            </p:cNvPr>
            <p:cNvSpPr/>
            <p:nvPr/>
          </p:nvSpPr>
          <p:spPr>
            <a:xfrm>
              <a:off x="24822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8" name="Freeform: Shape 407">
              <a:extLst>
                <a:ext uri="{FF2B5EF4-FFF2-40B4-BE49-F238E27FC236}">
                  <a16:creationId xmlns:a16="http://schemas.microsoft.com/office/drawing/2014/main" id="{110199AB-7A3F-4F86-A6D3-7EB613C73179}"/>
                </a:ext>
              </a:extLst>
            </p:cNvPr>
            <p:cNvSpPr/>
            <p:nvPr/>
          </p:nvSpPr>
          <p:spPr>
            <a:xfrm>
              <a:off x="250274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09" name="Freeform: Shape 408">
              <a:extLst>
                <a:ext uri="{FF2B5EF4-FFF2-40B4-BE49-F238E27FC236}">
                  <a16:creationId xmlns:a16="http://schemas.microsoft.com/office/drawing/2014/main" id="{9AB5DF48-6B90-4D7C-A4AC-CDD473CF8E11}"/>
                </a:ext>
              </a:extLst>
            </p:cNvPr>
            <p:cNvSpPr/>
            <p:nvPr/>
          </p:nvSpPr>
          <p:spPr>
            <a:xfrm>
              <a:off x="252326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0" name="Freeform: Shape 409">
              <a:extLst>
                <a:ext uri="{FF2B5EF4-FFF2-40B4-BE49-F238E27FC236}">
                  <a16:creationId xmlns:a16="http://schemas.microsoft.com/office/drawing/2014/main" id="{A1CDE766-F5A7-4871-9DE9-B2EE9935C831}"/>
                </a:ext>
              </a:extLst>
            </p:cNvPr>
            <p:cNvSpPr/>
            <p:nvPr/>
          </p:nvSpPr>
          <p:spPr>
            <a:xfrm>
              <a:off x="254379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1" name="Freeform: Shape 410">
              <a:extLst>
                <a:ext uri="{FF2B5EF4-FFF2-40B4-BE49-F238E27FC236}">
                  <a16:creationId xmlns:a16="http://schemas.microsoft.com/office/drawing/2014/main" id="{93ED7324-177C-4A28-9A80-6A49D3D7C5EA}"/>
                </a:ext>
              </a:extLst>
            </p:cNvPr>
            <p:cNvSpPr/>
            <p:nvPr/>
          </p:nvSpPr>
          <p:spPr>
            <a:xfrm>
              <a:off x="256427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2" name="Freeform: Shape 411">
              <a:extLst>
                <a:ext uri="{FF2B5EF4-FFF2-40B4-BE49-F238E27FC236}">
                  <a16:creationId xmlns:a16="http://schemas.microsoft.com/office/drawing/2014/main" id="{5EBCB9FA-1DEB-4466-B94E-4D4063466F5C}"/>
                </a:ext>
              </a:extLst>
            </p:cNvPr>
            <p:cNvSpPr/>
            <p:nvPr/>
          </p:nvSpPr>
          <p:spPr>
            <a:xfrm>
              <a:off x="2584802"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3" name="Freeform: Shape 412">
              <a:extLst>
                <a:ext uri="{FF2B5EF4-FFF2-40B4-BE49-F238E27FC236}">
                  <a16:creationId xmlns:a16="http://schemas.microsoft.com/office/drawing/2014/main" id="{7517A2A7-5043-4F33-8B75-80C2CE338B6B}"/>
                </a:ext>
              </a:extLst>
            </p:cNvPr>
            <p:cNvSpPr/>
            <p:nvPr/>
          </p:nvSpPr>
          <p:spPr>
            <a:xfrm>
              <a:off x="2605326"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4" name="Freeform: Shape 413">
              <a:extLst>
                <a:ext uri="{FF2B5EF4-FFF2-40B4-BE49-F238E27FC236}">
                  <a16:creationId xmlns:a16="http://schemas.microsoft.com/office/drawing/2014/main" id="{C50958B8-C8D0-4BB5-82C7-5E6BC72CCC3C}"/>
                </a:ext>
              </a:extLst>
            </p:cNvPr>
            <p:cNvSpPr/>
            <p:nvPr/>
          </p:nvSpPr>
          <p:spPr>
            <a:xfrm>
              <a:off x="2625815"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5" name="Freeform: Shape 414">
              <a:extLst>
                <a:ext uri="{FF2B5EF4-FFF2-40B4-BE49-F238E27FC236}">
                  <a16:creationId xmlns:a16="http://schemas.microsoft.com/office/drawing/2014/main" id="{6AA1EA03-4D37-4A3A-A3B6-6E95BB49D986}"/>
                </a:ext>
              </a:extLst>
            </p:cNvPr>
            <p:cNvSpPr/>
            <p:nvPr/>
          </p:nvSpPr>
          <p:spPr>
            <a:xfrm>
              <a:off x="2646338"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6" name="Freeform: Shape 415">
              <a:extLst>
                <a:ext uri="{FF2B5EF4-FFF2-40B4-BE49-F238E27FC236}">
                  <a16:creationId xmlns:a16="http://schemas.microsoft.com/office/drawing/2014/main" id="{0C11EAA1-1BA4-4479-A35E-03D07CAD2EB7}"/>
                </a:ext>
              </a:extLst>
            </p:cNvPr>
            <p:cNvSpPr/>
            <p:nvPr/>
          </p:nvSpPr>
          <p:spPr>
            <a:xfrm>
              <a:off x="2666861"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7" name="Freeform: Shape 416">
              <a:extLst>
                <a:ext uri="{FF2B5EF4-FFF2-40B4-BE49-F238E27FC236}">
                  <a16:creationId xmlns:a16="http://schemas.microsoft.com/office/drawing/2014/main" id="{E7F25867-B899-4042-81B6-8FE832D9B6FC}"/>
                </a:ext>
              </a:extLst>
            </p:cNvPr>
            <p:cNvSpPr/>
            <p:nvPr/>
          </p:nvSpPr>
          <p:spPr>
            <a:xfrm>
              <a:off x="2687384"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8" name="Freeform: Shape 417">
              <a:extLst>
                <a:ext uri="{FF2B5EF4-FFF2-40B4-BE49-F238E27FC236}">
                  <a16:creationId xmlns:a16="http://schemas.microsoft.com/office/drawing/2014/main" id="{93652C2E-D28E-48BA-861A-DAA694D23883}"/>
                </a:ext>
              </a:extLst>
            </p:cNvPr>
            <p:cNvSpPr/>
            <p:nvPr/>
          </p:nvSpPr>
          <p:spPr>
            <a:xfrm>
              <a:off x="2707873"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19" name="Freeform: Shape 418">
              <a:extLst>
                <a:ext uri="{FF2B5EF4-FFF2-40B4-BE49-F238E27FC236}">
                  <a16:creationId xmlns:a16="http://schemas.microsoft.com/office/drawing/2014/main" id="{15615EE6-72C2-4611-B4B7-AC21EA4434FD}"/>
                </a:ext>
              </a:extLst>
            </p:cNvPr>
            <p:cNvSpPr/>
            <p:nvPr/>
          </p:nvSpPr>
          <p:spPr>
            <a:xfrm>
              <a:off x="2728397"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0" name="Freeform: Shape 419">
              <a:extLst>
                <a:ext uri="{FF2B5EF4-FFF2-40B4-BE49-F238E27FC236}">
                  <a16:creationId xmlns:a16="http://schemas.microsoft.com/office/drawing/2014/main" id="{3A2381F7-1092-4B7C-B796-E1E5107B5FBA}"/>
                </a:ext>
              </a:extLst>
            </p:cNvPr>
            <p:cNvSpPr/>
            <p:nvPr/>
          </p:nvSpPr>
          <p:spPr>
            <a:xfrm>
              <a:off x="2748920"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1" name="Freeform: Shape 420">
              <a:extLst>
                <a:ext uri="{FF2B5EF4-FFF2-40B4-BE49-F238E27FC236}">
                  <a16:creationId xmlns:a16="http://schemas.microsoft.com/office/drawing/2014/main" id="{0D3173C5-3017-442E-A3A9-3247192BB31D}"/>
                </a:ext>
              </a:extLst>
            </p:cNvPr>
            <p:cNvSpPr/>
            <p:nvPr/>
          </p:nvSpPr>
          <p:spPr>
            <a:xfrm>
              <a:off x="2769409" y="5602894"/>
              <a:ext cx="3392" cy="328231"/>
            </a:xfrm>
            <a:custGeom>
              <a:avLst/>
              <a:gdLst>
                <a:gd name="connsiteX0" fmla="*/ 0 w 3392"/>
                <a:gd name="connsiteY0" fmla="*/ 328232 h 328231"/>
                <a:gd name="connsiteX1" fmla="*/ 0 w 3392"/>
                <a:gd name="connsiteY1" fmla="*/ 0 h 328231"/>
              </a:gdLst>
              <a:ahLst/>
              <a:cxnLst>
                <a:cxn ang="0">
                  <a:pos x="connsiteX0" y="connsiteY0"/>
                </a:cxn>
                <a:cxn ang="0">
                  <a:pos x="connsiteX1" y="connsiteY1"/>
                </a:cxn>
              </a:cxnLst>
              <a:rect l="l" t="t" r="r" b="b"/>
              <a:pathLst>
                <a:path w="3392" h="328231">
                  <a:moveTo>
                    <a:pt x="0" y="328232"/>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422" name="Group 421">
            <a:extLst>
              <a:ext uri="{FF2B5EF4-FFF2-40B4-BE49-F238E27FC236}">
                <a16:creationId xmlns:a16="http://schemas.microsoft.com/office/drawing/2014/main" id="{A6532958-DF33-4E10-91BF-934584E83CCD}"/>
              </a:ext>
            </a:extLst>
          </p:cNvPr>
          <p:cNvGrpSpPr/>
          <p:nvPr/>
        </p:nvGrpSpPr>
        <p:grpSpPr>
          <a:xfrm>
            <a:off x="10730630" y="1765555"/>
            <a:ext cx="329660" cy="332776"/>
            <a:chOff x="4467717" y="5598044"/>
            <a:chExt cx="329660" cy="332776"/>
          </a:xfrm>
        </p:grpSpPr>
        <p:sp>
          <p:nvSpPr>
            <p:cNvPr id="423" name="Freeform: Shape 422">
              <a:extLst>
                <a:ext uri="{FF2B5EF4-FFF2-40B4-BE49-F238E27FC236}">
                  <a16:creationId xmlns:a16="http://schemas.microsoft.com/office/drawing/2014/main" id="{EFD08861-182E-4089-A59D-F3451E63C881}"/>
                </a:ext>
              </a:extLst>
            </p:cNvPr>
            <p:cNvSpPr/>
            <p:nvPr/>
          </p:nvSpPr>
          <p:spPr>
            <a:xfrm>
              <a:off x="4467717"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4" name="Freeform: Shape 423">
              <a:extLst>
                <a:ext uri="{FF2B5EF4-FFF2-40B4-BE49-F238E27FC236}">
                  <a16:creationId xmlns:a16="http://schemas.microsoft.com/office/drawing/2014/main" id="{0364F7DE-FFDB-43B3-A3EE-B1F21EECF5DE}"/>
                </a:ext>
              </a:extLst>
            </p:cNvPr>
            <p:cNvSpPr/>
            <p:nvPr/>
          </p:nvSpPr>
          <p:spPr>
            <a:xfrm>
              <a:off x="4536716"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5" name="Freeform: Shape 424">
              <a:extLst>
                <a:ext uri="{FF2B5EF4-FFF2-40B4-BE49-F238E27FC236}">
                  <a16:creationId xmlns:a16="http://schemas.microsoft.com/office/drawing/2014/main" id="{F4FD610F-5693-41AA-91F4-1045CC03C4BA}"/>
                </a:ext>
              </a:extLst>
            </p:cNvPr>
            <p:cNvSpPr/>
            <p:nvPr/>
          </p:nvSpPr>
          <p:spPr>
            <a:xfrm>
              <a:off x="4605680"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6" name="Freeform: Shape 425">
              <a:extLst>
                <a:ext uri="{FF2B5EF4-FFF2-40B4-BE49-F238E27FC236}">
                  <a16:creationId xmlns:a16="http://schemas.microsoft.com/office/drawing/2014/main" id="{AD9787DC-9865-4A54-9414-679C8AFA3FD9}"/>
                </a:ext>
              </a:extLst>
            </p:cNvPr>
            <p:cNvSpPr/>
            <p:nvPr/>
          </p:nvSpPr>
          <p:spPr>
            <a:xfrm>
              <a:off x="4674645" y="55980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7" name="Freeform: Shape 426">
              <a:extLst>
                <a:ext uri="{FF2B5EF4-FFF2-40B4-BE49-F238E27FC236}">
                  <a16:creationId xmlns:a16="http://schemas.microsoft.com/office/drawing/2014/main" id="{BE6EC766-146D-4BFC-8813-7152C360AEC8}"/>
                </a:ext>
              </a:extLst>
            </p:cNvPr>
            <p:cNvSpPr/>
            <p:nvPr/>
          </p:nvSpPr>
          <p:spPr>
            <a:xfrm>
              <a:off x="4743644" y="55980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8" name="Freeform: Shape 427">
              <a:extLst>
                <a:ext uri="{FF2B5EF4-FFF2-40B4-BE49-F238E27FC236}">
                  <a16:creationId xmlns:a16="http://schemas.microsoft.com/office/drawing/2014/main" id="{0BBA42D9-E1CB-42DF-9D66-1BF492D77852}"/>
                </a:ext>
              </a:extLst>
            </p:cNvPr>
            <p:cNvSpPr/>
            <p:nvPr/>
          </p:nvSpPr>
          <p:spPr>
            <a:xfrm>
              <a:off x="4467717"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29" name="Freeform: Shape 428">
              <a:extLst>
                <a:ext uri="{FF2B5EF4-FFF2-40B4-BE49-F238E27FC236}">
                  <a16:creationId xmlns:a16="http://schemas.microsoft.com/office/drawing/2014/main" id="{B1936A31-430B-4879-B9E2-1470930CD259}"/>
                </a:ext>
              </a:extLst>
            </p:cNvPr>
            <p:cNvSpPr/>
            <p:nvPr/>
          </p:nvSpPr>
          <p:spPr>
            <a:xfrm>
              <a:off x="4536716"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0" name="Freeform: Shape 429">
              <a:extLst>
                <a:ext uri="{FF2B5EF4-FFF2-40B4-BE49-F238E27FC236}">
                  <a16:creationId xmlns:a16="http://schemas.microsoft.com/office/drawing/2014/main" id="{A6C6E3D7-4D2F-4073-A56C-C49AFF492738}"/>
                </a:ext>
              </a:extLst>
            </p:cNvPr>
            <p:cNvSpPr/>
            <p:nvPr/>
          </p:nvSpPr>
          <p:spPr>
            <a:xfrm>
              <a:off x="4605680"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1" name="Freeform: Shape 430">
              <a:extLst>
                <a:ext uri="{FF2B5EF4-FFF2-40B4-BE49-F238E27FC236}">
                  <a16:creationId xmlns:a16="http://schemas.microsoft.com/office/drawing/2014/main" id="{18AE0A0D-D0A0-4C12-8271-6D1E172F90F6}"/>
                </a:ext>
              </a:extLst>
            </p:cNvPr>
            <p:cNvSpPr/>
            <p:nvPr/>
          </p:nvSpPr>
          <p:spPr>
            <a:xfrm>
              <a:off x="4674645" y="56677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2" name="Freeform: Shape 431">
              <a:extLst>
                <a:ext uri="{FF2B5EF4-FFF2-40B4-BE49-F238E27FC236}">
                  <a16:creationId xmlns:a16="http://schemas.microsoft.com/office/drawing/2014/main" id="{75575C3A-0C9F-4F7C-98B5-529916873A77}"/>
                </a:ext>
              </a:extLst>
            </p:cNvPr>
            <p:cNvSpPr/>
            <p:nvPr/>
          </p:nvSpPr>
          <p:spPr>
            <a:xfrm>
              <a:off x="4743644" y="56677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3" name="Freeform: Shape 432">
              <a:extLst>
                <a:ext uri="{FF2B5EF4-FFF2-40B4-BE49-F238E27FC236}">
                  <a16:creationId xmlns:a16="http://schemas.microsoft.com/office/drawing/2014/main" id="{FE47C308-7969-4A8A-925A-77A3A32AC644}"/>
                </a:ext>
              </a:extLst>
            </p:cNvPr>
            <p:cNvSpPr/>
            <p:nvPr/>
          </p:nvSpPr>
          <p:spPr>
            <a:xfrm>
              <a:off x="4467717"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4" name="Freeform: Shape 433">
              <a:extLst>
                <a:ext uri="{FF2B5EF4-FFF2-40B4-BE49-F238E27FC236}">
                  <a16:creationId xmlns:a16="http://schemas.microsoft.com/office/drawing/2014/main" id="{76791A0C-2ED0-4BA3-BB7D-75F5B3A3FE03}"/>
                </a:ext>
              </a:extLst>
            </p:cNvPr>
            <p:cNvSpPr/>
            <p:nvPr/>
          </p:nvSpPr>
          <p:spPr>
            <a:xfrm>
              <a:off x="4536716"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5" name="Freeform: Shape 434">
              <a:extLst>
                <a:ext uri="{FF2B5EF4-FFF2-40B4-BE49-F238E27FC236}">
                  <a16:creationId xmlns:a16="http://schemas.microsoft.com/office/drawing/2014/main" id="{748CAA35-0761-43F5-8338-FA171E5E32E5}"/>
                </a:ext>
              </a:extLst>
            </p:cNvPr>
            <p:cNvSpPr/>
            <p:nvPr/>
          </p:nvSpPr>
          <p:spPr>
            <a:xfrm>
              <a:off x="4605680"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6" name="Freeform: Shape 435">
              <a:extLst>
                <a:ext uri="{FF2B5EF4-FFF2-40B4-BE49-F238E27FC236}">
                  <a16:creationId xmlns:a16="http://schemas.microsoft.com/office/drawing/2014/main" id="{13C34E19-3E7D-4B75-8A59-1AE8FC384210}"/>
                </a:ext>
              </a:extLst>
            </p:cNvPr>
            <p:cNvSpPr/>
            <p:nvPr/>
          </p:nvSpPr>
          <p:spPr>
            <a:xfrm>
              <a:off x="4674645" y="5737566"/>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7" name="Freeform: Shape 436">
              <a:extLst>
                <a:ext uri="{FF2B5EF4-FFF2-40B4-BE49-F238E27FC236}">
                  <a16:creationId xmlns:a16="http://schemas.microsoft.com/office/drawing/2014/main" id="{EE7A0A22-4F33-4614-A117-05AEF9C765B7}"/>
                </a:ext>
              </a:extLst>
            </p:cNvPr>
            <p:cNvSpPr/>
            <p:nvPr/>
          </p:nvSpPr>
          <p:spPr>
            <a:xfrm>
              <a:off x="4743644" y="5737566"/>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8" name="Freeform: Shape 437">
              <a:extLst>
                <a:ext uri="{FF2B5EF4-FFF2-40B4-BE49-F238E27FC236}">
                  <a16:creationId xmlns:a16="http://schemas.microsoft.com/office/drawing/2014/main" id="{4FDD6226-6D0A-4F75-9976-2376B43A6DBB}"/>
                </a:ext>
              </a:extLst>
            </p:cNvPr>
            <p:cNvSpPr/>
            <p:nvPr/>
          </p:nvSpPr>
          <p:spPr>
            <a:xfrm>
              <a:off x="4467717"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39" name="Freeform: Shape 438">
              <a:extLst>
                <a:ext uri="{FF2B5EF4-FFF2-40B4-BE49-F238E27FC236}">
                  <a16:creationId xmlns:a16="http://schemas.microsoft.com/office/drawing/2014/main" id="{07B1B226-D889-4B34-956E-94266A12A866}"/>
                </a:ext>
              </a:extLst>
            </p:cNvPr>
            <p:cNvSpPr/>
            <p:nvPr/>
          </p:nvSpPr>
          <p:spPr>
            <a:xfrm>
              <a:off x="4536716"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0" name="Freeform: Shape 439">
              <a:extLst>
                <a:ext uri="{FF2B5EF4-FFF2-40B4-BE49-F238E27FC236}">
                  <a16:creationId xmlns:a16="http://schemas.microsoft.com/office/drawing/2014/main" id="{E1ED1D8D-5DC4-4377-96A4-DA5F340BD5F8}"/>
                </a:ext>
              </a:extLst>
            </p:cNvPr>
            <p:cNvSpPr/>
            <p:nvPr/>
          </p:nvSpPr>
          <p:spPr>
            <a:xfrm>
              <a:off x="4605680"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1" name="Freeform: Shape 440">
              <a:extLst>
                <a:ext uri="{FF2B5EF4-FFF2-40B4-BE49-F238E27FC236}">
                  <a16:creationId xmlns:a16="http://schemas.microsoft.com/office/drawing/2014/main" id="{E473F240-AD63-47BE-93A5-6E1E65B0E033}"/>
                </a:ext>
              </a:extLst>
            </p:cNvPr>
            <p:cNvSpPr/>
            <p:nvPr/>
          </p:nvSpPr>
          <p:spPr>
            <a:xfrm>
              <a:off x="4674645" y="5807344"/>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2" name="Freeform: Shape 441">
              <a:extLst>
                <a:ext uri="{FF2B5EF4-FFF2-40B4-BE49-F238E27FC236}">
                  <a16:creationId xmlns:a16="http://schemas.microsoft.com/office/drawing/2014/main" id="{ED09F5A0-C7CE-45C1-A409-4A55F34600E8}"/>
                </a:ext>
              </a:extLst>
            </p:cNvPr>
            <p:cNvSpPr/>
            <p:nvPr/>
          </p:nvSpPr>
          <p:spPr>
            <a:xfrm>
              <a:off x="4743644" y="5807344"/>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3" name="Freeform: Shape 442">
              <a:extLst>
                <a:ext uri="{FF2B5EF4-FFF2-40B4-BE49-F238E27FC236}">
                  <a16:creationId xmlns:a16="http://schemas.microsoft.com/office/drawing/2014/main" id="{050338E9-607D-4E41-AA5C-1679F588D6D5}"/>
                </a:ext>
              </a:extLst>
            </p:cNvPr>
            <p:cNvSpPr/>
            <p:nvPr/>
          </p:nvSpPr>
          <p:spPr>
            <a:xfrm>
              <a:off x="4467717"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4" name="Freeform: Shape 443">
              <a:extLst>
                <a:ext uri="{FF2B5EF4-FFF2-40B4-BE49-F238E27FC236}">
                  <a16:creationId xmlns:a16="http://schemas.microsoft.com/office/drawing/2014/main" id="{9D71B9BE-E62C-464B-9937-18E550DA83D0}"/>
                </a:ext>
              </a:extLst>
            </p:cNvPr>
            <p:cNvSpPr/>
            <p:nvPr/>
          </p:nvSpPr>
          <p:spPr>
            <a:xfrm>
              <a:off x="4536716"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5" name="Freeform: Shape 444">
              <a:extLst>
                <a:ext uri="{FF2B5EF4-FFF2-40B4-BE49-F238E27FC236}">
                  <a16:creationId xmlns:a16="http://schemas.microsoft.com/office/drawing/2014/main" id="{16428278-41B4-4823-B2C9-6A4E85CBB87E}"/>
                </a:ext>
              </a:extLst>
            </p:cNvPr>
            <p:cNvSpPr/>
            <p:nvPr/>
          </p:nvSpPr>
          <p:spPr>
            <a:xfrm>
              <a:off x="4605680"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6" name="Freeform: Shape 445">
              <a:extLst>
                <a:ext uri="{FF2B5EF4-FFF2-40B4-BE49-F238E27FC236}">
                  <a16:creationId xmlns:a16="http://schemas.microsoft.com/office/drawing/2014/main" id="{5173F2F5-F7F2-4425-861C-A4089AA22595}"/>
                </a:ext>
              </a:extLst>
            </p:cNvPr>
            <p:cNvSpPr/>
            <p:nvPr/>
          </p:nvSpPr>
          <p:spPr>
            <a:xfrm>
              <a:off x="4674645" y="5877088"/>
              <a:ext cx="53733" cy="53732"/>
            </a:xfrm>
            <a:custGeom>
              <a:avLst/>
              <a:gdLst>
                <a:gd name="connsiteX0" fmla="*/ 0 w 53733"/>
                <a:gd name="connsiteY0" fmla="*/ 0 h 53732"/>
                <a:gd name="connsiteX1" fmla="*/ 53733 w 53733"/>
                <a:gd name="connsiteY1" fmla="*/ 0 h 53732"/>
                <a:gd name="connsiteX2" fmla="*/ 53733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3" y="0"/>
                  </a:lnTo>
                  <a:lnTo>
                    <a:pt x="53733"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47" name="Freeform: Shape 446">
              <a:extLst>
                <a:ext uri="{FF2B5EF4-FFF2-40B4-BE49-F238E27FC236}">
                  <a16:creationId xmlns:a16="http://schemas.microsoft.com/office/drawing/2014/main" id="{B9F59DA6-DD0F-4A12-8E01-36D33B2D170F}"/>
                </a:ext>
              </a:extLst>
            </p:cNvPr>
            <p:cNvSpPr/>
            <p:nvPr/>
          </p:nvSpPr>
          <p:spPr>
            <a:xfrm>
              <a:off x="4743644" y="5877088"/>
              <a:ext cx="53733" cy="53732"/>
            </a:xfrm>
            <a:custGeom>
              <a:avLst/>
              <a:gdLst>
                <a:gd name="connsiteX0" fmla="*/ 0 w 53733"/>
                <a:gd name="connsiteY0" fmla="*/ 0 h 53732"/>
                <a:gd name="connsiteX1" fmla="*/ 53734 w 53733"/>
                <a:gd name="connsiteY1" fmla="*/ 0 h 53732"/>
                <a:gd name="connsiteX2" fmla="*/ 53734 w 53733"/>
                <a:gd name="connsiteY2" fmla="*/ 53733 h 53732"/>
                <a:gd name="connsiteX3" fmla="*/ 0 w 53733"/>
                <a:gd name="connsiteY3" fmla="*/ 53733 h 53732"/>
              </a:gdLst>
              <a:ahLst/>
              <a:cxnLst>
                <a:cxn ang="0">
                  <a:pos x="connsiteX0" y="connsiteY0"/>
                </a:cxn>
                <a:cxn ang="0">
                  <a:pos x="connsiteX1" y="connsiteY1"/>
                </a:cxn>
                <a:cxn ang="0">
                  <a:pos x="connsiteX2" y="connsiteY2"/>
                </a:cxn>
                <a:cxn ang="0">
                  <a:pos x="connsiteX3" y="connsiteY3"/>
                </a:cxn>
              </a:cxnLst>
              <a:rect l="l" t="t" r="r" b="b"/>
              <a:pathLst>
                <a:path w="53733" h="53732">
                  <a:moveTo>
                    <a:pt x="0" y="0"/>
                  </a:moveTo>
                  <a:lnTo>
                    <a:pt x="53734" y="0"/>
                  </a:lnTo>
                  <a:lnTo>
                    <a:pt x="53734" y="53733"/>
                  </a:lnTo>
                  <a:lnTo>
                    <a:pt x="0" y="53733"/>
                  </a:ln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grpSp>
        <p:nvGrpSpPr>
          <p:cNvPr id="448" name="Group 447">
            <a:extLst>
              <a:ext uri="{FF2B5EF4-FFF2-40B4-BE49-F238E27FC236}">
                <a16:creationId xmlns:a16="http://schemas.microsoft.com/office/drawing/2014/main" id="{30A0AECA-4A59-47E5-BE44-24F9DFFE062C}"/>
              </a:ext>
            </a:extLst>
          </p:cNvPr>
          <p:cNvGrpSpPr/>
          <p:nvPr/>
        </p:nvGrpSpPr>
        <p:grpSpPr>
          <a:xfrm>
            <a:off x="9716743" y="1763655"/>
            <a:ext cx="326030" cy="337525"/>
            <a:chOff x="3453830" y="5596144"/>
            <a:chExt cx="326030" cy="337525"/>
          </a:xfrm>
        </p:grpSpPr>
        <p:sp>
          <p:nvSpPr>
            <p:cNvPr id="449" name="Freeform: Shape 448">
              <a:extLst>
                <a:ext uri="{FF2B5EF4-FFF2-40B4-BE49-F238E27FC236}">
                  <a16:creationId xmlns:a16="http://schemas.microsoft.com/office/drawing/2014/main" id="{5EB11918-5A46-46A3-AC75-D582E5A34CDB}"/>
                </a:ext>
              </a:extLst>
            </p:cNvPr>
            <p:cNvSpPr/>
            <p:nvPr/>
          </p:nvSpPr>
          <p:spPr>
            <a:xfrm>
              <a:off x="3505630"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0" name="Freeform: Shape 449">
              <a:extLst>
                <a:ext uri="{FF2B5EF4-FFF2-40B4-BE49-F238E27FC236}">
                  <a16:creationId xmlns:a16="http://schemas.microsoft.com/office/drawing/2014/main" id="{2EC61057-6E15-4BD2-B5E1-91E659F3F0D7}"/>
                </a:ext>
              </a:extLst>
            </p:cNvPr>
            <p:cNvSpPr/>
            <p:nvPr/>
          </p:nvSpPr>
          <p:spPr>
            <a:xfrm>
              <a:off x="3629312" y="559614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1" name="Freeform: Shape 450">
              <a:extLst>
                <a:ext uri="{FF2B5EF4-FFF2-40B4-BE49-F238E27FC236}">
                  <a16:creationId xmlns:a16="http://schemas.microsoft.com/office/drawing/2014/main" id="{F92DF8B0-2A3A-4497-AC16-B6F09798E8EE}"/>
                </a:ext>
              </a:extLst>
            </p:cNvPr>
            <p:cNvSpPr/>
            <p:nvPr/>
          </p:nvSpPr>
          <p:spPr>
            <a:xfrm>
              <a:off x="3692577" y="5609882"/>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2" name="Freeform: Shape 451">
              <a:extLst>
                <a:ext uri="{FF2B5EF4-FFF2-40B4-BE49-F238E27FC236}">
                  <a16:creationId xmlns:a16="http://schemas.microsoft.com/office/drawing/2014/main" id="{900CB35D-77BA-4E84-9418-2A45284DAE3D}"/>
                </a:ext>
              </a:extLst>
            </p:cNvPr>
            <p:cNvSpPr/>
            <p:nvPr/>
          </p:nvSpPr>
          <p:spPr>
            <a:xfrm>
              <a:off x="3564791" y="5636884"/>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3" name="Freeform: Shape 452">
              <a:extLst>
                <a:ext uri="{FF2B5EF4-FFF2-40B4-BE49-F238E27FC236}">
                  <a16:creationId xmlns:a16="http://schemas.microsoft.com/office/drawing/2014/main" id="{2D08E96D-C211-4546-B79D-302CAE1E15AE}"/>
                </a:ext>
              </a:extLst>
            </p:cNvPr>
            <p:cNvSpPr/>
            <p:nvPr/>
          </p:nvSpPr>
          <p:spPr>
            <a:xfrm>
              <a:off x="3538094"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4" name="Freeform: Shape 453">
              <a:extLst>
                <a:ext uri="{FF2B5EF4-FFF2-40B4-BE49-F238E27FC236}">
                  <a16:creationId xmlns:a16="http://schemas.microsoft.com/office/drawing/2014/main" id="{85EC4B8F-92CD-4B13-B815-40A4CBD324C3}"/>
                </a:ext>
              </a:extLst>
            </p:cNvPr>
            <p:cNvSpPr/>
            <p:nvPr/>
          </p:nvSpPr>
          <p:spPr>
            <a:xfrm>
              <a:off x="3600410" y="5682781"/>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5" name="Freeform: Shape 454">
              <a:extLst>
                <a:ext uri="{FF2B5EF4-FFF2-40B4-BE49-F238E27FC236}">
                  <a16:creationId xmlns:a16="http://schemas.microsoft.com/office/drawing/2014/main" id="{58AF88EB-DDAC-44C5-B067-DFC6B8B21360}"/>
                </a:ext>
              </a:extLst>
            </p:cNvPr>
            <p:cNvSpPr/>
            <p:nvPr/>
          </p:nvSpPr>
          <p:spPr>
            <a:xfrm>
              <a:off x="3658757" y="565842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6" name="Freeform: Shape 455">
              <a:extLst>
                <a:ext uri="{FF2B5EF4-FFF2-40B4-BE49-F238E27FC236}">
                  <a16:creationId xmlns:a16="http://schemas.microsoft.com/office/drawing/2014/main" id="{9ACE1C35-8608-42B5-BDD5-73DD85B92C7B}"/>
                </a:ext>
              </a:extLst>
            </p:cNvPr>
            <p:cNvSpPr/>
            <p:nvPr/>
          </p:nvSpPr>
          <p:spPr>
            <a:xfrm>
              <a:off x="3735286" y="5685970"/>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7" name="Freeform: Shape 456">
              <a:extLst>
                <a:ext uri="{FF2B5EF4-FFF2-40B4-BE49-F238E27FC236}">
                  <a16:creationId xmlns:a16="http://schemas.microsoft.com/office/drawing/2014/main" id="{38C48658-347F-4060-AC4C-32CBC03D5361}"/>
                </a:ext>
              </a:extLst>
            </p:cNvPr>
            <p:cNvSpPr/>
            <p:nvPr/>
          </p:nvSpPr>
          <p:spPr>
            <a:xfrm>
              <a:off x="3453830" y="569380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8" name="Freeform: Shape 457">
              <a:extLst>
                <a:ext uri="{FF2B5EF4-FFF2-40B4-BE49-F238E27FC236}">
                  <a16:creationId xmlns:a16="http://schemas.microsoft.com/office/drawing/2014/main" id="{D6605A6C-836A-447C-9B5E-F782283874F9}"/>
                </a:ext>
              </a:extLst>
            </p:cNvPr>
            <p:cNvSpPr/>
            <p:nvPr/>
          </p:nvSpPr>
          <p:spPr>
            <a:xfrm>
              <a:off x="3541181" y="5800457"/>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59" name="Freeform: Shape 458">
              <a:extLst>
                <a:ext uri="{FF2B5EF4-FFF2-40B4-BE49-F238E27FC236}">
                  <a16:creationId xmlns:a16="http://schemas.microsoft.com/office/drawing/2014/main" id="{AD8E73BE-9C08-4EAC-A71D-9B4B80DED5C3}"/>
                </a:ext>
              </a:extLst>
            </p:cNvPr>
            <p:cNvSpPr/>
            <p:nvPr/>
          </p:nvSpPr>
          <p:spPr>
            <a:xfrm>
              <a:off x="3588231" y="5772845"/>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9"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0" name="Freeform: Shape 459">
              <a:extLst>
                <a:ext uri="{FF2B5EF4-FFF2-40B4-BE49-F238E27FC236}">
                  <a16:creationId xmlns:a16="http://schemas.microsoft.com/office/drawing/2014/main" id="{DFBF4787-6918-474E-8883-2A98647CB88F}"/>
                </a:ext>
              </a:extLst>
            </p:cNvPr>
            <p:cNvSpPr/>
            <p:nvPr/>
          </p:nvSpPr>
          <p:spPr>
            <a:xfrm>
              <a:off x="3695325" y="5818979"/>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1" name="Freeform: Shape 460">
              <a:extLst>
                <a:ext uri="{FF2B5EF4-FFF2-40B4-BE49-F238E27FC236}">
                  <a16:creationId xmlns:a16="http://schemas.microsoft.com/office/drawing/2014/main" id="{A3185045-B08E-4B7F-9D54-9C87B337EEFF}"/>
                </a:ext>
              </a:extLst>
            </p:cNvPr>
            <p:cNvSpPr/>
            <p:nvPr/>
          </p:nvSpPr>
          <p:spPr>
            <a:xfrm>
              <a:off x="3695970" y="5889096"/>
              <a:ext cx="44574" cy="44573"/>
            </a:xfrm>
            <a:custGeom>
              <a:avLst/>
              <a:gdLst>
                <a:gd name="connsiteX0" fmla="*/ 44574 w 44574"/>
                <a:gd name="connsiteY0" fmla="*/ 22287 h 44573"/>
                <a:gd name="connsiteX1" fmla="*/ 22288 w 44574"/>
                <a:gd name="connsiteY1" fmla="*/ 44574 h 44573"/>
                <a:gd name="connsiteX2" fmla="*/ 1 w 44574"/>
                <a:gd name="connsiteY2" fmla="*/ 22287 h 44573"/>
                <a:gd name="connsiteX3" fmla="*/ 22288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8" y="44574"/>
                  </a:cubicBezTo>
                  <a:cubicBezTo>
                    <a:pt x="9979" y="44574"/>
                    <a:pt x="1" y="34596"/>
                    <a:pt x="1" y="22287"/>
                  </a:cubicBezTo>
                  <a:cubicBezTo>
                    <a:pt x="1" y="9978"/>
                    <a:pt x="9979" y="0"/>
                    <a:pt x="22288"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2" name="Freeform: Shape 461">
              <a:extLst>
                <a:ext uri="{FF2B5EF4-FFF2-40B4-BE49-F238E27FC236}">
                  <a16:creationId xmlns:a16="http://schemas.microsoft.com/office/drawing/2014/main" id="{3242A195-51DC-40B1-99E4-94D63FD569A0}"/>
                </a:ext>
              </a:extLst>
            </p:cNvPr>
            <p:cNvSpPr/>
            <p:nvPr/>
          </p:nvSpPr>
          <p:spPr>
            <a:xfrm>
              <a:off x="3628192"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9"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3" name="Freeform: Shape 462">
              <a:extLst>
                <a:ext uri="{FF2B5EF4-FFF2-40B4-BE49-F238E27FC236}">
                  <a16:creationId xmlns:a16="http://schemas.microsoft.com/office/drawing/2014/main" id="{0DDEE946-2268-44C0-BAF6-C1257747BDF3}"/>
                </a:ext>
              </a:extLst>
            </p:cNvPr>
            <p:cNvSpPr/>
            <p:nvPr/>
          </p:nvSpPr>
          <p:spPr>
            <a:xfrm>
              <a:off x="3505223" y="5889096"/>
              <a:ext cx="44574" cy="44573"/>
            </a:xfrm>
            <a:custGeom>
              <a:avLst/>
              <a:gdLst>
                <a:gd name="connsiteX0" fmla="*/ 44574 w 44574"/>
                <a:gd name="connsiteY0" fmla="*/ 22287 h 44573"/>
                <a:gd name="connsiteX1" fmla="*/ 22287 w 44574"/>
                <a:gd name="connsiteY1" fmla="*/ 44574 h 44573"/>
                <a:gd name="connsiteX2" fmla="*/ 0 w 44574"/>
                <a:gd name="connsiteY2" fmla="*/ 22287 h 44573"/>
                <a:gd name="connsiteX3" fmla="*/ 22287 w 44574"/>
                <a:gd name="connsiteY3" fmla="*/ 0 h 44573"/>
                <a:gd name="connsiteX4" fmla="*/ 44574 w 44574"/>
                <a:gd name="connsiteY4" fmla="*/ 22287 h 4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4" h="44573">
                  <a:moveTo>
                    <a:pt x="44574" y="22287"/>
                  </a:moveTo>
                  <a:cubicBezTo>
                    <a:pt x="44574" y="34596"/>
                    <a:pt x="34596" y="44574"/>
                    <a:pt x="22287" y="44574"/>
                  </a:cubicBezTo>
                  <a:cubicBezTo>
                    <a:pt x="9978" y="44574"/>
                    <a:pt x="0" y="34596"/>
                    <a:pt x="0" y="22287"/>
                  </a:cubicBezTo>
                  <a:cubicBezTo>
                    <a:pt x="0" y="9978"/>
                    <a:pt x="9978" y="0"/>
                    <a:pt x="22287" y="0"/>
                  </a:cubicBezTo>
                  <a:cubicBezTo>
                    <a:pt x="34596" y="0"/>
                    <a:pt x="44574" y="9978"/>
                    <a:pt x="44574" y="22287"/>
                  </a:cubicBezTo>
                  <a:close/>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4" name="Freeform: Shape 463">
              <a:extLst>
                <a:ext uri="{FF2B5EF4-FFF2-40B4-BE49-F238E27FC236}">
                  <a16:creationId xmlns:a16="http://schemas.microsoft.com/office/drawing/2014/main" id="{43C0D5AC-8A79-4641-A01F-D93369E7DFF3}"/>
                </a:ext>
              </a:extLst>
            </p:cNvPr>
            <p:cNvSpPr/>
            <p:nvPr/>
          </p:nvSpPr>
          <p:spPr>
            <a:xfrm>
              <a:off x="3527917" y="5640752"/>
              <a:ext cx="3392" cy="249090"/>
            </a:xfrm>
            <a:custGeom>
              <a:avLst/>
              <a:gdLst>
                <a:gd name="connsiteX0" fmla="*/ 0 w 3392"/>
                <a:gd name="connsiteY0" fmla="*/ 0 h 249090"/>
                <a:gd name="connsiteX1" fmla="*/ 0 w 3392"/>
                <a:gd name="connsiteY1" fmla="*/ 249091 h 249090"/>
              </a:gdLst>
              <a:ahLst/>
              <a:cxnLst>
                <a:cxn ang="0">
                  <a:pos x="connsiteX0" y="connsiteY0"/>
                </a:cxn>
                <a:cxn ang="0">
                  <a:pos x="connsiteX1" y="connsiteY1"/>
                </a:cxn>
              </a:cxnLst>
              <a:rect l="l" t="t" r="r" b="b"/>
              <a:pathLst>
                <a:path w="3392" h="249090">
                  <a:moveTo>
                    <a:pt x="0" y="0"/>
                  </a:moveTo>
                  <a:lnTo>
                    <a:pt x="0" y="249091"/>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5" name="Freeform: Shape 464">
              <a:extLst>
                <a:ext uri="{FF2B5EF4-FFF2-40B4-BE49-F238E27FC236}">
                  <a16:creationId xmlns:a16="http://schemas.microsoft.com/office/drawing/2014/main" id="{38D5AB3F-1998-4C12-93B6-AD95C5C554A3}"/>
                </a:ext>
              </a:extLst>
            </p:cNvPr>
            <p:cNvSpPr/>
            <p:nvPr/>
          </p:nvSpPr>
          <p:spPr>
            <a:xfrm>
              <a:off x="3650479" y="5640752"/>
              <a:ext cx="3392" cy="248310"/>
            </a:xfrm>
            <a:custGeom>
              <a:avLst/>
              <a:gdLst>
                <a:gd name="connsiteX0" fmla="*/ 0 w 3392"/>
                <a:gd name="connsiteY0" fmla="*/ 248311 h 248310"/>
                <a:gd name="connsiteX1" fmla="*/ 0 w 3392"/>
                <a:gd name="connsiteY1" fmla="*/ 0 h 248310"/>
              </a:gdLst>
              <a:ahLst/>
              <a:cxnLst>
                <a:cxn ang="0">
                  <a:pos x="connsiteX0" y="connsiteY0"/>
                </a:cxn>
                <a:cxn ang="0">
                  <a:pos x="connsiteX1" y="connsiteY1"/>
                </a:cxn>
              </a:cxnLst>
              <a:rect l="l" t="t" r="r" b="b"/>
              <a:pathLst>
                <a:path w="3392" h="248310">
                  <a:moveTo>
                    <a:pt x="0" y="248311"/>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6" name="Freeform: Shape 465">
              <a:extLst>
                <a:ext uri="{FF2B5EF4-FFF2-40B4-BE49-F238E27FC236}">
                  <a16:creationId xmlns:a16="http://schemas.microsoft.com/office/drawing/2014/main" id="{9B9218DB-5039-4F6F-9257-40EB6B81C94A}"/>
                </a:ext>
              </a:extLst>
            </p:cNvPr>
            <p:cNvSpPr/>
            <p:nvPr/>
          </p:nvSpPr>
          <p:spPr>
            <a:xfrm>
              <a:off x="3650785" y="5654456"/>
              <a:ext cx="64079" cy="144678"/>
            </a:xfrm>
            <a:custGeom>
              <a:avLst/>
              <a:gdLst>
                <a:gd name="connsiteX0" fmla="*/ 64080 w 64079"/>
                <a:gd name="connsiteY0" fmla="*/ 0 h 144678"/>
                <a:gd name="connsiteX1" fmla="*/ 64080 w 64079"/>
                <a:gd name="connsiteY1" fmla="*/ 64317 h 144678"/>
                <a:gd name="connsiteX2" fmla="*/ 0 w 64079"/>
                <a:gd name="connsiteY2" fmla="*/ 144678 h 144678"/>
              </a:gdLst>
              <a:ahLst/>
              <a:cxnLst>
                <a:cxn ang="0">
                  <a:pos x="connsiteX0" y="connsiteY0"/>
                </a:cxn>
                <a:cxn ang="0">
                  <a:pos x="connsiteX1" y="connsiteY1"/>
                </a:cxn>
                <a:cxn ang="0">
                  <a:pos x="connsiteX2" y="connsiteY2"/>
                </a:cxn>
              </a:cxnLst>
              <a:rect l="l" t="t" r="r" b="b"/>
              <a:pathLst>
                <a:path w="64079" h="144678">
                  <a:moveTo>
                    <a:pt x="64080" y="0"/>
                  </a:moveTo>
                  <a:lnTo>
                    <a:pt x="64080" y="64317"/>
                  </a:lnTo>
                  <a:lnTo>
                    <a:pt x="0" y="144678"/>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7" name="Freeform: Shape 466">
              <a:extLst>
                <a:ext uri="{FF2B5EF4-FFF2-40B4-BE49-F238E27FC236}">
                  <a16:creationId xmlns:a16="http://schemas.microsoft.com/office/drawing/2014/main" id="{3F6EAA0E-78B1-4C45-BE9C-F44ACBB79DE2}"/>
                </a:ext>
              </a:extLst>
            </p:cNvPr>
            <p:cNvSpPr/>
            <p:nvPr/>
          </p:nvSpPr>
          <p:spPr>
            <a:xfrm>
              <a:off x="3718868" y="5730544"/>
              <a:ext cx="38705" cy="160655"/>
            </a:xfrm>
            <a:custGeom>
              <a:avLst/>
              <a:gdLst>
                <a:gd name="connsiteX0" fmla="*/ 38705 w 38705"/>
                <a:gd name="connsiteY0" fmla="*/ 0 h 160655"/>
                <a:gd name="connsiteX1" fmla="*/ 38705 w 38705"/>
                <a:gd name="connsiteY1" fmla="*/ 121984 h 160655"/>
                <a:gd name="connsiteX2" fmla="*/ 0 w 38705"/>
                <a:gd name="connsiteY2" fmla="*/ 160656 h 160655"/>
              </a:gdLst>
              <a:ahLst/>
              <a:cxnLst>
                <a:cxn ang="0">
                  <a:pos x="connsiteX0" y="connsiteY0"/>
                </a:cxn>
                <a:cxn ang="0">
                  <a:pos x="connsiteX1" y="connsiteY1"/>
                </a:cxn>
                <a:cxn ang="0">
                  <a:pos x="connsiteX2" y="connsiteY2"/>
                </a:cxn>
              </a:cxnLst>
              <a:rect l="l" t="t" r="r" b="b"/>
              <a:pathLst>
                <a:path w="38705" h="160655">
                  <a:moveTo>
                    <a:pt x="38705" y="0"/>
                  </a:moveTo>
                  <a:lnTo>
                    <a:pt x="38705" y="121984"/>
                  </a:lnTo>
                  <a:lnTo>
                    <a:pt x="0" y="160656"/>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8" name="Freeform: Shape 467">
              <a:extLst>
                <a:ext uri="{FF2B5EF4-FFF2-40B4-BE49-F238E27FC236}">
                  <a16:creationId xmlns:a16="http://schemas.microsoft.com/office/drawing/2014/main" id="{DACE2D0F-18FA-42A4-8D88-98E458161217}"/>
                </a:ext>
              </a:extLst>
            </p:cNvPr>
            <p:cNvSpPr/>
            <p:nvPr/>
          </p:nvSpPr>
          <p:spPr>
            <a:xfrm>
              <a:off x="3722158" y="5787363"/>
              <a:ext cx="34736" cy="34736"/>
            </a:xfrm>
            <a:custGeom>
              <a:avLst/>
              <a:gdLst>
                <a:gd name="connsiteX0" fmla="*/ 34737 w 34736"/>
                <a:gd name="connsiteY0" fmla="*/ 0 h 34736"/>
                <a:gd name="connsiteX1" fmla="*/ 0 w 34736"/>
                <a:gd name="connsiteY1" fmla="*/ 34736 h 34736"/>
              </a:gdLst>
              <a:ahLst/>
              <a:cxnLst>
                <a:cxn ang="0">
                  <a:pos x="connsiteX0" y="connsiteY0"/>
                </a:cxn>
                <a:cxn ang="0">
                  <a:pos x="connsiteX1" y="connsiteY1"/>
                </a:cxn>
              </a:cxnLst>
              <a:rect l="l" t="t" r="r" b="b"/>
              <a:pathLst>
                <a:path w="34736" h="34736">
                  <a:moveTo>
                    <a:pt x="34737" y="0"/>
                  </a:moveTo>
                  <a:lnTo>
                    <a:pt x="0" y="34736"/>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69" name="Freeform: Shape 468">
              <a:extLst>
                <a:ext uri="{FF2B5EF4-FFF2-40B4-BE49-F238E27FC236}">
                  <a16:creationId xmlns:a16="http://schemas.microsoft.com/office/drawing/2014/main" id="{06754810-38B8-4C93-A33E-9F1AF735770F}"/>
                </a:ext>
              </a:extLst>
            </p:cNvPr>
            <p:cNvSpPr/>
            <p:nvPr/>
          </p:nvSpPr>
          <p:spPr>
            <a:xfrm>
              <a:off x="3717612" y="5747573"/>
              <a:ext cx="40639" cy="71406"/>
            </a:xfrm>
            <a:custGeom>
              <a:avLst/>
              <a:gdLst>
                <a:gd name="connsiteX0" fmla="*/ 0 w 40639"/>
                <a:gd name="connsiteY0" fmla="*/ 71406 h 71406"/>
                <a:gd name="connsiteX1" fmla="*/ 0 w 40639"/>
                <a:gd name="connsiteY1" fmla="*/ 40639 h 71406"/>
                <a:gd name="connsiteX2" fmla="*/ 40639 w 40639"/>
                <a:gd name="connsiteY2" fmla="*/ 0 h 71406"/>
              </a:gdLst>
              <a:ahLst/>
              <a:cxnLst>
                <a:cxn ang="0">
                  <a:pos x="connsiteX0" y="connsiteY0"/>
                </a:cxn>
                <a:cxn ang="0">
                  <a:pos x="connsiteX1" y="connsiteY1"/>
                </a:cxn>
                <a:cxn ang="0">
                  <a:pos x="connsiteX2" y="connsiteY2"/>
                </a:cxn>
              </a:cxnLst>
              <a:rect l="l" t="t" r="r" b="b"/>
              <a:pathLst>
                <a:path w="40639" h="71406">
                  <a:moveTo>
                    <a:pt x="0" y="71406"/>
                  </a:moveTo>
                  <a:lnTo>
                    <a:pt x="0" y="40639"/>
                  </a:lnTo>
                  <a:lnTo>
                    <a:pt x="40639" y="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0" name="Freeform: Shape 469">
              <a:extLst>
                <a:ext uri="{FF2B5EF4-FFF2-40B4-BE49-F238E27FC236}">
                  <a16:creationId xmlns:a16="http://schemas.microsoft.com/office/drawing/2014/main" id="{1B019429-19A5-45EC-990B-EBA3A584BE93}"/>
                </a:ext>
              </a:extLst>
            </p:cNvPr>
            <p:cNvSpPr/>
            <p:nvPr/>
          </p:nvSpPr>
          <p:spPr>
            <a:xfrm>
              <a:off x="3681044" y="5702999"/>
              <a:ext cx="3392" cy="57769"/>
            </a:xfrm>
            <a:custGeom>
              <a:avLst/>
              <a:gdLst>
                <a:gd name="connsiteX0" fmla="*/ 0 w 3392"/>
                <a:gd name="connsiteY0" fmla="*/ 0 h 57769"/>
                <a:gd name="connsiteX1" fmla="*/ 0 w 3392"/>
                <a:gd name="connsiteY1" fmla="*/ 57770 h 57769"/>
              </a:gdLst>
              <a:ahLst/>
              <a:cxnLst>
                <a:cxn ang="0">
                  <a:pos x="connsiteX0" y="connsiteY0"/>
                </a:cxn>
                <a:cxn ang="0">
                  <a:pos x="connsiteX1" y="connsiteY1"/>
                </a:cxn>
              </a:cxnLst>
              <a:rect l="l" t="t" r="r" b="b"/>
              <a:pathLst>
                <a:path w="3392" h="57769">
                  <a:moveTo>
                    <a:pt x="0" y="0"/>
                  </a:moveTo>
                  <a:lnTo>
                    <a:pt x="0" y="5777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1" name="Freeform: Shape 470">
              <a:extLst>
                <a:ext uri="{FF2B5EF4-FFF2-40B4-BE49-F238E27FC236}">
                  <a16:creationId xmlns:a16="http://schemas.microsoft.com/office/drawing/2014/main" id="{1EF4673F-1A72-48A3-AB41-98ECB8C150A0}"/>
                </a:ext>
              </a:extLst>
            </p:cNvPr>
            <p:cNvSpPr/>
            <p:nvPr/>
          </p:nvSpPr>
          <p:spPr>
            <a:xfrm>
              <a:off x="3651395" y="5750049"/>
              <a:ext cx="39451" cy="104209"/>
            </a:xfrm>
            <a:custGeom>
              <a:avLst/>
              <a:gdLst>
                <a:gd name="connsiteX0" fmla="*/ 39452 w 39451"/>
                <a:gd name="connsiteY0" fmla="*/ 0 h 104209"/>
                <a:gd name="connsiteX1" fmla="*/ 39452 w 39451"/>
                <a:gd name="connsiteY1" fmla="*/ 64758 h 104209"/>
                <a:gd name="connsiteX2" fmla="*/ 0 w 39451"/>
                <a:gd name="connsiteY2" fmla="*/ 104209 h 104209"/>
              </a:gdLst>
              <a:ahLst/>
              <a:cxnLst>
                <a:cxn ang="0">
                  <a:pos x="connsiteX0" y="connsiteY0"/>
                </a:cxn>
                <a:cxn ang="0">
                  <a:pos x="connsiteX1" y="connsiteY1"/>
                </a:cxn>
                <a:cxn ang="0">
                  <a:pos x="connsiteX2" y="connsiteY2"/>
                </a:cxn>
              </a:cxnLst>
              <a:rect l="l" t="t" r="r" b="b"/>
              <a:pathLst>
                <a:path w="39451" h="104209">
                  <a:moveTo>
                    <a:pt x="39452" y="0"/>
                  </a:moveTo>
                  <a:lnTo>
                    <a:pt x="39452" y="64758"/>
                  </a:lnTo>
                  <a:lnTo>
                    <a:pt x="0" y="104209"/>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2" name="Freeform: Shape 471">
              <a:extLst>
                <a:ext uri="{FF2B5EF4-FFF2-40B4-BE49-F238E27FC236}">
                  <a16:creationId xmlns:a16="http://schemas.microsoft.com/office/drawing/2014/main" id="{B7F10ADE-0561-4F42-A8D1-D78A86272F9E}"/>
                </a:ext>
              </a:extLst>
            </p:cNvPr>
            <p:cNvSpPr/>
            <p:nvPr/>
          </p:nvSpPr>
          <p:spPr>
            <a:xfrm>
              <a:off x="3672767" y="5911383"/>
              <a:ext cx="23677" cy="3392"/>
            </a:xfrm>
            <a:custGeom>
              <a:avLst/>
              <a:gdLst>
                <a:gd name="connsiteX0" fmla="*/ 23678 w 23677"/>
                <a:gd name="connsiteY0" fmla="*/ 0 h 3392"/>
                <a:gd name="connsiteX1" fmla="*/ 0 w 23677"/>
                <a:gd name="connsiteY1" fmla="*/ 0 h 3392"/>
              </a:gdLst>
              <a:ahLst/>
              <a:cxnLst>
                <a:cxn ang="0">
                  <a:pos x="connsiteX0" y="connsiteY0"/>
                </a:cxn>
                <a:cxn ang="0">
                  <a:pos x="connsiteX1" y="connsiteY1"/>
                </a:cxn>
              </a:cxnLst>
              <a:rect l="l" t="t" r="r" b="b"/>
              <a:pathLst>
                <a:path w="23677" h="3392">
                  <a:moveTo>
                    <a:pt x="23678"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3" name="Freeform: Shape 472">
              <a:extLst>
                <a:ext uri="{FF2B5EF4-FFF2-40B4-BE49-F238E27FC236}">
                  <a16:creationId xmlns:a16="http://schemas.microsoft.com/office/drawing/2014/main" id="{DDE40A13-9CE3-4CD3-B18F-082FA214E4F1}"/>
                </a:ext>
              </a:extLst>
            </p:cNvPr>
            <p:cNvSpPr/>
            <p:nvPr/>
          </p:nvSpPr>
          <p:spPr>
            <a:xfrm>
              <a:off x="3549797" y="5911383"/>
              <a:ext cx="78395" cy="3392"/>
            </a:xfrm>
            <a:custGeom>
              <a:avLst/>
              <a:gdLst>
                <a:gd name="connsiteX0" fmla="*/ 78395 w 78395"/>
                <a:gd name="connsiteY0" fmla="*/ 0 h 3392"/>
                <a:gd name="connsiteX1" fmla="*/ 0 w 78395"/>
                <a:gd name="connsiteY1" fmla="*/ 0 h 3392"/>
              </a:gdLst>
              <a:ahLst/>
              <a:cxnLst>
                <a:cxn ang="0">
                  <a:pos x="connsiteX0" y="connsiteY0"/>
                </a:cxn>
                <a:cxn ang="0">
                  <a:pos x="connsiteX1" y="connsiteY1"/>
                </a:cxn>
              </a:cxnLst>
              <a:rect l="l" t="t" r="r" b="b"/>
              <a:pathLst>
                <a:path w="78395" h="3392">
                  <a:moveTo>
                    <a:pt x="78395" y="0"/>
                  </a:moveTo>
                  <a:lnTo>
                    <a:pt x="0" y="0"/>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4" name="Freeform: Shape 473">
              <a:extLst>
                <a:ext uri="{FF2B5EF4-FFF2-40B4-BE49-F238E27FC236}">
                  <a16:creationId xmlns:a16="http://schemas.microsoft.com/office/drawing/2014/main" id="{75FD56B5-325D-4AE4-AF0E-F12A9D01F53D}"/>
                </a:ext>
              </a:extLst>
            </p:cNvPr>
            <p:cNvSpPr/>
            <p:nvPr/>
          </p:nvSpPr>
          <p:spPr>
            <a:xfrm>
              <a:off x="3530258" y="5845065"/>
              <a:ext cx="33210" cy="44946"/>
            </a:xfrm>
            <a:custGeom>
              <a:avLst/>
              <a:gdLst>
                <a:gd name="connsiteX0" fmla="*/ 33210 w 33210"/>
                <a:gd name="connsiteY0" fmla="*/ 0 h 44946"/>
                <a:gd name="connsiteX1" fmla="*/ 33210 w 33210"/>
                <a:gd name="connsiteY1" fmla="*/ 11737 h 44946"/>
                <a:gd name="connsiteX2" fmla="*/ 0 w 33210"/>
                <a:gd name="connsiteY2" fmla="*/ 44947 h 44946"/>
              </a:gdLst>
              <a:ahLst/>
              <a:cxnLst>
                <a:cxn ang="0">
                  <a:pos x="connsiteX0" y="connsiteY0"/>
                </a:cxn>
                <a:cxn ang="0">
                  <a:pos x="connsiteX1" y="connsiteY1"/>
                </a:cxn>
                <a:cxn ang="0">
                  <a:pos x="connsiteX2" y="connsiteY2"/>
                </a:cxn>
              </a:cxnLst>
              <a:rect l="l" t="t" r="r" b="b"/>
              <a:pathLst>
                <a:path w="33210" h="44946">
                  <a:moveTo>
                    <a:pt x="33210" y="0"/>
                  </a:moveTo>
                  <a:lnTo>
                    <a:pt x="33210" y="11737"/>
                  </a:lnTo>
                  <a:lnTo>
                    <a:pt x="0" y="44947"/>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5" name="Freeform: Shape 474">
              <a:extLst>
                <a:ext uri="{FF2B5EF4-FFF2-40B4-BE49-F238E27FC236}">
                  <a16:creationId xmlns:a16="http://schemas.microsoft.com/office/drawing/2014/main" id="{1B149ADB-F723-414C-91C1-C2EFE30DBB94}"/>
                </a:ext>
              </a:extLst>
            </p:cNvPr>
            <p:cNvSpPr/>
            <p:nvPr/>
          </p:nvSpPr>
          <p:spPr>
            <a:xfrm>
              <a:off x="3610519" y="5817419"/>
              <a:ext cx="39316" cy="64995"/>
            </a:xfrm>
            <a:custGeom>
              <a:avLst/>
              <a:gdLst>
                <a:gd name="connsiteX0" fmla="*/ 0 w 39316"/>
                <a:gd name="connsiteY0" fmla="*/ 0 h 64995"/>
                <a:gd name="connsiteX1" fmla="*/ 0 w 39316"/>
                <a:gd name="connsiteY1" fmla="*/ 25679 h 64995"/>
                <a:gd name="connsiteX2" fmla="*/ 39316 w 39316"/>
                <a:gd name="connsiteY2" fmla="*/ 64995 h 64995"/>
              </a:gdLst>
              <a:ahLst/>
              <a:cxnLst>
                <a:cxn ang="0">
                  <a:pos x="connsiteX0" y="connsiteY0"/>
                </a:cxn>
                <a:cxn ang="0">
                  <a:pos x="connsiteX1" y="connsiteY1"/>
                </a:cxn>
                <a:cxn ang="0">
                  <a:pos x="connsiteX2" y="connsiteY2"/>
                </a:cxn>
              </a:cxnLst>
              <a:rect l="l" t="t" r="r" b="b"/>
              <a:pathLst>
                <a:path w="39316" h="64995">
                  <a:moveTo>
                    <a:pt x="0" y="0"/>
                  </a:moveTo>
                  <a:lnTo>
                    <a:pt x="0" y="25679"/>
                  </a:lnTo>
                  <a:lnTo>
                    <a:pt x="39316" y="649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6" name="Freeform: Shape 475">
              <a:extLst>
                <a:ext uri="{FF2B5EF4-FFF2-40B4-BE49-F238E27FC236}">
                  <a16:creationId xmlns:a16="http://schemas.microsoft.com/office/drawing/2014/main" id="{AD3FA45C-594A-4279-BFE2-EED66FE4BC1E}"/>
                </a:ext>
              </a:extLst>
            </p:cNvPr>
            <p:cNvSpPr/>
            <p:nvPr/>
          </p:nvSpPr>
          <p:spPr>
            <a:xfrm>
              <a:off x="3622697" y="5727355"/>
              <a:ext cx="27952" cy="55395"/>
            </a:xfrm>
            <a:custGeom>
              <a:avLst/>
              <a:gdLst>
                <a:gd name="connsiteX0" fmla="*/ 0 w 27952"/>
                <a:gd name="connsiteY0" fmla="*/ 0 h 55395"/>
                <a:gd name="connsiteX1" fmla="*/ 0 w 27952"/>
                <a:gd name="connsiteY1" fmla="*/ 27409 h 55395"/>
                <a:gd name="connsiteX2" fmla="*/ 27953 w 27952"/>
                <a:gd name="connsiteY2" fmla="*/ 55395 h 55395"/>
              </a:gdLst>
              <a:ahLst/>
              <a:cxnLst>
                <a:cxn ang="0">
                  <a:pos x="connsiteX0" y="connsiteY0"/>
                </a:cxn>
                <a:cxn ang="0">
                  <a:pos x="connsiteX1" y="connsiteY1"/>
                </a:cxn>
                <a:cxn ang="0">
                  <a:pos x="connsiteX2" y="connsiteY2"/>
                </a:cxn>
              </a:cxnLst>
              <a:rect l="l" t="t" r="r" b="b"/>
              <a:pathLst>
                <a:path w="27952" h="55395">
                  <a:moveTo>
                    <a:pt x="0" y="0"/>
                  </a:moveTo>
                  <a:lnTo>
                    <a:pt x="0" y="27409"/>
                  </a:lnTo>
                  <a:lnTo>
                    <a:pt x="27953" y="55395"/>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77" name="Freeform: Shape 476">
              <a:extLst>
                <a:ext uri="{FF2B5EF4-FFF2-40B4-BE49-F238E27FC236}">
                  <a16:creationId xmlns:a16="http://schemas.microsoft.com/office/drawing/2014/main" id="{C0D88364-576E-47FE-BAB8-718CB00AC663}"/>
                </a:ext>
              </a:extLst>
            </p:cNvPr>
            <p:cNvSpPr/>
            <p:nvPr/>
          </p:nvSpPr>
          <p:spPr>
            <a:xfrm>
              <a:off x="3527917" y="5681458"/>
              <a:ext cx="59160" cy="117913"/>
            </a:xfrm>
            <a:custGeom>
              <a:avLst/>
              <a:gdLst>
                <a:gd name="connsiteX0" fmla="*/ 59161 w 59160"/>
                <a:gd name="connsiteY0" fmla="*/ 0 h 117913"/>
                <a:gd name="connsiteX1" fmla="*/ 59161 w 59160"/>
                <a:gd name="connsiteY1" fmla="*/ 58753 h 117913"/>
                <a:gd name="connsiteX2" fmla="*/ 0 w 59160"/>
                <a:gd name="connsiteY2" fmla="*/ 117914 h 117913"/>
              </a:gdLst>
              <a:ahLst/>
              <a:cxnLst>
                <a:cxn ang="0">
                  <a:pos x="connsiteX0" y="connsiteY0"/>
                </a:cxn>
                <a:cxn ang="0">
                  <a:pos x="connsiteX1" y="connsiteY1"/>
                </a:cxn>
                <a:cxn ang="0">
                  <a:pos x="connsiteX2" y="connsiteY2"/>
                </a:cxn>
              </a:cxnLst>
              <a:rect l="l" t="t" r="r" b="b"/>
              <a:pathLst>
                <a:path w="59160" h="117913">
                  <a:moveTo>
                    <a:pt x="59161" y="0"/>
                  </a:moveTo>
                  <a:lnTo>
                    <a:pt x="59161" y="58753"/>
                  </a:lnTo>
                  <a:lnTo>
                    <a:pt x="0" y="117914"/>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481" name="Freeform: Shape 480">
              <a:extLst>
                <a:ext uri="{FF2B5EF4-FFF2-40B4-BE49-F238E27FC236}">
                  <a16:creationId xmlns:a16="http://schemas.microsoft.com/office/drawing/2014/main" id="{CF8D5029-754A-4198-A3BE-985296695043}"/>
                </a:ext>
              </a:extLst>
            </p:cNvPr>
            <p:cNvSpPr/>
            <p:nvPr/>
          </p:nvSpPr>
          <p:spPr>
            <a:xfrm>
              <a:off x="3529206" y="5722199"/>
              <a:ext cx="21032" cy="20997"/>
            </a:xfrm>
            <a:custGeom>
              <a:avLst/>
              <a:gdLst>
                <a:gd name="connsiteX0" fmla="*/ 21032 w 21032"/>
                <a:gd name="connsiteY0" fmla="*/ 0 h 20997"/>
                <a:gd name="connsiteX1" fmla="*/ 0 w 21032"/>
                <a:gd name="connsiteY1" fmla="*/ 20998 h 20997"/>
              </a:gdLst>
              <a:ahLst/>
              <a:cxnLst>
                <a:cxn ang="0">
                  <a:pos x="connsiteX0" y="connsiteY0"/>
                </a:cxn>
                <a:cxn ang="0">
                  <a:pos x="connsiteX1" y="connsiteY1"/>
                </a:cxn>
              </a:cxnLst>
              <a:rect l="l" t="t" r="r" b="b"/>
              <a:pathLst>
                <a:path w="21032" h="20997">
                  <a:moveTo>
                    <a:pt x="21032" y="0"/>
                  </a:moveTo>
                  <a:lnTo>
                    <a:pt x="0" y="20998"/>
                  </a:lnTo>
                </a:path>
              </a:pathLst>
            </a:custGeom>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556" name="Freeform: Shape 555">
              <a:extLst>
                <a:ext uri="{FF2B5EF4-FFF2-40B4-BE49-F238E27FC236}">
                  <a16:creationId xmlns:a16="http://schemas.microsoft.com/office/drawing/2014/main" id="{EDF36D02-EB5C-46C0-A488-E39175BBCB88}"/>
                </a:ext>
              </a:extLst>
            </p:cNvPr>
            <p:cNvSpPr/>
            <p:nvPr/>
          </p:nvSpPr>
          <p:spPr>
            <a:xfrm>
              <a:off x="3508208" y="5663039"/>
              <a:ext cx="19709" cy="171069"/>
            </a:xfrm>
            <a:custGeom>
              <a:avLst/>
              <a:gdLst>
                <a:gd name="connsiteX0" fmla="*/ 19709 w 19709"/>
                <a:gd name="connsiteY0" fmla="*/ 0 h 171069"/>
                <a:gd name="connsiteX1" fmla="*/ 0 w 19709"/>
                <a:gd name="connsiteY1" fmla="*/ 19709 h 171069"/>
                <a:gd name="connsiteX2" fmla="*/ 0 w 19709"/>
                <a:gd name="connsiteY2" fmla="*/ 171070 h 171069"/>
              </a:gdLst>
              <a:ahLst/>
              <a:cxnLst>
                <a:cxn ang="0">
                  <a:pos x="connsiteX0" y="connsiteY0"/>
                </a:cxn>
                <a:cxn ang="0">
                  <a:pos x="connsiteX1" y="connsiteY1"/>
                </a:cxn>
                <a:cxn ang="0">
                  <a:pos x="connsiteX2" y="connsiteY2"/>
                </a:cxn>
              </a:cxnLst>
              <a:rect l="l" t="t" r="r" b="b"/>
              <a:pathLst>
                <a:path w="19709" h="171069">
                  <a:moveTo>
                    <a:pt x="19709" y="0"/>
                  </a:moveTo>
                  <a:lnTo>
                    <a:pt x="0" y="19709"/>
                  </a:lnTo>
                  <a:lnTo>
                    <a:pt x="0" y="17107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sp>
          <p:nvSpPr>
            <p:cNvPr id="557" name="Freeform: Shape 556">
              <a:extLst>
                <a:ext uri="{FF2B5EF4-FFF2-40B4-BE49-F238E27FC236}">
                  <a16:creationId xmlns:a16="http://schemas.microsoft.com/office/drawing/2014/main" id="{3136BD5E-68D3-41BA-8A51-929B97C3CEF0}"/>
                </a:ext>
              </a:extLst>
            </p:cNvPr>
            <p:cNvSpPr/>
            <p:nvPr/>
          </p:nvSpPr>
          <p:spPr>
            <a:xfrm>
              <a:off x="3476117" y="5738380"/>
              <a:ext cx="52512" cy="115199"/>
            </a:xfrm>
            <a:custGeom>
              <a:avLst/>
              <a:gdLst>
                <a:gd name="connsiteX0" fmla="*/ 0 w 52512"/>
                <a:gd name="connsiteY0" fmla="*/ 0 h 115199"/>
                <a:gd name="connsiteX1" fmla="*/ 0 w 52512"/>
                <a:gd name="connsiteY1" fmla="*/ 62688 h 115199"/>
                <a:gd name="connsiteX2" fmla="*/ 52512 w 52512"/>
                <a:gd name="connsiteY2" fmla="*/ 115200 h 115199"/>
              </a:gdLst>
              <a:ahLst/>
              <a:cxnLst>
                <a:cxn ang="0">
                  <a:pos x="connsiteX0" y="connsiteY0"/>
                </a:cxn>
                <a:cxn ang="0">
                  <a:pos x="connsiteX1" y="connsiteY1"/>
                </a:cxn>
                <a:cxn ang="0">
                  <a:pos x="connsiteX2" y="connsiteY2"/>
                </a:cxn>
              </a:cxnLst>
              <a:rect l="l" t="t" r="r" b="b"/>
              <a:pathLst>
                <a:path w="52512" h="115199">
                  <a:moveTo>
                    <a:pt x="0" y="0"/>
                  </a:moveTo>
                  <a:lnTo>
                    <a:pt x="0" y="62688"/>
                  </a:lnTo>
                  <a:lnTo>
                    <a:pt x="52512" y="115200"/>
                  </a:lnTo>
                </a:path>
              </a:pathLst>
            </a:custGeom>
            <a:noFill/>
            <a:ln w="1718" cap="flat">
              <a:solidFill>
                <a:schemeClr val="bg1"/>
              </a:solid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4A86"/>
                </a:solidFill>
                <a:effectLst/>
                <a:uLnTx/>
                <a:uFillTx/>
                <a:latin typeface="Intel Clear"/>
                <a:sym typeface="Helvetica Neue"/>
              </a:endParaRPr>
            </a:p>
          </p:txBody>
        </p:sp>
      </p:grpSp>
      <p:sp>
        <p:nvSpPr>
          <p:cNvPr id="558" name="TextBox 557">
            <a:extLst>
              <a:ext uri="{FF2B5EF4-FFF2-40B4-BE49-F238E27FC236}">
                <a16:creationId xmlns:a16="http://schemas.microsoft.com/office/drawing/2014/main" id="{B1D0E65B-63B7-4113-829A-A575EB993939}"/>
              </a:ext>
            </a:extLst>
          </p:cNvPr>
          <p:cNvSpPr txBox="1"/>
          <p:nvPr/>
        </p:nvSpPr>
        <p:spPr>
          <a:xfrm>
            <a:off x="7301384" y="2841255"/>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Middleware &amp; Frameworks</a:t>
            </a:r>
          </a:p>
        </p:txBody>
      </p:sp>
      <p:sp>
        <p:nvSpPr>
          <p:cNvPr id="561" name="TextBox 560">
            <a:extLst>
              <a:ext uri="{FF2B5EF4-FFF2-40B4-BE49-F238E27FC236}">
                <a16:creationId xmlns:a16="http://schemas.microsoft.com/office/drawing/2014/main" id="{9BABEBB1-35C8-4429-B67C-36C3AD02B640}"/>
              </a:ext>
            </a:extLst>
          </p:cNvPr>
          <p:cNvSpPr txBox="1"/>
          <p:nvPr/>
        </p:nvSpPr>
        <p:spPr>
          <a:xfrm>
            <a:off x="7304834" y="1402784"/>
            <a:ext cx="41605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Application Workloads Need Diverse Hardware</a:t>
            </a:r>
          </a:p>
        </p:txBody>
      </p:sp>
      <p:sp>
        <p:nvSpPr>
          <p:cNvPr id="12" name="Rectangle 11">
            <a:extLst>
              <a:ext uri="{FF2B5EF4-FFF2-40B4-BE49-F238E27FC236}">
                <a16:creationId xmlns:a16="http://schemas.microsoft.com/office/drawing/2014/main" id="{F8BB4B1C-1405-4F3C-8995-406B1FF895A4}"/>
              </a:ext>
            </a:extLst>
          </p:cNvPr>
          <p:cNvSpPr/>
          <p:nvPr/>
        </p:nvSpPr>
        <p:spPr>
          <a:xfrm>
            <a:off x="6566591" y="5950079"/>
            <a:ext cx="457200" cy="457200"/>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8067D2E-52F7-4890-A8C8-AAD720056194}"/>
              </a:ext>
            </a:extLst>
          </p:cNvPr>
          <p:cNvSpPr/>
          <p:nvPr/>
        </p:nvSpPr>
        <p:spPr>
          <a:xfrm>
            <a:off x="6337991" y="5724961"/>
            <a:ext cx="228600" cy="228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B71A0F8-098E-4AC8-9A6A-4EEA7C52FB8B}"/>
              </a:ext>
            </a:extLst>
          </p:cNvPr>
          <p:cNvSpPr/>
          <p:nvPr/>
        </p:nvSpPr>
        <p:spPr>
          <a:xfrm>
            <a:off x="6566591" y="5615233"/>
            <a:ext cx="109728" cy="109728"/>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2" name="Graphic 1">
            <a:extLst>
              <a:ext uri="{FF2B5EF4-FFF2-40B4-BE49-F238E27FC236}">
                <a16:creationId xmlns:a16="http://schemas.microsoft.com/office/drawing/2014/main" id="{7B0DBBAE-2C11-4534-9E54-69E6904A6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57752" y="3649798"/>
            <a:ext cx="724205" cy="764438"/>
          </a:xfrm>
          <a:prstGeom prst="rect">
            <a:avLst/>
          </a:prstGeom>
        </p:spPr>
      </p:pic>
      <p:grpSp>
        <p:nvGrpSpPr>
          <p:cNvPr id="121" name="Group 120">
            <a:extLst>
              <a:ext uri="{FF2B5EF4-FFF2-40B4-BE49-F238E27FC236}">
                <a16:creationId xmlns:a16="http://schemas.microsoft.com/office/drawing/2014/main" id="{B926FAD9-60D2-43FB-93BE-F87D5FCE1E5E}"/>
              </a:ext>
            </a:extLst>
          </p:cNvPr>
          <p:cNvGrpSpPr/>
          <p:nvPr/>
        </p:nvGrpSpPr>
        <p:grpSpPr>
          <a:xfrm>
            <a:off x="7521288" y="4808794"/>
            <a:ext cx="3764744" cy="684696"/>
            <a:chOff x="8074844" y="4865356"/>
            <a:chExt cx="3764744" cy="684696"/>
          </a:xfrm>
        </p:grpSpPr>
        <p:sp>
          <p:nvSpPr>
            <p:cNvPr id="122" name="TextBox 121">
              <a:extLst>
                <a:ext uri="{FF2B5EF4-FFF2-40B4-BE49-F238E27FC236}">
                  <a16:creationId xmlns:a16="http://schemas.microsoft.com/office/drawing/2014/main" id="{E4C83058-9F85-4A41-B5C2-A549D663D6B2}"/>
                </a:ext>
              </a:extLst>
            </p:cNvPr>
            <p:cNvSpPr txBox="1"/>
            <p:nvPr/>
          </p:nvSpPr>
          <p:spPr>
            <a:xfrm>
              <a:off x="8074844" y="5354486"/>
              <a:ext cx="58525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123" name="TextBox 122">
              <a:extLst>
                <a:ext uri="{FF2B5EF4-FFF2-40B4-BE49-F238E27FC236}">
                  <a16:creationId xmlns:a16="http://schemas.microsoft.com/office/drawing/2014/main" id="{C01C4D42-3935-48F7-A772-2F33095AF46A}"/>
                </a:ext>
              </a:extLst>
            </p:cNvPr>
            <p:cNvSpPr txBox="1"/>
            <p:nvPr/>
          </p:nvSpPr>
          <p:spPr>
            <a:xfrm>
              <a:off x="9090670" y="5354486"/>
              <a:ext cx="583037"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124" name="TextBox 123">
              <a:extLst>
                <a:ext uri="{FF2B5EF4-FFF2-40B4-BE49-F238E27FC236}">
                  <a16:creationId xmlns:a16="http://schemas.microsoft.com/office/drawing/2014/main" id="{5243B6F9-DABF-43E1-B28C-9DE2B20879C9}"/>
                </a:ext>
              </a:extLst>
            </p:cNvPr>
            <p:cNvSpPr txBox="1"/>
            <p:nvPr/>
          </p:nvSpPr>
          <p:spPr>
            <a:xfrm>
              <a:off x="10102396" y="5354486"/>
              <a:ext cx="586046"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FPGA</a:t>
              </a:r>
            </a:p>
          </p:txBody>
        </p:sp>
        <p:pic>
          <p:nvPicPr>
            <p:cNvPr id="125" name="Graphic 124">
              <a:extLst>
                <a:ext uri="{FF2B5EF4-FFF2-40B4-BE49-F238E27FC236}">
                  <a16:creationId xmlns:a16="http://schemas.microsoft.com/office/drawing/2014/main" id="{C571BD34-64A9-423B-A854-6FFDB6AF680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04295" y="4865356"/>
              <a:ext cx="537709" cy="534421"/>
            </a:xfrm>
            <a:prstGeom prst="rect">
              <a:avLst/>
            </a:prstGeom>
          </p:spPr>
        </p:pic>
        <p:pic>
          <p:nvPicPr>
            <p:cNvPr id="126" name="Graphic 125">
              <a:extLst>
                <a:ext uri="{FF2B5EF4-FFF2-40B4-BE49-F238E27FC236}">
                  <a16:creationId xmlns:a16="http://schemas.microsoft.com/office/drawing/2014/main" id="{610F6487-8DDA-4252-A588-03551FEE1D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13825" y="4865356"/>
              <a:ext cx="537709" cy="534421"/>
            </a:xfrm>
            <a:prstGeom prst="rect">
              <a:avLst/>
            </a:prstGeom>
          </p:spPr>
        </p:pic>
        <p:pic>
          <p:nvPicPr>
            <p:cNvPr id="127" name="Graphic 126">
              <a:extLst>
                <a:ext uri="{FF2B5EF4-FFF2-40B4-BE49-F238E27FC236}">
                  <a16:creationId xmlns:a16="http://schemas.microsoft.com/office/drawing/2014/main" id="{E3265886-C459-44F5-91F1-107607B63EC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25129" y="4865356"/>
              <a:ext cx="537709" cy="534421"/>
            </a:xfrm>
            <a:prstGeom prst="rect">
              <a:avLst/>
            </a:prstGeom>
          </p:spPr>
        </p:pic>
        <p:sp>
          <p:nvSpPr>
            <p:cNvPr id="128" name="TextBox 127">
              <a:extLst>
                <a:ext uri="{FF2B5EF4-FFF2-40B4-BE49-F238E27FC236}">
                  <a16:creationId xmlns:a16="http://schemas.microsoft.com/office/drawing/2014/main" id="{06FBAEC6-5CB2-4894-AD3D-5E0C102262CC}"/>
                </a:ext>
              </a:extLst>
            </p:cNvPr>
            <p:cNvSpPr txBox="1"/>
            <p:nvPr/>
          </p:nvSpPr>
          <p:spPr>
            <a:xfrm>
              <a:off x="11059560" y="5354486"/>
              <a:ext cx="780028" cy="195566"/>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69" rtl="0" eaLnBrk="1" fontAlgn="auto" latinLnBrk="0" hangingPunct="0">
                <a:lnSpc>
                  <a:spcPts val="1733"/>
                </a:lnSpc>
                <a:spcBef>
                  <a:spcPts val="225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Other accel.</a:t>
              </a:r>
            </a:p>
          </p:txBody>
        </p:sp>
        <p:pic>
          <p:nvPicPr>
            <p:cNvPr id="129" name="Graphic 128">
              <a:extLst>
                <a:ext uri="{FF2B5EF4-FFF2-40B4-BE49-F238E27FC236}">
                  <a16:creationId xmlns:a16="http://schemas.microsoft.com/office/drawing/2014/main" id="{03073620-6365-4DD6-B11D-E67289337E7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79284" y="4865356"/>
              <a:ext cx="537709" cy="534421"/>
            </a:xfrm>
            <a:prstGeom prst="rect">
              <a:avLst/>
            </a:prstGeom>
          </p:spPr>
        </p:pic>
      </p:grpSp>
      <p:pic>
        <p:nvPicPr>
          <p:cNvPr id="6" name="Picture 5" descr="A picture containing text, electronics, circuit&#10;&#10;Description automatically generated">
            <a:extLst>
              <a:ext uri="{FF2B5EF4-FFF2-40B4-BE49-F238E27FC236}">
                <a16:creationId xmlns:a16="http://schemas.microsoft.com/office/drawing/2014/main" id="{D52EFFD2-719F-4AC2-B01C-7939678B91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715" t="8559" r="6978" b="4887"/>
          <a:stretch/>
        </p:blipFill>
        <p:spPr>
          <a:xfrm>
            <a:off x="5633098" y="649028"/>
            <a:ext cx="1229365" cy="1232894"/>
          </a:xfrm>
          <a:prstGeom prst="rect">
            <a:avLst/>
          </a:prstGeom>
        </p:spPr>
      </p:pic>
    </p:spTree>
    <p:extLst>
      <p:ext uri="{BB962C8B-B14F-4D97-AF65-F5344CB8AC3E}">
        <p14:creationId xmlns:p14="http://schemas.microsoft.com/office/powerpoint/2010/main" val="28625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r code&#10;&#10;Description automatically generated">
            <a:extLst>
              <a:ext uri="{FF2B5EF4-FFF2-40B4-BE49-F238E27FC236}">
                <a16:creationId xmlns:a16="http://schemas.microsoft.com/office/drawing/2014/main" id="{330B3BE9-0373-4F08-AA6C-6C7E5B5BC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569" y="1649389"/>
            <a:ext cx="2381250" cy="2381250"/>
          </a:xfrm>
          <a:prstGeom prst="rect">
            <a:avLst/>
          </a:prstGeom>
        </p:spPr>
      </p:pic>
      <p:sp>
        <p:nvSpPr>
          <p:cNvPr id="2" name="Title 1">
            <a:extLst>
              <a:ext uri="{FF2B5EF4-FFF2-40B4-BE49-F238E27FC236}">
                <a16:creationId xmlns:a16="http://schemas.microsoft.com/office/drawing/2014/main" id="{3B6A487F-9415-4C3C-9870-97C47ECD703B}"/>
              </a:ext>
            </a:extLst>
          </p:cNvPr>
          <p:cNvSpPr>
            <a:spLocks noGrp="1"/>
          </p:cNvSpPr>
          <p:nvPr>
            <p:ph type="title"/>
          </p:nvPr>
        </p:nvSpPr>
        <p:spPr/>
        <p:txBody>
          <a:bodyPr/>
          <a:lstStyle/>
          <a:p>
            <a:r>
              <a:rPr lang="en-US" dirty="0"/>
              <a:t>Complete this Short Survey</a:t>
            </a:r>
          </a:p>
        </p:txBody>
      </p:sp>
      <p:sp>
        <p:nvSpPr>
          <p:cNvPr id="3" name="Content Placeholder 2">
            <a:extLst>
              <a:ext uri="{FF2B5EF4-FFF2-40B4-BE49-F238E27FC236}">
                <a16:creationId xmlns:a16="http://schemas.microsoft.com/office/drawing/2014/main" id="{4D10BA66-CE34-488F-974C-E58BA9FBC3A3}"/>
              </a:ext>
            </a:extLst>
          </p:cNvPr>
          <p:cNvSpPr>
            <a:spLocks noGrp="1"/>
          </p:cNvSpPr>
          <p:nvPr>
            <p:ph type="body" sz="quarter" idx="10"/>
          </p:nvPr>
        </p:nvSpPr>
        <p:spPr/>
        <p:txBody>
          <a:bodyPr/>
          <a:lstStyle/>
          <a:p>
            <a:r>
              <a:rPr lang="en-US" dirty="0"/>
              <a:t>Give us feedback…</a:t>
            </a:r>
            <a:endParaRPr lang="en-US" sz="2800" dirty="0"/>
          </a:p>
        </p:txBody>
      </p:sp>
      <p:sp>
        <p:nvSpPr>
          <p:cNvPr id="4" name="Content Placeholder 3">
            <a:extLst>
              <a:ext uri="{FF2B5EF4-FFF2-40B4-BE49-F238E27FC236}">
                <a16:creationId xmlns:a16="http://schemas.microsoft.com/office/drawing/2014/main" id="{DB6FD1E5-48F6-4803-AA6A-58CBF4C85C9E}"/>
              </a:ext>
            </a:extLst>
          </p:cNvPr>
          <p:cNvSpPr>
            <a:spLocks noGrp="1"/>
          </p:cNvSpPr>
          <p:nvPr>
            <p:ph sz="half" idx="1"/>
          </p:nvPr>
        </p:nvSpPr>
        <p:spPr>
          <a:xfrm>
            <a:off x="430161" y="2135177"/>
            <a:ext cx="5429865" cy="4095774"/>
          </a:xfrm>
        </p:spPr>
        <p:txBody>
          <a:bodyPr>
            <a:normAutofit/>
          </a:bodyPr>
          <a:lstStyle/>
          <a:p>
            <a:r>
              <a:rPr lang="en-US" dirty="0"/>
              <a:t>Tell us what you thought of this webinar.</a:t>
            </a:r>
          </a:p>
          <a:p>
            <a:r>
              <a:rPr lang="en-US" dirty="0"/>
              <a:t>Give us feedback on what topics you’d like to see in future webinars.</a:t>
            </a:r>
          </a:p>
        </p:txBody>
      </p:sp>
      <p:sp>
        <p:nvSpPr>
          <p:cNvPr id="11" name="Content Placeholder 3">
            <a:extLst>
              <a:ext uri="{FF2B5EF4-FFF2-40B4-BE49-F238E27FC236}">
                <a16:creationId xmlns:a16="http://schemas.microsoft.com/office/drawing/2014/main" id="{DF4B730F-BE5C-4ACE-B633-8B7ECF6EFA81}"/>
              </a:ext>
            </a:extLst>
          </p:cNvPr>
          <p:cNvSpPr txBox="1">
            <a:spLocks/>
          </p:cNvSpPr>
          <p:nvPr/>
        </p:nvSpPr>
        <p:spPr>
          <a:xfrm>
            <a:off x="7758393" y="1495361"/>
            <a:ext cx="1940859" cy="530454"/>
          </a:xfrm>
          <a:prstGeom prst="rect">
            <a:avLst/>
          </a:prstGeom>
        </p:spPr>
        <p:txBody>
          <a:bodyPr vert="horz" lIns="91440" tIns="45720" rIns="91440" bIns="45720" rtlCol="0">
            <a:normAutofit/>
          </a:bodyPr>
          <a:lstStyle>
            <a:lvl1pPr marL="228600" indent="-228600" algn="l" defTabSz="914400" rtl="0" eaLnBrk="1" latinLnBrk="0" hangingPunct="1">
              <a:lnSpc>
                <a:spcPct val="105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105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105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105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105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Webinar Survey</a:t>
            </a:r>
          </a:p>
        </p:txBody>
      </p:sp>
    </p:spTree>
    <p:extLst>
      <p:ext uri="{BB962C8B-B14F-4D97-AF65-F5344CB8AC3E}">
        <p14:creationId xmlns:p14="http://schemas.microsoft.com/office/powerpoint/2010/main" val="18703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88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BBC9-1C00-4F68-BE28-89A25AEB2C85}"/>
              </a:ext>
            </a:extLst>
          </p:cNvPr>
          <p:cNvSpPr>
            <a:spLocks noGrp="1"/>
          </p:cNvSpPr>
          <p:nvPr>
            <p:ph type="title"/>
          </p:nvPr>
        </p:nvSpPr>
        <p:spPr/>
        <p:txBody>
          <a:bodyPr/>
          <a:lstStyle/>
          <a:p>
            <a:r>
              <a:rPr lang="en-US"/>
              <a:t>System Info</a:t>
            </a:r>
            <a:endParaRPr lang="en-US" dirty="0"/>
          </a:p>
        </p:txBody>
      </p:sp>
      <p:sp>
        <p:nvSpPr>
          <p:cNvPr id="3" name="Text Placeholder 2">
            <a:extLst>
              <a:ext uri="{FF2B5EF4-FFF2-40B4-BE49-F238E27FC236}">
                <a16:creationId xmlns:a16="http://schemas.microsoft.com/office/drawing/2014/main" id="{A40B7676-4BE6-4707-B677-8E7F4EA2B645}"/>
              </a:ext>
            </a:extLst>
          </p:cNvPr>
          <p:cNvSpPr>
            <a:spLocks noGrp="1"/>
          </p:cNvSpPr>
          <p:nvPr>
            <p:ph type="body" sz="quarter" idx="10"/>
          </p:nvPr>
        </p:nvSpPr>
        <p:spPr/>
        <p:txBody>
          <a:bodyPr>
            <a:normAutofit fontScale="25000" lnSpcReduction="20000"/>
          </a:bodyPr>
          <a:lstStyle/>
          <a:p>
            <a:r>
              <a:rPr lang="en-US" dirty="0"/>
              <a:t>Architecture: x86_64 CPU op-mode(s): 32-bit, 64-bit Byte Order: Little Endian Address sizes: 46 bits physical, 48 bits virtual CPU(s): 24 On-line CPU(s) list: 0-23 Thread(s) per core: 2 Core(s) per socket: 6 Socket(s): 2 NUMA node(s): 2 Vendor ID: </a:t>
            </a:r>
            <a:r>
              <a:rPr lang="en-US" dirty="0" err="1"/>
              <a:t>GenuineIntel</a:t>
            </a:r>
            <a:r>
              <a:rPr lang="en-US" dirty="0"/>
              <a:t> CPU family: 6 Model: 85 Model name: Intel(R) Xeon(R) Gold 6128 CPU @ 3.40GHz Stepping: 4 CPU MHz: 1200.254 CPU max MHz: 3700.0000 CPU min MHz: 1200.0000 </a:t>
            </a:r>
            <a:r>
              <a:rPr lang="en-US" dirty="0" err="1"/>
              <a:t>BogoMIPS</a:t>
            </a:r>
            <a:r>
              <a:rPr lang="en-US" dirty="0"/>
              <a:t>: 6800.00 Virtualization: VT-x L1d cache: 384 KiB L1i cache: 384 KiB L2 cache: 12 MiB L3 cache: 38.5 MiB NUMA node0 CPU(s): 0-5,12-17 NUMA node1 CPU(s): 6-11,18-23 Vulnerability </a:t>
            </a:r>
            <a:r>
              <a:rPr lang="en-US" dirty="0" err="1"/>
              <a:t>Itlb</a:t>
            </a:r>
            <a:r>
              <a:rPr lang="en-US" dirty="0"/>
              <a:t> </a:t>
            </a:r>
            <a:r>
              <a:rPr lang="en-US" dirty="0" err="1"/>
              <a:t>multihit</a:t>
            </a:r>
            <a:r>
              <a:rPr lang="en-US" dirty="0"/>
              <a:t>: KVM: Vulnerable Vulnerability L1tf: Mitigation; PTE Inversion Vulnerability </a:t>
            </a:r>
            <a:r>
              <a:rPr lang="en-US" dirty="0" err="1"/>
              <a:t>Mds</a:t>
            </a:r>
            <a:r>
              <a:rPr lang="en-US" dirty="0"/>
              <a:t>: Mitigation; Clear CPU buffers; SMT vulnerable Vulnerability Meltdown: Mitigation; PTI Vulnerability Spec store bypass: Mitigation; Speculative Store Bypass disabled v </a:t>
            </a:r>
            <a:r>
              <a:rPr lang="en-US" dirty="0" err="1"/>
              <a:t>ia</a:t>
            </a:r>
            <a:r>
              <a:rPr lang="en-US" dirty="0"/>
              <a:t> </a:t>
            </a:r>
            <a:r>
              <a:rPr lang="en-US" dirty="0" err="1"/>
              <a:t>prctl</a:t>
            </a:r>
            <a:r>
              <a:rPr lang="en-US" dirty="0"/>
              <a:t> and seccomp Vulnerability </a:t>
            </a:r>
            <a:r>
              <a:rPr lang="en-US" dirty="0" err="1"/>
              <a:t>Spectre</a:t>
            </a:r>
            <a:r>
              <a:rPr lang="en-US" dirty="0"/>
              <a:t> v1: Mitigation; </a:t>
            </a:r>
            <a:r>
              <a:rPr lang="en-US" dirty="0" err="1"/>
              <a:t>usercopy</a:t>
            </a:r>
            <a:r>
              <a:rPr lang="en-US" dirty="0"/>
              <a:t>/</a:t>
            </a:r>
            <a:r>
              <a:rPr lang="en-US" dirty="0" err="1"/>
              <a:t>swapgs</a:t>
            </a:r>
            <a:r>
              <a:rPr lang="en-US" dirty="0"/>
              <a:t> barriers and __user pointer sanitization Vulnerability </a:t>
            </a:r>
            <a:r>
              <a:rPr lang="en-US" dirty="0" err="1"/>
              <a:t>Spectre</a:t>
            </a:r>
            <a:r>
              <a:rPr lang="en-US" dirty="0"/>
              <a:t> v2: Mitigation; Full generic </a:t>
            </a:r>
            <a:r>
              <a:rPr lang="en-US" dirty="0" err="1"/>
              <a:t>retpoline</a:t>
            </a:r>
            <a:r>
              <a:rPr lang="en-US" dirty="0"/>
              <a:t>, IBPB </a:t>
            </a:r>
            <a:r>
              <a:rPr lang="en-US" dirty="0" err="1"/>
              <a:t>condit</a:t>
            </a:r>
            <a:r>
              <a:rPr lang="en-US" dirty="0"/>
              <a:t> </a:t>
            </a:r>
            <a:r>
              <a:rPr lang="en-US" dirty="0" err="1"/>
              <a:t>ional</a:t>
            </a:r>
            <a:r>
              <a:rPr lang="en-US" dirty="0"/>
              <a:t>, IBRS_FW, STIBP conditional, RSB filling Vulnerability </a:t>
            </a:r>
            <a:r>
              <a:rPr lang="en-US" dirty="0" err="1"/>
              <a:t>Srbds</a:t>
            </a:r>
            <a:r>
              <a:rPr lang="en-US" dirty="0"/>
              <a:t>: Not affected Vulnerability </a:t>
            </a:r>
            <a:r>
              <a:rPr lang="en-US" dirty="0" err="1"/>
              <a:t>Tsx</a:t>
            </a:r>
            <a:r>
              <a:rPr lang="en-US" dirty="0"/>
              <a:t> async abort: Mitigation; Clear CPU buffers; SMT vulnerable Flags: </a:t>
            </a:r>
            <a:r>
              <a:rPr lang="en-US" dirty="0" err="1"/>
              <a:t>fpu</a:t>
            </a:r>
            <a:r>
              <a:rPr lang="en-US" dirty="0"/>
              <a:t> </a:t>
            </a:r>
            <a:r>
              <a:rPr lang="en-US" dirty="0" err="1"/>
              <a:t>vme</a:t>
            </a:r>
            <a:r>
              <a:rPr lang="en-US" dirty="0"/>
              <a:t> de </a:t>
            </a:r>
            <a:r>
              <a:rPr lang="en-US" dirty="0" err="1"/>
              <a:t>pse</a:t>
            </a:r>
            <a:r>
              <a:rPr lang="en-US" dirty="0"/>
              <a:t> </a:t>
            </a:r>
            <a:r>
              <a:rPr lang="en-US" dirty="0" err="1"/>
              <a:t>tsc</a:t>
            </a:r>
            <a:r>
              <a:rPr lang="en-US" dirty="0"/>
              <a:t> </a:t>
            </a:r>
            <a:r>
              <a:rPr lang="en-US" dirty="0" err="1"/>
              <a:t>msr</a:t>
            </a:r>
            <a:r>
              <a:rPr lang="en-US" dirty="0"/>
              <a:t> </a:t>
            </a:r>
            <a:r>
              <a:rPr lang="en-US" dirty="0" err="1"/>
              <a:t>pae</a:t>
            </a:r>
            <a:r>
              <a:rPr lang="en-US" dirty="0"/>
              <a:t> </a:t>
            </a:r>
            <a:r>
              <a:rPr lang="en-US" dirty="0" err="1"/>
              <a:t>mce</a:t>
            </a:r>
            <a:r>
              <a:rPr lang="en-US" dirty="0"/>
              <a:t> cx8 </a:t>
            </a:r>
            <a:r>
              <a:rPr lang="en-US" dirty="0" err="1"/>
              <a:t>apic</a:t>
            </a:r>
            <a:r>
              <a:rPr lang="en-US" dirty="0"/>
              <a:t> </a:t>
            </a:r>
            <a:r>
              <a:rPr lang="en-US" dirty="0" err="1"/>
              <a:t>sep</a:t>
            </a:r>
            <a:r>
              <a:rPr lang="en-US" dirty="0"/>
              <a:t> </a:t>
            </a:r>
            <a:r>
              <a:rPr lang="en-US" dirty="0" err="1"/>
              <a:t>mtr</a:t>
            </a:r>
            <a:r>
              <a:rPr lang="en-US" dirty="0"/>
              <a:t> r </a:t>
            </a:r>
            <a:r>
              <a:rPr lang="en-US" dirty="0" err="1"/>
              <a:t>pge</a:t>
            </a:r>
            <a:r>
              <a:rPr lang="en-US" dirty="0"/>
              <a:t> </a:t>
            </a:r>
            <a:r>
              <a:rPr lang="en-US" dirty="0" err="1"/>
              <a:t>mca</a:t>
            </a:r>
            <a:r>
              <a:rPr lang="en-US" dirty="0"/>
              <a:t> </a:t>
            </a:r>
            <a:r>
              <a:rPr lang="en-US" dirty="0" err="1"/>
              <a:t>cmov</a:t>
            </a:r>
            <a:r>
              <a:rPr lang="en-US" dirty="0"/>
              <a:t> pat pse36 </a:t>
            </a:r>
            <a:r>
              <a:rPr lang="en-US" dirty="0" err="1"/>
              <a:t>clflush</a:t>
            </a:r>
            <a:r>
              <a:rPr lang="en-US" dirty="0"/>
              <a:t> </a:t>
            </a:r>
            <a:r>
              <a:rPr lang="en-US" dirty="0" err="1"/>
              <a:t>dts</a:t>
            </a:r>
            <a:r>
              <a:rPr lang="en-US" dirty="0"/>
              <a:t> </a:t>
            </a:r>
            <a:r>
              <a:rPr lang="en-US" dirty="0" err="1"/>
              <a:t>acpi</a:t>
            </a:r>
            <a:r>
              <a:rPr lang="en-US" dirty="0"/>
              <a:t> mmx f </a:t>
            </a:r>
            <a:r>
              <a:rPr lang="en-US" dirty="0" err="1"/>
              <a:t>xsr</a:t>
            </a:r>
            <a:r>
              <a:rPr lang="en-US" dirty="0"/>
              <a:t> </a:t>
            </a:r>
            <a:r>
              <a:rPr lang="en-US" dirty="0" err="1"/>
              <a:t>sse</a:t>
            </a:r>
            <a:r>
              <a:rPr lang="en-US" dirty="0"/>
              <a:t> sse2 ss </a:t>
            </a:r>
            <a:r>
              <a:rPr lang="en-US" dirty="0" err="1"/>
              <a:t>ht</a:t>
            </a:r>
            <a:r>
              <a:rPr lang="en-US" dirty="0"/>
              <a:t> tm </a:t>
            </a:r>
            <a:r>
              <a:rPr lang="en-US" dirty="0" err="1"/>
              <a:t>pbe</a:t>
            </a:r>
            <a:r>
              <a:rPr lang="en-US" dirty="0"/>
              <a:t> </a:t>
            </a:r>
            <a:r>
              <a:rPr lang="en-US" dirty="0" err="1"/>
              <a:t>syscall</a:t>
            </a:r>
            <a:r>
              <a:rPr lang="en-US" dirty="0"/>
              <a:t> </a:t>
            </a:r>
            <a:r>
              <a:rPr lang="en-US" dirty="0" err="1"/>
              <a:t>nx</a:t>
            </a:r>
            <a:r>
              <a:rPr lang="en-US" dirty="0"/>
              <a:t> pdpe1gb </a:t>
            </a:r>
            <a:r>
              <a:rPr lang="en-US" dirty="0" err="1"/>
              <a:t>rd</a:t>
            </a:r>
            <a:r>
              <a:rPr lang="en-US" dirty="0"/>
              <a:t> </a:t>
            </a:r>
            <a:r>
              <a:rPr lang="en-US" dirty="0" err="1"/>
              <a:t>tscp</a:t>
            </a:r>
            <a:r>
              <a:rPr lang="en-US" dirty="0"/>
              <a:t> </a:t>
            </a:r>
            <a:r>
              <a:rPr lang="en-US" dirty="0" err="1"/>
              <a:t>lm</a:t>
            </a:r>
            <a:r>
              <a:rPr lang="en-US" dirty="0"/>
              <a:t> </a:t>
            </a:r>
            <a:r>
              <a:rPr lang="en-US" dirty="0" err="1"/>
              <a:t>constant_tsc</a:t>
            </a:r>
            <a:r>
              <a:rPr lang="en-US" dirty="0"/>
              <a:t> art </a:t>
            </a:r>
            <a:r>
              <a:rPr lang="en-US" dirty="0" err="1"/>
              <a:t>arch_perfmon</a:t>
            </a:r>
            <a:r>
              <a:rPr lang="en-US" dirty="0"/>
              <a:t> </a:t>
            </a:r>
            <a:r>
              <a:rPr lang="en-US" dirty="0" err="1"/>
              <a:t>pebs</a:t>
            </a:r>
            <a:r>
              <a:rPr lang="en-US" dirty="0"/>
              <a:t> </a:t>
            </a:r>
            <a:r>
              <a:rPr lang="en-US" dirty="0" err="1"/>
              <a:t>bts</a:t>
            </a:r>
            <a:r>
              <a:rPr lang="en-US" dirty="0"/>
              <a:t> </a:t>
            </a:r>
            <a:r>
              <a:rPr lang="en-US" dirty="0" err="1"/>
              <a:t>rep_good</a:t>
            </a:r>
            <a:r>
              <a:rPr lang="en-US" dirty="0"/>
              <a:t> </a:t>
            </a:r>
            <a:r>
              <a:rPr lang="en-US" dirty="0" err="1"/>
              <a:t>nopl</a:t>
            </a:r>
            <a:r>
              <a:rPr lang="en-US" dirty="0"/>
              <a:t> </a:t>
            </a:r>
            <a:r>
              <a:rPr lang="en-US" dirty="0" err="1"/>
              <a:t>xtopology</a:t>
            </a:r>
            <a:r>
              <a:rPr lang="en-US" dirty="0"/>
              <a:t> </a:t>
            </a:r>
            <a:r>
              <a:rPr lang="en-US" dirty="0" err="1"/>
              <a:t>nonstop_tsc</a:t>
            </a:r>
            <a:r>
              <a:rPr lang="en-US" dirty="0"/>
              <a:t> </a:t>
            </a:r>
            <a:r>
              <a:rPr lang="en-US" dirty="0" err="1"/>
              <a:t>cpuid</a:t>
            </a:r>
            <a:r>
              <a:rPr lang="en-US" dirty="0"/>
              <a:t> </a:t>
            </a:r>
            <a:r>
              <a:rPr lang="en-US" dirty="0" err="1"/>
              <a:t>aperf</a:t>
            </a:r>
            <a:r>
              <a:rPr lang="en-US" dirty="0"/>
              <a:t> </a:t>
            </a:r>
            <a:r>
              <a:rPr lang="en-US" dirty="0" err="1"/>
              <a:t>mperf</a:t>
            </a:r>
            <a:r>
              <a:rPr lang="en-US" dirty="0"/>
              <a:t> </a:t>
            </a:r>
            <a:r>
              <a:rPr lang="en-US" dirty="0" err="1"/>
              <a:t>pni</a:t>
            </a:r>
            <a:r>
              <a:rPr lang="en-US" dirty="0"/>
              <a:t> </a:t>
            </a:r>
            <a:r>
              <a:rPr lang="en-US" dirty="0" err="1"/>
              <a:t>pclmulqdq</a:t>
            </a:r>
            <a:r>
              <a:rPr lang="en-US" dirty="0"/>
              <a:t> dtes64 monitor </a:t>
            </a:r>
            <a:r>
              <a:rPr lang="en-US" dirty="0" err="1"/>
              <a:t>ds_cpl</a:t>
            </a:r>
            <a:r>
              <a:rPr lang="en-US" dirty="0"/>
              <a:t> </a:t>
            </a:r>
            <a:r>
              <a:rPr lang="en-US" dirty="0" err="1"/>
              <a:t>vmx</a:t>
            </a:r>
            <a:r>
              <a:rPr lang="en-US" dirty="0"/>
              <a:t> s mx </a:t>
            </a:r>
            <a:r>
              <a:rPr lang="en-US" dirty="0" err="1"/>
              <a:t>est</a:t>
            </a:r>
            <a:r>
              <a:rPr lang="en-US" dirty="0"/>
              <a:t> tm2 ssse3 </a:t>
            </a:r>
            <a:r>
              <a:rPr lang="en-US" dirty="0" err="1"/>
              <a:t>sdbg</a:t>
            </a:r>
            <a:r>
              <a:rPr lang="en-US" dirty="0"/>
              <a:t> </a:t>
            </a:r>
            <a:r>
              <a:rPr lang="en-US" dirty="0" err="1"/>
              <a:t>fma</a:t>
            </a:r>
            <a:r>
              <a:rPr lang="en-US" dirty="0"/>
              <a:t> cx16 </a:t>
            </a:r>
            <a:r>
              <a:rPr lang="en-US" dirty="0" err="1"/>
              <a:t>xtpr</a:t>
            </a:r>
            <a:r>
              <a:rPr lang="en-US" dirty="0"/>
              <a:t> </a:t>
            </a:r>
            <a:r>
              <a:rPr lang="en-US" dirty="0" err="1"/>
              <a:t>pdcm</a:t>
            </a:r>
            <a:r>
              <a:rPr lang="en-US" dirty="0"/>
              <a:t> </a:t>
            </a:r>
            <a:r>
              <a:rPr lang="en-US" dirty="0" err="1"/>
              <a:t>pcid</a:t>
            </a:r>
            <a:r>
              <a:rPr lang="en-US" dirty="0"/>
              <a:t> d ca sse4_1 sse4_2 x2apic </a:t>
            </a:r>
            <a:r>
              <a:rPr lang="en-US" dirty="0" err="1"/>
              <a:t>movbe</a:t>
            </a:r>
            <a:r>
              <a:rPr lang="en-US" dirty="0"/>
              <a:t> </a:t>
            </a:r>
            <a:r>
              <a:rPr lang="en-US" dirty="0" err="1"/>
              <a:t>popcnt</a:t>
            </a:r>
            <a:r>
              <a:rPr lang="en-US" dirty="0"/>
              <a:t> </a:t>
            </a:r>
            <a:r>
              <a:rPr lang="en-US" dirty="0" err="1"/>
              <a:t>tsc_deadli</a:t>
            </a:r>
            <a:r>
              <a:rPr lang="en-US" dirty="0"/>
              <a:t> </a:t>
            </a:r>
            <a:r>
              <a:rPr lang="en-US" dirty="0" err="1"/>
              <a:t>ne_timer</a:t>
            </a:r>
            <a:r>
              <a:rPr lang="en-US" dirty="0"/>
              <a:t> </a:t>
            </a:r>
            <a:r>
              <a:rPr lang="en-US" dirty="0" err="1"/>
              <a:t>aes</a:t>
            </a:r>
            <a:r>
              <a:rPr lang="en-US" dirty="0"/>
              <a:t> </a:t>
            </a:r>
            <a:r>
              <a:rPr lang="en-US" dirty="0" err="1"/>
              <a:t>xsave</a:t>
            </a:r>
            <a:r>
              <a:rPr lang="en-US" dirty="0"/>
              <a:t> </a:t>
            </a:r>
            <a:r>
              <a:rPr lang="en-US" dirty="0" err="1"/>
              <a:t>avx</a:t>
            </a:r>
            <a:r>
              <a:rPr lang="en-US" dirty="0"/>
              <a:t> f16c </a:t>
            </a:r>
            <a:r>
              <a:rPr lang="en-US" dirty="0" err="1"/>
              <a:t>rdrand</a:t>
            </a:r>
            <a:r>
              <a:rPr lang="en-US" dirty="0"/>
              <a:t> </a:t>
            </a:r>
            <a:r>
              <a:rPr lang="en-US" dirty="0" err="1"/>
              <a:t>lahf_lm</a:t>
            </a:r>
            <a:r>
              <a:rPr lang="en-US" dirty="0"/>
              <a:t> </a:t>
            </a:r>
            <a:r>
              <a:rPr lang="en-US" dirty="0" err="1"/>
              <a:t>abm</a:t>
            </a:r>
            <a:r>
              <a:rPr lang="en-US" dirty="0"/>
              <a:t> 3dnowprefetch </a:t>
            </a:r>
            <a:r>
              <a:rPr lang="en-US" dirty="0" err="1"/>
              <a:t>cpuid_fault</a:t>
            </a:r>
            <a:r>
              <a:rPr lang="en-US" dirty="0"/>
              <a:t> </a:t>
            </a:r>
            <a:r>
              <a:rPr lang="en-US" dirty="0" err="1"/>
              <a:t>epb</a:t>
            </a:r>
            <a:r>
              <a:rPr lang="en-US" dirty="0"/>
              <a:t> cat_l3 cdp_l3 inv </a:t>
            </a:r>
            <a:r>
              <a:rPr lang="en-US" dirty="0" err="1"/>
              <a:t>pcid_single</a:t>
            </a:r>
            <a:r>
              <a:rPr lang="en-US" dirty="0"/>
              <a:t> </a:t>
            </a:r>
            <a:r>
              <a:rPr lang="en-US" dirty="0" err="1"/>
              <a:t>pti</a:t>
            </a:r>
            <a:r>
              <a:rPr lang="en-US" dirty="0"/>
              <a:t> </a:t>
            </a:r>
            <a:r>
              <a:rPr lang="en-US" dirty="0" err="1"/>
              <a:t>ssbd</a:t>
            </a:r>
            <a:r>
              <a:rPr lang="en-US" dirty="0"/>
              <a:t> </a:t>
            </a:r>
            <a:r>
              <a:rPr lang="en-US" dirty="0" err="1"/>
              <a:t>mba</a:t>
            </a:r>
            <a:r>
              <a:rPr lang="en-US" dirty="0"/>
              <a:t> </a:t>
            </a:r>
            <a:r>
              <a:rPr lang="en-US" dirty="0" err="1"/>
              <a:t>ibrs</a:t>
            </a:r>
            <a:r>
              <a:rPr lang="en-US" dirty="0"/>
              <a:t> </a:t>
            </a:r>
            <a:r>
              <a:rPr lang="en-US" dirty="0" err="1"/>
              <a:t>ibpb</a:t>
            </a:r>
            <a:r>
              <a:rPr lang="en-US" dirty="0"/>
              <a:t> </a:t>
            </a:r>
            <a:r>
              <a:rPr lang="en-US" dirty="0" err="1"/>
              <a:t>stibp</a:t>
            </a:r>
            <a:r>
              <a:rPr lang="en-US" dirty="0"/>
              <a:t> </a:t>
            </a:r>
            <a:r>
              <a:rPr lang="en-US" dirty="0" err="1"/>
              <a:t>tpr_sh</a:t>
            </a:r>
            <a:r>
              <a:rPr lang="en-US" dirty="0"/>
              <a:t> </a:t>
            </a:r>
            <a:r>
              <a:rPr lang="en-US" dirty="0" err="1"/>
              <a:t>adow</a:t>
            </a:r>
            <a:r>
              <a:rPr lang="en-US" dirty="0"/>
              <a:t> </a:t>
            </a:r>
            <a:r>
              <a:rPr lang="en-US" dirty="0" err="1"/>
              <a:t>vnmi</a:t>
            </a:r>
            <a:r>
              <a:rPr lang="en-US" dirty="0"/>
              <a:t> </a:t>
            </a:r>
            <a:r>
              <a:rPr lang="en-US" dirty="0" err="1"/>
              <a:t>flexpriority</a:t>
            </a:r>
            <a:r>
              <a:rPr lang="en-US" dirty="0"/>
              <a:t> </a:t>
            </a:r>
            <a:r>
              <a:rPr lang="en-US" dirty="0" err="1"/>
              <a:t>ept</a:t>
            </a:r>
            <a:r>
              <a:rPr lang="en-US" dirty="0"/>
              <a:t> </a:t>
            </a:r>
            <a:r>
              <a:rPr lang="en-US" dirty="0" err="1"/>
              <a:t>vpid</a:t>
            </a:r>
            <a:r>
              <a:rPr lang="en-US" dirty="0"/>
              <a:t> </a:t>
            </a:r>
            <a:r>
              <a:rPr lang="en-US" dirty="0" err="1"/>
              <a:t>ept_ad</a:t>
            </a:r>
            <a:r>
              <a:rPr lang="en-US" dirty="0"/>
              <a:t> </a:t>
            </a:r>
            <a:r>
              <a:rPr lang="en-US" dirty="0" err="1"/>
              <a:t>fsgsbase</a:t>
            </a:r>
            <a:r>
              <a:rPr lang="en-US" dirty="0"/>
              <a:t> </a:t>
            </a:r>
            <a:r>
              <a:rPr lang="en-US" dirty="0" err="1"/>
              <a:t>tsc_adjust</a:t>
            </a:r>
            <a:r>
              <a:rPr lang="en-US" dirty="0"/>
              <a:t> bmi1 </a:t>
            </a:r>
            <a:r>
              <a:rPr lang="en-US" dirty="0" err="1"/>
              <a:t>hle</a:t>
            </a:r>
            <a:r>
              <a:rPr lang="en-US" dirty="0"/>
              <a:t> avx2 </a:t>
            </a:r>
            <a:r>
              <a:rPr lang="en-US" dirty="0" err="1"/>
              <a:t>smep</a:t>
            </a:r>
            <a:r>
              <a:rPr lang="en-US" dirty="0"/>
              <a:t> bmi2 </a:t>
            </a:r>
            <a:r>
              <a:rPr lang="en-US" dirty="0" err="1"/>
              <a:t>erms</a:t>
            </a:r>
            <a:r>
              <a:rPr lang="en-US" dirty="0"/>
              <a:t> </a:t>
            </a:r>
            <a:r>
              <a:rPr lang="en-US" dirty="0" err="1"/>
              <a:t>invpci</a:t>
            </a:r>
            <a:r>
              <a:rPr lang="en-US" dirty="0"/>
              <a:t> d </a:t>
            </a:r>
            <a:r>
              <a:rPr lang="en-US" dirty="0" err="1"/>
              <a:t>rtm</a:t>
            </a:r>
            <a:r>
              <a:rPr lang="en-US" dirty="0"/>
              <a:t> </a:t>
            </a:r>
            <a:r>
              <a:rPr lang="en-US" dirty="0" err="1"/>
              <a:t>cqm</a:t>
            </a:r>
            <a:r>
              <a:rPr lang="en-US" dirty="0"/>
              <a:t> </a:t>
            </a:r>
            <a:r>
              <a:rPr lang="en-US" dirty="0" err="1"/>
              <a:t>mpx</a:t>
            </a:r>
            <a:r>
              <a:rPr lang="en-US" dirty="0"/>
              <a:t> </a:t>
            </a:r>
            <a:r>
              <a:rPr lang="en-US" dirty="0" err="1"/>
              <a:t>rdt_a</a:t>
            </a:r>
            <a:r>
              <a:rPr lang="en-US" dirty="0"/>
              <a:t> avx512f avx512dq </a:t>
            </a:r>
            <a:r>
              <a:rPr lang="en-US" dirty="0" err="1"/>
              <a:t>rdseed</a:t>
            </a:r>
            <a:r>
              <a:rPr lang="en-US" dirty="0"/>
              <a:t> </a:t>
            </a:r>
            <a:r>
              <a:rPr lang="en-US" dirty="0" err="1"/>
              <a:t>adx</a:t>
            </a:r>
            <a:r>
              <a:rPr lang="en-US" dirty="0"/>
              <a:t> </a:t>
            </a:r>
            <a:r>
              <a:rPr lang="en-US" dirty="0" err="1"/>
              <a:t>smap</a:t>
            </a:r>
            <a:r>
              <a:rPr lang="en-US" dirty="0"/>
              <a:t> </a:t>
            </a:r>
            <a:r>
              <a:rPr lang="en-US" dirty="0" err="1"/>
              <a:t>clflushopt</a:t>
            </a:r>
            <a:r>
              <a:rPr lang="en-US" dirty="0"/>
              <a:t> </a:t>
            </a:r>
            <a:r>
              <a:rPr lang="en-US" dirty="0" err="1"/>
              <a:t>clwb</a:t>
            </a:r>
            <a:r>
              <a:rPr lang="en-US" dirty="0"/>
              <a:t> </a:t>
            </a:r>
            <a:r>
              <a:rPr lang="en-US" dirty="0" err="1"/>
              <a:t>intel_pt</a:t>
            </a:r>
            <a:r>
              <a:rPr lang="en-US" dirty="0"/>
              <a:t> avx512cd avx512b w avx512vl </a:t>
            </a:r>
            <a:r>
              <a:rPr lang="en-US" dirty="0" err="1"/>
              <a:t>xsaveopt</a:t>
            </a:r>
            <a:r>
              <a:rPr lang="en-US" dirty="0"/>
              <a:t> </a:t>
            </a:r>
            <a:r>
              <a:rPr lang="en-US" dirty="0" err="1"/>
              <a:t>xsavec</a:t>
            </a:r>
            <a:r>
              <a:rPr lang="en-US" dirty="0"/>
              <a:t> xgetbv1 </a:t>
            </a:r>
            <a:r>
              <a:rPr lang="en-US" dirty="0" err="1"/>
              <a:t>xsaves</a:t>
            </a:r>
            <a:r>
              <a:rPr lang="en-US" dirty="0"/>
              <a:t> </a:t>
            </a:r>
            <a:r>
              <a:rPr lang="en-US" dirty="0" err="1"/>
              <a:t>cqm_l</a:t>
            </a:r>
            <a:r>
              <a:rPr lang="en-US" dirty="0"/>
              <a:t> lc </a:t>
            </a:r>
            <a:r>
              <a:rPr lang="en-US" dirty="0" err="1"/>
              <a:t>cqm_occup_llc</a:t>
            </a:r>
            <a:r>
              <a:rPr lang="en-US" dirty="0"/>
              <a:t> </a:t>
            </a:r>
            <a:r>
              <a:rPr lang="en-US" dirty="0" err="1"/>
              <a:t>cqm_mbm_total</a:t>
            </a:r>
            <a:r>
              <a:rPr lang="en-US" dirty="0"/>
              <a:t> </a:t>
            </a:r>
            <a:r>
              <a:rPr lang="en-US" dirty="0" err="1"/>
              <a:t>cqm_mbm_local</a:t>
            </a:r>
            <a:r>
              <a:rPr lang="en-US" dirty="0"/>
              <a:t> dt herm </a:t>
            </a:r>
            <a:r>
              <a:rPr lang="en-US" dirty="0" err="1"/>
              <a:t>ida</a:t>
            </a:r>
            <a:r>
              <a:rPr lang="en-US" dirty="0"/>
              <a:t> </a:t>
            </a:r>
            <a:r>
              <a:rPr lang="en-US" dirty="0" err="1"/>
              <a:t>arat</a:t>
            </a:r>
            <a:r>
              <a:rPr lang="en-US" dirty="0"/>
              <a:t> </a:t>
            </a:r>
            <a:r>
              <a:rPr lang="en-US" dirty="0" err="1"/>
              <a:t>pln</a:t>
            </a:r>
            <a:r>
              <a:rPr lang="en-US" dirty="0"/>
              <a:t> pts </a:t>
            </a:r>
            <a:r>
              <a:rPr lang="en-US" dirty="0" err="1"/>
              <a:t>hwp</a:t>
            </a:r>
            <a:r>
              <a:rPr lang="en-US" dirty="0"/>
              <a:t> </a:t>
            </a:r>
            <a:r>
              <a:rPr lang="en-US" dirty="0" err="1"/>
              <a:t>hwp_act_window</a:t>
            </a:r>
            <a:r>
              <a:rPr lang="en-US" dirty="0"/>
              <a:t> </a:t>
            </a:r>
            <a:r>
              <a:rPr lang="en-US" dirty="0" err="1"/>
              <a:t>hwp_ep</a:t>
            </a:r>
            <a:r>
              <a:rPr lang="en-US" dirty="0"/>
              <a:t> p </a:t>
            </a:r>
            <a:r>
              <a:rPr lang="en-US" dirty="0" err="1"/>
              <a:t>hwp_pkg_req</a:t>
            </a:r>
            <a:r>
              <a:rPr lang="en-US" dirty="0"/>
              <a:t> </a:t>
            </a:r>
            <a:r>
              <a:rPr lang="en-US" dirty="0" err="1"/>
              <a:t>pku</a:t>
            </a:r>
            <a:r>
              <a:rPr lang="en-US" dirty="0"/>
              <a:t> </a:t>
            </a:r>
            <a:r>
              <a:rPr lang="en-US" dirty="0" err="1"/>
              <a:t>ospke</a:t>
            </a:r>
            <a:r>
              <a:rPr lang="en-US" dirty="0"/>
              <a:t> </a:t>
            </a:r>
            <a:r>
              <a:rPr lang="en-US" dirty="0" err="1"/>
              <a:t>md_clear</a:t>
            </a:r>
            <a:r>
              <a:rPr lang="en-US" dirty="0"/>
              <a:t> flush_l1d</a:t>
            </a:r>
          </a:p>
          <a:p>
            <a:endParaRPr lang="en-US" dirty="0"/>
          </a:p>
        </p:txBody>
      </p:sp>
      <p:sp>
        <p:nvSpPr>
          <p:cNvPr id="4" name="Text Placeholder 3">
            <a:extLst>
              <a:ext uri="{FF2B5EF4-FFF2-40B4-BE49-F238E27FC236}">
                <a16:creationId xmlns:a16="http://schemas.microsoft.com/office/drawing/2014/main" id="{AB05FB56-C001-4E15-A4DA-8D28CC6D635D}"/>
              </a:ext>
            </a:extLst>
          </p:cNvPr>
          <p:cNvSpPr>
            <a:spLocks noGrp="1"/>
          </p:cNvSpPr>
          <p:nvPr>
            <p:ph type="body" sz="quarter" idx="29"/>
          </p:nvPr>
        </p:nvSpPr>
        <p:spPr/>
        <p:txBody>
          <a:bodyPr/>
          <a:lstStyle/>
          <a:p>
            <a:endParaRPr lang="en-US"/>
          </a:p>
        </p:txBody>
      </p:sp>
      <p:sp>
        <p:nvSpPr>
          <p:cNvPr id="5" name="Footer Placeholder 4">
            <a:extLst>
              <a:ext uri="{FF2B5EF4-FFF2-40B4-BE49-F238E27FC236}">
                <a16:creationId xmlns:a16="http://schemas.microsoft.com/office/drawing/2014/main" id="{F858E37A-DD1B-4F32-B15E-81C4693BFE2A}"/>
              </a:ext>
            </a:extLst>
          </p:cNvPr>
          <p:cNvSpPr>
            <a:spLocks noGrp="1"/>
          </p:cNvSpPr>
          <p:nvPr>
            <p:ph type="ftr" sz="quarter" idx="30"/>
          </p:nvPr>
        </p:nvSpPr>
        <p:spPr/>
        <p:txBody>
          <a:bodyPr/>
          <a:lstStyle/>
          <a:p>
            <a:endParaRPr lang="en-US" dirty="0"/>
          </a:p>
        </p:txBody>
      </p:sp>
      <p:sp>
        <p:nvSpPr>
          <p:cNvPr id="6" name="Rectangle 5">
            <a:extLst>
              <a:ext uri="{FF2B5EF4-FFF2-40B4-BE49-F238E27FC236}">
                <a16:creationId xmlns:a16="http://schemas.microsoft.com/office/drawing/2014/main" id="{5BF9137E-80D6-48BC-B7DC-D913A3D72627}"/>
              </a:ext>
            </a:extLst>
          </p:cNvPr>
          <p:cNvSpPr/>
          <p:nvPr/>
        </p:nvSpPr>
        <p:spPr>
          <a:xfrm>
            <a:off x="121993" y="6599491"/>
            <a:ext cx="3251928" cy="222048"/>
          </a:xfrm>
          <a:prstGeom prst="rect">
            <a:avLst/>
          </a:prstGeom>
        </p:spPr>
        <p:txBody>
          <a:bodyPr wrap="square" lIns="0" tIns="0" rIns="0" bIns="0">
            <a:spAutoFit/>
          </a:bodyPr>
          <a:lstStyle/>
          <a:p>
            <a:pPr>
              <a:defRPr/>
            </a:pPr>
            <a:r>
              <a:rPr lang="en-US" sz="800" dirty="0">
                <a:solidFill>
                  <a:prstClr val="white">
                    <a:lumMod val="85000"/>
                  </a:prstClr>
                </a:solidFill>
              </a:rPr>
              <a:t>Copyright ©  2022, Intel Corporation. All rights reserved. </a:t>
            </a:r>
            <a:br>
              <a:rPr lang="en-US" sz="800" dirty="0">
                <a:solidFill>
                  <a:prstClr val="white">
                    <a:lumMod val="85000"/>
                  </a:prstClr>
                </a:solidFill>
              </a:rPr>
            </a:br>
            <a:r>
              <a:rPr lang="en-US" sz="800" dirty="0">
                <a:solidFill>
                  <a:prstClr val="white">
                    <a:lumMod val="85000"/>
                  </a:prstClr>
                </a:solidFill>
              </a:rPr>
              <a:t>*Other names and brands may be claimed as the property of others.</a:t>
            </a:r>
          </a:p>
        </p:txBody>
      </p:sp>
      <p:sp>
        <p:nvSpPr>
          <p:cNvPr id="7" name="Action Button: Custom 9">
            <a:hlinkClick r:id="" action="ppaction://noaction" highlightClick="1"/>
            <a:extLst>
              <a:ext uri="{FF2B5EF4-FFF2-40B4-BE49-F238E27FC236}">
                <a16:creationId xmlns:a16="http://schemas.microsoft.com/office/drawing/2014/main" id="{7156B61E-F95F-4424-B989-B1FC5D90F0C5}"/>
              </a:ext>
            </a:extLst>
          </p:cNvPr>
          <p:cNvSpPr/>
          <p:nvPr/>
        </p:nvSpPr>
        <p:spPr>
          <a:xfrm>
            <a:off x="142991"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schemeClr val="bg1"/>
                </a:solidFill>
                <a:hlinkClick r:id="" action="ppaction://noaction">
                  <a:extLst>
                    <a:ext uri="{A12FA001-AC4F-418D-AE19-62706E023703}">
                      <ahyp:hlinkClr xmlns:ahyp="http://schemas.microsoft.com/office/drawing/2018/hyperlinkcolor" val="tx"/>
                    </a:ext>
                  </a:extLst>
                </a:hlinkClick>
              </a:rPr>
              <a:t>Optimization Notice</a:t>
            </a:r>
            <a:endParaRPr lang="en-US" sz="933" dirty="0">
              <a:solidFill>
                <a:schemeClr val="bg1"/>
              </a:solidFill>
            </a:endParaRPr>
          </a:p>
        </p:txBody>
      </p:sp>
    </p:spTree>
    <p:extLst>
      <p:ext uri="{BB962C8B-B14F-4D97-AF65-F5344CB8AC3E}">
        <p14:creationId xmlns:p14="http://schemas.microsoft.com/office/powerpoint/2010/main" val="273950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mp;f">
            <a:extLst>
              <a:ext uri="{FF2B5EF4-FFF2-40B4-BE49-F238E27FC236}">
                <a16:creationId xmlns:a16="http://schemas.microsoft.com/office/drawing/2014/main" id="{A2F5007E-6A77-452C-842D-516EDA6C0CDA}"/>
              </a:ext>
            </a:extLst>
          </p:cNvPr>
          <p:cNvSpPr/>
          <p:nvPr/>
        </p:nvSpPr>
        <p:spPr>
          <a:xfrm>
            <a:off x="688259" y="2937974"/>
            <a:ext cx="10728908" cy="1793440"/>
          </a:xfrm>
          <a:prstGeom prst="rect">
            <a:avLst/>
          </a:prstGeom>
          <a:gradFill flip="none" rotWithShape="1">
            <a:gsLst>
              <a:gs pos="98000">
                <a:srgbClr val="D3D8EB">
                  <a:alpha val="54000"/>
                  <a:lumMod val="25000"/>
                  <a:lumOff val="75000"/>
                </a:srgbClr>
              </a:gs>
              <a:gs pos="62000">
                <a:srgbClr val="D3D8EB">
                  <a:alpha val="30000"/>
                  <a:lumMod val="60000"/>
                  <a:lumOff val="40000"/>
                </a:srgbClr>
              </a:gs>
              <a:gs pos="23000">
                <a:srgbClr val="ECF3FC">
                  <a:lumMod val="81000"/>
                  <a:lumOff val="19000"/>
                  <a:alpha val="74000"/>
                </a:srgbClr>
              </a:gs>
            </a:gsLst>
            <a:lin ang="1800000" scaled="0"/>
            <a:tileRect/>
          </a:gradFill>
          <a:ln w="12700" cap="flat">
            <a:gradFill flip="none" rotWithShape="1">
              <a:gsLst>
                <a:gs pos="0">
                  <a:schemeClr val="tx1">
                    <a:lumMod val="75000"/>
                    <a:lumOff val="25000"/>
                    <a:alpha val="18000"/>
                  </a:schemeClr>
                </a:gs>
                <a:gs pos="100000">
                  <a:schemeClr val="bg1">
                    <a:alpha val="96000"/>
                  </a:schemeClr>
                </a:gs>
              </a:gsLst>
              <a:lin ang="2700000" scaled="1"/>
              <a:tileRect/>
            </a:gra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240000" rIns="50800" bIns="50800" numCol="1" spcCol="38100" rtlCol="0" anchor="t">
            <a:noAutofit/>
          </a:bodyPr>
          <a:lstStyle/>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p:txBody>
      </p:sp>
      <p:sp>
        <p:nvSpPr>
          <p:cNvPr id="35" name="Rectangle 34">
            <a:extLst>
              <a:ext uri="{FF2B5EF4-FFF2-40B4-BE49-F238E27FC236}">
                <a16:creationId xmlns:a16="http://schemas.microsoft.com/office/drawing/2014/main" id="{BDBD61BE-F644-A840-B06F-E70CC1FBC564}"/>
              </a:ext>
            </a:extLst>
          </p:cNvPr>
          <p:cNvSpPr/>
          <p:nvPr/>
        </p:nvSpPr>
        <p:spPr>
          <a:xfrm>
            <a:off x="689007" y="3238307"/>
            <a:ext cx="2589117" cy="892552"/>
          </a:xfrm>
          <a:prstGeom prst="rect">
            <a:avLst/>
          </a:prstGeom>
        </p:spPr>
        <p:txBody>
          <a:bodyPr wrap="square" rIns="0">
            <a:spAutoFit/>
          </a:bodyPr>
          <a:lstStyle/>
          <a:p>
            <a:pPr marL="0" marR="0" lvl="0" indent="0" algn="l" defTabSz="825458" rtl="0" eaLnBrk="1" fontAlgn="auto" latinLnBrk="0" hangingPunct="0">
              <a:lnSpc>
                <a:spcPct val="90000"/>
              </a:lnSpc>
              <a:spcBef>
                <a:spcPts val="0"/>
              </a:spcBef>
              <a:spcAft>
                <a:spcPts val="0"/>
              </a:spcAft>
              <a:buClrTx/>
              <a:buSzTx/>
              <a:buFontTx/>
              <a:buNone/>
              <a:tabLst/>
              <a:defRPr/>
            </a:pPr>
            <a:r>
              <a:rPr kumimoji="0" lang="en-US" sz="26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Regular" panose="020B0503020203020204" pitchFamily="34" charset="77"/>
                <a:ea typeface="Intel Clear" panose="020B0604020203020204" pitchFamily="34" charset="0"/>
                <a:cs typeface="Intel Clear" panose="020B0604020203020204" pitchFamily="34" charset="0"/>
                <a:sym typeface="Intel Clear Light"/>
              </a:rPr>
              <a:t>Add-on </a:t>
            </a:r>
            <a:r>
              <a:rPr kumimoji="0" lang="en-US" sz="26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Medium" panose="020B0503020203020204" pitchFamily="34" charset="77"/>
                <a:ea typeface="Intel Clear" panose="020B0604020203020204" pitchFamily="34" charset="0"/>
                <a:cs typeface="Intel Clear" panose="020B0604020203020204" pitchFamily="34" charset="0"/>
                <a:sym typeface="Intel Clear Light"/>
              </a:rPr>
              <a:t>Domain-specific </a:t>
            </a:r>
            <a:r>
              <a:rPr kumimoji="0" lang="en-US" sz="26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Regular" panose="020B0503020203020204" pitchFamily="34" charset="77"/>
                <a:ea typeface="Intel Clear" panose="020B0604020203020204" pitchFamily="34" charset="0"/>
                <a:cs typeface="Intel Clear" panose="020B0604020203020204" pitchFamily="34" charset="0"/>
                <a:sym typeface="Intel Clear Light"/>
              </a:rPr>
              <a:t>Toolkits</a:t>
            </a:r>
          </a:p>
        </p:txBody>
      </p:sp>
      <p:sp>
        <p:nvSpPr>
          <p:cNvPr id="39" name="Title 5">
            <a:extLst>
              <a:ext uri="{FF2B5EF4-FFF2-40B4-BE49-F238E27FC236}">
                <a16:creationId xmlns:a16="http://schemas.microsoft.com/office/drawing/2014/main" id="{147C1935-2E9D-4EC3-917D-53ADE61D752A}"/>
              </a:ext>
            </a:extLst>
          </p:cNvPr>
          <p:cNvSpPr txBox="1">
            <a:spLocks/>
          </p:cNvSpPr>
          <p:nvPr/>
        </p:nvSpPr>
        <p:spPr>
          <a:xfrm>
            <a:off x="670584" y="606408"/>
            <a:ext cx="9654170" cy="67064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oAutofit/>
          </a:bodyPr>
          <a:lstStyle>
            <a:lvl1pPr marL="0" marR="0" indent="0" algn="l" defTabSz="609600" latinLnBrk="0">
              <a:lnSpc>
                <a:spcPct val="90000"/>
              </a:lnSpc>
              <a:spcBef>
                <a:spcPts val="0"/>
              </a:spcBef>
              <a:spcAft>
                <a:spcPts val="0"/>
              </a:spcAft>
              <a:buClrTx/>
              <a:buSzTx/>
              <a:buFontTx/>
              <a:buNone/>
              <a:tabLst/>
              <a:defRPr sz="3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marL="0" marR="0" lvl="0" indent="0" algn="l" defTabSz="609600" rtl="0" eaLnBrk="1" fontAlgn="auto" latinLnBrk="0" hangingPunct="1">
              <a:lnSpc>
                <a:spcPct val="90000"/>
              </a:lnSpc>
              <a:spcBef>
                <a:spcPts val="0"/>
              </a:spcBef>
              <a:spcAft>
                <a:spcPts val="0"/>
              </a:spcAft>
              <a:buClrTx/>
              <a:buSzTx/>
              <a:buFontTx/>
              <a:buNone/>
              <a:tabLst/>
              <a:defRPr/>
            </a:pPr>
            <a:r>
              <a:rPr kumimoji="0" lang="en-US" sz="3600" b="0" i="0" u="none" strike="noStrike" kern="0" cap="none" spc="0" normalizeH="0" baseline="0" noProof="0">
                <a:ln>
                  <a:noFill/>
                </a:ln>
                <a:solidFill>
                  <a:srgbClr val="525252"/>
                </a:solidFill>
                <a:effectLst/>
                <a:uLnTx/>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rPr>
              <a:t>Intel</a:t>
            </a:r>
            <a:r>
              <a:rPr kumimoji="0" lang="en-US" sz="3600" b="0" i="0" u="none" strike="noStrike" kern="0" cap="none" spc="0" normalizeH="0" baseline="30000" noProof="0">
                <a:ln>
                  <a:noFill/>
                </a:ln>
                <a:solidFill>
                  <a:srgbClr val="525252"/>
                </a:solidFill>
                <a:effectLst/>
                <a:uLnTx/>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rPr>
              <a:t>®</a:t>
            </a:r>
            <a:r>
              <a:rPr kumimoji="0" lang="en-US" sz="3600" b="0" i="0" u="none" strike="noStrike" kern="0" cap="none" spc="0" normalizeH="0" baseline="0" noProof="0">
                <a:ln>
                  <a:noFill/>
                </a:ln>
                <a:solidFill>
                  <a:srgbClr val="525252"/>
                </a:solidFill>
                <a:effectLst/>
                <a:uLnTx/>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rPr>
              <a:t> oneAPI Toolkits</a:t>
            </a:r>
          </a:p>
          <a:p>
            <a:pPr marL="0" marR="0" lvl="0" indent="0" algn="l" defTabSz="609600" rtl="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a:ln>
                  <a:noFill/>
                </a:ln>
                <a:solidFill>
                  <a:srgbClr val="525252"/>
                </a:solidFill>
                <a:effectLst/>
                <a:uLnTx/>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a:rPr>
              <a:t>A complete set of proven developer tools expanded from CPU to Accelerators</a:t>
            </a:r>
          </a:p>
        </p:txBody>
      </p:sp>
      <p:sp>
        <p:nvSpPr>
          <p:cNvPr id="47" name="TextBox 46">
            <a:extLst>
              <a:ext uri="{FF2B5EF4-FFF2-40B4-BE49-F238E27FC236}">
                <a16:creationId xmlns:a16="http://schemas.microsoft.com/office/drawing/2014/main" id="{2B95D992-2EA3-4686-BB96-772E5F9E6394}"/>
              </a:ext>
            </a:extLst>
          </p:cNvPr>
          <p:cNvSpPr txBox="1"/>
          <p:nvPr/>
        </p:nvSpPr>
        <p:spPr>
          <a:xfrm>
            <a:off x="8931910" y="3937047"/>
            <a:ext cx="2221643" cy="285307"/>
          </a:xfrm>
          <a:prstGeom prst="rect">
            <a:avLst/>
          </a:prstGeom>
          <a:noFill/>
        </p:spPr>
        <p:txBody>
          <a:bodyPr vert="horz" wrap="square" lIns="0" tIns="0" rIns="0" bIns="0" rtlCol="0">
            <a:noAutofit/>
          </a:bodyPr>
          <a:lstStyle/>
          <a:p>
            <a:pPr marL="0" marR="0" lvl="0" indent="0" algn="l" defTabSz="609585"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4A86"/>
                </a:solidFill>
                <a:effectLst/>
                <a:uLnTx/>
                <a:uFillTx/>
                <a:latin typeface="Intel Clear"/>
                <a:sym typeface="Helvetica Neue"/>
              </a:rPr>
              <a:t>Intel® oneAPI </a:t>
            </a:r>
            <a:r>
              <a:rPr kumimoji="0" lang="en-US" sz="1400" b="1" i="0" u="none" strike="noStrike" kern="1200" cap="none" spc="0" normalizeH="0" baseline="0" noProof="0">
                <a:ln>
                  <a:noFill/>
                </a:ln>
                <a:solidFill>
                  <a:srgbClr val="00C7FD"/>
                </a:solidFill>
                <a:effectLst/>
                <a:uLnTx/>
                <a:uFillTx/>
                <a:latin typeface="Intel Clear"/>
                <a:sym typeface="Helvetica Neue"/>
              </a:rPr>
              <a:t>Rendering </a:t>
            </a:r>
            <a:r>
              <a:rPr kumimoji="0" lang="en-US" sz="1400" b="1" i="0" u="none" strike="noStrike" kern="1200" cap="none" spc="0" normalizeH="0" baseline="0" noProof="0">
                <a:ln>
                  <a:noFill/>
                </a:ln>
                <a:solidFill>
                  <a:srgbClr val="004A86"/>
                </a:solidFill>
                <a:effectLst/>
                <a:uLnTx/>
                <a:uFillTx/>
                <a:latin typeface="Intel Clear"/>
                <a:sym typeface="Helvetica Neue"/>
              </a:rPr>
              <a:t>Toolkit</a:t>
            </a:r>
          </a:p>
        </p:txBody>
      </p:sp>
      <p:sp>
        <p:nvSpPr>
          <p:cNvPr id="63" name="TextBox 62">
            <a:extLst>
              <a:ext uri="{FF2B5EF4-FFF2-40B4-BE49-F238E27FC236}">
                <a16:creationId xmlns:a16="http://schemas.microsoft.com/office/drawing/2014/main" id="{4F7B9F53-9D0A-4454-80D7-A0C599E3D861}"/>
              </a:ext>
            </a:extLst>
          </p:cNvPr>
          <p:cNvSpPr txBox="1"/>
          <p:nvPr/>
        </p:nvSpPr>
        <p:spPr>
          <a:xfrm>
            <a:off x="8931910" y="4315639"/>
            <a:ext cx="2311410" cy="334210"/>
          </a:xfrm>
          <a:prstGeom prst="rect">
            <a:avLst/>
          </a:prstGeom>
          <a:noFill/>
        </p:spPr>
        <p:txBody>
          <a:bodyPr vert="horz" wrap="square" lIns="0" tIns="0" rIns="0" bIns="0" rtlCol="0">
            <a:noAutofit/>
          </a:bodyPr>
          <a:lstStyle/>
          <a:p>
            <a:pPr marL="0" marR="0" lvl="0" indent="0" algn="l" defTabSz="609585"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68B5"/>
                </a:solidFill>
                <a:effectLst/>
                <a:uLnTx/>
                <a:uFillTx/>
                <a:latin typeface="Intel Clear"/>
                <a:sym typeface="Helvetica Neue"/>
              </a:rPr>
              <a:t>Create performant, high-fidelity visualization applications</a:t>
            </a:r>
          </a:p>
        </p:txBody>
      </p:sp>
      <p:sp>
        <p:nvSpPr>
          <p:cNvPr id="64" name="TextBox 63">
            <a:extLst>
              <a:ext uri="{FF2B5EF4-FFF2-40B4-BE49-F238E27FC236}">
                <a16:creationId xmlns:a16="http://schemas.microsoft.com/office/drawing/2014/main" id="{1DE77AF0-4347-4820-B3FD-E0B6763D3E7B}"/>
              </a:ext>
            </a:extLst>
          </p:cNvPr>
          <p:cNvSpPr txBox="1"/>
          <p:nvPr/>
        </p:nvSpPr>
        <p:spPr>
          <a:xfrm>
            <a:off x="4687785" y="3156392"/>
            <a:ext cx="2490595" cy="192615"/>
          </a:xfrm>
          <a:prstGeom prst="rect">
            <a:avLst/>
          </a:prstGeom>
          <a:noFill/>
        </p:spPr>
        <p:txBody>
          <a:bodyPr vert="horz" wrap="square" lIns="0" tIns="0" rIns="0" bIns="0" rtlCol="0">
            <a:noAutofit/>
          </a:bodyPr>
          <a:lstStyle/>
          <a:p>
            <a:pPr marL="0" marR="0" lvl="0" indent="0" algn="l" defTabSz="609585"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4A86"/>
                </a:solidFill>
                <a:effectLst/>
                <a:uLnTx/>
                <a:uFillTx/>
                <a:latin typeface="Intel Clear"/>
                <a:sym typeface="Helvetica Neue"/>
              </a:rPr>
              <a:t>Intel® oneAPI Tools for </a:t>
            </a:r>
            <a:r>
              <a:rPr kumimoji="0" lang="en-US" sz="1400" b="1" i="0" u="none" strike="noStrike" kern="1200" cap="none" spc="0" normalizeH="0" baseline="0" noProof="0">
                <a:ln>
                  <a:noFill/>
                </a:ln>
                <a:solidFill>
                  <a:srgbClr val="00C7FD"/>
                </a:solidFill>
                <a:effectLst/>
                <a:uLnTx/>
                <a:uFillTx/>
                <a:latin typeface="Intel Clear"/>
                <a:sym typeface="Helvetica Neue"/>
              </a:rPr>
              <a:t>HPC</a:t>
            </a:r>
          </a:p>
        </p:txBody>
      </p:sp>
      <p:sp>
        <p:nvSpPr>
          <p:cNvPr id="65" name="TextBox 64">
            <a:extLst>
              <a:ext uri="{FF2B5EF4-FFF2-40B4-BE49-F238E27FC236}">
                <a16:creationId xmlns:a16="http://schemas.microsoft.com/office/drawing/2014/main" id="{82B95D51-862F-4734-985C-0F8D21FF165F}"/>
              </a:ext>
            </a:extLst>
          </p:cNvPr>
          <p:cNvSpPr txBox="1"/>
          <p:nvPr/>
        </p:nvSpPr>
        <p:spPr>
          <a:xfrm>
            <a:off x="4703304" y="3394542"/>
            <a:ext cx="2323718" cy="344416"/>
          </a:xfrm>
          <a:prstGeom prst="rect">
            <a:avLst/>
          </a:prstGeom>
          <a:noFill/>
        </p:spPr>
        <p:txBody>
          <a:bodyPr vert="horz" wrap="square" lIns="0" tIns="0" rIns="0" bIns="0" rtlCol="0">
            <a:noAutofit/>
          </a:bodyPr>
          <a:lstStyle/>
          <a:p>
            <a:pPr marL="0" marR="0" lvl="0" indent="0" algn="l" defTabSz="609585"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 Clear"/>
                <a:sym typeface="Helvetica Neue"/>
              </a:rPr>
              <a:t>Deliver fast Fortran, OpenMP &amp; MPI applications that scale</a:t>
            </a:r>
          </a:p>
        </p:txBody>
      </p:sp>
      <p:sp>
        <p:nvSpPr>
          <p:cNvPr id="66" name="TextBox 65">
            <a:extLst>
              <a:ext uri="{FF2B5EF4-FFF2-40B4-BE49-F238E27FC236}">
                <a16:creationId xmlns:a16="http://schemas.microsoft.com/office/drawing/2014/main" id="{323F86A0-224F-43D5-BDB7-18176708B452}"/>
              </a:ext>
            </a:extLst>
          </p:cNvPr>
          <p:cNvSpPr txBox="1"/>
          <p:nvPr/>
        </p:nvSpPr>
        <p:spPr>
          <a:xfrm>
            <a:off x="8931910" y="3163467"/>
            <a:ext cx="2221643" cy="234755"/>
          </a:xfrm>
          <a:prstGeom prst="rect">
            <a:avLst/>
          </a:prstGeom>
          <a:noFill/>
        </p:spPr>
        <p:txBody>
          <a:bodyPr vert="horz" wrap="square" lIns="0" tIns="0" rIns="0" bIns="0" rtlCol="0">
            <a:noAutofit/>
          </a:bodyPr>
          <a:lstStyle/>
          <a:p>
            <a:pPr marL="0" marR="0" lvl="0" indent="0" algn="l" defTabSz="609585"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4A86"/>
                </a:solidFill>
                <a:effectLst/>
                <a:uLnTx/>
                <a:uFillTx/>
                <a:latin typeface="Intel Clear"/>
                <a:sym typeface="Helvetica Neue"/>
              </a:rPr>
              <a:t>Intel® oneAPI Tools for </a:t>
            </a:r>
            <a:r>
              <a:rPr kumimoji="0" lang="en-US" sz="1400" b="1" i="0" u="none" strike="noStrike" kern="1200" cap="none" spc="0" normalizeH="0" baseline="0" noProof="0">
                <a:ln>
                  <a:noFill/>
                </a:ln>
                <a:solidFill>
                  <a:srgbClr val="00C7FD"/>
                </a:solidFill>
                <a:effectLst/>
                <a:uLnTx/>
                <a:uFillTx/>
                <a:latin typeface="Intel Clear"/>
                <a:sym typeface="Helvetica Neue"/>
              </a:rPr>
              <a:t>IoT</a:t>
            </a:r>
          </a:p>
        </p:txBody>
      </p:sp>
      <p:sp>
        <p:nvSpPr>
          <p:cNvPr id="67" name="TextBox 66">
            <a:extLst>
              <a:ext uri="{FF2B5EF4-FFF2-40B4-BE49-F238E27FC236}">
                <a16:creationId xmlns:a16="http://schemas.microsoft.com/office/drawing/2014/main" id="{9EC71ECC-0AF3-4CE0-A213-33DDF5E8F4B3}"/>
              </a:ext>
            </a:extLst>
          </p:cNvPr>
          <p:cNvSpPr txBox="1"/>
          <p:nvPr/>
        </p:nvSpPr>
        <p:spPr>
          <a:xfrm>
            <a:off x="8912353" y="3409800"/>
            <a:ext cx="2260344" cy="300730"/>
          </a:xfrm>
          <a:prstGeom prst="rect">
            <a:avLst/>
          </a:prstGeom>
          <a:noFill/>
        </p:spPr>
        <p:txBody>
          <a:bodyPr vert="horz" wrap="square" lIns="0" tIns="0" rIns="0" bIns="0" rtlCol="0">
            <a:noAutofit/>
          </a:bodyPr>
          <a:lstStyle/>
          <a:p>
            <a:pPr marL="0" marR="0" lvl="0" indent="0" algn="l" defTabSz="609585"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68B5"/>
                </a:solidFill>
                <a:effectLst/>
                <a:uLnTx/>
                <a:uFillTx/>
                <a:latin typeface="Intel Clear"/>
                <a:sym typeface="Helvetica Neue"/>
              </a:rPr>
              <a:t>Build efficient, reliable solutions that run at network’s edge</a:t>
            </a:r>
          </a:p>
        </p:txBody>
      </p:sp>
      <p:sp>
        <p:nvSpPr>
          <p:cNvPr id="68" name="TextBox 67">
            <a:extLst>
              <a:ext uri="{FF2B5EF4-FFF2-40B4-BE49-F238E27FC236}">
                <a16:creationId xmlns:a16="http://schemas.microsoft.com/office/drawing/2014/main" id="{D04E1ED8-03C5-482D-84EF-B5B357A11169}"/>
              </a:ext>
            </a:extLst>
          </p:cNvPr>
          <p:cNvSpPr txBox="1"/>
          <p:nvPr/>
        </p:nvSpPr>
        <p:spPr>
          <a:xfrm>
            <a:off x="4720908" y="3933200"/>
            <a:ext cx="2781041" cy="321159"/>
          </a:xfrm>
          <a:prstGeom prst="rect">
            <a:avLst/>
          </a:prstGeom>
          <a:noFill/>
        </p:spPr>
        <p:txBody>
          <a:bodyPr vert="horz" wrap="square" lIns="0" tIns="0" rIns="0" bIns="0" rtlCol="0">
            <a:noAutofit/>
          </a:bodyPr>
          <a:lstStyle/>
          <a:p>
            <a:pPr marL="0" marR="0" lvl="0" indent="0" algn="l" defTabSz="609585"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20" normalizeH="0" baseline="0" noProof="0" dirty="0">
                <a:ln>
                  <a:noFill/>
                </a:ln>
                <a:solidFill>
                  <a:srgbClr val="004A86"/>
                </a:solidFill>
                <a:effectLst/>
                <a:uLnTx/>
                <a:uFillTx/>
                <a:latin typeface="Intel Clear"/>
                <a:sym typeface="Helvetica Neue"/>
              </a:rPr>
              <a:t>Intel® </a:t>
            </a:r>
            <a:r>
              <a:rPr kumimoji="0" lang="en-US" sz="1400" b="1" i="0" u="none" strike="noStrike" kern="1200" cap="none" spc="-20" normalizeH="0" baseline="0" noProof="0" dirty="0">
                <a:ln>
                  <a:noFill/>
                </a:ln>
                <a:solidFill>
                  <a:srgbClr val="00C7FD"/>
                </a:solidFill>
                <a:effectLst/>
                <a:uLnTx/>
                <a:uFillTx/>
                <a:latin typeface="Intel Clear"/>
                <a:sym typeface="Helvetica Neue"/>
              </a:rPr>
              <a:t>AI Analytics </a:t>
            </a:r>
            <a:r>
              <a:rPr kumimoji="0" lang="en-US" sz="1400" b="1" i="0" u="none" strike="noStrike" kern="1200" cap="none" spc="-20" normalizeH="0" baseline="0" noProof="0" dirty="0">
                <a:ln>
                  <a:noFill/>
                </a:ln>
                <a:solidFill>
                  <a:srgbClr val="004A86"/>
                </a:solidFill>
                <a:effectLst/>
                <a:uLnTx/>
                <a:uFillTx/>
                <a:latin typeface="Intel Clear"/>
                <a:sym typeface="Helvetica Neue"/>
              </a:rPr>
              <a:t>Toolkit</a:t>
            </a:r>
          </a:p>
        </p:txBody>
      </p:sp>
      <p:sp>
        <p:nvSpPr>
          <p:cNvPr id="69" name="TextBox 68">
            <a:extLst>
              <a:ext uri="{FF2B5EF4-FFF2-40B4-BE49-F238E27FC236}">
                <a16:creationId xmlns:a16="http://schemas.microsoft.com/office/drawing/2014/main" id="{D5660B7E-2A7F-49F5-A538-531EA550BBF8}"/>
              </a:ext>
            </a:extLst>
          </p:cNvPr>
          <p:cNvSpPr txBox="1"/>
          <p:nvPr/>
        </p:nvSpPr>
        <p:spPr>
          <a:xfrm>
            <a:off x="4703304" y="4159661"/>
            <a:ext cx="2572701" cy="529860"/>
          </a:xfrm>
          <a:prstGeom prst="rect">
            <a:avLst/>
          </a:prstGeom>
          <a:noFill/>
        </p:spPr>
        <p:txBody>
          <a:bodyPr vert="horz" wrap="square" lIns="0" tIns="0" rIns="0" bIns="0" rtlCol="0">
            <a:noAutofit/>
          </a:bodyPr>
          <a:lstStyle/>
          <a:p>
            <a:pPr marL="0" marR="0" lvl="0" indent="0" algn="l" defTabSz="609585"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68B5"/>
                </a:solidFill>
                <a:effectLst/>
                <a:uLnTx/>
                <a:uFillTx/>
                <a:latin typeface="Intel Clear"/>
                <a:sym typeface="Helvetica Neue"/>
              </a:rPr>
              <a:t>Accelerate machine learning &amp; data science pipelines end-to-end with optimized DL frameworks &amp; high-performing Python libraries</a:t>
            </a:r>
          </a:p>
        </p:txBody>
      </p:sp>
      <p:pic>
        <p:nvPicPr>
          <p:cNvPr id="72" name="Picture 71" descr="Logo&#10;&#10;Description automatically generated">
            <a:extLst>
              <a:ext uri="{FF2B5EF4-FFF2-40B4-BE49-F238E27FC236}">
                <a16:creationId xmlns:a16="http://schemas.microsoft.com/office/drawing/2014/main" id="{42DFF5F8-D3EC-4D95-A39E-988DA76B98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9526" y="463061"/>
            <a:ext cx="966342" cy="845550"/>
          </a:xfrm>
          <a:prstGeom prst="rect">
            <a:avLst/>
          </a:prstGeom>
        </p:spPr>
      </p:pic>
      <p:sp>
        <p:nvSpPr>
          <p:cNvPr id="73" name="TextBox 72">
            <a:extLst>
              <a:ext uri="{FF2B5EF4-FFF2-40B4-BE49-F238E27FC236}">
                <a16:creationId xmlns:a16="http://schemas.microsoft.com/office/drawing/2014/main" id="{47D0791B-A381-4AA3-858D-B6BB20E391A3}"/>
              </a:ext>
            </a:extLst>
          </p:cNvPr>
          <p:cNvSpPr txBox="1"/>
          <p:nvPr/>
        </p:nvSpPr>
        <p:spPr>
          <a:xfrm>
            <a:off x="831981" y="6256288"/>
            <a:ext cx="3769516"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25252"/>
                </a:solidFill>
                <a:effectLst/>
                <a:uLnTx/>
                <a:uFillTx/>
                <a:latin typeface="Intel Clear"/>
                <a:ea typeface="+mn-ea"/>
                <a:cs typeface="+mn-cs"/>
                <a:sym typeface="Helvetica Neue"/>
              </a:rPr>
              <a:t>Latest version available 2022.1</a:t>
            </a:r>
          </a:p>
        </p:txBody>
      </p:sp>
      <p:sp>
        <p:nvSpPr>
          <p:cNvPr id="5" name="!!m&amp;f">
            <a:extLst>
              <a:ext uri="{FF2B5EF4-FFF2-40B4-BE49-F238E27FC236}">
                <a16:creationId xmlns:a16="http://schemas.microsoft.com/office/drawing/2014/main" id="{BA708F8C-C3B9-044C-829D-9F170529DDC8}"/>
              </a:ext>
            </a:extLst>
          </p:cNvPr>
          <p:cNvSpPr/>
          <p:nvPr/>
        </p:nvSpPr>
        <p:spPr>
          <a:xfrm>
            <a:off x="680416" y="4727321"/>
            <a:ext cx="10729345" cy="992881"/>
          </a:xfrm>
          <a:prstGeom prst="rect">
            <a:avLst/>
          </a:prstGeom>
          <a:gradFill flip="none" rotWithShape="1">
            <a:gsLst>
              <a:gs pos="98000">
                <a:srgbClr val="D3D8EB">
                  <a:alpha val="54000"/>
                  <a:lumMod val="25000"/>
                  <a:lumOff val="75000"/>
                </a:srgbClr>
              </a:gs>
              <a:gs pos="62000">
                <a:srgbClr val="D3D8EB">
                  <a:alpha val="30000"/>
                  <a:lumMod val="60000"/>
                  <a:lumOff val="40000"/>
                </a:srgbClr>
              </a:gs>
              <a:gs pos="23000">
                <a:srgbClr val="ECF3FC">
                  <a:lumMod val="81000"/>
                  <a:lumOff val="19000"/>
                  <a:alpha val="74000"/>
                </a:srgbClr>
              </a:gs>
            </a:gsLst>
            <a:lin ang="1800000" scaled="0"/>
            <a:tileRect/>
          </a:gradFill>
          <a:ln w="12700" cap="flat">
            <a:gradFill flip="none" rotWithShape="1">
              <a:gsLst>
                <a:gs pos="0">
                  <a:schemeClr val="tx1">
                    <a:lumMod val="75000"/>
                    <a:lumOff val="25000"/>
                    <a:alpha val="18000"/>
                  </a:schemeClr>
                </a:gs>
                <a:gs pos="100000">
                  <a:schemeClr val="bg1">
                    <a:alpha val="96000"/>
                  </a:schemeClr>
                </a:gs>
              </a:gsLst>
              <a:lin ang="2700000" scaled="1"/>
              <a:tileRect/>
            </a:gra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240000" rIns="50800" bIns="50800" numCol="1" spcCol="38100" rtlCol="0" anchor="t">
            <a:noAutofit/>
          </a:bodyPr>
          <a:lstStyle/>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p:txBody>
      </p:sp>
      <p:sp>
        <p:nvSpPr>
          <p:cNvPr id="37" name="Rectangle 36">
            <a:extLst>
              <a:ext uri="{FF2B5EF4-FFF2-40B4-BE49-F238E27FC236}">
                <a16:creationId xmlns:a16="http://schemas.microsoft.com/office/drawing/2014/main" id="{E1727C8C-3E26-3E41-BEBB-CA6ABF036F38}"/>
              </a:ext>
            </a:extLst>
          </p:cNvPr>
          <p:cNvSpPr/>
          <p:nvPr/>
        </p:nvSpPr>
        <p:spPr>
          <a:xfrm>
            <a:off x="762808" y="4920323"/>
            <a:ext cx="3382559" cy="693267"/>
          </a:xfrm>
          <a:prstGeom prst="rect">
            <a:avLst/>
          </a:prstGeom>
        </p:spPr>
        <p:txBody>
          <a:bodyPr wrap="square" lIns="0">
            <a:spAutoFit/>
          </a:bodyPr>
          <a:lstStyle/>
          <a:p>
            <a:pPr marL="0" marR="0" lvl="0" indent="0" algn="l" defTabSz="825458" rtl="0" eaLnBrk="1" fontAlgn="auto" latinLnBrk="0" hangingPunct="0">
              <a:lnSpc>
                <a:spcPct val="75000"/>
              </a:lnSpc>
              <a:spcBef>
                <a:spcPts val="0"/>
              </a:spcBef>
              <a:spcAft>
                <a:spcPts val="0"/>
              </a:spcAft>
              <a:buClrTx/>
              <a:buSzTx/>
              <a:buFontTx/>
              <a:buNone/>
              <a:tabLst/>
              <a:defRPr/>
            </a:pPr>
            <a:r>
              <a:rPr kumimoji="0" lang="en-US" sz="26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Regular" panose="020B0503020203020204" pitchFamily="34" charset="77"/>
                <a:ea typeface="Intel Clear" panose="020B0604020203020204" pitchFamily="34" charset="0"/>
                <a:cs typeface="Intel Clear" panose="020B0604020203020204" pitchFamily="34" charset="0"/>
                <a:sym typeface="Intel Clear Light"/>
              </a:rPr>
              <a:t>Toolkit </a:t>
            </a:r>
          </a:p>
          <a:p>
            <a:pPr marL="0" marR="0" lvl="0" indent="0" algn="l" defTabSz="825458" rtl="0" eaLnBrk="1" fontAlgn="auto" latinLnBrk="0" hangingPunct="0">
              <a:lnSpc>
                <a:spcPct val="75000"/>
              </a:lnSpc>
              <a:spcBef>
                <a:spcPts val="0"/>
              </a:spcBef>
              <a:spcAft>
                <a:spcPts val="0"/>
              </a:spcAft>
              <a:buClrTx/>
              <a:buSzTx/>
              <a:buFontTx/>
              <a:buNone/>
              <a:tabLst/>
              <a:defRPr/>
            </a:pPr>
            <a:r>
              <a:rPr kumimoji="0" lang="en-US" sz="26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Medium" panose="020B0503020203020204" pitchFamily="34" charset="77"/>
                <a:ea typeface="Intel Clear" panose="020B0604020203020204" pitchFamily="34" charset="0"/>
                <a:cs typeface="Intel Clear" panose="020B0604020203020204" pitchFamily="34" charset="0"/>
                <a:sym typeface="Intel Clear Light"/>
              </a:rPr>
              <a:t>powered by oneAPI</a:t>
            </a:r>
          </a:p>
        </p:txBody>
      </p:sp>
      <p:sp>
        <p:nvSpPr>
          <p:cNvPr id="70" name="TextBox 69">
            <a:extLst>
              <a:ext uri="{FF2B5EF4-FFF2-40B4-BE49-F238E27FC236}">
                <a16:creationId xmlns:a16="http://schemas.microsoft.com/office/drawing/2014/main" id="{320ED950-E1BC-45EA-880E-4ED0E6D10A37}"/>
              </a:ext>
            </a:extLst>
          </p:cNvPr>
          <p:cNvSpPr txBox="1"/>
          <p:nvPr/>
        </p:nvSpPr>
        <p:spPr>
          <a:xfrm>
            <a:off x="6457731" y="5022097"/>
            <a:ext cx="3382559" cy="161170"/>
          </a:xfrm>
          <a:prstGeom prst="rect">
            <a:avLst/>
          </a:prstGeom>
          <a:noFill/>
        </p:spPr>
        <p:txBody>
          <a:bodyPr vert="horz" wrap="square" lIns="0" tIns="0" rIns="0" bIns="0" rtlCol="0">
            <a:noAutofit/>
          </a:bodyPr>
          <a:lstStyle/>
          <a:p>
            <a:pPr marL="0" marR="0" lvl="0" indent="0" algn="l" defTabSz="609585"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27" normalizeH="0" baseline="0" noProof="0">
                <a:ln>
                  <a:noFill/>
                </a:ln>
                <a:solidFill>
                  <a:srgbClr val="004A86"/>
                </a:solidFill>
                <a:effectLst/>
                <a:uLnTx/>
                <a:uFillTx/>
                <a:latin typeface="Intel Clear"/>
                <a:sym typeface="Helvetica Neue"/>
              </a:rPr>
              <a:t>Intel® Distribution of OpenVINO™ </a:t>
            </a:r>
            <a:r>
              <a:rPr kumimoji="0" lang="en-US" sz="1400" b="1" i="0" u="none" strike="noStrike" kern="1200" cap="none" spc="0" normalizeH="0" baseline="0" noProof="0">
                <a:ln>
                  <a:noFill/>
                </a:ln>
                <a:solidFill>
                  <a:srgbClr val="004A86"/>
                </a:solidFill>
                <a:effectLst/>
                <a:uLnTx/>
                <a:uFillTx/>
                <a:latin typeface="Intel Clear"/>
                <a:sym typeface="Helvetica Neue"/>
              </a:rPr>
              <a:t>Toolkit</a:t>
            </a:r>
            <a:endParaRPr kumimoji="0" lang="en-US" sz="1400" b="0" i="0" u="none" strike="noStrike" kern="1200" cap="none" spc="0" normalizeH="0" baseline="0" noProof="0">
              <a:ln>
                <a:noFill/>
              </a:ln>
              <a:solidFill>
                <a:srgbClr val="004A86"/>
              </a:solidFill>
              <a:effectLst/>
              <a:uLnTx/>
              <a:uFillTx/>
              <a:latin typeface="Intel Clear"/>
              <a:sym typeface="Helvetica Neue"/>
            </a:endParaRPr>
          </a:p>
        </p:txBody>
      </p:sp>
      <p:sp>
        <p:nvSpPr>
          <p:cNvPr id="71" name="TextBox 70">
            <a:extLst>
              <a:ext uri="{FF2B5EF4-FFF2-40B4-BE49-F238E27FC236}">
                <a16:creationId xmlns:a16="http://schemas.microsoft.com/office/drawing/2014/main" id="{A4C2E59F-BEEF-49B1-B6AB-D4ABD711A2BA}"/>
              </a:ext>
            </a:extLst>
          </p:cNvPr>
          <p:cNvSpPr txBox="1"/>
          <p:nvPr/>
        </p:nvSpPr>
        <p:spPr>
          <a:xfrm>
            <a:off x="6457730" y="5223016"/>
            <a:ext cx="3028701" cy="235602"/>
          </a:xfrm>
          <a:prstGeom prst="rect">
            <a:avLst/>
          </a:prstGeom>
          <a:noFill/>
        </p:spPr>
        <p:txBody>
          <a:bodyPr vert="horz" wrap="square" lIns="0" tIns="0" rIns="0" bIns="0" rtlCol="0">
            <a:noAutofit/>
          </a:bodyPr>
          <a:lstStyle/>
          <a:p>
            <a:pPr marL="0" marR="0" lvl="0" indent="0" algn="l" defTabSz="609585"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68B5"/>
                </a:solidFill>
                <a:effectLst/>
                <a:uLnTx/>
                <a:uFillTx/>
                <a:latin typeface="Intel Clear"/>
                <a:sym typeface="Helvetica Neue"/>
              </a:rPr>
              <a:t>Deploy high performance inference &amp; applications from edge to cloud</a:t>
            </a:r>
          </a:p>
        </p:txBody>
      </p:sp>
      <p:pic>
        <p:nvPicPr>
          <p:cNvPr id="10" name="Picture 9">
            <a:extLst>
              <a:ext uri="{FF2B5EF4-FFF2-40B4-BE49-F238E27FC236}">
                <a16:creationId xmlns:a16="http://schemas.microsoft.com/office/drawing/2014/main" id="{74B877F7-8397-43A4-BDC9-BC01EA914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120" y="5119785"/>
            <a:ext cx="1505293" cy="311221"/>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5781ED99-D926-407C-B64D-2780FC4E7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2275" y="3060321"/>
            <a:ext cx="1143001" cy="685800"/>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7A5E7B7E-F13B-4EE9-8862-B3B257806F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758" y="3063240"/>
            <a:ext cx="1143000" cy="685800"/>
          </a:xfrm>
          <a:prstGeom prst="rect">
            <a:avLst/>
          </a:prstGeom>
        </p:spPr>
      </p:pic>
      <p:pic>
        <p:nvPicPr>
          <p:cNvPr id="16" name="Picture 15">
            <a:extLst>
              <a:ext uri="{FF2B5EF4-FFF2-40B4-BE49-F238E27FC236}">
                <a16:creationId xmlns:a16="http://schemas.microsoft.com/office/drawing/2014/main" id="{23AD0E4F-ED30-4F35-8C68-FEAE7D7404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4758" y="3920117"/>
            <a:ext cx="1143000" cy="685800"/>
          </a:xfrm>
          <a:prstGeom prst="rect">
            <a:avLst/>
          </a:prstGeom>
        </p:spPr>
      </p:pic>
      <p:pic>
        <p:nvPicPr>
          <p:cNvPr id="20" name="Picture 19">
            <a:extLst>
              <a:ext uri="{FF2B5EF4-FFF2-40B4-BE49-F238E27FC236}">
                <a16:creationId xmlns:a16="http://schemas.microsoft.com/office/drawing/2014/main" id="{B7FA5DA3-BDF5-4915-BDD6-5007F551AE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0933" y="3919173"/>
            <a:ext cx="1143000" cy="685800"/>
          </a:xfrm>
          <a:prstGeom prst="rect">
            <a:avLst/>
          </a:prstGeom>
        </p:spPr>
      </p:pic>
      <p:sp>
        <p:nvSpPr>
          <p:cNvPr id="29" name="!!m&amp;f">
            <a:extLst>
              <a:ext uri="{FF2B5EF4-FFF2-40B4-BE49-F238E27FC236}">
                <a16:creationId xmlns:a16="http://schemas.microsoft.com/office/drawing/2014/main" id="{FDE336F1-7483-4A0D-BDBA-8B306E2C0051}"/>
              </a:ext>
            </a:extLst>
          </p:cNvPr>
          <p:cNvSpPr/>
          <p:nvPr/>
        </p:nvSpPr>
        <p:spPr>
          <a:xfrm>
            <a:off x="679939" y="1917693"/>
            <a:ext cx="10728908" cy="1020280"/>
          </a:xfrm>
          <a:prstGeom prst="rect">
            <a:avLst/>
          </a:prstGeom>
          <a:gradFill flip="none" rotWithShape="1">
            <a:gsLst>
              <a:gs pos="98000">
                <a:srgbClr val="D3D8EB">
                  <a:alpha val="54000"/>
                  <a:lumMod val="25000"/>
                  <a:lumOff val="75000"/>
                </a:srgbClr>
              </a:gs>
              <a:gs pos="62000">
                <a:srgbClr val="D3D8EB">
                  <a:alpha val="30000"/>
                  <a:lumMod val="60000"/>
                  <a:lumOff val="40000"/>
                </a:srgbClr>
              </a:gs>
              <a:gs pos="23000">
                <a:srgbClr val="ECF3FC">
                  <a:lumMod val="81000"/>
                  <a:lumOff val="19000"/>
                  <a:alpha val="74000"/>
                </a:srgbClr>
              </a:gs>
            </a:gsLst>
            <a:lin ang="1800000" scaled="0"/>
            <a:tileRect/>
          </a:gradFill>
          <a:ln w="12700" cap="flat">
            <a:gradFill flip="none" rotWithShape="1">
              <a:gsLst>
                <a:gs pos="0">
                  <a:schemeClr val="tx1">
                    <a:lumMod val="75000"/>
                    <a:lumOff val="25000"/>
                    <a:alpha val="18000"/>
                  </a:schemeClr>
                </a:gs>
                <a:gs pos="100000">
                  <a:schemeClr val="bg1">
                    <a:alpha val="96000"/>
                  </a:schemeClr>
                </a:gs>
              </a:gsLst>
              <a:lin ang="2700000" scaled="1"/>
              <a:tileRect/>
            </a:gra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240000" rIns="50800" bIns="50800" numCol="1" spcCol="38100" rtlCol="0" anchor="t">
            <a:noAutofit/>
          </a:bodyPr>
          <a:lstStyle/>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a:p>
            <a:pPr marL="0" marR="0" lvl="0" indent="0" algn="ctr" defTabSz="825458"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4A86"/>
              </a:solidFill>
              <a:effectLst/>
              <a:uLnTx/>
              <a:uFillTx/>
              <a:latin typeface="IntelOne Display Regular" panose="020B0503020203020204" pitchFamily="34" charset="77"/>
              <a:ea typeface="Helvetica Neue Medium"/>
              <a:cs typeface="Helvetica Neue Medium"/>
              <a:sym typeface="Helvetica Neue Medium"/>
            </a:endParaRPr>
          </a:p>
        </p:txBody>
      </p:sp>
      <p:sp>
        <p:nvSpPr>
          <p:cNvPr id="30" name="Rectangle 29">
            <a:extLst>
              <a:ext uri="{FF2B5EF4-FFF2-40B4-BE49-F238E27FC236}">
                <a16:creationId xmlns:a16="http://schemas.microsoft.com/office/drawing/2014/main" id="{B8762E17-7E08-4FD4-AF21-9653111F32F4}"/>
              </a:ext>
            </a:extLst>
          </p:cNvPr>
          <p:cNvSpPr/>
          <p:nvPr/>
        </p:nvSpPr>
        <p:spPr>
          <a:xfrm>
            <a:off x="881732" y="2133346"/>
            <a:ext cx="9966862" cy="480131"/>
          </a:xfrm>
          <a:prstGeom prst="rect">
            <a:avLst/>
          </a:prstGeom>
        </p:spPr>
        <p:txBody>
          <a:bodyPr wrap="square">
            <a:spAutoFit/>
          </a:bodyPr>
          <a:lstStyle/>
          <a:p>
            <a:pPr marL="0" marR="0" lvl="0" indent="0" algn="ctr" defTabSz="825458" rtl="0" eaLnBrk="1" fontAlgn="auto" latinLnBrk="0" hangingPunct="0">
              <a:lnSpc>
                <a:spcPct val="90000"/>
              </a:lnSpc>
              <a:spcBef>
                <a:spcPts val="2250"/>
              </a:spcBef>
              <a:spcAft>
                <a:spcPts val="0"/>
              </a:spcAft>
              <a:buClrTx/>
              <a:buSzTx/>
              <a:buFontTx/>
              <a:buNone/>
              <a:tabLst/>
              <a:defRPr/>
            </a:pPr>
            <a:r>
              <a:rPr kumimoji="0" lang="en-US" sz="28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Regular" panose="020B0503020203020204"/>
                <a:ea typeface="Intel Clear" panose="020B0604020203020204" pitchFamily="34" charset="0"/>
                <a:cs typeface="Intel Clear" panose="020B0604020203020204" pitchFamily="34" charset="0"/>
                <a:sym typeface="Intel Clear Light"/>
              </a:rPr>
              <a:t>Intel</a:t>
            </a:r>
            <a:r>
              <a:rPr kumimoji="0" lang="en-US" sz="2800" b="0" i="0" u="none" strike="noStrike" kern="0" cap="none" spc="0" normalizeH="0" baseline="30000" noProof="0">
                <a:ln>
                  <a:noFill/>
                </a:ln>
                <a:gradFill flip="none" rotWithShape="1">
                  <a:gsLst>
                    <a:gs pos="0">
                      <a:srgbClr val="3781FF">
                        <a:lumMod val="60000"/>
                      </a:srgbClr>
                    </a:gs>
                    <a:gs pos="70000">
                      <a:srgbClr val="002B76"/>
                    </a:gs>
                  </a:gsLst>
                  <a:lin ang="3600000" scaled="0"/>
                  <a:tileRect/>
                </a:gradFill>
                <a:effectLst/>
                <a:uLnTx/>
                <a:uFillTx/>
                <a:latin typeface="IntelOne Display Regular" panose="020B0503020203020204"/>
                <a:ea typeface="Intel Clear" panose="020B0604020203020204" pitchFamily="34" charset="0"/>
                <a:cs typeface="Intel Clear" panose="020B0604020203020204" pitchFamily="34" charset="0"/>
                <a:sym typeface="Intel Clear Light"/>
              </a:rPr>
              <a:t>®</a:t>
            </a:r>
            <a:r>
              <a:rPr kumimoji="0" lang="en-US" sz="28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Regular" panose="020B0503020203020204"/>
                <a:ea typeface="Intel Clear" panose="020B0604020203020204" pitchFamily="34" charset="0"/>
                <a:cs typeface="Intel Clear" panose="020B0604020203020204" pitchFamily="34" charset="0"/>
                <a:sym typeface="Intel Clear Light"/>
              </a:rPr>
              <a:t> oneAPI </a:t>
            </a:r>
            <a:r>
              <a:rPr kumimoji="0" lang="en-US" sz="28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Medium" panose="020B0503020203020204" pitchFamily="34" charset="77"/>
                <a:ea typeface="Intel Clear" panose="020B0604020203020204" pitchFamily="34" charset="0"/>
                <a:cs typeface="Intel Clear" panose="020B0604020203020204" pitchFamily="34" charset="0"/>
                <a:sym typeface="Intel Clear Light"/>
              </a:rPr>
              <a:t>Base</a:t>
            </a:r>
            <a:r>
              <a:rPr kumimoji="0" lang="en-US" sz="2800" b="0" i="0" u="none" strike="noStrike" kern="0" cap="none" spc="0" normalizeH="0" baseline="0" noProof="0">
                <a:ln>
                  <a:noFill/>
                </a:ln>
                <a:gradFill flip="none" rotWithShape="1">
                  <a:gsLst>
                    <a:gs pos="0">
                      <a:srgbClr val="3781FF">
                        <a:lumMod val="60000"/>
                      </a:srgbClr>
                    </a:gs>
                    <a:gs pos="70000">
                      <a:srgbClr val="002B76"/>
                    </a:gs>
                  </a:gsLst>
                  <a:lin ang="3600000" scaled="0"/>
                  <a:tileRect/>
                </a:gradFill>
                <a:effectLst/>
                <a:uLnTx/>
                <a:uFillTx/>
                <a:latin typeface="IntelOne Display Regular" panose="020B0503020203020204" pitchFamily="34" charset="77"/>
                <a:ea typeface="Intel Clear" panose="020B0604020203020204" pitchFamily="34" charset="0"/>
                <a:cs typeface="Intel Clear" panose="020B0604020203020204" pitchFamily="34" charset="0"/>
                <a:sym typeface="Intel Clear Light"/>
              </a:rPr>
              <a:t> Toolkit</a:t>
            </a:r>
          </a:p>
        </p:txBody>
      </p:sp>
      <p:sp>
        <p:nvSpPr>
          <p:cNvPr id="31" name="TextBox 30">
            <a:extLst>
              <a:ext uri="{FF2B5EF4-FFF2-40B4-BE49-F238E27FC236}">
                <a16:creationId xmlns:a16="http://schemas.microsoft.com/office/drawing/2014/main" id="{35B29620-DEC7-4B75-B0B0-4483D5CAE713}"/>
              </a:ext>
            </a:extLst>
          </p:cNvPr>
          <p:cNvSpPr txBox="1"/>
          <p:nvPr/>
        </p:nvSpPr>
        <p:spPr>
          <a:xfrm>
            <a:off x="688259" y="2579115"/>
            <a:ext cx="10275016" cy="183403"/>
          </a:xfrm>
          <a:prstGeom prst="rect">
            <a:avLst/>
          </a:prstGeom>
          <a:noFill/>
        </p:spPr>
        <p:txBody>
          <a:bodyPr vert="horz" wrap="square" lIns="0" tIns="0" rIns="0" bIns="0" rtlCol="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86"/>
                </a:solidFill>
                <a:effectLst/>
                <a:uLnTx/>
                <a:uFillTx/>
                <a:latin typeface="Intel Clear"/>
                <a:sym typeface="Helvetica Neue"/>
              </a:rPr>
              <a:t>A core set of high-performance libraries and tools for building C++, SYCL and Python applications</a:t>
            </a:r>
          </a:p>
        </p:txBody>
      </p:sp>
      <p:pic>
        <p:nvPicPr>
          <p:cNvPr id="34" name="Picture 33" descr="Graphical user interface, application&#10;&#10;Description automatically generated">
            <a:extLst>
              <a:ext uri="{FF2B5EF4-FFF2-40B4-BE49-F238E27FC236}">
                <a16:creationId xmlns:a16="http://schemas.microsoft.com/office/drawing/2014/main" id="{3E4F5372-ECC5-4141-8D16-6B57A3F027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05702" y="1999730"/>
            <a:ext cx="1456639" cy="873984"/>
          </a:xfrm>
          <a:prstGeom prst="rect">
            <a:avLst/>
          </a:prstGeom>
        </p:spPr>
      </p:pic>
      <p:sp>
        <p:nvSpPr>
          <p:cNvPr id="2" name="Oval 1">
            <a:extLst>
              <a:ext uri="{FF2B5EF4-FFF2-40B4-BE49-F238E27FC236}">
                <a16:creationId xmlns:a16="http://schemas.microsoft.com/office/drawing/2014/main" id="{40ECBAE6-3EF5-4569-B23E-34E8B3B60502}"/>
              </a:ext>
            </a:extLst>
          </p:cNvPr>
          <p:cNvSpPr/>
          <p:nvPr/>
        </p:nvSpPr>
        <p:spPr>
          <a:xfrm>
            <a:off x="3420933" y="3628011"/>
            <a:ext cx="4433029" cy="1527740"/>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346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105D9FB-6684-41A3-A1A5-F28D7A921700}"/>
              </a:ext>
            </a:extLst>
          </p:cNvPr>
          <p:cNvSpPr/>
          <p:nvPr/>
        </p:nvSpPr>
        <p:spPr>
          <a:xfrm>
            <a:off x="4960491" y="1"/>
            <a:ext cx="6782459"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158" name="Rectangle 157">
            <a:extLst>
              <a:ext uri="{FF2B5EF4-FFF2-40B4-BE49-F238E27FC236}">
                <a16:creationId xmlns:a16="http://schemas.microsoft.com/office/drawing/2014/main" id="{580412DE-0D25-4B6A-AA5E-D5E06F9165B7}"/>
              </a:ext>
            </a:extLst>
          </p:cNvPr>
          <p:cNvSpPr/>
          <p:nvPr/>
        </p:nvSpPr>
        <p:spPr>
          <a:xfrm flipH="1">
            <a:off x="5254443" y="2728924"/>
            <a:ext cx="6283965" cy="1792299"/>
          </a:xfrm>
          <a:prstGeom prst="rect">
            <a:avLst/>
          </a:prstGeom>
          <a:solidFill>
            <a:schemeClr val="bg1">
              <a:lumMod val="95000"/>
            </a:schemeClr>
          </a:solidFill>
          <a:ln w="317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159" name="Rectangle 158">
            <a:extLst>
              <a:ext uri="{FF2B5EF4-FFF2-40B4-BE49-F238E27FC236}">
                <a16:creationId xmlns:a16="http://schemas.microsoft.com/office/drawing/2014/main" id="{B513B639-9A44-4261-A9C6-1A6B9029E414}"/>
              </a:ext>
            </a:extLst>
          </p:cNvPr>
          <p:cNvSpPr/>
          <p:nvPr/>
        </p:nvSpPr>
        <p:spPr>
          <a:xfrm flipH="1">
            <a:off x="5254444" y="4586130"/>
            <a:ext cx="6283963" cy="1079775"/>
          </a:xfrm>
          <a:prstGeom prst="rect">
            <a:avLst/>
          </a:prstGeom>
          <a:solidFill>
            <a:srgbClr val="004A86"/>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413" name="TextBox 412">
            <a:extLst>
              <a:ext uri="{FF2B5EF4-FFF2-40B4-BE49-F238E27FC236}">
                <a16:creationId xmlns:a16="http://schemas.microsoft.com/office/drawing/2014/main" id="{3FCC498D-2809-439E-A483-B9E98D708055}"/>
              </a:ext>
            </a:extLst>
          </p:cNvPr>
          <p:cNvSpPr txBox="1"/>
          <p:nvPr/>
        </p:nvSpPr>
        <p:spPr>
          <a:xfrm>
            <a:off x="5258004" y="4645903"/>
            <a:ext cx="619098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XPUs</a:t>
            </a:r>
          </a:p>
        </p:txBody>
      </p:sp>
      <p:sp>
        <p:nvSpPr>
          <p:cNvPr id="423" name="Rounded Rectangle 38">
            <a:extLst>
              <a:ext uri="{FF2B5EF4-FFF2-40B4-BE49-F238E27FC236}">
                <a16:creationId xmlns:a16="http://schemas.microsoft.com/office/drawing/2014/main" id="{B10B8F88-38F7-4A61-9B10-B41038CEEEC2}"/>
              </a:ext>
            </a:extLst>
          </p:cNvPr>
          <p:cNvSpPr/>
          <p:nvPr/>
        </p:nvSpPr>
        <p:spPr>
          <a:xfrm flipH="1">
            <a:off x="5438486" y="4235806"/>
            <a:ext cx="5875185" cy="216852"/>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39" rtl="0" eaLnBrk="1" fontAlgn="auto" latinLnBrk="0" hangingPunct="0">
              <a:lnSpc>
                <a:spcPct val="90000"/>
              </a:lnSpc>
              <a:spcBef>
                <a:spcPts val="2251"/>
              </a:spcBef>
              <a:spcAft>
                <a:spcPts val="0"/>
              </a:spcAft>
              <a:buClrTx/>
              <a:buSzTx/>
              <a:buFontTx/>
              <a:buNone/>
              <a:tabLst/>
              <a:defRPr/>
            </a:pPr>
            <a:r>
              <a:rPr kumimoji="0" lang="en-US" sz="1100" b="0" i="0" u="none" strike="noStrike" kern="0" cap="none" spc="0" normalizeH="0" baseline="0" noProof="0">
                <a:ln>
                  <a:noFill/>
                </a:ln>
                <a:solidFill>
                  <a:srgbClr val="004A86"/>
                </a:solidFill>
                <a:effectLst/>
                <a:uLnTx/>
                <a:uFillTx/>
                <a:latin typeface="IntelOne Display Regular" panose="020B0503020203020204" pitchFamily="34" charset="0"/>
                <a:sym typeface="Helvetica Neue"/>
              </a:rPr>
              <a:t>Low-Level Hardware Interface</a:t>
            </a:r>
          </a:p>
        </p:txBody>
      </p:sp>
      <p:sp>
        <p:nvSpPr>
          <p:cNvPr id="422" name="Rectangle 421">
            <a:extLst>
              <a:ext uri="{FF2B5EF4-FFF2-40B4-BE49-F238E27FC236}">
                <a16:creationId xmlns:a16="http://schemas.microsoft.com/office/drawing/2014/main" id="{7695840C-76A2-4706-B65A-100B7A3C8BD8}"/>
              </a:ext>
            </a:extLst>
          </p:cNvPr>
          <p:cNvSpPr/>
          <p:nvPr/>
        </p:nvSpPr>
        <p:spPr>
          <a:xfrm flipH="1">
            <a:off x="6774177" y="3435551"/>
            <a:ext cx="1452943" cy="721085"/>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434" name="Rectangle 433">
            <a:extLst>
              <a:ext uri="{FF2B5EF4-FFF2-40B4-BE49-F238E27FC236}">
                <a16:creationId xmlns:a16="http://schemas.microsoft.com/office/drawing/2014/main" id="{A0C0DD1D-2824-4B6F-83C4-7E6FD434456E}"/>
              </a:ext>
            </a:extLst>
          </p:cNvPr>
          <p:cNvSpPr/>
          <p:nvPr/>
        </p:nvSpPr>
        <p:spPr>
          <a:xfrm flipH="1">
            <a:off x="5438486" y="3435186"/>
            <a:ext cx="1267351" cy="721085"/>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436" name="Rectangle 435">
            <a:extLst>
              <a:ext uri="{FF2B5EF4-FFF2-40B4-BE49-F238E27FC236}">
                <a16:creationId xmlns:a16="http://schemas.microsoft.com/office/drawing/2014/main" id="{FEF427B4-10A3-41C8-8B5E-FE4027C50642}"/>
              </a:ext>
            </a:extLst>
          </p:cNvPr>
          <p:cNvSpPr/>
          <p:nvPr/>
        </p:nvSpPr>
        <p:spPr>
          <a:xfrm flipH="1">
            <a:off x="10132596" y="3432626"/>
            <a:ext cx="1266577" cy="721087"/>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8" name="Content Placeholder 7">
            <a:extLst>
              <a:ext uri="{FF2B5EF4-FFF2-40B4-BE49-F238E27FC236}">
                <a16:creationId xmlns:a16="http://schemas.microsoft.com/office/drawing/2014/main" id="{D6E2993A-209D-421D-A2FD-A519C12FA934}"/>
              </a:ext>
            </a:extLst>
          </p:cNvPr>
          <p:cNvSpPr>
            <a:spLocks noGrp="1"/>
          </p:cNvSpPr>
          <p:nvPr>
            <p:ph sz="quarter" idx="27"/>
          </p:nvPr>
        </p:nvSpPr>
        <p:spPr>
          <a:xfrm>
            <a:off x="553024" y="2186650"/>
            <a:ext cx="3771539" cy="3992031"/>
          </a:xfrm>
        </p:spPr>
        <p:txBody>
          <a:bodyPr anchor="ctr">
            <a:noAutofit/>
          </a:bodyPr>
          <a:lstStyle/>
          <a:p>
            <a:pPr marL="0" indent="0" rtl="0">
              <a:spcBef>
                <a:spcPts val="600"/>
              </a:spcBef>
              <a:buNone/>
            </a:pPr>
            <a:r>
              <a:rPr lang="en-US" sz="1400" b="1" dirty="0">
                <a:solidFill>
                  <a:schemeClr val="tx1"/>
                </a:solidFill>
              </a:rPr>
              <a:t>oneAPI</a:t>
            </a:r>
            <a:r>
              <a:rPr lang="en-US" sz="1400" dirty="0">
                <a:solidFill>
                  <a:schemeClr val="tx1"/>
                </a:solidFill>
              </a:rPr>
              <a:t> </a:t>
            </a:r>
          </a:p>
          <a:p>
            <a:pPr marL="0" indent="0">
              <a:spcBef>
                <a:spcPts val="1000"/>
              </a:spcBef>
              <a:spcAft>
                <a:spcPts val="300"/>
              </a:spcAft>
              <a:buNone/>
            </a:pPr>
            <a:r>
              <a:rPr lang="en-US" sz="1400" dirty="0">
                <a:solidFill>
                  <a:schemeClr val="tx1"/>
                </a:solidFill>
              </a:rPr>
              <a:t>A cross-architecture language based on SYCL standards</a:t>
            </a:r>
          </a:p>
          <a:p>
            <a:pPr marL="0" indent="0">
              <a:buNone/>
            </a:pPr>
            <a:r>
              <a:rPr lang="en-US" sz="1400" dirty="0">
                <a:solidFill>
                  <a:schemeClr val="tx1"/>
                </a:solidFill>
              </a:rPr>
              <a:t>Powerful libraries designed for acceleration of domain-specific functions</a:t>
            </a:r>
          </a:p>
          <a:p>
            <a:pPr marL="0" indent="0">
              <a:buNone/>
            </a:pPr>
            <a:r>
              <a:rPr lang="en-US" sz="1400" dirty="0">
                <a:solidFill>
                  <a:schemeClr val="tx1"/>
                </a:solidFill>
              </a:rPr>
              <a:t>A complete set of advanced compilers, libraries, and porting, analysis and debugger tools  </a:t>
            </a:r>
          </a:p>
          <a:p>
            <a:pPr marL="0" indent="0" rtl="0">
              <a:spcBef>
                <a:spcPts val="1000"/>
              </a:spcBef>
              <a:spcAft>
                <a:spcPts val="300"/>
              </a:spcAft>
              <a:buNone/>
            </a:pPr>
            <a:endParaRPr lang="en-US" sz="200" dirty="0">
              <a:solidFill>
                <a:schemeClr val="tx1"/>
              </a:solidFill>
            </a:endParaRPr>
          </a:p>
          <a:p>
            <a:pPr marL="0" indent="0" rtl="0">
              <a:spcBef>
                <a:spcPts val="600"/>
              </a:spcBef>
              <a:buNone/>
            </a:pPr>
            <a:r>
              <a:rPr lang="en-US" sz="1400" b="1" dirty="0">
                <a:solidFill>
                  <a:schemeClr val="tx1"/>
                </a:solidFill>
              </a:rPr>
              <a:t>Powered by oneAPI</a:t>
            </a:r>
            <a:r>
              <a:rPr lang="en-US" sz="1400" dirty="0">
                <a:solidFill>
                  <a:schemeClr val="tx1"/>
                </a:solidFill>
              </a:rPr>
              <a:t> </a:t>
            </a:r>
          </a:p>
          <a:p>
            <a:pPr marL="0" indent="0" defTabSz="914286" rtl="0">
              <a:spcBef>
                <a:spcPts val="600"/>
              </a:spcBef>
              <a:buClr>
                <a:srgbClr val="00AEEF"/>
              </a:buClr>
              <a:buNone/>
              <a:defRPr/>
            </a:pPr>
            <a:r>
              <a:rPr lang="en-US" sz="1400" dirty="0">
                <a:solidFill>
                  <a:schemeClr val="tx1"/>
                </a:solidFill>
                <a:latin typeface="Intel Clear Light"/>
              </a:rPr>
              <a:t>Frameworks and middleware that are built using one or more of the oneAPI industry specification elements, the SYCL language, and libraries listed on oneapi.com.</a:t>
            </a:r>
          </a:p>
          <a:p>
            <a:pPr marL="0" indent="0" rtl="0">
              <a:spcBef>
                <a:spcPts val="1000"/>
              </a:spcBef>
              <a:spcAft>
                <a:spcPts val="300"/>
              </a:spcAft>
              <a:buNone/>
            </a:pPr>
            <a:endParaRPr lang="en-US" sz="1400" dirty="0">
              <a:solidFill>
                <a:schemeClr val="tx1"/>
              </a:solidFill>
            </a:endParaRPr>
          </a:p>
        </p:txBody>
      </p:sp>
      <p:sp>
        <p:nvSpPr>
          <p:cNvPr id="10" name="Title 9">
            <a:extLst>
              <a:ext uri="{FF2B5EF4-FFF2-40B4-BE49-F238E27FC236}">
                <a16:creationId xmlns:a16="http://schemas.microsoft.com/office/drawing/2014/main" id="{AA2779BA-757E-4435-BD78-C20999AE4EA6}"/>
              </a:ext>
            </a:extLst>
          </p:cNvPr>
          <p:cNvSpPr>
            <a:spLocks noGrp="1"/>
          </p:cNvSpPr>
          <p:nvPr>
            <p:ph type="title"/>
          </p:nvPr>
        </p:nvSpPr>
        <p:spPr>
          <a:xfrm>
            <a:off x="571368" y="262762"/>
            <a:ext cx="4185515" cy="1002791"/>
          </a:xfrm>
        </p:spPr>
        <p:txBody>
          <a:bodyPr/>
          <a:lstStyle/>
          <a:p>
            <a:pPr rtl="0">
              <a:spcBef>
                <a:spcPts val="1200"/>
              </a:spcBef>
            </a:pPr>
            <a:r>
              <a:rPr lang="en-US" dirty="0">
                <a:solidFill>
                  <a:schemeClr val="tx1"/>
                </a:solidFill>
              </a:rPr>
              <a:t>Intel’s oneAPI Ecosystem</a:t>
            </a:r>
            <a:br>
              <a:rPr lang="en-US" dirty="0">
                <a:solidFill>
                  <a:schemeClr val="tx1"/>
                </a:solidFill>
              </a:rPr>
            </a:br>
            <a:br>
              <a:rPr lang="en-US" altLang="en-US" sz="2000" dirty="0">
                <a:solidFill>
                  <a:schemeClr val="tx1"/>
                </a:solidFill>
                <a:latin typeface="IntelOne Display Medium" panose="020B0703020203020204" pitchFamily="34" charset="0"/>
                <a:ea typeface="TT Norms"/>
              </a:rPr>
            </a:br>
            <a:endParaRPr lang="en-US" sz="2000" dirty="0">
              <a:solidFill>
                <a:schemeClr val="tx1"/>
              </a:solidFill>
              <a:latin typeface="IntelOne Display Medium" panose="020B0703020203020204" pitchFamily="34" charset="0"/>
            </a:endParaRPr>
          </a:p>
        </p:txBody>
      </p:sp>
      <p:sp>
        <p:nvSpPr>
          <p:cNvPr id="417" name="Rounded Rectangle 12" hidden="1">
            <a:extLst>
              <a:ext uri="{FF2B5EF4-FFF2-40B4-BE49-F238E27FC236}">
                <a16:creationId xmlns:a16="http://schemas.microsoft.com/office/drawing/2014/main" id="{A2F39A9C-69A3-408F-87C3-B13CE3979009}"/>
              </a:ext>
            </a:extLst>
          </p:cNvPr>
          <p:cNvSpPr/>
          <p:nvPr/>
        </p:nvSpPr>
        <p:spPr>
          <a:xfrm flipH="1">
            <a:off x="8491250" y="2805219"/>
            <a:ext cx="1545943" cy="1388149"/>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39" rtl="0" eaLnBrk="1" fontAlgn="auto" latinLnBrk="0" hangingPunct="0">
              <a:lnSpc>
                <a:spcPct val="90000"/>
              </a:lnSpc>
              <a:spcBef>
                <a:spcPts val="2251"/>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 Clear"/>
              <a:sym typeface="Helvetica Neue"/>
            </a:endParaRPr>
          </a:p>
        </p:txBody>
      </p:sp>
      <p:sp>
        <p:nvSpPr>
          <p:cNvPr id="418" name="TextBox 417" hidden="1">
            <a:extLst>
              <a:ext uri="{FF2B5EF4-FFF2-40B4-BE49-F238E27FC236}">
                <a16:creationId xmlns:a16="http://schemas.microsoft.com/office/drawing/2014/main" id="{BA4DE43F-4F8A-4DBF-BBAD-1466EB196094}"/>
              </a:ext>
            </a:extLst>
          </p:cNvPr>
          <p:cNvSpPr txBox="1"/>
          <p:nvPr/>
        </p:nvSpPr>
        <p:spPr>
          <a:xfrm>
            <a:off x="8536047" y="2887806"/>
            <a:ext cx="1475027" cy="139077"/>
          </a:xfrm>
          <a:prstGeom prst="rect">
            <a:avLst/>
          </a:prstGeom>
          <a:noFill/>
        </p:spPr>
        <p:txBody>
          <a:bodyPr vert="horz" wrap="square" lIns="0" tIns="0" rIns="0" bIns="0" rtlCol="0" anchor="ctr" anchorCtr="1">
            <a:spAutoFit/>
          </a:bodyPr>
          <a:lstStyle/>
          <a:p>
            <a:pPr marL="0" marR="0" lvl="0" indent="0" algn="ctr" defTabSz="1219139" rtl="0" eaLnBrk="1" fontAlgn="auto" latinLnBrk="0" hangingPunct="0">
              <a:lnSpc>
                <a:spcPct val="90000"/>
              </a:lnSpc>
              <a:spcBef>
                <a:spcPts val="2251"/>
              </a:spcBef>
              <a:spcAft>
                <a:spcPts val="0"/>
              </a:spcAft>
              <a:buClrTx/>
              <a:buSzTx/>
              <a:buFontTx/>
              <a:buNone/>
              <a:tabLst/>
              <a:defRPr/>
            </a:pPr>
            <a:r>
              <a:rPr kumimoji="0" lang="en-US" sz="1000" b="0" i="0" u="none" strike="noStrike" kern="0" cap="none" spc="0" normalizeH="0" baseline="0" noProof="0">
                <a:ln>
                  <a:noFill/>
                </a:ln>
                <a:solidFill>
                  <a:srgbClr val="003C71"/>
                </a:solidFill>
                <a:effectLst/>
                <a:uLnTx/>
                <a:uFillTx/>
                <a:latin typeface="Intel Clear"/>
                <a:sym typeface="Helvetica Neue"/>
              </a:rPr>
              <a:t>API-Based Programming</a:t>
            </a:r>
          </a:p>
        </p:txBody>
      </p:sp>
      <p:sp>
        <p:nvSpPr>
          <p:cNvPr id="420" name="Rounded Rectangle 33" hidden="1">
            <a:extLst>
              <a:ext uri="{FF2B5EF4-FFF2-40B4-BE49-F238E27FC236}">
                <a16:creationId xmlns:a16="http://schemas.microsoft.com/office/drawing/2014/main" id="{B6B08045-F199-488E-A0A8-9C5F888303F0}"/>
              </a:ext>
            </a:extLst>
          </p:cNvPr>
          <p:cNvSpPr/>
          <p:nvPr/>
        </p:nvSpPr>
        <p:spPr>
          <a:xfrm flipH="1">
            <a:off x="6900683" y="2805219"/>
            <a:ext cx="1545943" cy="1388149"/>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39" rtl="0" eaLnBrk="1" fontAlgn="auto" latinLnBrk="0" hangingPunct="0">
              <a:lnSpc>
                <a:spcPct val="90000"/>
              </a:lnSpc>
              <a:spcBef>
                <a:spcPts val="2251"/>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Intel Clear"/>
              <a:sym typeface="Helvetica Neue"/>
            </a:endParaRPr>
          </a:p>
        </p:txBody>
      </p:sp>
      <p:sp>
        <p:nvSpPr>
          <p:cNvPr id="421" name="TextBox 420" hidden="1">
            <a:extLst>
              <a:ext uri="{FF2B5EF4-FFF2-40B4-BE49-F238E27FC236}">
                <a16:creationId xmlns:a16="http://schemas.microsoft.com/office/drawing/2014/main" id="{3E39D941-E650-4BD9-84B2-34E212E006C4}"/>
              </a:ext>
            </a:extLst>
          </p:cNvPr>
          <p:cNvSpPr txBox="1"/>
          <p:nvPr/>
        </p:nvSpPr>
        <p:spPr>
          <a:xfrm>
            <a:off x="6945481" y="2887806"/>
            <a:ext cx="1457239" cy="139077"/>
          </a:xfrm>
          <a:prstGeom prst="rect">
            <a:avLst/>
          </a:prstGeom>
          <a:noFill/>
        </p:spPr>
        <p:txBody>
          <a:bodyPr vert="horz" wrap="square" lIns="0" tIns="0" rIns="0" bIns="0" rtlCol="0" anchor="ctr" anchorCtr="1">
            <a:spAutoFit/>
          </a:bodyPr>
          <a:lstStyle/>
          <a:p>
            <a:pPr marL="0" marR="0" lvl="0" indent="0" algn="ctr" defTabSz="1219139" rtl="0" eaLnBrk="1" fontAlgn="auto" latinLnBrk="0" hangingPunct="0">
              <a:lnSpc>
                <a:spcPct val="90000"/>
              </a:lnSpc>
              <a:spcBef>
                <a:spcPts val="2251"/>
              </a:spcBef>
              <a:spcAft>
                <a:spcPts val="0"/>
              </a:spcAft>
              <a:buClrTx/>
              <a:buSzTx/>
              <a:buFontTx/>
              <a:buNone/>
              <a:tabLst/>
              <a:defRPr/>
            </a:pPr>
            <a:r>
              <a:rPr kumimoji="0" lang="en-US" sz="1000" b="0" i="0" u="none" strike="noStrike" kern="0" cap="none" spc="0" normalizeH="0" baseline="0" noProof="0">
                <a:ln>
                  <a:noFill/>
                </a:ln>
                <a:solidFill>
                  <a:srgbClr val="004A86"/>
                </a:solidFill>
                <a:effectLst/>
                <a:uLnTx/>
                <a:uFillTx/>
                <a:latin typeface="Intel Clear"/>
                <a:sym typeface="Helvetica Neue"/>
              </a:rPr>
              <a:t>Direct Programming</a:t>
            </a:r>
          </a:p>
        </p:txBody>
      </p:sp>
      <p:sp>
        <p:nvSpPr>
          <p:cNvPr id="432" name="TextBox 431">
            <a:extLst>
              <a:ext uri="{FF2B5EF4-FFF2-40B4-BE49-F238E27FC236}">
                <a16:creationId xmlns:a16="http://schemas.microsoft.com/office/drawing/2014/main" id="{5B77E8EC-F835-413B-8126-CD7B0F30A604}"/>
              </a:ext>
            </a:extLst>
          </p:cNvPr>
          <p:cNvSpPr txBox="1"/>
          <p:nvPr/>
        </p:nvSpPr>
        <p:spPr>
          <a:xfrm>
            <a:off x="6799592" y="3714984"/>
            <a:ext cx="1497597" cy="169277"/>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Languages</a:t>
            </a:r>
          </a:p>
        </p:txBody>
      </p:sp>
      <p:sp>
        <p:nvSpPr>
          <p:cNvPr id="435" name="TextBox 434">
            <a:extLst>
              <a:ext uri="{FF2B5EF4-FFF2-40B4-BE49-F238E27FC236}">
                <a16:creationId xmlns:a16="http://schemas.microsoft.com/office/drawing/2014/main" id="{6CF00811-3A43-46A6-8C0F-38E48DA487D9}"/>
              </a:ext>
            </a:extLst>
          </p:cNvPr>
          <p:cNvSpPr txBox="1"/>
          <p:nvPr/>
        </p:nvSpPr>
        <p:spPr>
          <a:xfrm>
            <a:off x="5438486" y="3714983"/>
            <a:ext cx="1263177" cy="169277"/>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Compatibility Tool</a:t>
            </a:r>
          </a:p>
        </p:txBody>
      </p:sp>
      <p:sp>
        <p:nvSpPr>
          <p:cNvPr id="437" name="TextBox 436">
            <a:extLst>
              <a:ext uri="{FF2B5EF4-FFF2-40B4-BE49-F238E27FC236}">
                <a16:creationId xmlns:a16="http://schemas.microsoft.com/office/drawing/2014/main" id="{E7712FED-7B41-4085-8043-EB267396899F}"/>
              </a:ext>
            </a:extLst>
          </p:cNvPr>
          <p:cNvSpPr txBox="1"/>
          <p:nvPr/>
        </p:nvSpPr>
        <p:spPr>
          <a:xfrm>
            <a:off x="10129340" y="3628872"/>
            <a:ext cx="1269833" cy="338554"/>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Analysis &amp; Debug Tools</a:t>
            </a:r>
          </a:p>
        </p:txBody>
      </p:sp>
      <p:sp>
        <p:nvSpPr>
          <p:cNvPr id="2" name="TextBox 1">
            <a:extLst>
              <a:ext uri="{FF2B5EF4-FFF2-40B4-BE49-F238E27FC236}">
                <a16:creationId xmlns:a16="http://schemas.microsoft.com/office/drawing/2014/main" id="{A4B04C71-CE36-49BB-BD21-8C7E9C7D16BB}"/>
              </a:ext>
            </a:extLst>
          </p:cNvPr>
          <p:cNvSpPr txBox="1"/>
          <p:nvPr/>
        </p:nvSpPr>
        <p:spPr>
          <a:xfrm>
            <a:off x="7686284" y="2903427"/>
            <a:ext cx="1987637" cy="338554"/>
          </a:xfrm>
          <a:prstGeom prst="rect">
            <a:avLst/>
          </a:prstGeom>
          <a:noFill/>
        </p:spPr>
        <p:txBody>
          <a:bodyPr vert="horz" wrap="square" lIns="121920" tIns="60960" rIns="121920" bIns="60960" rtlCol="0" anchor="ctr">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Intel® oneAPI Product</a:t>
            </a:r>
          </a:p>
        </p:txBody>
      </p:sp>
      <p:pic>
        <p:nvPicPr>
          <p:cNvPr id="3" name="Graphic 2">
            <a:extLst>
              <a:ext uri="{FF2B5EF4-FFF2-40B4-BE49-F238E27FC236}">
                <a16:creationId xmlns:a16="http://schemas.microsoft.com/office/drawing/2014/main" id="{69F6D94C-9977-4B4B-B173-DFC619F3759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39461" y="2836606"/>
            <a:ext cx="546825" cy="475556"/>
          </a:xfrm>
          <a:prstGeom prst="rect">
            <a:avLst/>
          </a:prstGeom>
        </p:spPr>
      </p:pic>
      <p:grpSp>
        <p:nvGrpSpPr>
          <p:cNvPr id="6" name="Group 5">
            <a:extLst>
              <a:ext uri="{FF2B5EF4-FFF2-40B4-BE49-F238E27FC236}">
                <a16:creationId xmlns:a16="http://schemas.microsoft.com/office/drawing/2014/main" id="{2B2692FA-44FC-4AC5-9694-247F028F3267}"/>
              </a:ext>
            </a:extLst>
          </p:cNvPr>
          <p:cNvGrpSpPr/>
          <p:nvPr/>
        </p:nvGrpSpPr>
        <p:grpSpPr>
          <a:xfrm>
            <a:off x="6526914" y="4879180"/>
            <a:ext cx="2613599" cy="684696"/>
            <a:chOff x="12886268" y="4865356"/>
            <a:chExt cx="2613598" cy="684694"/>
          </a:xfrm>
        </p:grpSpPr>
        <p:sp>
          <p:nvSpPr>
            <p:cNvPr id="263" name="TextBox 262">
              <a:extLst>
                <a:ext uri="{FF2B5EF4-FFF2-40B4-BE49-F238E27FC236}">
                  <a16:creationId xmlns:a16="http://schemas.microsoft.com/office/drawing/2014/main" id="{68193E4A-7B75-4295-9C4C-39D594FC1CAD}"/>
                </a:ext>
              </a:extLst>
            </p:cNvPr>
            <p:cNvSpPr txBox="1"/>
            <p:nvPr/>
          </p:nvSpPr>
          <p:spPr>
            <a:xfrm>
              <a:off x="12886268" y="5354485"/>
              <a:ext cx="585257" cy="195565"/>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ts val="1733"/>
                </a:lnSpc>
                <a:spcBef>
                  <a:spcPts val="2251"/>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264" name="TextBox 263">
              <a:extLst>
                <a:ext uri="{FF2B5EF4-FFF2-40B4-BE49-F238E27FC236}">
                  <a16:creationId xmlns:a16="http://schemas.microsoft.com/office/drawing/2014/main" id="{3515E89B-DE7D-475C-B41C-E7271E8D3F00}"/>
                </a:ext>
              </a:extLst>
            </p:cNvPr>
            <p:cNvSpPr txBox="1"/>
            <p:nvPr/>
          </p:nvSpPr>
          <p:spPr>
            <a:xfrm>
              <a:off x="13902094" y="5354485"/>
              <a:ext cx="583037" cy="195565"/>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ts val="1733"/>
                </a:lnSpc>
                <a:spcBef>
                  <a:spcPts val="2251"/>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265" name="TextBox 264">
              <a:extLst>
                <a:ext uri="{FF2B5EF4-FFF2-40B4-BE49-F238E27FC236}">
                  <a16:creationId xmlns:a16="http://schemas.microsoft.com/office/drawing/2014/main" id="{EF314A4C-CA1C-49D3-8F02-F218F206447E}"/>
                </a:ext>
              </a:extLst>
            </p:cNvPr>
            <p:cNvSpPr txBox="1"/>
            <p:nvPr/>
          </p:nvSpPr>
          <p:spPr>
            <a:xfrm>
              <a:off x="14913819" y="5354485"/>
              <a:ext cx="586047" cy="195565"/>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ts val="1733"/>
                </a:lnSpc>
                <a:spcBef>
                  <a:spcPts val="2251"/>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FPGA</a:t>
              </a:r>
            </a:p>
          </p:txBody>
        </p:sp>
        <p:pic>
          <p:nvPicPr>
            <p:cNvPr id="266" name="Graphic 265">
              <a:extLst>
                <a:ext uri="{FF2B5EF4-FFF2-40B4-BE49-F238E27FC236}">
                  <a16:creationId xmlns:a16="http://schemas.microsoft.com/office/drawing/2014/main" id="{606195B6-12B6-4CF4-B99D-F75963FB91C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915719" y="4865356"/>
              <a:ext cx="537709" cy="534421"/>
            </a:xfrm>
            <a:prstGeom prst="rect">
              <a:avLst/>
            </a:prstGeom>
          </p:spPr>
        </p:pic>
        <p:pic>
          <p:nvPicPr>
            <p:cNvPr id="267" name="Graphic 266">
              <a:extLst>
                <a:ext uri="{FF2B5EF4-FFF2-40B4-BE49-F238E27FC236}">
                  <a16:creationId xmlns:a16="http://schemas.microsoft.com/office/drawing/2014/main" id="{A49F985A-93C0-4B55-86E8-7A398D6AB97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925249" y="4865356"/>
              <a:ext cx="537709" cy="534421"/>
            </a:xfrm>
            <a:prstGeom prst="rect">
              <a:avLst/>
            </a:prstGeom>
          </p:spPr>
        </p:pic>
        <p:pic>
          <p:nvPicPr>
            <p:cNvPr id="268" name="Graphic 267">
              <a:extLst>
                <a:ext uri="{FF2B5EF4-FFF2-40B4-BE49-F238E27FC236}">
                  <a16:creationId xmlns:a16="http://schemas.microsoft.com/office/drawing/2014/main" id="{D7F39A47-0F25-46CD-A0F4-2AA9736FDFA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936553" y="4865356"/>
              <a:ext cx="537709" cy="534421"/>
            </a:xfrm>
            <a:prstGeom prst="rect">
              <a:avLst/>
            </a:prstGeom>
          </p:spPr>
        </p:pic>
      </p:grpSp>
      <p:sp>
        <p:nvSpPr>
          <p:cNvPr id="12" name="Rectangle 11">
            <a:extLst>
              <a:ext uri="{FF2B5EF4-FFF2-40B4-BE49-F238E27FC236}">
                <a16:creationId xmlns:a16="http://schemas.microsoft.com/office/drawing/2014/main" id="{AA14DED7-9DC2-4FB8-BF92-623063583546}"/>
              </a:ext>
            </a:extLst>
          </p:cNvPr>
          <p:cNvSpPr/>
          <p:nvPr/>
        </p:nvSpPr>
        <p:spPr>
          <a:xfrm>
            <a:off x="4503291" y="5881164"/>
            <a:ext cx="457200" cy="595035"/>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479"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8E6DADB-0DA7-4809-BCB7-FA37F9AC6462}"/>
              </a:ext>
            </a:extLst>
          </p:cNvPr>
          <p:cNvSpPr/>
          <p:nvPr/>
        </p:nvSpPr>
        <p:spPr>
          <a:xfrm>
            <a:off x="4274691" y="5541745"/>
            <a:ext cx="228600" cy="595035"/>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479"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7AB26458-945A-4587-BFBC-BF223AF1E92A}"/>
              </a:ext>
            </a:extLst>
          </p:cNvPr>
          <p:cNvSpPr/>
          <p:nvPr/>
        </p:nvSpPr>
        <p:spPr>
          <a:xfrm>
            <a:off x="4503291" y="5372581"/>
            <a:ext cx="109728" cy="595035"/>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479"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D98748C-9CED-42F5-942E-8AEB50069023}"/>
              </a:ext>
            </a:extLst>
          </p:cNvPr>
          <p:cNvSpPr/>
          <p:nvPr/>
        </p:nvSpPr>
        <p:spPr>
          <a:xfrm>
            <a:off x="3585122" y="6583157"/>
            <a:ext cx="7315200" cy="222048"/>
          </a:xfrm>
          <a:prstGeom prst="rect">
            <a:avLst/>
          </a:prstGeom>
        </p:spPr>
        <p:txBody>
          <a:bodyPr wrap="square" lIns="0" tIns="0" rIns="0" bIns="0" anchor="ctr">
            <a:spAutoFit/>
          </a:bodyPr>
          <a:lstStyle/>
          <a:p>
            <a:pPr marL="0" marR="0" lvl="0" indent="0" algn="l" defTabSz="1219139" rtl="0" eaLnBrk="1"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rPr>
              <a:t>Visit </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hlinkClick r:id="rId7" action="ppaction://hlinkfile"/>
              </a:rPr>
              <a:t>software.intel.com/</a:t>
            </a:r>
            <a:r>
              <a:rPr kumimoji="0" lang="en-US" sz="800" b="0" i="0" u="none" strike="noStrike" kern="1200" cap="none" spc="0" normalizeH="0" baseline="0" noProof="0" dirty="0" err="1">
                <a:ln>
                  <a:noFill/>
                </a:ln>
                <a:solidFill>
                  <a:srgbClr val="525252">
                    <a:lumMod val="60000"/>
                    <a:lumOff val="40000"/>
                  </a:srgbClr>
                </a:solidFill>
                <a:effectLst/>
                <a:uLnTx/>
                <a:uFillTx/>
                <a:latin typeface="Intel Clear"/>
                <a:sym typeface="Helvetica Neue"/>
                <a:hlinkClick r:id="rId7" action="ppaction://hlinkfile"/>
              </a:rPr>
              <a:t>oneapi</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hlinkClick r:id="rId7" action="ppaction://hlinkfile"/>
              </a:rPr>
              <a:t> </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rPr>
              <a:t>for more details</a:t>
            </a:r>
          </a:p>
          <a:p>
            <a:pPr marL="0" marR="0" lvl="0" indent="0" algn="l" defTabSz="1219139" rtl="0" eaLnBrk="1"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rPr>
              <a:t>Some capabilities may differ per architecture and custom-tuning will still be required. Other accelerators to be supported in the future.</a:t>
            </a:r>
          </a:p>
        </p:txBody>
      </p:sp>
      <p:sp>
        <p:nvSpPr>
          <p:cNvPr id="7" name="Rectangle 6">
            <a:extLst>
              <a:ext uri="{FF2B5EF4-FFF2-40B4-BE49-F238E27FC236}">
                <a16:creationId xmlns:a16="http://schemas.microsoft.com/office/drawing/2014/main" id="{76EBB135-1AEC-4B8E-AAAF-9176C1816A88}"/>
              </a:ext>
            </a:extLst>
          </p:cNvPr>
          <p:cNvSpPr/>
          <p:nvPr/>
        </p:nvSpPr>
        <p:spPr>
          <a:xfrm flipH="1">
            <a:off x="5254444" y="879347"/>
            <a:ext cx="6283961" cy="694944"/>
          </a:xfrm>
          <a:prstGeom prst="rect">
            <a:avLst/>
          </a:prstGeom>
          <a:solidFill>
            <a:srgbClr val="808080"/>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354" rtl="0" eaLnBrk="1" fontAlgn="base" latinLnBrk="0" hangingPunct="1">
              <a:lnSpc>
                <a:spcPct val="100000"/>
              </a:lnSpc>
              <a:spcBef>
                <a:spcPts val="0"/>
              </a:spcBef>
              <a:spcAft>
                <a:spcPct val="0"/>
              </a:spcAft>
              <a:buClr>
                <a:prstClr val="black"/>
              </a:buClr>
              <a:buSzTx/>
              <a:buFontTx/>
              <a:buNone/>
              <a:tabLst/>
              <a:defRPr/>
            </a:pPr>
            <a:endParaRPr kumimoji="0" lang="en-US" sz="2400" b="0" i="0" u="none" strike="noStrike" kern="0" cap="none" spc="0" normalizeH="0" baseline="0" noProof="0">
              <a:ln>
                <a:noFill/>
              </a:ln>
              <a:solidFill>
                <a:prstClr val="white"/>
              </a:solidFill>
              <a:effectLst/>
              <a:uLnTx/>
              <a:uFillTx/>
              <a:latin typeface="Intel Clear"/>
              <a:cs typeface="Arial" charset="0"/>
              <a:sym typeface="Helvetica Neue Medium"/>
            </a:endParaRPr>
          </a:p>
        </p:txBody>
      </p:sp>
      <p:sp>
        <p:nvSpPr>
          <p:cNvPr id="9" name="Rectangle 8">
            <a:extLst>
              <a:ext uri="{FF2B5EF4-FFF2-40B4-BE49-F238E27FC236}">
                <a16:creationId xmlns:a16="http://schemas.microsoft.com/office/drawing/2014/main" id="{96E9C664-A1CA-461F-9376-D83640425148}"/>
              </a:ext>
            </a:extLst>
          </p:cNvPr>
          <p:cNvSpPr/>
          <p:nvPr/>
        </p:nvSpPr>
        <p:spPr>
          <a:xfrm flipH="1">
            <a:off x="5254443" y="1636839"/>
            <a:ext cx="6283963" cy="996696"/>
          </a:xfrm>
          <a:prstGeom prst="rect">
            <a:avLst/>
          </a:prstGeom>
          <a:solidFill>
            <a:srgbClr val="52525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11" name="TextBox 10">
            <a:extLst>
              <a:ext uri="{FF2B5EF4-FFF2-40B4-BE49-F238E27FC236}">
                <a16:creationId xmlns:a16="http://schemas.microsoft.com/office/drawing/2014/main" id="{7486139C-0283-4338-BE09-ACB59FC8554F}"/>
              </a:ext>
            </a:extLst>
          </p:cNvPr>
          <p:cNvSpPr txBox="1"/>
          <p:nvPr/>
        </p:nvSpPr>
        <p:spPr>
          <a:xfrm>
            <a:off x="5254445" y="1737380"/>
            <a:ext cx="620746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Middleware &amp; Frameworks (Powered by oneAPI)</a:t>
            </a:r>
          </a:p>
        </p:txBody>
      </p:sp>
      <p:sp>
        <p:nvSpPr>
          <p:cNvPr id="14" name="TextBox 13">
            <a:extLst>
              <a:ext uri="{FF2B5EF4-FFF2-40B4-BE49-F238E27FC236}">
                <a16:creationId xmlns:a16="http://schemas.microsoft.com/office/drawing/2014/main" id="{D741F577-9F10-41C9-905A-20B7D6F1A869}"/>
              </a:ext>
            </a:extLst>
          </p:cNvPr>
          <p:cNvSpPr txBox="1"/>
          <p:nvPr/>
        </p:nvSpPr>
        <p:spPr>
          <a:xfrm>
            <a:off x="5257895" y="1082112"/>
            <a:ext cx="620746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Application Workloads Need Diverse Hardware</a:t>
            </a:r>
          </a:p>
        </p:txBody>
      </p:sp>
      <p:pic>
        <p:nvPicPr>
          <p:cNvPr id="269" name="Graphic 268">
            <a:extLst>
              <a:ext uri="{FF2B5EF4-FFF2-40B4-BE49-F238E27FC236}">
                <a16:creationId xmlns:a16="http://schemas.microsoft.com/office/drawing/2014/main" id="{CC5A0F7E-47BD-4B41-BAC5-1252D7D3FDD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467117" y="2232358"/>
            <a:ext cx="702331" cy="169839"/>
          </a:xfrm>
          <a:prstGeom prst="rect">
            <a:avLst/>
          </a:prstGeom>
        </p:spPr>
      </p:pic>
      <p:pic>
        <p:nvPicPr>
          <p:cNvPr id="270" name="Picture 269" descr="Logo&#10;&#10;Description automatically generated">
            <a:extLst>
              <a:ext uri="{FF2B5EF4-FFF2-40B4-BE49-F238E27FC236}">
                <a16:creationId xmlns:a16="http://schemas.microsoft.com/office/drawing/2014/main" id="{E5C56D85-B86E-4C7A-9E2F-C74E4A8712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54311" y="2196630"/>
            <a:ext cx="456725" cy="241295"/>
          </a:xfrm>
          <a:prstGeom prst="rect">
            <a:avLst/>
          </a:prstGeom>
        </p:spPr>
      </p:pic>
      <p:pic>
        <p:nvPicPr>
          <p:cNvPr id="271" name="Picture 270" descr="A picture containing icon&#10;&#10;Description automatically generated">
            <a:extLst>
              <a:ext uri="{FF2B5EF4-FFF2-40B4-BE49-F238E27FC236}">
                <a16:creationId xmlns:a16="http://schemas.microsoft.com/office/drawing/2014/main" id="{C22F4F75-AD78-401A-A663-5CE7D3F18C5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784146" y="2167361"/>
            <a:ext cx="305519" cy="299833"/>
          </a:xfrm>
          <a:prstGeom prst="rect">
            <a:avLst/>
          </a:prstGeom>
        </p:spPr>
      </p:pic>
      <p:pic>
        <p:nvPicPr>
          <p:cNvPr id="272" name="Graphic 271">
            <a:extLst>
              <a:ext uri="{FF2B5EF4-FFF2-40B4-BE49-F238E27FC236}">
                <a16:creationId xmlns:a16="http://schemas.microsoft.com/office/drawing/2014/main" id="{D9521B7C-77A6-433C-A53B-0E816344C0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92339" y="2241138"/>
            <a:ext cx="871303" cy="152276"/>
          </a:xfrm>
          <a:prstGeom prst="rect">
            <a:avLst/>
          </a:prstGeom>
        </p:spPr>
      </p:pic>
      <p:pic>
        <p:nvPicPr>
          <p:cNvPr id="274" name="Picture 273" descr="A picture containing drawing&#10;&#10;Description automatically generated">
            <a:extLst>
              <a:ext uri="{FF2B5EF4-FFF2-40B4-BE49-F238E27FC236}">
                <a16:creationId xmlns:a16="http://schemas.microsoft.com/office/drawing/2014/main" id="{A08E3CDA-845A-4154-AA66-033A36FA011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867937" y="2149462"/>
            <a:ext cx="745615" cy="335631"/>
          </a:xfrm>
          <a:prstGeom prst="rect">
            <a:avLst/>
          </a:prstGeom>
        </p:spPr>
      </p:pic>
      <p:grpSp>
        <p:nvGrpSpPr>
          <p:cNvPr id="275" name="Group 274">
            <a:extLst>
              <a:ext uri="{FF2B5EF4-FFF2-40B4-BE49-F238E27FC236}">
                <a16:creationId xmlns:a16="http://schemas.microsoft.com/office/drawing/2014/main" id="{1CC65B25-25E0-4132-B109-8BC9982E2B03}"/>
              </a:ext>
            </a:extLst>
          </p:cNvPr>
          <p:cNvGrpSpPr>
            <a:grpSpLocks noChangeAspect="1"/>
          </p:cNvGrpSpPr>
          <p:nvPr/>
        </p:nvGrpSpPr>
        <p:grpSpPr>
          <a:xfrm>
            <a:off x="10288201" y="2247152"/>
            <a:ext cx="702331" cy="140248"/>
            <a:chOff x="925208" y="2867722"/>
            <a:chExt cx="2246946" cy="457199"/>
          </a:xfrm>
        </p:grpSpPr>
        <p:grpSp>
          <p:nvGrpSpPr>
            <p:cNvPr id="276" name="Graphic 19">
              <a:extLst>
                <a:ext uri="{FF2B5EF4-FFF2-40B4-BE49-F238E27FC236}">
                  <a16:creationId xmlns:a16="http://schemas.microsoft.com/office/drawing/2014/main" id="{14D8B215-53D2-46DE-923F-7BE65EA308C2}"/>
                </a:ext>
              </a:extLst>
            </p:cNvPr>
            <p:cNvGrpSpPr/>
            <p:nvPr/>
          </p:nvGrpSpPr>
          <p:grpSpPr>
            <a:xfrm>
              <a:off x="1307160" y="2872484"/>
              <a:ext cx="1864994" cy="452437"/>
              <a:chOff x="4647831" y="2049693"/>
              <a:chExt cx="1864994" cy="452437"/>
            </a:xfrm>
            <a:solidFill>
              <a:schemeClr val="bg1"/>
            </a:solidFill>
          </p:grpSpPr>
          <p:grpSp>
            <p:nvGrpSpPr>
              <p:cNvPr id="281" name="Graphic 19">
                <a:extLst>
                  <a:ext uri="{FF2B5EF4-FFF2-40B4-BE49-F238E27FC236}">
                    <a16:creationId xmlns:a16="http://schemas.microsoft.com/office/drawing/2014/main" id="{61B0A5E9-C0CC-4BFB-973C-CA675D66CF03}"/>
                  </a:ext>
                </a:extLst>
              </p:cNvPr>
              <p:cNvGrpSpPr/>
              <p:nvPr/>
            </p:nvGrpSpPr>
            <p:grpSpPr>
              <a:xfrm>
                <a:off x="6448056" y="2049693"/>
                <a:ext cx="64769" cy="32385"/>
                <a:chOff x="6448056" y="2049693"/>
                <a:chExt cx="64769" cy="32385"/>
              </a:xfrm>
              <a:grpFill/>
            </p:grpSpPr>
            <p:sp>
              <p:nvSpPr>
                <p:cNvPr id="416" name="Freeform: Shape 402">
                  <a:extLst>
                    <a:ext uri="{FF2B5EF4-FFF2-40B4-BE49-F238E27FC236}">
                      <a16:creationId xmlns:a16="http://schemas.microsoft.com/office/drawing/2014/main" id="{3F73E128-4C1C-4D8A-A209-DEEC55D2F052}"/>
                    </a:ext>
                  </a:extLst>
                </p:cNvPr>
                <p:cNvSpPr/>
                <p:nvPr/>
              </p:nvSpPr>
              <p:spPr>
                <a:xfrm>
                  <a:off x="6448056" y="2049693"/>
                  <a:ext cx="24764" cy="32385"/>
                </a:xfrm>
                <a:custGeom>
                  <a:avLst/>
                  <a:gdLst>
                    <a:gd name="connsiteX0" fmla="*/ 8572 w 24764"/>
                    <a:gd name="connsiteY0" fmla="*/ 5715 h 32385"/>
                    <a:gd name="connsiteX1" fmla="*/ 0 w 24764"/>
                    <a:gd name="connsiteY1" fmla="*/ 5715 h 32385"/>
                    <a:gd name="connsiteX2" fmla="*/ 0 w 24764"/>
                    <a:gd name="connsiteY2" fmla="*/ 0 h 32385"/>
                    <a:gd name="connsiteX3" fmla="*/ 24765 w 24764"/>
                    <a:gd name="connsiteY3" fmla="*/ 0 h 32385"/>
                    <a:gd name="connsiteX4" fmla="*/ 24765 w 24764"/>
                    <a:gd name="connsiteY4" fmla="*/ 5715 h 32385"/>
                    <a:gd name="connsiteX5" fmla="*/ 16192 w 24764"/>
                    <a:gd name="connsiteY5" fmla="*/ 5715 h 32385"/>
                    <a:gd name="connsiteX6" fmla="*/ 16192 w 24764"/>
                    <a:gd name="connsiteY6" fmla="*/ 32385 h 32385"/>
                    <a:gd name="connsiteX7" fmla="*/ 8572 w 24764"/>
                    <a:gd name="connsiteY7" fmla="*/ 32385 h 32385"/>
                    <a:gd name="connsiteX8" fmla="*/ 8572 w 24764"/>
                    <a:gd name="connsiteY8" fmla="*/ 5715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 h="32385">
                      <a:moveTo>
                        <a:pt x="8572" y="5715"/>
                      </a:moveTo>
                      <a:lnTo>
                        <a:pt x="0" y="5715"/>
                      </a:lnTo>
                      <a:lnTo>
                        <a:pt x="0" y="0"/>
                      </a:lnTo>
                      <a:lnTo>
                        <a:pt x="24765" y="0"/>
                      </a:lnTo>
                      <a:lnTo>
                        <a:pt x="24765" y="5715"/>
                      </a:lnTo>
                      <a:lnTo>
                        <a:pt x="16192" y="5715"/>
                      </a:lnTo>
                      <a:lnTo>
                        <a:pt x="16192" y="32385"/>
                      </a:lnTo>
                      <a:lnTo>
                        <a:pt x="8572" y="32385"/>
                      </a:lnTo>
                      <a:lnTo>
                        <a:pt x="8572" y="5715"/>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424" name="Freeform: Shape 403">
                  <a:extLst>
                    <a:ext uri="{FF2B5EF4-FFF2-40B4-BE49-F238E27FC236}">
                      <a16:creationId xmlns:a16="http://schemas.microsoft.com/office/drawing/2014/main" id="{4804B9FC-485A-43C3-9158-56F042718178}"/>
                    </a:ext>
                  </a:extLst>
                </p:cNvPr>
                <p:cNvSpPr/>
                <p:nvPr/>
              </p:nvSpPr>
              <p:spPr>
                <a:xfrm>
                  <a:off x="6478536" y="2049693"/>
                  <a:ext cx="34289" cy="32385"/>
                </a:xfrm>
                <a:custGeom>
                  <a:avLst/>
                  <a:gdLst>
                    <a:gd name="connsiteX0" fmla="*/ 0 w 34289"/>
                    <a:gd name="connsiteY0" fmla="*/ 0 h 32385"/>
                    <a:gd name="connsiteX1" fmla="*/ 9525 w 34289"/>
                    <a:gd name="connsiteY1" fmla="*/ 0 h 32385"/>
                    <a:gd name="connsiteX2" fmla="*/ 17145 w 34289"/>
                    <a:gd name="connsiteY2" fmla="*/ 20003 h 32385"/>
                    <a:gd name="connsiteX3" fmla="*/ 24765 w 34289"/>
                    <a:gd name="connsiteY3" fmla="*/ 0 h 32385"/>
                    <a:gd name="connsiteX4" fmla="*/ 34290 w 34289"/>
                    <a:gd name="connsiteY4" fmla="*/ 0 h 32385"/>
                    <a:gd name="connsiteX5" fmla="*/ 34290 w 34289"/>
                    <a:gd name="connsiteY5" fmla="*/ 32385 h 32385"/>
                    <a:gd name="connsiteX6" fmla="*/ 26670 w 34289"/>
                    <a:gd name="connsiteY6" fmla="*/ 32385 h 32385"/>
                    <a:gd name="connsiteX7" fmla="*/ 26670 w 34289"/>
                    <a:gd name="connsiteY7" fmla="*/ 9525 h 32385"/>
                    <a:gd name="connsiteX8" fmla="*/ 18097 w 34289"/>
                    <a:gd name="connsiteY8" fmla="*/ 32385 h 32385"/>
                    <a:gd name="connsiteX9" fmla="*/ 16192 w 34289"/>
                    <a:gd name="connsiteY9" fmla="*/ 32385 h 32385"/>
                    <a:gd name="connsiteX10" fmla="*/ 6667 w 34289"/>
                    <a:gd name="connsiteY10" fmla="*/ 9525 h 32385"/>
                    <a:gd name="connsiteX11" fmla="*/ 6667 w 34289"/>
                    <a:gd name="connsiteY11" fmla="*/ 32385 h 32385"/>
                    <a:gd name="connsiteX12" fmla="*/ 0 w 34289"/>
                    <a:gd name="connsiteY12" fmla="*/ 32385 h 32385"/>
                    <a:gd name="connsiteX13" fmla="*/ 0 w 34289"/>
                    <a:gd name="connsiteY13" fmla="*/ 0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89" h="32385">
                      <a:moveTo>
                        <a:pt x="0" y="0"/>
                      </a:moveTo>
                      <a:lnTo>
                        <a:pt x="9525" y="0"/>
                      </a:lnTo>
                      <a:lnTo>
                        <a:pt x="17145" y="20003"/>
                      </a:lnTo>
                      <a:lnTo>
                        <a:pt x="24765" y="0"/>
                      </a:lnTo>
                      <a:lnTo>
                        <a:pt x="34290" y="0"/>
                      </a:lnTo>
                      <a:lnTo>
                        <a:pt x="34290" y="32385"/>
                      </a:lnTo>
                      <a:lnTo>
                        <a:pt x="26670" y="32385"/>
                      </a:lnTo>
                      <a:lnTo>
                        <a:pt x="26670" y="9525"/>
                      </a:lnTo>
                      <a:lnTo>
                        <a:pt x="18097" y="32385"/>
                      </a:lnTo>
                      <a:lnTo>
                        <a:pt x="16192" y="32385"/>
                      </a:lnTo>
                      <a:lnTo>
                        <a:pt x="6667" y="9525"/>
                      </a:lnTo>
                      <a:lnTo>
                        <a:pt x="6667" y="32385"/>
                      </a:lnTo>
                      <a:lnTo>
                        <a:pt x="0" y="32385"/>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grpSp>
            <p:nvGrpSpPr>
              <p:cNvPr id="282" name="Graphic 19">
                <a:extLst>
                  <a:ext uri="{FF2B5EF4-FFF2-40B4-BE49-F238E27FC236}">
                    <a16:creationId xmlns:a16="http://schemas.microsoft.com/office/drawing/2014/main" id="{49E82FD5-A91F-4811-86A2-BD6720166817}"/>
                  </a:ext>
                </a:extLst>
              </p:cNvPr>
              <p:cNvGrpSpPr/>
              <p:nvPr/>
            </p:nvGrpSpPr>
            <p:grpSpPr>
              <a:xfrm>
                <a:off x="4647831" y="2049693"/>
                <a:ext cx="1440180" cy="452437"/>
                <a:chOff x="4647831" y="2049693"/>
                <a:chExt cx="1440180" cy="452437"/>
              </a:xfrm>
              <a:grpFill/>
            </p:grpSpPr>
            <p:sp>
              <p:nvSpPr>
                <p:cNvPr id="283" name="Freeform: Shape 394">
                  <a:extLst>
                    <a:ext uri="{FF2B5EF4-FFF2-40B4-BE49-F238E27FC236}">
                      <a16:creationId xmlns:a16="http://schemas.microsoft.com/office/drawing/2014/main" id="{7D8353A0-7C99-4A9A-B3B7-E808AFBAF9B7}"/>
                    </a:ext>
                  </a:extLst>
                </p:cNvPr>
                <p:cNvSpPr/>
                <p:nvPr/>
              </p:nvSpPr>
              <p:spPr>
                <a:xfrm>
                  <a:off x="4647831" y="2153515"/>
                  <a:ext cx="245745" cy="348615"/>
                </a:xfrm>
                <a:custGeom>
                  <a:avLst/>
                  <a:gdLst>
                    <a:gd name="connsiteX0" fmla="*/ 49530 w 245745"/>
                    <a:gd name="connsiteY0" fmla="*/ 211455 h 348615"/>
                    <a:gd name="connsiteX1" fmla="*/ 49530 w 245745"/>
                    <a:gd name="connsiteY1" fmla="*/ 348615 h 348615"/>
                    <a:gd name="connsiteX2" fmla="*/ 0 w 245745"/>
                    <a:gd name="connsiteY2" fmla="*/ 348615 h 348615"/>
                    <a:gd name="connsiteX3" fmla="*/ 0 w 245745"/>
                    <a:gd name="connsiteY3" fmla="*/ 4763 h 348615"/>
                    <a:gd name="connsiteX4" fmla="*/ 49530 w 245745"/>
                    <a:gd name="connsiteY4" fmla="*/ 4763 h 348615"/>
                    <a:gd name="connsiteX5" fmla="*/ 49530 w 245745"/>
                    <a:gd name="connsiteY5" fmla="*/ 38100 h 348615"/>
                    <a:gd name="connsiteX6" fmla="*/ 128588 w 245745"/>
                    <a:gd name="connsiteY6" fmla="*/ 0 h 348615"/>
                    <a:gd name="connsiteX7" fmla="*/ 245745 w 245745"/>
                    <a:gd name="connsiteY7" fmla="*/ 122873 h 348615"/>
                    <a:gd name="connsiteX8" fmla="*/ 128588 w 245745"/>
                    <a:gd name="connsiteY8" fmla="*/ 245745 h 348615"/>
                    <a:gd name="connsiteX9" fmla="*/ 49530 w 245745"/>
                    <a:gd name="connsiteY9" fmla="*/ 211455 h 348615"/>
                    <a:gd name="connsiteX10" fmla="*/ 196215 w 245745"/>
                    <a:gd name="connsiteY10" fmla="*/ 121920 h 348615"/>
                    <a:gd name="connsiteX11" fmla="*/ 121920 w 245745"/>
                    <a:gd name="connsiteY11" fmla="*/ 45720 h 348615"/>
                    <a:gd name="connsiteX12" fmla="*/ 47625 w 245745"/>
                    <a:gd name="connsiteY12" fmla="*/ 121920 h 348615"/>
                    <a:gd name="connsiteX13" fmla="*/ 121920 w 245745"/>
                    <a:gd name="connsiteY13" fmla="*/ 199073 h 348615"/>
                    <a:gd name="connsiteX14" fmla="*/ 196215 w 245745"/>
                    <a:gd name="connsiteY14" fmla="*/ 121920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45" h="348615">
                      <a:moveTo>
                        <a:pt x="49530" y="211455"/>
                      </a:moveTo>
                      <a:lnTo>
                        <a:pt x="49530" y="348615"/>
                      </a:lnTo>
                      <a:lnTo>
                        <a:pt x="0" y="348615"/>
                      </a:lnTo>
                      <a:lnTo>
                        <a:pt x="0" y="4763"/>
                      </a:lnTo>
                      <a:lnTo>
                        <a:pt x="49530" y="4763"/>
                      </a:lnTo>
                      <a:lnTo>
                        <a:pt x="49530" y="38100"/>
                      </a:lnTo>
                      <a:cubicBezTo>
                        <a:pt x="66675" y="15240"/>
                        <a:pt x="96203" y="0"/>
                        <a:pt x="128588" y="0"/>
                      </a:cubicBezTo>
                      <a:cubicBezTo>
                        <a:pt x="190500" y="0"/>
                        <a:pt x="245745" y="46672"/>
                        <a:pt x="245745" y="122873"/>
                      </a:cubicBezTo>
                      <a:cubicBezTo>
                        <a:pt x="245745" y="198120"/>
                        <a:pt x="188595" y="245745"/>
                        <a:pt x="128588" y="245745"/>
                      </a:cubicBezTo>
                      <a:cubicBezTo>
                        <a:pt x="96203" y="244792"/>
                        <a:pt x="66675" y="232410"/>
                        <a:pt x="49530" y="211455"/>
                      </a:cubicBezTo>
                      <a:close/>
                      <a:moveTo>
                        <a:pt x="196215" y="121920"/>
                      </a:moveTo>
                      <a:cubicBezTo>
                        <a:pt x="196215" y="79058"/>
                        <a:pt x="163830" y="45720"/>
                        <a:pt x="121920" y="45720"/>
                      </a:cubicBezTo>
                      <a:cubicBezTo>
                        <a:pt x="79058" y="45720"/>
                        <a:pt x="47625" y="80010"/>
                        <a:pt x="47625" y="121920"/>
                      </a:cubicBezTo>
                      <a:cubicBezTo>
                        <a:pt x="47625" y="164783"/>
                        <a:pt x="79058" y="199073"/>
                        <a:pt x="121920" y="199073"/>
                      </a:cubicBezTo>
                      <a:cubicBezTo>
                        <a:pt x="163830" y="199073"/>
                        <a:pt x="196215" y="164783"/>
                        <a:pt x="196215" y="121920"/>
                      </a:cubicBez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84" name="Freeform: Shape 395">
                  <a:extLst>
                    <a:ext uri="{FF2B5EF4-FFF2-40B4-BE49-F238E27FC236}">
                      <a16:creationId xmlns:a16="http://schemas.microsoft.com/office/drawing/2014/main" id="{F92B76A6-88CB-425E-B619-3D063A71ED47}"/>
                    </a:ext>
                  </a:extLst>
                </p:cNvPr>
                <p:cNvSpPr/>
                <p:nvPr/>
              </p:nvSpPr>
              <p:spPr>
                <a:xfrm>
                  <a:off x="4917389" y="2153515"/>
                  <a:ext cx="243839" cy="243852"/>
                </a:xfrm>
                <a:custGeom>
                  <a:avLst/>
                  <a:gdLst>
                    <a:gd name="connsiteX0" fmla="*/ 0 w 243839"/>
                    <a:gd name="connsiteY0" fmla="*/ 123825 h 243852"/>
                    <a:gd name="connsiteX1" fmla="*/ 122873 w 243839"/>
                    <a:gd name="connsiteY1" fmla="*/ 0 h 243852"/>
                    <a:gd name="connsiteX2" fmla="*/ 243840 w 243839"/>
                    <a:gd name="connsiteY2" fmla="*/ 120015 h 243852"/>
                    <a:gd name="connsiteX3" fmla="*/ 243840 w 243839"/>
                    <a:gd name="connsiteY3" fmla="*/ 140018 h 243852"/>
                    <a:gd name="connsiteX4" fmla="*/ 47625 w 243839"/>
                    <a:gd name="connsiteY4" fmla="*/ 140018 h 243852"/>
                    <a:gd name="connsiteX5" fmla="*/ 123825 w 243839"/>
                    <a:gd name="connsiteY5" fmla="*/ 200025 h 243852"/>
                    <a:gd name="connsiteX6" fmla="*/ 192405 w 243839"/>
                    <a:gd name="connsiteY6" fmla="*/ 157163 h 243852"/>
                    <a:gd name="connsiteX7" fmla="*/ 234315 w 243839"/>
                    <a:gd name="connsiteY7" fmla="*/ 180023 h 243852"/>
                    <a:gd name="connsiteX8" fmla="*/ 123825 w 243839"/>
                    <a:gd name="connsiteY8" fmla="*/ 243840 h 243852"/>
                    <a:gd name="connsiteX9" fmla="*/ 0 w 243839"/>
                    <a:gd name="connsiteY9" fmla="*/ 123825 h 243852"/>
                    <a:gd name="connsiteX10" fmla="*/ 50482 w 243839"/>
                    <a:gd name="connsiteY10" fmla="*/ 97155 h 243852"/>
                    <a:gd name="connsiteX11" fmla="*/ 191452 w 243839"/>
                    <a:gd name="connsiteY11" fmla="*/ 97155 h 243852"/>
                    <a:gd name="connsiteX12" fmla="*/ 121920 w 243839"/>
                    <a:gd name="connsiteY12" fmla="*/ 43815 h 243852"/>
                    <a:gd name="connsiteX13" fmla="*/ 50482 w 243839"/>
                    <a:gd name="connsiteY13" fmla="*/ 97155 h 2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39" h="243852">
                      <a:moveTo>
                        <a:pt x="0" y="123825"/>
                      </a:moveTo>
                      <a:cubicBezTo>
                        <a:pt x="0" y="54293"/>
                        <a:pt x="53340" y="0"/>
                        <a:pt x="122873" y="0"/>
                      </a:cubicBezTo>
                      <a:cubicBezTo>
                        <a:pt x="192405" y="0"/>
                        <a:pt x="243840" y="50483"/>
                        <a:pt x="243840" y="120015"/>
                      </a:cubicBezTo>
                      <a:lnTo>
                        <a:pt x="243840" y="140018"/>
                      </a:lnTo>
                      <a:lnTo>
                        <a:pt x="47625" y="140018"/>
                      </a:lnTo>
                      <a:cubicBezTo>
                        <a:pt x="54292" y="176213"/>
                        <a:pt x="82867" y="200025"/>
                        <a:pt x="123825" y="200025"/>
                      </a:cubicBezTo>
                      <a:cubicBezTo>
                        <a:pt x="156210" y="200025"/>
                        <a:pt x="180023" y="182880"/>
                        <a:pt x="192405" y="157163"/>
                      </a:cubicBezTo>
                      <a:lnTo>
                        <a:pt x="234315" y="180023"/>
                      </a:lnTo>
                      <a:cubicBezTo>
                        <a:pt x="213360" y="219075"/>
                        <a:pt x="176213" y="243840"/>
                        <a:pt x="123825" y="243840"/>
                      </a:cubicBezTo>
                      <a:cubicBezTo>
                        <a:pt x="49530" y="244792"/>
                        <a:pt x="0" y="191453"/>
                        <a:pt x="0" y="123825"/>
                      </a:cubicBezTo>
                      <a:close/>
                      <a:moveTo>
                        <a:pt x="50482" y="97155"/>
                      </a:moveTo>
                      <a:lnTo>
                        <a:pt x="191452" y="97155"/>
                      </a:lnTo>
                      <a:cubicBezTo>
                        <a:pt x="183832" y="62865"/>
                        <a:pt x="158115" y="43815"/>
                        <a:pt x="121920" y="43815"/>
                      </a:cubicBezTo>
                      <a:cubicBezTo>
                        <a:pt x="87630" y="43815"/>
                        <a:pt x="60007" y="65723"/>
                        <a:pt x="50482" y="97155"/>
                      </a:cubicBez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85" name="Freeform: Shape 396">
                  <a:extLst>
                    <a:ext uri="{FF2B5EF4-FFF2-40B4-BE49-F238E27FC236}">
                      <a16:creationId xmlns:a16="http://schemas.microsoft.com/office/drawing/2014/main" id="{6BEA59EC-A2D4-44CB-8B8F-65DB0648DAF7}"/>
                    </a:ext>
                  </a:extLst>
                </p:cNvPr>
                <p:cNvSpPr/>
                <p:nvPr/>
              </p:nvSpPr>
              <p:spPr>
                <a:xfrm>
                  <a:off x="5189804" y="2153515"/>
                  <a:ext cx="218122" cy="240029"/>
                </a:xfrm>
                <a:custGeom>
                  <a:avLst/>
                  <a:gdLst>
                    <a:gd name="connsiteX0" fmla="*/ 952 w 218122"/>
                    <a:gd name="connsiteY0" fmla="*/ 4763 h 240029"/>
                    <a:gd name="connsiteX1" fmla="*/ 50483 w 218122"/>
                    <a:gd name="connsiteY1" fmla="*/ 4763 h 240029"/>
                    <a:gd name="connsiteX2" fmla="*/ 50483 w 218122"/>
                    <a:gd name="connsiteY2" fmla="*/ 35243 h 240029"/>
                    <a:gd name="connsiteX3" fmla="*/ 122873 w 218122"/>
                    <a:gd name="connsiteY3" fmla="*/ 0 h 240029"/>
                    <a:gd name="connsiteX4" fmla="*/ 218123 w 218122"/>
                    <a:gd name="connsiteY4" fmla="*/ 102870 h 240029"/>
                    <a:gd name="connsiteX5" fmla="*/ 218123 w 218122"/>
                    <a:gd name="connsiteY5" fmla="*/ 240030 h 240029"/>
                    <a:gd name="connsiteX6" fmla="*/ 167640 w 218122"/>
                    <a:gd name="connsiteY6" fmla="*/ 240030 h 240029"/>
                    <a:gd name="connsiteX7" fmla="*/ 167640 w 218122"/>
                    <a:gd name="connsiteY7" fmla="*/ 106680 h 240029"/>
                    <a:gd name="connsiteX8" fmla="*/ 110490 w 218122"/>
                    <a:gd name="connsiteY8" fmla="*/ 43815 h 240029"/>
                    <a:gd name="connsiteX9" fmla="*/ 50483 w 218122"/>
                    <a:gd name="connsiteY9" fmla="*/ 110490 h 240029"/>
                    <a:gd name="connsiteX10" fmla="*/ 50483 w 218122"/>
                    <a:gd name="connsiteY10" fmla="*/ 240030 h 240029"/>
                    <a:gd name="connsiteX11" fmla="*/ 0 w 218122"/>
                    <a:gd name="connsiteY11" fmla="*/ 240030 h 240029"/>
                    <a:gd name="connsiteX12" fmla="*/ 0 w 218122"/>
                    <a:gd name="connsiteY12" fmla="*/ 4763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122" h="240029">
                      <a:moveTo>
                        <a:pt x="952" y="4763"/>
                      </a:moveTo>
                      <a:lnTo>
                        <a:pt x="50483" y="4763"/>
                      </a:lnTo>
                      <a:lnTo>
                        <a:pt x="50483" y="35243"/>
                      </a:lnTo>
                      <a:cubicBezTo>
                        <a:pt x="66675" y="13335"/>
                        <a:pt x="92392" y="0"/>
                        <a:pt x="122873" y="0"/>
                      </a:cubicBezTo>
                      <a:cubicBezTo>
                        <a:pt x="181927" y="0"/>
                        <a:pt x="218123" y="39053"/>
                        <a:pt x="218123" y="102870"/>
                      </a:cubicBezTo>
                      <a:lnTo>
                        <a:pt x="218123" y="240030"/>
                      </a:lnTo>
                      <a:lnTo>
                        <a:pt x="167640" y="240030"/>
                      </a:lnTo>
                      <a:lnTo>
                        <a:pt x="167640" y="106680"/>
                      </a:lnTo>
                      <a:cubicBezTo>
                        <a:pt x="167640" y="67628"/>
                        <a:pt x="148590" y="43815"/>
                        <a:pt x="110490" y="43815"/>
                      </a:cubicBezTo>
                      <a:cubicBezTo>
                        <a:pt x="76200" y="43815"/>
                        <a:pt x="50483" y="69533"/>
                        <a:pt x="50483" y="110490"/>
                      </a:cubicBezTo>
                      <a:lnTo>
                        <a:pt x="50483" y="240030"/>
                      </a:lnTo>
                      <a:lnTo>
                        <a:pt x="0" y="240030"/>
                      </a:lnTo>
                      <a:lnTo>
                        <a:pt x="0" y="4763"/>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86" name="Freeform: Shape 397">
                  <a:extLst>
                    <a:ext uri="{FF2B5EF4-FFF2-40B4-BE49-F238E27FC236}">
                      <a16:creationId xmlns:a16="http://schemas.microsoft.com/office/drawing/2014/main" id="{52BFCE9F-9714-4E85-A75A-530DDDC1FDB7}"/>
                    </a:ext>
                  </a:extLst>
                </p:cNvPr>
                <p:cNvSpPr/>
                <p:nvPr/>
              </p:nvSpPr>
              <p:spPr>
                <a:xfrm>
                  <a:off x="5395543" y="2049693"/>
                  <a:ext cx="291464" cy="343852"/>
                </a:xfrm>
                <a:custGeom>
                  <a:avLst/>
                  <a:gdLst>
                    <a:gd name="connsiteX0" fmla="*/ 0 w 291464"/>
                    <a:gd name="connsiteY0" fmla="*/ 0 h 343852"/>
                    <a:gd name="connsiteX1" fmla="*/ 53340 w 291464"/>
                    <a:gd name="connsiteY1" fmla="*/ 0 h 343852"/>
                    <a:gd name="connsiteX2" fmla="*/ 145732 w 291464"/>
                    <a:gd name="connsiteY2" fmla="*/ 267653 h 343852"/>
                    <a:gd name="connsiteX3" fmla="*/ 238125 w 291464"/>
                    <a:gd name="connsiteY3" fmla="*/ 0 h 343852"/>
                    <a:gd name="connsiteX4" fmla="*/ 291465 w 291464"/>
                    <a:gd name="connsiteY4" fmla="*/ 0 h 343852"/>
                    <a:gd name="connsiteX5" fmla="*/ 171450 w 291464"/>
                    <a:gd name="connsiteY5" fmla="*/ 343853 h 343852"/>
                    <a:gd name="connsiteX6" fmla="*/ 120015 w 291464"/>
                    <a:gd name="connsiteY6" fmla="*/ 343853 h 343852"/>
                    <a:gd name="connsiteX7" fmla="*/ 0 w 291464"/>
                    <a:gd name="connsiteY7"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464" h="343852">
                      <a:moveTo>
                        <a:pt x="0" y="0"/>
                      </a:moveTo>
                      <a:lnTo>
                        <a:pt x="53340" y="0"/>
                      </a:lnTo>
                      <a:lnTo>
                        <a:pt x="145732" y="267653"/>
                      </a:lnTo>
                      <a:lnTo>
                        <a:pt x="238125" y="0"/>
                      </a:lnTo>
                      <a:lnTo>
                        <a:pt x="291465" y="0"/>
                      </a:lnTo>
                      <a:lnTo>
                        <a:pt x="171450" y="343853"/>
                      </a:lnTo>
                      <a:lnTo>
                        <a:pt x="120015" y="343853"/>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87" name="Freeform: Shape 398">
                  <a:extLst>
                    <a:ext uri="{FF2B5EF4-FFF2-40B4-BE49-F238E27FC236}">
                      <a16:creationId xmlns:a16="http://schemas.microsoft.com/office/drawing/2014/main" id="{1D8E388D-8A6E-496B-B5F8-64C1F7553EFF}"/>
                    </a:ext>
                  </a:extLst>
                </p:cNvPr>
                <p:cNvSpPr/>
                <p:nvPr/>
              </p:nvSpPr>
              <p:spPr>
                <a:xfrm>
                  <a:off x="5707011" y="2049693"/>
                  <a:ext cx="51434" cy="343852"/>
                </a:xfrm>
                <a:custGeom>
                  <a:avLst/>
                  <a:gdLst>
                    <a:gd name="connsiteX0" fmla="*/ 0 w 51434"/>
                    <a:gd name="connsiteY0" fmla="*/ 0 h 343852"/>
                    <a:gd name="connsiteX1" fmla="*/ 51435 w 51434"/>
                    <a:gd name="connsiteY1" fmla="*/ 0 h 343852"/>
                    <a:gd name="connsiteX2" fmla="*/ 51435 w 51434"/>
                    <a:gd name="connsiteY2" fmla="*/ 343853 h 343852"/>
                    <a:gd name="connsiteX3" fmla="*/ 0 w 51434"/>
                    <a:gd name="connsiteY3" fmla="*/ 343853 h 343852"/>
                    <a:gd name="connsiteX4" fmla="*/ 0 w 51434"/>
                    <a:gd name="connsiteY4" fmla="*/ 0 h 34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343852">
                      <a:moveTo>
                        <a:pt x="0" y="0"/>
                      </a:moveTo>
                      <a:lnTo>
                        <a:pt x="51435" y="0"/>
                      </a:lnTo>
                      <a:lnTo>
                        <a:pt x="51435" y="343853"/>
                      </a:lnTo>
                      <a:lnTo>
                        <a:pt x="0" y="343853"/>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88" name="Freeform: Shape 401">
                  <a:extLst>
                    <a:ext uri="{FF2B5EF4-FFF2-40B4-BE49-F238E27FC236}">
                      <a16:creationId xmlns:a16="http://schemas.microsoft.com/office/drawing/2014/main" id="{57F80F74-96E6-4AF9-8151-B4CAA28BAD74}"/>
                    </a:ext>
                  </a:extLst>
                </p:cNvPr>
                <p:cNvSpPr/>
                <p:nvPr/>
              </p:nvSpPr>
              <p:spPr>
                <a:xfrm>
                  <a:off x="5805119" y="2049693"/>
                  <a:ext cx="282892" cy="343852"/>
                </a:xfrm>
                <a:custGeom>
                  <a:avLst/>
                  <a:gdLst>
                    <a:gd name="connsiteX0" fmla="*/ 0 w 282892"/>
                    <a:gd name="connsiteY0" fmla="*/ 0 h 343852"/>
                    <a:gd name="connsiteX1" fmla="*/ 58102 w 282892"/>
                    <a:gd name="connsiteY1" fmla="*/ 0 h 343852"/>
                    <a:gd name="connsiteX2" fmla="*/ 232410 w 282892"/>
                    <a:gd name="connsiteY2" fmla="*/ 260033 h 343852"/>
                    <a:gd name="connsiteX3" fmla="*/ 232410 w 282892"/>
                    <a:gd name="connsiteY3" fmla="*/ 0 h 343852"/>
                    <a:gd name="connsiteX4" fmla="*/ 282892 w 282892"/>
                    <a:gd name="connsiteY4" fmla="*/ 0 h 343852"/>
                    <a:gd name="connsiteX5" fmla="*/ 282892 w 282892"/>
                    <a:gd name="connsiteY5" fmla="*/ 343853 h 343852"/>
                    <a:gd name="connsiteX6" fmla="*/ 228600 w 282892"/>
                    <a:gd name="connsiteY6" fmla="*/ 343853 h 343852"/>
                    <a:gd name="connsiteX7" fmla="*/ 51435 w 282892"/>
                    <a:gd name="connsiteY7" fmla="*/ 80010 h 343852"/>
                    <a:gd name="connsiteX8" fmla="*/ 51435 w 282892"/>
                    <a:gd name="connsiteY8" fmla="*/ 343853 h 343852"/>
                    <a:gd name="connsiteX9" fmla="*/ 0 w 282892"/>
                    <a:gd name="connsiteY9" fmla="*/ 343853 h 343852"/>
                    <a:gd name="connsiteX10" fmla="*/ 0 w 282892"/>
                    <a:gd name="connsiteY10"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92" h="343852">
                      <a:moveTo>
                        <a:pt x="0" y="0"/>
                      </a:moveTo>
                      <a:lnTo>
                        <a:pt x="58102" y="0"/>
                      </a:lnTo>
                      <a:lnTo>
                        <a:pt x="232410" y="260033"/>
                      </a:lnTo>
                      <a:lnTo>
                        <a:pt x="232410" y="0"/>
                      </a:lnTo>
                      <a:lnTo>
                        <a:pt x="282892" y="0"/>
                      </a:lnTo>
                      <a:lnTo>
                        <a:pt x="282892" y="343853"/>
                      </a:lnTo>
                      <a:lnTo>
                        <a:pt x="228600" y="343853"/>
                      </a:lnTo>
                      <a:lnTo>
                        <a:pt x="51435" y="80010"/>
                      </a:lnTo>
                      <a:lnTo>
                        <a:pt x="51435" y="343853"/>
                      </a:lnTo>
                      <a:lnTo>
                        <a:pt x="0" y="343853"/>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grpSp>
        <p:sp>
          <p:nvSpPr>
            <p:cNvPr id="277" name="Freeform: Shape 388">
              <a:extLst>
                <a:ext uri="{FF2B5EF4-FFF2-40B4-BE49-F238E27FC236}">
                  <a16:creationId xmlns:a16="http://schemas.microsoft.com/office/drawing/2014/main" id="{F95A47CF-07C0-4D7F-BED3-D06054F26C06}"/>
                </a:ext>
              </a:extLst>
            </p:cNvPr>
            <p:cNvSpPr/>
            <p:nvPr/>
          </p:nvSpPr>
          <p:spPr>
            <a:xfrm>
              <a:off x="1030935" y="2973449"/>
              <a:ext cx="140969" cy="142875"/>
            </a:xfrm>
            <a:custGeom>
              <a:avLst/>
              <a:gdLst>
                <a:gd name="connsiteX0" fmla="*/ 136208 w 140969"/>
                <a:gd name="connsiteY0" fmla="*/ 43815 h 142875"/>
                <a:gd name="connsiteX1" fmla="*/ 110490 w 140969"/>
                <a:gd name="connsiteY1" fmla="*/ 60007 h 142875"/>
                <a:gd name="connsiteX2" fmla="*/ 81915 w 140969"/>
                <a:gd name="connsiteY2" fmla="*/ 31432 h 142875"/>
                <a:gd name="connsiteX3" fmla="*/ 98107 w 140969"/>
                <a:gd name="connsiteY3" fmla="*/ 5715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6208 w 140969"/>
                <a:gd name="connsiteY8" fmla="*/ 4381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6208" y="43815"/>
                  </a:moveTo>
                  <a:cubicBezTo>
                    <a:pt x="131445" y="53340"/>
                    <a:pt x="121920" y="60007"/>
                    <a:pt x="110490" y="60007"/>
                  </a:cubicBezTo>
                  <a:cubicBezTo>
                    <a:pt x="94298" y="60007"/>
                    <a:pt x="81915" y="46672"/>
                    <a:pt x="81915" y="31432"/>
                  </a:cubicBezTo>
                  <a:cubicBezTo>
                    <a:pt x="81915" y="20002"/>
                    <a:pt x="88582" y="10477"/>
                    <a:pt x="98107" y="5715"/>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0960"/>
                    <a:pt x="139065" y="51435"/>
                    <a:pt x="136208" y="43815"/>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78" name="Freeform: Shape 389">
              <a:extLst>
                <a:ext uri="{FF2B5EF4-FFF2-40B4-BE49-F238E27FC236}">
                  <a16:creationId xmlns:a16="http://schemas.microsoft.com/office/drawing/2014/main" id="{39C958DA-FC25-4E94-B288-47AA8BC71BF7}"/>
                </a:ext>
              </a:extLst>
            </p:cNvPr>
            <p:cNvSpPr/>
            <p:nvPr/>
          </p:nvSpPr>
          <p:spPr>
            <a:xfrm>
              <a:off x="925208" y="2867722"/>
              <a:ext cx="352425" cy="352433"/>
            </a:xfrm>
            <a:custGeom>
              <a:avLst/>
              <a:gdLst>
                <a:gd name="connsiteX0" fmla="*/ 0 w 352425"/>
                <a:gd name="connsiteY0" fmla="*/ 176213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6213 h 352433"/>
                <a:gd name="connsiteX5" fmla="*/ 301943 w 352425"/>
                <a:gd name="connsiteY5" fmla="*/ 176213 h 352433"/>
                <a:gd name="connsiteX6" fmla="*/ 176213 w 352425"/>
                <a:gd name="connsiteY6" fmla="*/ 48578 h 352433"/>
                <a:gd name="connsiteX7" fmla="*/ 51435 w 352425"/>
                <a:gd name="connsiteY7" fmla="*/ 176213 h 352433"/>
                <a:gd name="connsiteX8" fmla="*/ 176213 w 352425"/>
                <a:gd name="connsiteY8" fmla="*/ 302895 h 352433"/>
                <a:gd name="connsiteX9" fmla="*/ 301943 w 352425"/>
                <a:gd name="connsiteY9" fmla="*/ 176213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6213"/>
                  </a:moveTo>
                  <a:cubicBezTo>
                    <a:pt x="0" y="79058"/>
                    <a:pt x="79058" y="0"/>
                    <a:pt x="176213" y="0"/>
                  </a:cubicBezTo>
                  <a:cubicBezTo>
                    <a:pt x="274320" y="0"/>
                    <a:pt x="352425" y="79058"/>
                    <a:pt x="352425" y="176213"/>
                  </a:cubicBezTo>
                  <a:cubicBezTo>
                    <a:pt x="352425" y="273368"/>
                    <a:pt x="273368" y="352425"/>
                    <a:pt x="176213" y="352425"/>
                  </a:cubicBezTo>
                  <a:cubicBezTo>
                    <a:pt x="79058" y="353378"/>
                    <a:pt x="0" y="274320"/>
                    <a:pt x="0" y="176213"/>
                  </a:cubicBezTo>
                  <a:close/>
                  <a:moveTo>
                    <a:pt x="301943" y="176213"/>
                  </a:moveTo>
                  <a:cubicBezTo>
                    <a:pt x="301943" y="106680"/>
                    <a:pt x="247650" y="48578"/>
                    <a:pt x="176213" y="48578"/>
                  </a:cubicBezTo>
                  <a:cubicBezTo>
                    <a:pt x="105728" y="48578"/>
                    <a:pt x="51435" y="105728"/>
                    <a:pt x="51435" y="176213"/>
                  </a:cubicBezTo>
                  <a:cubicBezTo>
                    <a:pt x="51435" y="245745"/>
                    <a:pt x="105728" y="302895"/>
                    <a:pt x="176213" y="302895"/>
                  </a:cubicBezTo>
                  <a:cubicBezTo>
                    <a:pt x="246698" y="303848"/>
                    <a:pt x="301943" y="246698"/>
                    <a:pt x="301943" y="176213"/>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79" name="Freeform: Shape 390">
              <a:extLst>
                <a:ext uri="{FF2B5EF4-FFF2-40B4-BE49-F238E27FC236}">
                  <a16:creationId xmlns:a16="http://schemas.microsoft.com/office/drawing/2014/main" id="{EA669443-07DC-4C88-ADE6-3F840CEB93F8}"/>
                </a:ext>
              </a:extLst>
            </p:cNvPr>
            <p:cNvSpPr/>
            <p:nvPr/>
          </p:nvSpPr>
          <p:spPr>
            <a:xfrm>
              <a:off x="2883548" y="2972497"/>
              <a:ext cx="140969" cy="142875"/>
            </a:xfrm>
            <a:custGeom>
              <a:avLst/>
              <a:gdLst>
                <a:gd name="connsiteX0" fmla="*/ 135255 w 140969"/>
                <a:gd name="connsiteY0" fmla="*/ 44768 h 142875"/>
                <a:gd name="connsiteX1" fmla="*/ 109538 w 140969"/>
                <a:gd name="connsiteY1" fmla="*/ 60960 h 142875"/>
                <a:gd name="connsiteX2" fmla="*/ 80963 w 140969"/>
                <a:gd name="connsiteY2" fmla="*/ 32385 h 142875"/>
                <a:gd name="connsiteX3" fmla="*/ 97155 w 140969"/>
                <a:gd name="connsiteY3" fmla="*/ 6667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5255 w 140969"/>
                <a:gd name="connsiteY8" fmla="*/ 4476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5255" y="44768"/>
                  </a:moveTo>
                  <a:cubicBezTo>
                    <a:pt x="130492" y="54293"/>
                    <a:pt x="120967" y="60960"/>
                    <a:pt x="109538" y="60960"/>
                  </a:cubicBezTo>
                  <a:cubicBezTo>
                    <a:pt x="93345" y="60960"/>
                    <a:pt x="80963" y="47625"/>
                    <a:pt x="80963" y="32385"/>
                  </a:cubicBezTo>
                  <a:cubicBezTo>
                    <a:pt x="80963" y="20955"/>
                    <a:pt x="87630" y="11430"/>
                    <a:pt x="97155" y="6667"/>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1913"/>
                    <a:pt x="139065" y="53340"/>
                    <a:pt x="135255" y="44768"/>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280" name="Freeform: Shape 391">
              <a:extLst>
                <a:ext uri="{FF2B5EF4-FFF2-40B4-BE49-F238E27FC236}">
                  <a16:creationId xmlns:a16="http://schemas.microsoft.com/office/drawing/2014/main" id="{3593CDF8-3514-4EC8-BEFC-45A13475F9FE}"/>
                </a:ext>
              </a:extLst>
            </p:cNvPr>
            <p:cNvSpPr/>
            <p:nvPr/>
          </p:nvSpPr>
          <p:spPr>
            <a:xfrm>
              <a:off x="2777820" y="2867722"/>
              <a:ext cx="352425" cy="352433"/>
            </a:xfrm>
            <a:custGeom>
              <a:avLst/>
              <a:gdLst>
                <a:gd name="connsiteX0" fmla="*/ 0 w 352425"/>
                <a:gd name="connsiteY0" fmla="*/ 177165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7165 h 352433"/>
                <a:gd name="connsiteX5" fmla="*/ 300990 w 352425"/>
                <a:gd name="connsiteY5" fmla="*/ 177165 h 352433"/>
                <a:gd name="connsiteX6" fmla="*/ 175260 w 352425"/>
                <a:gd name="connsiteY6" fmla="*/ 49530 h 352433"/>
                <a:gd name="connsiteX7" fmla="*/ 50483 w 352425"/>
                <a:gd name="connsiteY7" fmla="*/ 177165 h 352433"/>
                <a:gd name="connsiteX8" fmla="*/ 175260 w 352425"/>
                <a:gd name="connsiteY8" fmla="*/ 303848 h 352433"/>
                <a:gd name="connsiteX9" fmla="*/ 300990 w 352425"/>
                <a:gd name="connsiteY9" fmla="*/ 177165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7165"/>
                  </a:moveTo>
                  <a:cubicBezTo>
                    <a:pt x="0" y="79058"/>
                    <a:pt x="78105" y="0"/>
                    <a:pt x="176213" y="0"/>
                  </a:cubicBezTo>
                  <a:cubicBezTo>
                    <a:pt x="274320" y="0"/>
                    <a:pt x="352425" y="79058"/>
                    <a:pt x="352425" y="176213"/>
                  </a:cubicBezTo>
                  <a:cubicBezTo>
                    <a:pt x="352425" y="273368"/>
                    <a:pt x="273367" y="352425"/>
                    <a:pt x="176213" y="352425"/>
                  </a:cubicBezTo>
                  <a:cubicBezTo>
                    <a:pt x="78105" y="353378"/>
                    <a:pt x="0" y="274320"/>
                    <a:pt x="0" y="177165"/>
                  </a:cubicBezTo>
                  <a:close/>
                  <a:moveTo>
                    <a:pt x="300990" y="177165"/>
                  </a:moveTo>
                  <a:cubicBezTo>
                    <a:pt x="300990" y="107633"/>
                    <a:pt x="246697" y="49530"/>
                    <a:pt x="175260" y="49530"/>
                  </a:cubicBezTo>
                  <a:cubicBezTo>
                    <a:pt x="104775" y="49530"/>
                    <a:pt x="50483" y="106680"/>
                    <a:pt x="50483" y="177165"/>
                  </a:cubicBezTo>
                  <a:cubicBezTo>
                    <a:pt x="50483" y="246698"/>
                    <a:pt x="104775" y="303848"/>
                    <a:pt x="175260" y="303848"/>
                  </a:cubicBezTo>
                  <a:cubicBezTo>
                    <a:pt x="246697" y="303848"/>
                    <a:pt x="300990" y="246698"/>
                    <a:pt x="300990" y="177165"/>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sp>
        <p:nvSpPr>
          <p:cNvPr id="425" name="TextBox 424">
            <a:extLst>
              <a:ext uri="{FF2B5EF4-FFF2-40B4-BE49-F238E27FC236}">
                <a16:creationId xmlns:a16="http://schemas.microsoft.com/office/drawing/2014/main" id="{D1490BE0-7DE9-47DD-912E-686CCC1AD40D}"/>
              </a:ext>
            </a:extLst>
          </p:cNvPr>
          <p:cNvSpPr txBox="1"/>
          <p:nvPr/>
        </p:nvSpPr>
        <p:spPr>
          <a:xfrm>
            <a:off x="11131820" y="2211075"/>
            <a:ext cx="19484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27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a:t>
            </a:r>
          </a:p>
        </p:txBody>
      </p:sp>
      <p:sp>
        <p:nvSpPr>
          <p:cNvPr id="20" name="TextBox 19">
            <a:extLst>
              <a:ext uri="{FF2B5EF4-FFF2-40B4-BE49-F238E27FC236}">
                <a16:creationId xmlns:a16="http://schemas.microsoft.com/office/drawing/2014/main" id="{B1B58687-E195-4568-90D1-77A4E62C7696}"/>
              </a:ext>
            </a:extLst>
          </p:cNvPr>
          <p:cNvSpPr txBox="1"/>
          <p:nvPr/>
        </p:nvSpPr>
        <p:spPr>
          <a:xfrm>
            <a:off x="4980301" y="6076951"/>
            <a:ext cx="676264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278"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Intel Clear"/>
                <a:sym typeface="Helvetica Neue"/>
                <a:hlinkClick r:id="rId15" action="ppaction://hlinkfile"/>
              </a:rPr>
              <a:t>Available Now</a:t>
            </a:r>
            <a:endParaRPr kumimoji="0" lang="en-US" sz="1200" b="0" i="0" u="none" strike="noStrike" kern="0" cap="none" spc="0" normalizeH="0" baseline="0" noProof="0">
              <a:ln>
                <a:noFill/>
              </a:ln>
              <a:solidFill>
                <a:srgbClr val="004A86"/>
              </a:solidFill>
              <a:effectLst/>
              <a:uLnTx/>
              <a:uFillTx/>
              <a:latin typeface="Intel Clear"/>
              <a:sym typeface="Helvetica Neue"/>
            </a:endParaRPr>
          </a:p>
        </p:txBody>
      </p:sp>
      <p:sp>
        <p:nvSpPr>
          <p:cNvPr id="63" name="Text Placeholder 3">
            <a:extLst>
              <a:ext uri="{FF2B5EF4-FFF2-40B4-BE49-F238E27FC236}">
                <a16:creationId xmlns:a16="http://schemas.microsoft.com/office/drawing/2014/main" id="{252946E4-A06D-4DA6-9155-A39531F36051}"/>
              </a:ext>
            </a:extLst>
          </p:cNvPr>
          <p:cNvSpPr txBox="1">
            <a:spLocks/>
          </p:cNvSpPr>
          <p:nvPr/>
        </p:nvSpPr>
        <p:spPr>
          <a:xfrm>
            <a:off x="460530" y="1524648"/>
            <a:ext cx="4398157" cy="754133"/>
          </a:xfrm>
          <a:prstGeom prst="rect">
            <a:avLst/>
          </a:prstGeom>
        </p:spPr>
        <p:txBody>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585" rtl="0" eaLnBrk="1" fontAlgn="auto" latinLnBrk="0" hangingPunct="1">
              <a:lnSpc>
                <a:spcPct val="100000"/>
              </a:lnSpc>
              <a:spcBef>
                <a:spcPts val="1200"/>
              </a:spcBef>
              <a:spcAft>
                <a:spcPts val="0"/>
              </a:spcAft>
              <a:buClrTx/>
              <a:buSzTx/>
              <a:buFont typeface="Wingdings" pitchFamily="2" charset="2"/>
              <a:buNone/>
              <a:tabLst/>
              <a:defRPr/>
            </a:pPr>
            <a:r>
              <a:rPr kumimoji="0" lang="en-US" sz="2000" b="1"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a:rPr>
              <a:t>Built on Intel’s Rich Heritage of CPU Tools Expanded to XPUs</a:t>
            </a:r>
          </a:p>
        </p:txBody>
      </p:sp>
      <p:pic>
        <p:nvPicPr>
          <p:cNvPr id="1026" name="Picture 2" descr="Scale your pandas workflow by changing a single line of code — Modin 0.8.2  documentation">
            <a:extLst>
              <a:ext uri="{FF2B5EF4-FFF2-40B4-BE49-F238E27FC236}">
                <a16:creationId xmlns:a16="http://schemas.microsoft.com/office/drawing/2014/main" id="{05123FD2-5E94-46C3-9D8E-432DB63A797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3344" y="2241137"/>
            <a:ext cx="747565" cy="161059"/>
          </a:xfrm>
          <a:prstGeom prst="rect">
            <a:avLst/>
          </a:prstGeom>
          <a:noFill/>
          <a:extLst>
            <a:ext uri="{909E8E84-426E-40DD-AFC4-6F175D3DCCD1}">
              <a14:hiddenFill xmlns:a14="http://schemas.microsoft.com/office/drawing/2010/main">
                <a:solidFill>
                  <a:srgbClr val="FFFFFF"/>
                </a:solidFill>
              </a14:hiddenFill>
            </a:ext>
          </a:extLst>
        </p:spPr>
      </p:pic>
      <p:pic>
        <p:nvPicPr>
          <p:cNvPr id="64" name="Graphic 63">
            <a:extLst>
              <a:ext uri="{FF2B5EF4-FFF2-40B4-BE49-F238E27FC236}">
                <a16:creationId xmlns:a16="http://schemas.microsoft.com/office/drawing/2014/main" id="{BCD0F48D-F515-43A4-9DE6-F4E4ADF86A1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67722" y="4879171"/>
            <a:ext cx="537709" cy="534421"/>
          </a:xfrm>
          <a:prstGeom prst="rect">
            <a:avLst/>
          </a:prstGeom>
        </p:spPr>
      </p:pic>
      <p:sp>
        <p:nvSpPr>
          <p:cNvPr id="65" name="TextBox 64">
            <a:extLst>
              <a:ext uri="{FF2B5EF4-FFF2-40B4-BE49-F238E27FC236}">
                <a16:creationId xmlns:a16="http://schemas.microsoft.com/office/drawing/2014/main" id="{3CF90A33-2A6A-42D9-B4E6-B0C5B7474528}"/>
              </a:ext>
            </a:extLst>
          </p:cNvPr>
          <p:cNvSpPr txBox="1"/>
          <p:nvPr/>
        </p:nvSpPr>
        <p:spPr>
          <a:xfrm>
            <a:off x="9202071" y="5413591"/>
            <a:ext cx="1357715" cy="169277"/>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Other accelerators</a:t>
            </a:r>
          </a:p>
        </p:txBody>
      </p:sp>
      <p:sp>
        <p:nvSpPr>
          <p:cNvPr id="66" name="Rectangle 65">
            <a:extLst>
              <a:ext uri="{FF2B5EF4-FFF2-40B4-BE49-F238E27FC236}">
                <a16:creationId xmlns:a16="http://schemas.microsoft.com/office/drawing/2014/main" id="{C1E6C883-AB59-48C5-BF54-249E4EDB0348}"/>
              </a:ext>
            </a:extLst>
          </p:cNvPr>
          <p:cNvSpPr/>
          <p:nvPr/>
        </p:nvSpPr>
        <p:spPr>
          <a:xfrm flipH="1">
            <a:off x="8312349" y="3429000"/>
            <a:ext cx="1754748" cy="729272"/>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70" name="Rectangle 69">
            <a:extLst>
              <a:ext uri="{FF2B5EF4-FFF2-40B4-BE49-F238E27FC236}">
                <a16:creationId xmlns:a16="http://schemas.microsoft.com/office/drawing/2014/main" id="{ADB5EA92-ECA2-43C5-A941-F4F41B1B782A}"/>
              </a:ext>
            </a:extLst>
          </p:cNvPr>
          <p:cNvSpPr/>
          <p:nvPr/>
        </p:nvSpPr>
        <p:spPr bwMode="auto">
          <a:xfrm>
            <a:off x="8435182" y="3896155"/>
            <a:ext cx="456329" cy="217059"/>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oneDAL</a:t>
            </a:r>
          </a:p>
        </p:txBody>
      </p:sp>
      <p:sp>
        <p:nvSpPr>
          <p:cNvPr id="71" name="Rectangle 70">
            <a:extLst>
              <a:ext uri="{FF2B5EF4-FFF2-40B4-BE49-F238E27FC236}">
                <a16:creationId xmlns:a16="http://schemas.microsoft.com/office/drawing/2014/main" id="{19D9C5E0-AACB-42C0-820E-5D197648DF16}"/>
              </a:ext>
            </a:extLst>
          </p:cNvPr>
          <p:cNvSpPr/>
          <p:nvPr/>
        </p:nvSpPr>
        <p:spPr bwMode="auto">
          <a:xfrm>
            <a:off x="8965371" y="3892008"/>
            <a:ext cx="455959" cy="219117"/>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oneDNN</a:t>
            </a:r>
          </a:p>
        </p:txBody>
      </p:sp>
      <p:sp>
        <p:nvSpPr>
          <p:cNvPr id="72" name="Rectangle 71">
            <a:extLst>
              <a:ext uri="{FF2B5EF4-FFF2-40B4-BE49-F238E27FC236}">
                <a16:creationId xmlns:a16="http://schemas.microsoft.com/office/drawing/2014/main" id="{1052B586-908A-4D49-89BE-094718188722}"/>
              </a:ext>
            </a:extLst>
          </p:cNvPr>
          <p:cNvSpPr/>
          <p:nvPr/>
        </p:nvSpPr>
        <p:spPr bwMode="auto">
          <a:xfrm>
            <a:off x="9496749" y="3880619"/>
            <a:ext cx="456329" cy="225764"/>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oneCCL</a:t>
            </a:r>
          </a:p>
        </p:txBody>
      </p:sp>
      <p:sp>
        <p:nvSpPr>
          <p:cNvPr id="74" name="TextBox 73">
            <a:extLst>
              <a:ext uri="{FF2B5EF4-FFF2-40B4-BE49-F238E27FC236}">
                <a16:creationId xmlns:a16="http://schemas.microsoft.com/office/drawing/2014/main" id="{481A339E-3810-4D48-A416-E56D294EC0DE}"/>
              </a:ext>
            </a:extLst>
          </p:cNvPr>
          <p:cNvSpPr txBox="1"/>
          <p:nvPr/>
        </p:nvSpPr>
        <p:spPr>
          <a:xfrm>
            <a:off x="8312350" y="3452293"/>
            <a:ext cx="1856788" cy="138499"/>
          </a:xfrm>
          <a:prstGeom prst="rect">
            <a:avLst/>
          </a:prstGeom>
          <a:noFill/>
        </p:spPr>
        <p:txBody>
          <a:bodyPr vert="horz" wrap="square" lIns="0" tIns="0" rIns="0" bIns="0" rtlCol="0" anchor="ctr" anchorCtr="1">
            <a:spAutoFit/>
          </a:bodyPr>
          <a:lstStyle/>
          <a:p>
            <a:pPr marL="0" marR="0" lvl="0" indent="0" algn="ctr" defTabSz="1219139" rtl="0" eaLnBrk="1" fontAlgn="auto" latinLnBrk="0" hangingPunct="0">
              <a:lnSpc>
                <a:spcPct val="90000"/>
              </a:lnSpc>
              <a:spcBef>
                <a:spcPts val="2251"/>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IntelOne Display Regular" panose="020B0503020203020204" pitchFamily="34" charset="0"/>
                <a:sym typeface="Helvetica Neue"/>
              </a:rPr>
              <a:t>Libraries</a:t>
            </a:r>
          </a:p>
        </p:txBody>
      </p:sp>
      <p:sp>
        <p:nvSpPr>
          <p:cNvPr id="75" name="Rectangle 74">
            <a:extLst>
              <a:ext uri="{FF2B5EF4-FFF2-40B4-BE49-F238E27FC236}">
                <a16:creationId xmlns:a16="http://schemas.microsoft.com/office/drawing/2014/main" id="{D02608BD-4C9D-4873-BDB6-066E58CA3465}"/>
              </a:ext>
            </a:extLst>
          </p:cNvPr>
          <p:cNvSpPr/>
          <p:nvPr/>
        </p:nvSpPr>
        <p:spPr bwMode="auto">
          <a:xfrm>
            <a:off x="8350219" y="3614899"/>
            <a:ext cx="456329" cy="224333"/>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oneMKL</a:t>
            </a:r>
          </a:p>
        </p:txBody>
      </p:sp>
      <p:sp>
        <p:nvSpPr>
          <p:cNvPr id="76" name="Rectangle 75">
            <a:extLst>
              <a:ext uri="{FF2B5EF4-FFF2-40B4-BE49-F238E27FC236}">
                <a16:creationId xmlns:a16="http://schemas.microsoft.com/office/drawing/2014/main" id="{16CCA8B4-369C-41EA-A5AA-4030D8438C28}"/>
              </a:ext>
            </a:extLst>
          </p:cNvPr>
          <p:cNvSpPr/>
          <p:nvPr/>
        </p:nvSpPr>
        <p:spPr bwMode="auto">
          <a:xfrm>
            <a:off x="8814366" y="3614899"/>
            <a:ext cx="394397" cy="224333"/>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oneTBB</a:t>
            </a:r>
          </a:p>
        </p:txBody>
      </p:sp>
      <p:sp>
        <p:nvSpPr>
          <p:cNvPr id="77" name="Rectangle 76">
            <a:extLst>
              <a:ext uri="{FF2B5EF4-FFF2-40B4-BE49-F238E27FC236}">
                <a16:creationId xmlns:a16="http://schemas.microsoft.com/office/drawing/2014/main" id="{1B9055E3-D3FB-4906-A5F0-CECC5D312727}"/>
              </a:ext>
            </a:extLst>
          </p:cNvPr>
          <p:cNvSpPr/>
          <p:nvPr/>
        </p:nvSpPr>
        <p:spPr bwMode="auto">
          <a:xfrm>
            <a:off x="9216581" y="3614899"/>
            <a:ext cx="391433" cy="226801"/>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oneVPL</a:t>
            </a:r>
          </a:p>
        </p:txBody>
      </p:sp>
      <p:sp>
        <p:nvSpPr>
          <p:cNvPr id="78" name="Rectangle 77">
            <a:extLst>
              <a:ext uri="{FF2B5EF4-FFF2-40B4-BE49-F238E27FC236}">
                <a16:creationId xmlns:a16="http://schemas.microsoft.com/office/drawing/2014/main" id="{9DD4BB9F-682C-4E49-98BD-44ACFCA2C43E}"/>
              </a:ext>
            </a:extLst>
          </p:cNvPr>
          <p:cNvSpPr/>
          <p:nvPr/>
        </p:nvSpPr>
        <p:spPr bwMode="auto">
          <a:xfrm>
            <a:off x="9615833" y="3614899"/>
            <a:ext cx="412939" cy="228443"/>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oneDPL</a:t>
            </a:r>
          </a:p>
        </p:txBody>
      </p:sp>
    </p:spTree>
    <p:extLst>
      <p:ext uri="{BB962C8B-B14F-4D97-AF65-F5344CB8AC3E}">
        <p14:creationId xmlns:p14="http://schemas.microsoft.com/office/powerpoint/2010/main" val="60487051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extLst>
    <p:ext uri="{3A86A75C-4F4B-4683-9AE1-C65F6400EC91}">
      <p14:laserTraceLst xmlns:p14="http://schemas.microsoft.com/office/powerpoint/2010/main">
        <p14:tracePtLst>
          <p14:tracePt t="31740" x="9185275" y="6832600"/>
          <p14:tracePt t="31747" x="9145588" y="6786563"/>
          <p14:tracePt t="31755" x="9113838" y="6740525"/>
          <p14:tracePt t="31763" x="9086850" y="6702425"/>
          <p14:tracePt t="31771" x="9034463" y="6637338"/>
          <p14:tracePt t="31778" x="8996363" y="6597650"/>
          <p14:tracePt t="31785" x="8943975" y="6513513"/>
          <p14:tracePt t="31795" x="8899525" y="6454775"/>
          <p14:tracePt t="31800" x="8866188" y="6383338"/>
          <p14:tracePt t="31811" x="8813800" y="6299200"/>
          <p14:tracePt t="31816" x="8794750" y="6254750"/>
          <p14:tracePt t="31828" x="8748713" y="6149975"/>
          <p14:tracePt t="31833" x="8704263" y="6046788"/>
          <p14:tracePt t="31845" x="8670925" y="5975350"/>
          <p14:tracePt t="31846" x="8620125" y="5851525"/>
          <p14:tracePt t="31853" x="8580438" y="5773738"/>
          <p14:tracePt t="31863" x="8515350" y="5643563"/>
          <p14:tracePt t="31867" x="8489950" y="5611813"/>
          <p14:tracePt t="31879" x="8450263" y="5519738"/>
          <p14:tracePt t="31886" x="8366125" y="5397500"/>
          <p14:tracePt t="31899" x="8313738" y="5299075"/>
          <p14:tracePt t="31899" x="8248650" y="5221288"/>
          <p14:tracePt t="31915" x="8191500" y="5130800"/>
          <p14:tracePt t="31915" x="8145463" y="5040313"/>
          <p14:tracePt t="31927" x="8093075" y="4935538"/>
          <p14:tracePt t="31928" x="8074025" y="4883150"/>
          <p14:tracePt t="31935" x="8021638" y="4760913"/>
          <p14:tracePt t="31944" x="7962900" y="4591050"/>
          <p14:tracePt t="31949" x="7918450" y="4468813"/>
          <p14:tracePt t="31957" x="7866063" y="4364038"/>
          <p14:tracePt t="31965" x="7813675" y="4286250"/>
          <p14:tracePt t="31971" x="7794625" y="4254500"/>
          <p14:tracePt t="31981" x="7762875" y="4208463"/>
          <p14:tracePt t="31989" x="7735888" y="4168775"/>
          <p14:tracePt t="32000" x="7689850" y="4130675"/>
          <p14:tracePt t="32001" x="7658100" y="4090988"/>
          <p14:tracePt t="32013" x="7612063" y="4040188"/>
          <p14:tracePt t="32023" x="7580313" y="4006850"/>
          <p14:tracePt t="32024" x="7554913" y="3987800"/>
          <p14:tracePt t="32031" x="7521575" y="3968750"/>
          <p14:tracePt t="32039" x="7489825" y="3941763"/>
          <p14:tracePt t="32046" x="7450138" y="3916363"/>
          <p14:tracePt t="32053" x="7404100" y="3903663"/>
          <p14:tracePt t="32062" x="7366000" y="3883025"/>
          <p14:tracePt t="32067" x="7313613" y="3857625"/>
          <p14:tracePt t="32079" x="7261225" y="3844925"/>
          <p14:tracePt t="32088" x="7242175" y="3832225"/>
          <p14:tracePt t="32095" x="7183438" y="3811588"/>
          <p14:tracePt t="32102" x="7126288" y="3792538"/>
          <p14:tracePt t="32112" x="7061200" y="3767138"/>
          <p14:tracePt t="32119" x="7040563" y="3760788"/>
          <p14:tracePt t="32128" x="6969125" y="3733800"/>
          <p14:tracePt t="32129" x="6904038" y="3702050"/>
          <p14:tracePt t="32138" x="6832600" y="3662363"/>
          <p14:tracePt t="32145" x="6800850" y="3656013"/>
          <p14:tracePt t="32151" x="6767513" y="3630613"/>
          <p14:tracePt t="32162" x="6696075" y="3590925"/>
          <p14:tracePt t="32169" x="6618288" y="3540125"/>
          <p14:tracePt t="32179" x="6605588" y="3525838"/>
          <p14:tracePt t="32185" x="6540500" y="3481388"/>
          <p14:tracePt t="32195" x="6496050" y="3441700"/>
          <p14:tracePt t="32201" x="6481763" y="3435350"/>
          <p14:tracePt t="32212" x="6450013" y="3403600"/>
          <p14:tracePt t="32213" x="6437313" y="3389313"/>
          <p14:tracePt t="32219" x="6418263" y="3370263"/>
          <p14:tracePt t="32228" x="6391275" y="3344863"/>
          <p14:tracePt t="32233" x="6365875" y="3325813"/>
          <p14:tracePt t="32245" x="6359525" y="3325813"/>
          <p14:tracePt t="32250" x="6359525" y="3317875"/>
          <p14:tracePt t="32262" x="6338888" y="3311525"/>
          <p14:tracePt t="32270" x="6332538" y="3311525"/>
          <p14:tracePt t="32271" x="6319838" y="3292475"/>
          <p14:tracePt t="32279" x="6300788" y="3286125"/>
          <p14:tracePt t="32286" x="6294438" y="3286125"/>
          <p14:tracePt t="32296" x="6275388" y="3279775"/>
          <p14:tracePt t="32303" x="6267450" y="3279775"/>
          <p14:tracePt t="32312" x="6261100" y="3279775"/>
          <p14:tracePt t="32319" x="6242050" y="3279775"/>
          <p14:tracePt t="32329" x="6235700" y="3279775"/>
          <p14:tracePt t="32335" x="6210300" y="3267075"/>
          <p14:tracePt t="32346" x="6203950" y="3267075"/>
          <p14:tracePt t="32352" x="6176963" y="3267075"/>
          <p14:tracePt t="32362" x="6170613" y="3267075"/>
          <p14:tracePt t="32364" x="6164263" y="3267075"/>
          <p14:tracePt t="32370" x="6145213" y="3267075"/>
          <p14:tracePt t="32379" x="6111875" y="3267075"/>
          <p14:tracePt t="32385" x="6105525" y="3267075"/>
          <p14:tracePt t="32402" x="6073775" y="3267075"/>
          <p14:tracePt t="32412" x="6059488" y="3267075"/>
          <p14:tracePt t="32418" x="6053138" y="3267075"/>
          <p14:tracePt t="32428" x="6040438" y="3267075"/>
          <p14:tracePt t="32429" x="6027738" y="3267075"/>
          <p14:tracePt t="32436" x="5981700" y="3279775"/>
          <p14:tracePt t="32445" x="5962650" y="3286125"/>
          <p14:tracePt t="32452" x="5949950" y="3286125"/>
          <p14:tracePt t="32464" x="5897563" y="3292475"/>
          <p14:tracePt t="32470" x="5884863" y="3298825"/>
          <p14:tracePt t="32478" x="5859463" y="3311525"/>
          <p14:tracePt t="32486" x="5838825" y="3311525"/>
          <p14:tracePt t="32495" x="5826125" y="3317875"/>
          <p14:tracePt t="32503" x="5819775" y="3317875"/>
          <p14:tracePt t="32504" x="5807075" y="3325813"/>
          <p14:tracePt t="32512" x="5773738" y="3344863"/>
          <p14:tracePt t="32519" x="5773738" y="3351213"/>
          <p14:tracePt t="32529" x="5761038" y="3357563"/>
          <p14:tracePt t="32536" x="5754688" y="3370263"/>
          <p14:tracePt t="32545" x="5741988" y="3376613"/>
          <p14:tracePt t="32552" x="5735638" y="3382963"/>
          <p14:tracePt t="32562" x="5729288" y="3403600"/>
          <p14:tracePt t="32570" x="5716588" y="3409950"/>
          <p14:tracePt t="32578" x="5695950" y="3454400"/>
          <p14:tracePt t="32586" x="5676900" y="3475038"/>
          <p14:tracePt t="32587" x="5670550" y="3487738"/>
          <p14:tracePt t="32595" x="5651500" y="3506788"/>
          <p14:tracePt t="32603" x="5645150" y="3532188"/>
          <p14:tracePt t="32612" x="5630863" y="3546475"/>
          <p14:tracePt t="32619" x="5618163" y="3565525"/>
          <p14:tracePt t="32629" x="5599113" y="3630613"/>
          <p14:tracePt t="32637" x="5586413" y="3643313"/>
          <p14:tracePt t="32646" x="5580063" y="3668713"/>
          <p14:tracePt t="32653" x="5573713" y="3695700"/>
          <p14:tracePt t="32653" x="5573713" y="3721100"/>
          <p14:tracePt t="32661" x="5553075" y="3786188"/>
          <p14:tracePt t="32668" x="5553075" y="3811588"/>
          <p14:tracePt t="32679" x="5553075" y="3844925"/>
          <p14:tracePt t="32685" x="5553075" y="3863975"/>
          <p14:tracePt t="32696" x="5553075" y="3889375"/>
          <p14:tracePt t="32702" x="5567363" y="3916363"/>
          <p14:tracePt t="32712" x="5567363" y="3941763"/>
          <p14:tracePt t="32714" x="5573713" y="3954463"/>
          <p14:tracePt t="32722" x="5586413" y="4006850"/>
          <p14:tracePt t="32729" x="5599113" y="4040188"/>
          <p14:tracePt t="32736" x="5605463" y="4059238"/>
          <p14:tracePt t="32745" x="5618163" y="4071938"/>
          <p14:tracePt t="32753" x="5638800" y="4090988"/>
          <p14:tracePt t="32762" x="5645150" y="4111625"/>
          <p14:tracePt t="32768" x="5676900" y="4137025"/>
          <p14:tracePt t="32779" x="5710238" y="4168775"/>
          <p14:tracePt t="32787" x="5729288" y="4175125"/>
          <p14:tracePt t="32795" x="5735638" y="4189413"/>
          <p14:tracePt t="32803" x="5741988" y="4195763"/>
          <p14:tracePt t="32804" x="5788025" y="4221163"/>
          <p14:tracePt t="32813" x="5800725" y="4221163"/>
          <p14:tracePt t="32819" x="5838825" y="4233863"/>
          <p14:tracePt t="32829" x="5859463" y="4233863"/>
          <p14:tracePt t="32841" x="5903913" y="4254500"/>
          <p14:tracePt t="32848" x="5916613" y="4254500"/>
          <p14:tracePt t="32856" x="5930900" y="4254500"/>
          <p14:tracePt t="32864" x="5956300" y="4254500"/>
          <p14:tracePt t="32870" x="5962650" y="4254500"/>
          <p14:tracePt t="32882" x="5975350" y="4254500"/>
          <p14:tracePt t="32888" x="5995988" y="4233863"/>
          <p14:tracePt t="32901" x="6008688" y="4233863"/>
          <p14:tracePt t="32913" x="6015038" y="4227513"/>
          <p14:tracePt t="32920" x="6021388" y="4227513"/>
          <p14:tracePt t="32929" x="6053138" y="4208463"/>
          <p14:tracePt t="32946" x="6059488" y="4208463"/>
          <p14:tracePt t="32952" x="6099175" y="4189413"/>
          <p14:tracePt t="32962" x="6105525" y="4189413"/>
          <p14:tracePt t="32963" x="6118225" y="4168775"/>
          <p14:tracePt t="32970" x="6145213" y="4156075"/>
          <p14:tracePt t="32979" x="6164263" y="4143375"/>
          <p14:tracePt t="32986" x="6176963" y="4130675"/>
          <p14:tracePt t="32995" x="6216650" y="4090988"/>
          <p14:tracePt t="33004" x="6235700" y="4071938"/>
          <p14:tracePt t="33012" x="6242050" y="4059238"/>
          <p14:tracePt t="33019" x="6248400" y="4040188"/>
          <p14:tracePt t="33029" x="6267450" y="4019550"/>
          <p14:tracePt t="33030" x="6275388" y="4006850"/>
          <p14:tracePt t="33038" x="6288088" y="3987800"/>
          <p14:tracePt t="33045" x="6288088" y="3968750"/>
          <p14:tracePt t="33050" x="6294438" y="3910013"/>
          <p14:tracePt t="33062" x="6294438" y="3889375"/>
          <p14:tracePt t="33068" x="6294438" y="3883025"/>
          <p14:tracePt t="33079" x="6288088" y="3863975"/>
          <p14:tracePt t="33087" x="6288088" y="3851275"/>
          <p14:tracePt t="33096" x="6275388" y="3832225"/>
          <p14:tracePt t="33103" x="6267450" y="3817938"/>
          <p14:tracePt t="33104" x="6248400" y="3811588"/>
          <p14:tracePt t="33112" x="6242050" y="3786188"/>
          <p14:tracePt t="33121" x="6235700" y="3786188"/>
          <p14:tracePt t="33129" x="6210300" y="3760788"/>
          <p14:tracePt t="33136" x="6203950" y="3746500"/>
          <p14:tracePt t="33146" x="6170613" y="3727450"/>
          <p14:tracePt t="33154" x="6145213" y="3702050"/>
          <p14:tracePt t="33155" x="6111875" y="3689350"/>
          <p14:tracePt t="33164" x="6099175" y="3668713"/>
          <p14:tracePt t="33171" x="6080125" y="3662363"/>
          <p14:tracePt t="33178" x="6053138" y="3656013"/>
          <p14:tracePt t="33186" x="6021388" y="3630613"/>
          <p14:tracePt t="33195" x="5995988" y="3624263"/>
          <p14:tracePt t="33201" x="5962650" y="3611563"/>
          <p14:tracePt t="33212" x="5943600" y="3603625"/>
          <p14:tracePt t="33219" x="5930900" y="3597275"/>
          <p14:tracePt t="33229" x="5924550" y="3597275"/>
          <p14:tracePt t="33235" x="5891213" y="3590925"/>
          <p14:tracePt t="33245" x="5865813" y="3590925"/>
          <p14:tracePt t="33252" x="5853113" y="3578225"/>
          <p14:tracePt t="33261" x="5832475" y="3578225"/>
          <p14:tracePt t="33262" x="5819775" y="3578225"/>
          <p14:tracePt t="33268" x="5800725" y="3578225"/>
          <p14:tracePt t="33279" x="5773738" y="3590925"/>
          <p14:tracePt t="33296" x="5754688" y="3597275"/>
          <p14:tracePt t="33304" x="5741988" y="3597275"/>
          <p14:tracePt t="33312" x="5716588" y="3624263"/>
          <p14:tracePt t="33319" x="5695950" y="3636963"/>
          <p14:tracePt t="33329" x="5676900" y="3662363"/>
          <p14:tracePt t="33337" x="5664200" y="3695700"/>
          <p14:tracePt t="33338" x="5651500" y="3714750"/>
          <p14:tracePt t="33345" x="5645150" y="3721100"/>
          <p14:tracePt t="33353" x="5630863" y="3760788"/>
          <p14:tracePt t="33362" x="5630863" y="3779838"/>
          <p14:tracePt t="33370" x="5618163" y="3825875"/>
          <p14:tracePt t="33410" x="5605463" y="3863975"/>
          <p14:tracePt t="33410" x="5599113" y="4032250"/>
          <p14:tracePt t="33443" x="5599113" y="4156075"/>
          <p14:tracePt t="33448" x="5599113" y="4175125"/>
          <p14:tracePt t="33471" x="5599113" y="4202113"/>
          <p14:tracePt t="33480" x="5611813" y="4246563"/>
          <p14:tracePt t="33486" x="5645150" y="4298950"/>
          <p14:tracePt t="33493" x="5664200" y="4318000"/>
          <p14:tracePt t="33515" x="5683250" y="4325938"/>
          <p14:tracePt t="33523" x="5710238" y="4332288"/>
          <p14:tracePt t="33531" x="5716588" y="4332288"/>
          <p14:tracePt t="33538" x="5761038" y="4344988"/>
          <p14:tracePt t="33547" x="5794375" y="4344988"/>
          <p14:tracePt t="33553" x="5819775" y="4344988"/>
          <p14:tracePt t="33560" x="5832475" y="4344988"/>
          <p14:tracePt t="33568" x="5891213" y="4332288"/>
          <p14:tracePt t="33575" x="5956300" y="4325938"/>
          <p14:tracePt t="33583" x="5988050" y="4318000"/>
          <p14:tracePt t="33592" x="6073775" y="4298950"/>
          <p14:tracePt t="33598" x="6105525" y="4292600"/>
          <p14:tracePt t="33605" x="6132513" y="4286250"/>
          <p14:tracePt t="33613" x="6210300" y="4267200"/>
          <p14:tracePt t="33620" x="6235700" y="4260850"/>
          <p14:tracePt t="33628" x="6319838" y="4246563"/>
          <p14:tracePt t="33635" x="6353175" y="4227513"/>
          <p14:tracePt t="33646" x="6418263" y="4202113"/>
          <p14:tracePt t="33653" x="6450013" y="4189413"/>
          <p14:tracePt t="33662" x="6475413" y="4175125"/>
          <p14:tracePt t="33670" x="6489700" y="4168775"/>
          <p14:tracePt t="33678" x="6553200" y="4137025"/>
          <p14:tracePt t="33685" x="6573838" y="4124325"/>
          <p14:tracePt t="33696" x="6611938" y="4097338"/>
          <p14:tracePt t="33702" x="6611938" y="4090988"/>
          <p14:tracePt t="33703" x="6638925" y="4065588"/>
          <p14:tracePt t="33711" x="6638925" y="4059238"/>
          <p14:tracePt t="33719" x="6651625" y="4040188"/>
          <p14:tracePt t="33728" x="6664325" y="4013200"/>
          <p14:tracePt t="33736" x="6670675" y="4006850"/>
          <p14:tracePt t="33745" x="6670675" y="3975100"/>
          <p14:tracePt t="33750" x="6670675" y="3941763"/>
          <p14:tracePt t="33763" x="6670675" y="3935413"/>
          <p14:tracePt t="33769" x="6670675" y="3910013"/>
          <p14:tracePt t="33779" x="6670675" y="3889375"/>
          <p14:tracePt t="33785" x="6670675" y="3876675"/>
          <p14:tracePt t="33786" x="6651625" y="3844925"/>
          <p14:tracePt t="33795" x="6638925" y="3811588"/>
          <p14:tracePt t="33802" x="6638925" y="3798888"/>
          <p14:tracePt t="33812" x="6611938" y="3767138"/>
          <p14:tracePt t="33819" x="6605588" y="3754438"/>
          <p14:tracePt t="33829" x="6586538" y="3746500"/>
          <p14:tracePt t="33837" x="6580188" y="3727450"/>
          <p14:tracePt t="33845" x="6553200" y="3702050"/>
          <p14:tracePt t="33847" x="6540500" y="3695700"/>
          <p14:tracePt t="33854" x="6508750" y="3668713"/>
          <p14:tracePt t="33861" x="6496050" y="3662363"/>
          <p14:tracePt t="33868" x="6462713" y="3643313"/>
          <p14:tracePt t="33879" x="6456363" y="3636963"/>
          <p14:tracePt t="33896" x="6437313" y="3630613"/>
          <p14:tracePt t="33903" x="6430963" y="3630613"/>
          <p14:tracePt t="33913" x="6397625" y="3611563"/>
          <p14:tracePt t="33919" x="6391275" y="3611563"/>
          <p14:tracePt t="33929" x="6384925" y="3611563"/>
          <p14:tracePt t="33930" x="6338888" y="3603625"/>
          <p14:tracePt t="33937" x="6326188" y="3603625"/>
          <p14:tracePt t="33947" x="6319838" y="3603625"/>
          <p14:tracePt t="33953" x="6300788" y="3603625"/>
          <p14:tracePt t="33962" x="6294438" y="3603625"/>
          <p14:tracePt t="33968" x="6261100" y="3603625"/>
          <p14:tracePt t="33979" x="6235700" y="3603625"/>
          <p14:tracePt t="33985" x="6216650" y="3603625"/>
          <p14:tracePt t="33996" x="6196013" y="3603625"/>
          <p14:tracePt t="34002" x="6176963" y="3611563"/>
          <p14:tracePt t="34012" x="6151563" y="3624263"/>
          <p14:tracePt t="34013" x="6138863" y="3624263"/>
          <p14:tracePt t="34020" x="6073775" y="3643313"/>
          <p14:tracePt t="34029" x="6046788" y="3656013"/>
          <p14:tracePt t="34036" x="6021388" y="3668713"/>
          <p14:tracePt t="34045" x="5995988" y="3675063"/>
          <p14:tracePt t="34052" x="5975350" y="3695700"/>
          <p14:tracePt t="34062" x="5949950" y="3714750"/>
          <p14:tracePt t="34067" x="5930900" y="3727450"/>
          <p14:tracePt t="34079" x="5903913" y="3746500"/>
          <p14:tracePt t="34080" x="5859463" y="3786188"/>
          <p14:tracePt t="34089" x="5838825" y="3811588"/>
          <p14:tracePt t="34095" x="5826125" y="3825875"/>
          <p14:tracePt t="34102" x="5800725" y="3851275"/>
          <p14:tracePt t="34112" x="5773738" y="3876675"/>
          <p14:tracePt t="34120" x="5754688" y="3903663"/>
          <p14:tracePt t="34129" x="5729288" y="3935413"/>
          <p14:tracePt t="34137" x="5695950" y="3954463"/>
          <p14:tracePt t="34146" x="5670550" y="3987800"/>
          <p14:tracePt t="34153" x="5645150" y="4019550"/>
          <p14:tracePt t="34154" x="5618163" y="4046538"/>
          <p14:tracePt t="34162" x="5599113" y="4078288"/>
          <p14:tracePt t="34169" x="5573713" y="4097338"/>
          <p14:tracePt t="34179" x="5540375" y="4137025"/>
          <p14:tracePt t="34207" x="5527675" y="4137025"/>
          <p14:tracePt t="34220" x="5527675" y="4143375"/>
          <p14:tracePt t="34230" x="5521325" y="4143375"/>
          <p14:tracePt t="34235" x="5514975" y="4156075"/>
          <p14:tracePt t="34243" x="5514975" y="4162425"/>
          <p14:tracePt t="34251" x="5508625" y="4175125"/>
          <p14:tracePt t="34258" x="5508625" y="4189413"/>
          <p14:tracePt t="34265" x="5495925" y="4202113"/>
          <p14:tracePt t="34274" x="5495925" y="4227513"/>
          <p14:tracePt t="34283" x="5508625" y="4246563"/>
          <p14:tracePt t="34289" x="5514975" y="4254500"/>
          <p14:tracePt t="34299" x="5514975" y="4260850"/>
          <p14:tracePt t="34312" x="5521325" y="4260850"/>
          <p14:tracePt t="34319" x="5521325" y="4267200"/>
          <p14:tracePt t="34346" x="5540375" y="4286250"/>
          <p14:tracePt t="34354" x="5546725" y="4286250"/>
          <p14:tracePt t="34362" x="5567363" y="4292600"/>
          <p14:tracePt t="34369" x="5586413" y="4298950"/>
          <p14:tracePt t="34379" x="5605463" y="4298950"/>
          <p14:tracePt t="34386" x="5611813" y="4298950"/>
          <p14:tracePt t="34401" x="5618163" y="4298950"/>
          <p14:tracePt t="34411" x="5630863" y="4298950"/>
          <p14:tracePt t="34417" x="5638800" y="4292600"/>
          <p14:tracePt t="34433" x="5651500" y="4286250"/>
          <p14:tracePt t="34445" x="5670550" y="4279900"/>
          <p14:tracePt t="34452" x="5695950" y="4260850"/>
          <p14:tracePt t="34462" x="5710238" y="4254500"/>
          <p14:tracePt t="34463" x="5729288" y="4233863"/>
          <p14:tracePt t="34478" x="5735638" y="4227513"/>
          <p14:tracePt t="34485" x="5741988" y="4221163"/>
          <p14:tracePt t="34500" x="5754688" y="4208463"/>
          <p14:tracePt t="34542" x="5754688" y="4202113"/>
          <p14:tracePt t="34805" x="5754688" y="4195763"/>
          <p14:tracePt t="34926" x="5754688" y="4189413"/>
          <p14:tracePt t="34932" x="5761038" y="4189413"/>
          <p14:tracePt t="34947" x="5767388" y="4175125"/>
          <p14:tracePt t="34962" x="5788025" y="4168775"/>
          <p14:tracePt t="34970" x="5794375" y="4162425"/>
          <p14:tracePt t="34979" x="5800725" y="4156075"/>
          <p14:tracePt t="34985" x="5807075" y="4143375"/>
          <p14:tracePt t="34992" x="5826125" y="4137025"/>
          <p14:tracePt t="35007" x="5832475" y="4130675"/>
          <p14:tracePt t="35015" x="5838825" y="4124325"/>
          <p14:tracePt t="35023" x="5853113" y="4124325"/>
          <p14:tracePt t="35031" x="5859463" y="4111625"/>
          <p14:tracePt t="35046" x="5865813" y="4103688"/>
          <p14:tracePt t="35067" x="5865813" y="4097338"/>
          <p14:tracePt t="35075" x="5872163" y="4097338"/>
          <p14:tracePt t="35113" x="5872163" y="4090988"/>
          <p14:tracePt t="35301" x="5865813" y="4097338"/>
          <p14:tracePt t="35322" x="5865813" y="4103688"/>
          <p14:tracePt t="35330" x="5859463" y="4103688"/>
          <p14:tracePt t="35352" x="5859463" y="4111625"/>
          <p14:tracePt t="35390" x="5859463" y="4124325"/>
          <p14:tracePt t="35420" x="5853113" y="4130675"/>
          <p14:tracePt t="35450" x="5853113" y="4137025"/>
          <p14:tracePt t="36320" x="5853113" y="4143375"/>
          <p14:tracePt t="36330" x="5859463" y="4143375"/>
          <p14:tracePt t="36350" x="5865813" y="4143375"/>
          <p14:tracePt t="36358" x="5865813" y="4156075"/>
          <p14:tracePt t="36388" x="5872163" y="4156075"/>
          <p14:tracePt t="36448" x="5884863" y="4156075"/>
          <p14:tracePt t="36462" x="5884863" y="4162425"/>
          <p14:tracePt t="36485" x="5891213" y="4162425"/>
          <p14:tracePt t="36523" x="5897563" y="4162425"/>
          <p14:tracePt t="36537" x="5897563" y="4156075"/>
          <p14:tracePt t="36560" x="5903913" y="4156075"/>
          <p14:tracePt t="36590" x="5903913" y="4143375"/>
          <p14:tracePt t="36620" x="5903913" y="4137025"/>
          <p14:tracePt t="36629" x="5916613" y="4137025"/>
          <p14:tracePt t="36650" x="5916613" y="4130675"/>
          <p14:tracePt t="36657" x="5916613" y="4124325"/>
          <p14:tracePt t="36672" x="5924550" y="4124325"/>
          <p14:tracePt t="36680" x="5924550" y="4111625"/>
          <p14:tracePt t="36703" x="5924550" y="4103688"/>
          <p14:tracePt t="36725" x="5924550" y="4097338"/>
          <p14:tracePt t="36740" x="5930900" y="4097338"/>
          <p14:tracePt t="36770" x="5930900" y="4090988"/>
          <p14:tracePt t="36852" x="5943600" y="4090988"/>
          <p14:tracePt t="36876" x="5943600" y="4078288"/>
          <p14:tracePt t="36920" x="5943600" y="4071938"/>
          <p14:tracePt t="36929" x="5949950" y="4071938"/>
          <p14:tracePt t="36958" x="5956300" y="4065588"/>
          <p14:tracePt t="36973" x="5962650" y="4059238"/>
          <p14:tracePt t="36980" x="5975350" y="4046538"/>
          <p14:tracePt t="36996" x="5981700" y="4046538"/>
          <p14:tracePt t="37002" x="5981700" y="4040188"/>
          <p14:tracePt t="37010" x="5988050" y="4040188"/>
          <p14:tracePt t="37025" x="5988050" y="4032250"/>
          <p14:tracePt t="37033" x="5995988" y="4032250"/>
          <p14:tracePt t="37055" x="6008688" y="4032250"/>
          <p14:tracePt t="37145" x="6015038" y="4032250"/>
          <p14:tracePt t="37205" x="6021388" y="4032250"/>
          <p14:tracePt t="37235" x="6021388" y="4019550"/>
          <p14:tracePt t="37265" x="6027738" y="4019550"/>
          <p14:tracePt t="37430" x="6040438" y="4019550"/>
          <p14:tracePt t="37438" x="6046788" y="4019550"/>
          <p14:tracePt t="84062" x="5767388" y="3857625"/>
          <p14:tracePt t="84069" x="5741988" y="3889375"/>
          <p14:tracePt t="84094" x="5735638" y="3935413"/>
          <p14:tracePt t="84297" x="5741988" y="3935413"/>
          <p14:tracePt t="84305" x="5754688" y="3922713"/>
          <p14:tracePt t="84312" x="5761038" y="3916363"/>
          <p14:tracePt t="84335" x="5761038" y="3910013"/>
          <p14:tracePt t="84349" x="5761038" y="3903663"/>
          <p14:tracePt t="84364" x="5761038" y="3863975"/>
          <p14:tracePt t="84373" x="5761038" y="3832225"/>
          <p14:tracePt t="84379" x="5761038" y="3792538"/>
          <p14:tracePt t="84388" x="5754688" y="3733800"/>
          <p14:tracePt t="84394" x="5741988" y="3630613"/>
          <p14:tracePt t="84402" x="5735638" y="3603625"/>
          <p14:tracePt t="84410" x="5729288" y="3500438"/>
          <p14:tracePt t="84417" x="5702300" y="3317875"/>
          <p14:tracePt t="84425" x="5676900" y="3182938"/>
          <p14:tracePt t="84432" x="5645150" y="2981325"/>
          <p14:tracePt t="84442" x="5630863" y="2870200"/>
          <p14:tracePt t="84447" x="5580063" y="2668588"/>
          <p14:tracePt t="84458" x="5573713" y="2624138"/>
          <p14:tracePt t="84463" x="5527675" y="2500313"/>
          <p14:tracePt t="84475" x="5495925" y="2416175"/>
          <p14:tracePt t="84480" x="5475288" y="2344738"/>
          <p14:tracePt t="84492" x="5449888" y="2292350"/>
          <p14:tracePt t="84496" x="5424488" y="2246313"/>
          <p14:tracePt t="84508" x="5397500" y="2182813"/>
          <p14:tracePt t="84509" x="5372100" y="2155825"/>
          <p14:tracePt t="84519" x="5338763" y="2103438"/>
          <p14:tracePt t="84526" x="5300663" y="2058988"/>
          <p14:tracePt t="84529" x="5267325" y="2025650"/>
          <p14:tracePt t="84542" x="5235575" y="1981200"/>
          <p14:tracePt t="84547" x="5176838" y="1922463"/>
          <p14:tracePt t="84559" x="5145088" y="1889125"/>
          <p14:tracePt t="84575" x="5086350" y="1844675"/>
          <p14:tracePt t="84576" x="5053013" y="1817688"/>
          <p14:tracePt t="84582" x="5033963" y="1792288"/>
          <p14:tracePt t="84593" x="4994275" y="1773238"/>
          <p14:tracePt t="84597" x="4962525" y="1754188"/>
          <p14:tracePt t="84609" x="4949825" y="1746250"/>
          <p14:tracePt t="84613" x="4922838" y="1727200"/>
          <p14:tracePt t="84629" x="4910138" y="1727200"/>
          <p14:tracePt t="84643" x="4910138" y="1720850"/>
          <p14:tracePt t="84647" x="4897438" y="1720850"/>
          <p14:tracePt t="84659" x="4897438" y="1714500"/>
          <p14:tracePt t="84726" x="4910138" y="1714500"/>
          <p14:tracePt t="84732" x="4916488" y="1720850"/>
          <p14:tracePt t="84740" x="4943475" y="1727200"/>
          <p14:tracePt t="84747" x="4962525" y="1733550"/>
          <p14:tracePt t="84754" x="4981575" y="1746250"/>
          <p14:tracePt t="84762" x="5040313" y="1779588"/>
          <p14:tracePt t="84770" x="5099050" y="1811338"/>
          <p14:tracePt t="84779" x="5151438" y="1838325"/>
          <p14:tracePt t="84785" x="5202238" y="1857375"/>
          <p14:tracePt t="84794" x="5307013" y="1889125"/>
          <p14:tracePt t="84800" x="5430838" y="1941513"/>
          <p14:tracePt t="84809" x="5573713" y="1993900"/>
          <p14:tracePt t="84816" x="5710238" y="2032000"/>
          <p14:tracePt t="84826" x="5832475" y="2065338"/>
          <p14:tracePt t="84832" x="5916613" y="2090738"/>
          <p14:tracePt t="84843" x="6053138" y="2124075"/>
          <p14:tracePt t="84848" x="6176963" y="2155825"/>
          <p14:tracePt t="84859" x="6275388" y="2168525"/>
          <p14:tracePt t="84865" x="6397625" y="2195513"/>
          <p14:tracePt t="84876" x="6489700" y="2201863"/>
          <p14:tracePt t="84876" x="6573838" y="2214563"/>
          <p14:tracePt t="84883" x="6638925" y="2220913"/>
          <p14:tracePt t="84893" x="6645275" y="2220913"/>
          <p14:tracePt t="84898" x="6683375" y="2220913"/>
          <p14:tracePt t="84909" x="6710363" y="2220913"/>
          <p14:tracePt t="84957" x="6716713" y="2214563"/>
          <p14:tracePt t="84972" x="6735763" y="2214563"/>
          <p14:tracePt t="84980" x="6767513" y="2214563"/>
          <p14:tracePt t="84987" x="6819900" y="2214563"/>
          <p14:tracePt t="84995" x="6832600" y="2214563"/>
          <p14:tracePt t="85003" x="6918325" y="2220913"/>
          <p14:tracePt t="85010" x="6962775" y="2227263"/>
          <p14:tracePt t="85017" x="7073900" y="2227263"/>
          <p14:tracePt t="85027" x="7138988" y="2246313"/>
          <p14:tracePt t="85033" x="7210425" y="2246313"/>
          <p14:tracePt t="85042" x="7313613" y="2260600"/>
          <p14:tracePt t="85049" x="7340600" y="2260600"/>
          <p14:tracePt t="85059" x="7404100" y="2266950"/>
          <p14:tracePt t="85065" x="7462838" y="2266950"/>
          <p14:tracePt t="85075" x="7502525" y="2266950"/>
          <p14:tracePt t="85081" x="7540625" y="2266950"/>
          <p14:tracePt t="85092" x="7546975" y="2266950"/>
          <p14:tracePt t="85197" x="7540625" y="2266950"/>
          <p14:tracePt t="85205" x="7521575" y="2266950"/>
          <p14:tracePt t="85219" x="7502525" y="2266950"/>
          <p14:tracePt t="85228" x="7496175" y="2266950"/>
          <p14:tracePt t="85235" x="7462838" y="2266950"/>
          <p14:tracePt t="85244" x="7397750" y="2266950"/>
          <p14:tracePt t="85250" x="7340600" y="2260600"/>
          <p14:tracePt t="85257" x="7269163" y="2260600"/>
          <p14:tracePt t="85265" x="7248525" y="2260600"/>
          <p14:tracePt t="85272" x="7170738" y="2246313"/>
          <p14:tracePt t="85280" x="7086600" y="2227263"/>
          <p14:tracePt t="85287" x="7027863" y="2220913"/>
          <p14:tracePt t="85295" x="6931025" y="2214563"/>
          <p14:tracePt t="85302" x="6872288" y="2195513"/>
          <p14:tracePt t="85312" x="6819900" y="2195513"/>
          <p14:tracePt t="85318" x="6735763" y="2182813"/>
          <p14:tracePt t="85326" x="6716713" y="2168525"/>
          <p14:tracePt t="85332" x="6670675" y="2168525"/>
          <p14:tracePt t="85342" x="6638925" y="2162175"/>
          <p14:tracePt t="85348" x="6611938" y="2155825"/>
          <p14:tracePt t="85359" x="6586538" y="2155825"/>
          <p14:tracePt t="85365" x="6573838" y="2155825"/>
          <p14:tracePt t="85375" x="6561138" y="2155825"/>
          <p14:tracePt t="85381" x="6553200" y="2155825"/>
          <p14:tracePt t="85397" x="6546850" y="2155825"/>
          <p14:tracePt t="85408" x="6540500" y="2155825"/>
          <p14:tracePt t="85409" x="6527800" y="2155825"/>
          <p14:tracePt t="85415" x="6515100" y="2162175"/>
          <p14:tracePt t="85425" x="6489700" y="2162175"/>
          <p14:tracePt t="85431" x="6481763" y="2168525"/>
          <p14:tracePt t="85442" x="6462713" y="2168525"/>
          <p14:tracePt t="85448" x="6430963" y="2182813"/>
          <p14:tracePt t="85459" x="6403975" y="2189163"/>
          <p14:tracePt t="85465" x="6372225" y="2189163"/>
          <p14:tracePt t="85475" x="6359525" y="2195513"/>
          <p14:tracePt t="85477" x="6338888" y="2195513"/>
          <p14:tracePt t="85482" x="6332538" y="2201863"/>
          <p14:tracePt t="85492" x="6326188" y="2201863"/>
          <p14:tracePt t="85498" x="6319838" y="2201863"/>
          <p14:tracePt t="85514" x="6319838" y="2214563"/>
          <p14:tracePt t="85730" x="6307138" y="2214563"/>
          <p14:tracePt t="85775" x="6307138" y="2201863"/>
          <p14:tracePt t="85790" x="6300788" y="2201863"/>
          <p14:tracePt t="85819" x="6294438" y="2195513"/>
          <p14:tracePt t="85827" x="6288088" y="2195513"/>
          <p14:tracePt t="85844" x="6267450" y="2189163"/>
          <p14:tracePt t="85857" x="6261100" y="2189163"/>
          <p14:tracePt t="85865" x="6261100" y="2182813"/>
          <p14:tracePt t="85879" x="6248400" y="2182813"/>
          <p14:tracePt t="85925" x="6242050" y="2182813"/>
          <p14:tracePt t="86022" x="6242050" y="2168525"/>
          <p14:tracePt t="86060" x="6235700" y="2168525"/>
          <p14:tracePt t="86076" x="6235700" y="2162175"/>
          <p14:tracePt t="86104" x="6235700" y="2155825"/>
          <p14:tracePt t="86143" x="6235700" y="2149475"/>
          <p14:tracePt t="86202" x="6235700" y="2136775"/>
          <p14:tracePt t="87245" x="6235700" y="2130425"/>
          <p14:tracePt t="87260" x="6235700" y="2124075"/>
          <p14:tracePt t="87267" x="6235700" y="2117725"/>
          <p14:tracePt t="87282" x="6235700" y="2103438"/>
          <p14:tracePt t="87290" x="6235700" y="2097088"/>
          <p14:tracePt t="87297" x="6235700" y="2090738"/>
          <p14:tracePt t="87305" x="6235700" y="2078038"/>
          <p14:tracePt t="87312" x="6235700" y="2065338"/>
          <p14:tracePt t="87320" x="6235700" y="2046288"/>
          <p14:tracePt t="87327" x="6229350" y="2032000"/>
          <p14:tracePt t="87635" x="6261100" y="2032000"/>
          <p14:tracePt t="87644" x="6275388" y="2039938"/>
          <p14:tracePt t="87649" x="6288088" y="2039938"/>
          <p14:tracePt t="87671" x="6294438" y="2039938"/>
          <p14:tracePt t="87687" x="6307138" y="2046288"/>
          <p14:tracePt t="87694" x="6332538" y="2058988"/>
          <p14:tracePt t="87703" x="6359525" y="2058988"/>
          <p14:tracePt t="87710" x="6372225" y="2065338"/>
          <p14:tracePt t="87717" x="6397625" y="2065338"/>
          <p14:tracePt t="87727" x="6437313" y="2071688"/>
          <p14:tracePt t="87732" x="6462713" y="2071688"/>
          <p14:tracePt t="87739" x="6489700" y="2078038"/>
          <p14:tracePt t="87747" x="6496050" y="2078038"/>
          <p14:tracePt t="87755" x="6508750" y="2078038"/>
          <p14:tracePt t="87817" x="6508750" y="2071688"/>
          <p14:tracePt t="87837" x="6496050" y="2071688"/>
          <p14:tracePt t="87845" x="6496050" y="2065338"/>
          <p14:tracePt t="87859" x="6489700" y="2065338"/>
          <p14:tracePt t="89031" x="6496050" y="2065338"/>
          <p14:tracePt t="89045" x="6527800" y="2039938"/>
          <p14:tracePt t="89052" x="6561138" y="2032000"/>
          <p14:tracePt t="89059" x="6592888" y="2012950"/>
          <p14:tracePt t="89067" x="6605588" y="2012950"/>
          <p14:tracePt t="89076" x="6618288" y="2006600"/>
          <p14:tracePt t="89097" x="6611938" y="2006600"/>
          <p14:tracePt t="89120" x="6605588" y="2006600"/>
          <p14:tracePt t="89135" x="6592888" y="2006600"/>
          <p14:tracePt t="89143" x="6586538" y="2012950"/>
          <p14:tracePt t="89157" x="6580188" y="2012950"/>
          <p14:tracePt t="89172" x="6573838" y="2025650"/>
          <p14:tracePt t="89195" x="6561138" y="2025650"/>
          <p14:tracePt t="89225" x="6553200" y="2025650"/>
          <p14:tracePt t="89270" x="6546850" y="2025650"/>
          <p14:tracePt t="89330" x="6540500" y="2025650"/>
          <p14:tracePt t="89337" x="6527800" y="2025650"/>
          <p14:tracePt t="89352" x="6521450" y="2025650"/>
          <p14:tracePt t="89360" x="6489700" y="2032000"/>
          <p14:tracePt t="89368" x="6456363" y="2039938"/>
          <p14:tracePt t="89374" x="6391275" y="2046288"/>
          <p14:tracePt t="89382" x="6338888" y="2058988"/>
          <p14:tracePt t="89389" x="6294438" y="2071688"/>
          <p14:tracePt t="89397" x="6275388" y="2078038"/>
          <p14:tracePt t="89404" x="6229350" y="2090738"/>
          <p14:tracePt t="89412" x="6176963" y="2103438"/>
          <p14:tracePt t="89419" x="6118225" y="2124075"/>
          <p14:tracePt t="89427" x="6105525" y="2124075"/>
          <p14:tracePt t="89435" x="6046788" y="2149475"/>
          <p14:tracePt t="89443" x="5988050" y="2168525"/>
          <p14:tracePt t="89449" x="5962650" y="2189163"/>
          <p14:tracePt t="89458" x="5903913" y="2220913"/>
          <p14:tracePt t="89465" x="5838825" y="2260600"/>
          <p14:tracePt t="89475" x="5826125" y="2279650"/>
          <p14:tracePt t="89481" x="5767388" y="2325688"/>
          <p14:tracePt t="89492" x="5735638" y="2389188"/>
          <p14:tracePt t="89498" x="5716588" y="2441575"/>
          <p14:tracePt t="89508" x="5716588" y="2454275"/>
          <p14:tracePt t="89514" x="5716588" y="2493963"/>
          <p14:tracePt t="89525" x="5716588" y="2525713"/>
          <p14:tracePt t="89526" x="5716588" y="2546350"/>
          <p14:tracePt t="89532" x="5729288" y="2565400"/>
          <p14:tracePt t="89542" x="5735638" y="2578100"/>
          <p14:tracePt t="89547" x="5754688" y="2603500"/>
          <p14:tracePt t="89558" x="5767388" y="2624138"/>
          <p14:tracePt t="89564" x="5773738" y="2630488"/>
          <p14:tracePt t="89575" x="5794375" y="2636838"/>
          <p14:tracePt t="89580" x="5800725" y="2655888"/>
          <p14:tracePt t="89592" x="5819775" y="2662238"/>
          <p14:tracePt t="89596" x="5838825" y="2668588"/>
          <p14:tracePt t="89609" x="5859463" y="2682875"/>
          <p14:tracePt t="89610" x="5865813" y="2682875"/>
          <p14:tracePt t="89614" x="5872163" y="2689225"/>
          <p14:tracePt t="89625" x="5891213" y="2689225"/>
          <p14:tracePt t="89629" x="5916613" y="2689225"/>
          <p14:tracePt t="89642" x="5930900" y="2695575"/>
          <p14:tracePt t="89647" x="5949950" y="2695575"/>
          <p14:tracePt t="89659" x="6015038" y="2695575"/>
          <p14:tracePt t="89663" x="6059488" y="2695575"/>
          <p14:tracePt t="89675" x="6086475" y="2689225"/>
          <p14:tracePt t="89681" x="6151563" y="2682875"/>
          <p14:tracePt t="89692" x="6229350" y="2668588"/>
          <p14:tracePt t="89692" x="6300788" y="2655888"/>
          <p14:tracePt t="89699" x="6384925" y="2636838"/>
          <p14:tracePt t="89709" x="6456363" y="2624138"/>
          <p14:tracePt t="89715" x="6515100" y="2603500"/>
          <p14:tracePt t="89725" x="6553200" y="2590800"/>
          <p14:tracePt t="89730" x="6586538" y="2578100"/>
          <p14:tracePt t="89735" x="6592888" y="2571750"/>
          <p14:tracePt t="89744" x="6605588" y="2565400"/>
          <p14:tracePt t="89750" x="6605588" y="2559050"/>
          <p14:tracePt t="89759" x="6611938" y="2559050"/>
          <p14:tracePt t="89765" x="6611938" y="2546350"/>
          <p14:tracePt t="89775" x="6611938" y="2540000"/>
          <p14:tracePt t="89781" x="6611938" y="2532063"/>
          <p14:tracePt t="89792" x="6611938" y="2513013"/>
          <p14:tracePt t="89798" x="6611938" y="2506663"/>
          <p14:tracePt t="89808" x="6605588" y="2493963"/>
          <p14:tracePt t="89825" x="6605588" y="2481263"/>
          <p14:tracePt t="89830" x="6592888" y="2474913"/>
          <p14:tracePt t="89842" x="6592888" y="2468563"/>
          <p14:tracePt t="89842" x="6580188" y="2447925"/>
          <p14:tracePt t="89849" x="6580188" y="2441575"/>
          <p14:tracePt t="89858" x="6573838" y="2435225"/>
          <p14:tracePt t="89865" x="6561138" y="2435225"/>
          <p14:tracePt t="89880" x="6553200" y="2422525"/>
          <p14:tracePt t="89897" x="6546850" y="2422525"/>
          <p14:tracePt t="89909" x="6527800" y="2416175"/>
          <p14:tracePt t="89922" x="6521450" y="2416175"/>
          <p14:tracePt t="89937" x="6515100" y="2416175"/>
          <p14:tracePt t="89968" x="6508750" y="2416175"/>
          <p14:tracePt t="89977" x="6496050" y="2416175"/>
          <p14:tracePt t="89989" x="6489700" y="2416175"/>
          <p14:tracePt t="90005" x="6462713" y="2416175"/>
          <p14:tracePt t="90012" x="6450013" y="2422525"/>
          <p14:tracePt t="90020" x="6437313" y="2422525"/>
          <p14:tracePt t="90028" x="6430963" y="2422525"/>
          <p14:tracePt t="90043" x="6424613" y="2422525"/>
          <p14:tracePt t="90057" x="6418263" y="2435225"/>
          <p14:tracePt t="90065" x="6403975" y="2435225"/>
          <p14:tracePt t="90087" x="6397625" y="2422525"/>
          <p14:tracePt t="90109" x="6391275" y="2422525"/>
          <p14:tracePt t="90126" x="6384925" y="2422525"/>
          <p14:tracePt t="90155" x="6372225" y="2422525"/>
          <p14:tracePt t="90169" x="6372225" y="2435225"/>
          <p14:tracePt t="90185" x="6365875" y="2435225"/>
          <p14:tracePt t="90186" x="6365875" y="2441575"/>
          <p14:tracePt t="90193" x="6359525" y="2454275"/>
          <p14:tracePt t="90200" x="6359525" y="2474913"/>
          <p14:tracePt t="90207" x="6359525" y="2493963"/>
          <p14:tracePt t="90215" x="6359525" y="2500313"/>
          <p14:tracePt t="90252" x="6359525" y="2506663"/>
          <p14:tracePt t="90260" x="6365875" y="2506663"/>
          <p14:tracePt t="90276" x="6372225" y="2506663"/>
          <p14:tracePt t="90289" x="6384925" y="2506663"/>
          <p14:tracePt t="90297" x="6391275" y="2506663"/>
          <p14:tracePt t="90312" x="6397625" y="2500313"/>
          <p14:tracePt t="90320" x="6403975" y="2500313"/>
          <p14:tracePt t="90334" x="6418263" y="2493963"/>
          <p14:tracePt t="90349" x="6424613" y="2493963"/>
          <p14:tracePt t="90357" x="6424613" y="2481263"/>
          <p14:tracePt t="90372" x="6424613" y="2474913"/>
          <p14:tracePt t="90394" x="6424613" y="2468563"/>
          <p14:tracePt t="90448" x="6418263" y="2468563"/>
          <p14:tracePt t="90500" x="6403975" y="2468563"/>
          <p14:tracePt t="90560" x="6397625" y="2468563"/>
          <p14:tracePt t="90695" x="6391275" y="2468563"/>
          <p14:tracePt t="90710" x="6384925" y="2454275"/>
          <p14:tracePt t="90717" x="6365875" y="2447925"/>
          <p14:tracePt t="90725" x="6353175" y="2441575"/>
          <p14:tracePt t="90732" x="6326188" y="2441575"/>
          <p14:tracePt t="90740" x="6300788" y="2422525"/>
          <p14:tracePt t="90747" x="6294438" y="2422525"/>
          <p14:tracePt t="90755" x="6288088" y="2422525"/>
          <p14:tracePt t="90882" x="6294438" y="2422525"/>
          <p14:tracePt t="90890" x="6307138" y="2435225"/>
          <p14:tracePt t="90897" x="6332538" y="2441575"/>
          <p14:tracePt t="90905" x="6372225" y="2447925"/>
          <p14:tracePt t="90912" x="6430963" y="2454275"/>
          <p14:tracePt t="90919" x="6437313" y="2454275"/>
          <p14:tracePt t="90927" x="6489700" y="2468563"/>
          <p14:tracePt t="90934" x="6546850" y="2474913"/>
          <p14:tracePt t="90943" x="6605588" y="2481263"/>
          <p14:tracePt t="90949" x="6677025" y="2481263"/>
          <p14:tracePt t="90958" x="6729413" y="2481263"/>
          <p14:tracePt t="90965" x="6800850" y="2481263"/>
          <p14:tracePt t="90975" x="6826250" y="2481263"/>
          <p14:tracePt t="90980" x="6904038" y="2493963"/>
          <p14:tracePt t="90992" x="6950075" y="2493963"/>
          <p14:tracePt t="90997" x="6989763" y="2493963"/>
          <p14:tracePt t="91009" x="7046913" y="2493963"/>
          <p14:tracePt t="91014" x="7080250" y="2493963"/>
          <p14:tracePt t="91025" x="7092950" y="2493963"/>
          <p14:tracePt t="91042" x="7105650" y="2493963"/>
          <p14:tracePt t="91043" x="7118350" y="2493963"/>
          <p14:tracePt t="91058" x="7145338" y="2481263"/>
          <p14:tracePt t="91065" x="7158038" y="2481263"/>
          <p14:tracePt t="91075" x="7197725" y="2474913"/>
          <p14:tracePt t="91081" x="7204075" y="2474913"/>
          <p14:tracePt t="91092" x="7261225" y="2474913"/>
          <p14:tracePt t="91098" x="7313613" y="2468563"/>
          <p14:tracePt t="91100" x="7404100" y="2468563"/>
          <p14:tracePt t="91108" x="7456488" y="2468563"/>
          <p14:tracePt t="91115" x="7546975" y="2468563"/>
          <p14:tracePt t="91124" x="7612063" y="2468563"/>
          <p14:tracePt t="91131" x="7729538" y="2468563"/>
          <p14:tracePt t="91141" x="7762875" y="2468563"/>
          <p14:tracePt t="91148" x="7834313" y="2474913"/>
          <p14:tracePt t="91158" x="7937500" y="2474913"/>
          <p14:tracePt t="91163" x="8002588" y="2474913"/>
          <p14:tracePt t="91174" x="8054975" y="2474913"/>
          <p14:tracePt t="91180" x="8105775" y="2474913"/>
          <p14:tracePt t="91191" x="8151813" y="2474913"/>
          <p14:tracePt t="91192" x="8158163" y="2474913"/>
          <p14:tracePt t="91198" x="8170863" y="2474913"/>
          <p14:tracePt t="91208" x="8177213" y="2474913"/>
          <p14:tracePt t="91213" x="8177213" y="2468563"/>
          <p14:tracePt t="91272" x="8183563" y="2468563"/>
          <p14:tracePt t="91280" x="8204200" y="2468563"/>
          <p14:tracePt t="91287" x="8223250" y="2468563"/>
          <p14:tracePt t="91302" x="8281988" y="2468563"/>
          <p14:tracePt t="91310" x="8313738" y="2468563"/>
          <p14:tracePt t="91317" x="8391525" y="2468563"/>
          <p14:tracePt t="91326" x="8437563" y="2468563"/>
          <p14:tracePt t="91332" x="8521700" y="2468563"/>
          <p14:tracePt t="91340" x="8561388" y="2468563"/>
          <p14:tracePt t="91347" x="8580438" y="2468563"/>
          <p14:tracePt t="91355" x="8620125" y="2468563"/>
          <p14:tracePt t="91362" x="8639175" y="2468563"/>
          <p14:tracePt t="91370" x="8670925" y="2468563"/>
          <p14:tracePt t="91498" x="8658225" y="2468563"/>
          <p14:tracePt t="91722" x="8651875" y="2468563"/>
          <p14:tracePt t="91753" x="8645525" y="2468563"/>
          <p14:tracePt t="91767" x="8626475" y="2468563"/>
          <p14:tracePt t="91782" x="8613775" y="2454275"/>
          <p14:tracePt t="91797" x="8599488" y="2454275"/>
          <p14:tracePt t="91811" x="8593138" y="2454275"/>
          <p14:tracePt t="91819" x="8593138" y="2447925"/>
          <p14:tracePt t="91834" x="8586788" y="2447925"/>
          <p14:tracePt t="91864" x="8580438" y="2447925"/>
          <p14:tracePt t="92322" x="8586788" y="2447925"/>
          <p14:tracePt t="92337" x="8613775" y="2447925"/>
          <p14:tracePt t="92345" x="8651875" y="2441575"/>
          <p14:tracePt t="92352" x="8691563" y="2441575"/>
          <p14:tracePt t="92360" x="8742363" y="2441575"/>
          <p14:tracePt t="92368" x="8801100" y="2435225"/>
          <p14:tracePt t="92377" x="8847138" y="2422525"/>
          <p14:tracePt t="92382" x="8872538" y="2422525"/>
          <p14:tracePt t="92392" x="8924925" y="2416175"/>
          <p14:tracePt t="92397" x="8956675" y="2416175"/>
          <p14:tracePt t="92408" x="9015413" y="2409825"/>
          <p14:tracePt t="92414" x="9048750" y="2409825"/>
          <p14:tracePt t="92425" x="9067800" y="2389188"/>
          <p14:tracePt t="92430" x="9093200" y="2389188"/>
          <p14:tracePt t="92446" x="9113838" y="2382838"/>
          <p14:tracePt t="92465" x="9120188" y="2382838"/>
          <p14:tracePt t="92480" x="9120188" y="2376488"/>
          <p14:tracePt t="92513" x="9132888" y="2376488"/>
          <p14:tracePt t="92525" x="9151938" y="2370138"/>
          <p14:tracePt t="92530" x="9158288" y="2370138"/>
          <p14:tracePt t="92541" x="9185275" y="2357438"/>
          <p14:tracePt t="92543" x="9204325" y="2357438"/>
          <p14:tracePt t="92548" x="9256713" y="2351088"/>
          <p14:tracePt t="92558" x="9301163" y="2351088"/>
          <p14:tracePt t="92564" x="9359900" y="2344738"/>
          <p14:tracePt t="92574" x="9424988" y="2344738"/>
          <p14:tracePt t="92580" x="9496425" y="2338388"/>
          <p14:tracePt t="92591" x="9555163" y="2338388"/>
          <p14:tracePt t="92597" x="9620250" y="2338388"/>
          <p14:tracePt t="92608" x="9632950" y="2325688"/>
          <p14:tracePt t="92608" x="9685338" y="2325688"/>
          <p14:tracePt t="92615" x="9704388" y="2325688"/>
          <p14:tracePt t="92624" x="9723438" y="2317750"/>
          <p14:tracePt t="92907" x="9717088" y="2317750"/>
          <p14:tracePt t="92938" x="9710738" y="2317750"/>
          <p14:tracePt t="92960" x="9691688" y="2317750"/>
          <p14:tracePt t="92967" x="9685338" y="2325688"/>
          <p14:tracePt t="92982" x="9678988" y="2325688"/>
          <p14:tracePt t="92997" x="9652000" y="2338388"/>
          <p14:tracePt t="93012" x="9645650" y="2338388"/>
          <p14:tracePt t="93020" x="9632950" y="2338388"/>
          <p14:tracePt t="93027" x="9620250" y="2338388"/>
          <p14:tracePt t="93035" x="9613900" y="2344738"/>
          <p14:tracePt t="93042" x="9599613" y="2344738"/>
          <p14:tracePt t="93058" x="9593263" y="2344738"/>
          <p14:tracePt t="93072" x="9586913" y="2344738"/>
          <p14:tracePt t="93080" x="9580563" y="2344738"/>
          <p14:tracePt t="93094" x="9567863" y="2344738"/>
          <p14:tracePt t="93118" x="9561513" y="2344738"/>
          <p14:tracePt t="93170" x="9567863" y="2344738"/>
          <p14:tracePt t="93184" x="9586913" y="2344738"/>
          <p14:tracePt t="93193" x="9599613" y="2344738"/>
          <p14:tracePt t="93200" x="9613900" y="2344738"/>
          <p14:tracePt t="93207" x="9626600" y="2344738"/>
          <p14:tracePt t="93215" x="9652000" y="2344738"/>
          <p14:tracePt t="93222" x="9685338" y="2338388"/>
          <p14:tracePt t="93230" x="9704388" y="2338388"/>
          <p14:tracePt t="93237" x="9742488" y="2325688"/>
          <p14:tracePt t="93245" x="9775825" y="2317750"/>
          <p14:tracePt t="93253" x="9801225" y="2311400"/>
          <p14:tracePt t="93260" x="9834563" y="2305050"/>
          <p14:tracePt t="93267" x="9872663" y="2292350"/>
          <p14:tracePt t="93277" x="9893300" y="2292350"/>
          <p14:tracePt t="93282" x="9925050" y="2286000"/>
          <p14:tracePt t="93291" x="9944100" y="2286000"/>
          <p14:tracePt t="93297" x="9956800" y="2286000"/>
          <p14:tracePt t="93463" x="9964738" y="2292350"/>
          <p14:tracePt t="93485" x="9971088" y="2305050"/>
          <p14:tracePt t="93508" x="9971088" y="2311400"/>
          <p14:tracePt t="93515" x="9977438" y="2311400"/>
          <p14:tracePt t="93529" x="9977438" y="2317750"/>
          <p14:tracePt t="93544" x="9990138" y="2317750"/>
          <p14:tracePt t="93552" x="9990138" y="2325688"/>
          <p14:tracePt t="93575" x="9990138" y="2338388"/>
          <p14:tracePt t="93597" x="9990138" y="2351088"/>
          <p14:tracePt t="93604" x="9990138" y="2357438"/>
          <p14:tracePt t="93619" x="9990138" y="2382838"/>
          <p14:tracePt t="93627" x="9977438" y="2389188"/>
          <p14:tracePt t="93643" x="9971088" y="2403475"/>
          <p14:tracePt t="93657" x="9956800" y="2422525"/>
          <p14:tracePt t="93665" x="9944100" y="2435225"/>
          <p14:tracePt t="93679" x="9937750" y="2435225"/>
          <p14:tracePt t="93682" x="9925050" y="2441575"/>
          <p14:tracePt t="93687" x="9906000" y="2441575"/>
          <p14:tracePt t="93694" x="9899650" y="2447925"/>
          <p14:tracePt t="93702" x="9893300" y="2447925"/>
          <p14:tracePt t="93709" x="9879013" y="2447925"/>
          <p14:tracePt t="93717" x="9866313" y="2447925"/>
          <p14:tracePt t="93726" x="9821863" y="2447925"/>
          <p14:tracePt t="93732" x="9801225" y="2441575"/>
          <p14:tracePt t="93741" x="9788525" y="2441575"/>
          <p14:tracePt t="93747" x="9769475" y="2441575"/>
          <p14:tracePt t="93758" x="9736138" y="2435225"/>
          <p14:tracePt t="93764" x="9717088" y="2435225"/>
          <p14:tracePt t="93775" x="9685338" y="2435225"/>
          <p14:tracePt t="93780" x="9678988" y="2435225"/>
          <p14:tracePt t="93791" x="9645650" y="2435225"/>
          <p14:tracePt t="93794" x="9632950" y="2435225"/>
          <p14:tracePt t="93807" x="9626600" y="2435225"/>
          <p14:tracePt t="93815" x="9620250" y="2435225"/>
          <p14:tracePt t="93822" x="9613900" y="2441575"/>
          <p14:tracePt t="93830" x="9599613" y="2441575"/>
          <p14:tracePt t="93844" x="9586913" y="2441575"/>
          <p14:tracePt t="93860" x="9580563" y="2441575"/>
          <p14:tracePt t="93867" x="9567863" y="2441575"/>
          <p14:tracePt t="93876" x="9561513" y="2447925"/>
          <p14:tracePt t="93882" x="9528175" y="2447925"/>
          <p14:tracePt t="93890" x="9502775" y="2454275"/>
          <p14:tracePt t="93897" x="9496425" y="2454275"/>
          <p14:tracePt t="93904" x="9496425" y="2468563"/>
          <p14:tracePt t="93913" x="9464675" y="2468563"/>
          <p14:tracePt t="93920" x="9444038" y="2474913"/>
          <p14:tracePt t="93934" x="9437688" y="2474913"/>
          <p14:tracePt t="93944" x="9431338" y="2481263"/>
          <p14:tracePt t="94062" x="9431338" y="2493963"/>
          <p14:tracePt t="94070" x="9437688" y="2493963"/>
          <p14:tracePt t="94101" x="9444038" y="2500313"/>
          <p14:tracePt t="94107" x="9464675" y="2506663"/>
          <p14:tracePt t="94115" x="9471025" y="2513013"/>
          <p14:tracePt t="94137" x="9477375" y="2525713"/>
          <p14:tracePt t="94145" x="9477375" y="2532063"/>
          <p14:tracePt t="94152" x="9490075" y="2532063"/>
          <p14:tracePt t="94183" x="9490075" y="2540000"/>
          <p14:tracePt t="94212" x="9477375" y="2546350"/>
          <p14:tracePt t="94241" x="9471025" y="2546350"/>
          <p14:tracePt t="94280" x="9464675" y="2546350"/>
          <p14:tracePt t="94318" x="9471025" y="2546350"/>
          <p14:tracePt t="94326" x="9496425" y="2540000"/>
          <p14:tracePt t="94332" x="9502775" y="2540000"/>
          <p14:tracePt t="100737" x="9515475" y="2540000"/>
          <p14:tracePt t="100752" x="9528175" y="2546350"/>
          <p14:tracePt t="100760" x="9555163" y="2559050"/>
          <p14:tracePt t="100766" x="9586913" y="2571750"/>
          <p14:tracePt t="100775" x="9626600" y="2590800"/>
          <p14:tracePt t="100782" x="9664700" y="2597150"/>
          <p14:tracePt t="100790" x="9704388" y="2603500"/>
          <p14:tracePt t="100804" x="9717088" y="2611438"/>
          <p14:tracePt t="100813" x="9723438" y="2611438"/>
          <p14:tracePt t="100962" x="9736138" y="2611438"/>
          <p14:tracePt t="100970" x="9788525" y="2611438"/>
          <p14:tracePt t="100977" x="9893300" y="2611438"/>
          <p14:tracePt t="100985" x="9996488" y="2597150"/>
          <p14:tracePt t="100993" x="10133013" y="2571750"/>
          <p14:tracePt t="100999" x="10210800" y="2565400"/>
          <p14:tracePt t="101007" x="10250488" y="2559050"/>
          <p14:tracePt t="101022" x="10256838" y="2559050"/>
          <p14:tracePt t="101037" x="10256838" y="2546350"/>
          <p14:tracePt t="101044" x="10256838" y="2532063"/>
          <p14:tracePt t="101052" x="10256838" y="2513013"/>
          <p14:tracePt t="101066" x="10256838" y="2506663"/>
          <p14:tracePt t="101075" x="10256838" y="2500313"/>
          <p14:tracePt t="101082" x="10256838" y="2481263"/>
          <p14:tracePt t="101089" x="10256838" y="2474913"/>
          <p14:tracePt t="101097" x="10256838" y="2468563"/>
          <p14:tracePt t="101104" x="10256838" y="2454275"/>
          <p14:tracePt t="101143" x="10269538" y="2447925"/>
          <p14:tracePt t="101179" x="10269538" y="2441575"/>
          <p14:tracePt t="101209" x="10269538" y="2435225"/>
          <p14:tracePt t="101225" x="10269538" y="2422525"/>
          <p14:tracePt t="101240" x="10269538" y="2416175"/>
          <p14:tracePt t="101247" x="10269538" y="2389188"/>
          <p14:tracePt t="101254" x="10256838" y="2351088"/>
          <p14:tracePt t="101263" x="10256838" y="2311400"/>
          <p14:tracePt t="101269" x="10256838" y="2266950"/>
          <p14:tracePt t="101277" x="10256838" y="2260600"/>
          <p14:tracePt t="101285" x="10256838" y="2254250"/>
          <p14:tracePt t="101292" x="10256838" y="2233613"/>
          <p14:tracePt t="101299" x="10256838" y="2227263"/>
          <p14:tracePt t="101309" x="10256838" y="2220913"/>
          <p14:tracePt t="101315" x="10269538" y="2220913"/>
          <p14:tracePt t="101330" x="10269538" y="2214563"/>
          <p14:tracePt t="101357" x="10269538" y="2201863"/>
          <p14:tracePt t="101374" x="10269538" y="2195513"/>
          <p14:tracePt t="101379" x="10269538" y="2189163"/>
          <p14:tracePt t="101390" x="10269538" y="2168525"/>
          <p14:tracePt t="101391" x="10269538" y="2149475"/>
          <p14:tracePt t="101397" x="10269538" y="2130425"/>
          <p14:tracePt t="101407" x="10269538" y="2117725"/>
          <p14:tracePt t="101412" x="10269538" y="2103438"/>
          <p14:tracePt t="101424" x="10269538" y="2071688"/>
          <p14:tracePt t="101429" x="10269538" y="2039938"/>
          <p14:tracePt t="101450" x="10256838" y="2012950"/>
          <p14:tracePt t="101464" x="10256838" y="2006600"/>
          <p14:tracePt t="101494" x="10256838" y="2000250"/>
          <p14:tracePt t="101525" x="10256838" y="1993900"/>
          <p14:tracePt t="101556" x="10256838" y="1981200"/>
          <p14:tracePt t="101592" x="10256838" y="1974850"/>
          <p14:tracePt t="101623" x="10250488" y="1974850"/>
          <p14:tracePt t="101659" x="10250488" y="1968500"/>
          <p14:tracePt t="101682" x="10256838" y="1968500"/>
          <p14:tracePt t="101697" x="10256838" y="1960563"/>
          <p14:tracePt t="101719" x="10256838" y="1947863"/>
          <p14:tracePt t="101727" x="10269538" y="1947863"/>
          <p14:tracePt t="101742" x="10269538" y="1941513"/>
          <p14:tracePt t="101758" x="10275888" y="1941513"/>
          <p14:tracePt t="101764" x="10275888" y="1935163"/>
          <p14:tracePt t="101779" x="10282238" y="1935163"/>
          <p14:tracePt t="101787" x="10282238" y="1922463"/>
          <p14:tracePt t="101794" x="10288588" y="1909763"/>
          <p14:tracePt t="101809" x="10301288" y="1909763"/>
          <p14:tracePt t="101817" x="10307638" y="1889125"/>
          <p14:tracePt t="101825" x="10315575" y="1889125"/>
          <p14:tracePt t="101832" x="10315575" y="1882775"/>
          <p14:tracePt t="101840" x="10321925" y="1882775"/>
          <p14:tracePt t="101847" x="10334625" y="1882775"/>
          <p14:tracePt t="101854" x="10347325" y="1876425"/>
          <p14:tracePt t="101862" x="10353675" y="1876425"/>
          <p14:tracePt t="102177" x="10353675" y="1870075"/>
          <p14:tracePt t="102207" x="10366375" y="1870075"/>
          <p14:tracePt t="102305" x="10366375" y="1857375"/>
          <p14:tracePt t="102328" x="10372725" y="1857375"/>
          <p14:tracePt t="102462" x="10366375" y="1857375"/>
          <p14:tracePt t="102485" x="10353675" y="1857375"/>
          <p14:tracePt t="102530" x="10347325" y="1857375"/>
          <p14:tracePt t="102537" x="10347325" y="1870075"/>
          <p14:tracePt t="102552" x="10340975" y="1870075"/>
          <p14:tracePt t="102567" x="10321925" y="1882775"/>
          <p14:tracePt t="102575" x="10321925" y="1889125"/>
          <p14:tracePt t="102582" x="10315575" y="1903413"/>
          <p14:tracePt t="102589" x="10315575" y="1909763"/>
          <p14:tracePt t="102605" x="10321925" y="1909763"/>
          <p14:tracePt t="102612" x="10334625" y="1935163"/>
          <p14:tracePt t="102619" x="10334625" y="1941513"/>
          <p14:tracePt t="102627" x="10340975" y="1960563"/>
          <p14:tracePt t="102635" x="10347325" y="1968500"/>
          <p14:tracePt t="102642" x="10347325" y="1981200"/>
          <p14:tracePt t="102650" x="10353675" y="1993900"/>
          <p14:tracePt t="102658" x="10372725" y="2039938"/>
          <p14:tracePt t="102664" x="10387013" y="2090738"/>
          <p14:tracePt t="102674" x="10412413" y="2136775"/>
          <p14:tracePt t="102679" x="10458450" y="2233613"/>
          <p14:tracePt t="102691" x="10496550" y="2317750"/>
          <p14:tracePt t="102697" x="10521950" y="2370138"/>
          <p14:tracePt t="102707" x="10555288" y="2447925"/>
          <p14:tracePt t="102715" x="10614025" y="2546350"/>
          <p14:tracePt t="102726" x="10664825" y="2649538"/>
          <p14:tracePt t="102726" x="10744200" y="2733675"/>
          <p14:tracePt t="102736" x="10834688" y="2838450"/>
          <p14:tracePt t="102743" x="10899775" y="2882900"/>
          <p14:tracePt t="102747" x="11002963" y="2954338"/>
          <p14:tracePt t="102757" x="11036300" y="2974975"/>
          <p14:tracePt t="102762" x="11158538" y="3013075"/>
          <p14:tracePt t="102774" x="11256963" y="3040063"/>
          <p14:tracePt t="102779" x="11334750" y="3046413"/>
          <p14:tracePt t="102791" x="11431588" y="3046413"/>
          <p14:tracePt t="102795" x="11503025" y="3040063"/>
          <p14:tracePt t="102808" x="11568113" y="3025775"/>
          <p14:tracePt t="102810" x="11595100" y="3000375"/>
          <p14:tracePt t="102814" x="11620500" y="2981325"/>
          <p14:tracePt t="102824" x="11652250" y="2947988"/>
          <p14:tracePt t="102830" x="11666538" y="2909888"/>
          <p14:tracePt t="102841" x="11679238" y="2870200"/>
          <p14:tracePt t="102845" x="11679238" y="2792413"/>
          <p14:tracePt t="102858" x="11679238" y="2746375"/>
          <p14:tracePt t="102861" x="11658600" y="2682875"/>
          <p14:tracePt t="102874" x="11633200" y="2624138"/>
          <p14:tracePt t="102882" x="11620500" y="2559050"/>
          <p14:tracePt t="102883" x="11595100" y="2493963"/>
          <p14:tracePt t="102891" x="11536363" y="2382838"/>
          <p14:tracePt t="102897" x="11509375" y="2325688"/>
          <p14:tracePt t="102907" x="11477625" y="2279650"/>
          <p14:tracePt t="102913" x="11464925" y="2254250"/>
          <p14:tracePt t="102924" x="11437938" y="2214563"/>
          <p14:tracePt t="102930" x="11406188" y="2182813"/>
          <p14:tracePt t="102941" x="11380788" y="2149475"/>
          <p14:tracePt t="102947" x="11353800" y="2130425"/>
          <p14:tracePt t="102958" x="11322050" y="2117725"/>
          <p14:tracePt t="102959" x="11301413" y="2103438"/>
          <p14:tracePt t="102966" x="11250613" y="2090738"/>
          <p14:tracePt t="102974" x="11244263" y="2090738"/>
          <p14:tracePt t="102980" x="11210925" y="2090738"/>
          <p14:tracePt t="102991" x="11158538" y="2090738"/>
          <p14:tracePt t="102997" x="11101388" y="2090738"/>
          <p14:tracePt t="103008" x="11055350" y="2097088"/>
          <p14:tracePt t="103014" x="10990263" y="2103438"/>
          <p14:tracePt t="103024" x="10918825" y="2124075"/>
          <p14:tracePt t="103030" x="10906125" y="2124075"/>
          <p14:tracePt t="103041" x="10841038" y="2149475"/>
          <p14:tracePt t="103041" x="10788650" y="2155825"/>
          <p14:tracePt t="103048" x="10750550" y="2168525"/>
          <p14:tracePt t="103057" x="10685463" y="2201863"/>
          <p14:tracePt t="103064" x="10652125" y="2227263"/>
          <p14:tracePt t="103074" x="10620375" y="2254250"/>
          <p14:tracePt t="103080" x="10601325" y="2260600"/>
          <p14:tracePt t="103091" x="10561638" y="2311400"/>
          <p14:tracePt t="103097" x="10536238" y="2344738"/>
          <p14:tracePt t="103107" x="10521950" y="2376488"/>
          <p14:tracePt t="103113" x="10502900" y="2409825"/>
          <p14:tracePt t="103124" x="10496550" y="2441575"/>
          <p14:tracePt t="103125" x="10496550" y="2493963"/>
          <p14:tracePt t="103141" x="10509250" y="2525713"/>
          <p14:tracePt t="103147" x="10536238" y="2540000"/>
          <p14:tracePt t="103157" x="10587038" y="2559050"/>
          <p14:tracePt t="103164" x="10626725" y="2565400"/>
          <p14:tracePt t="103174" x="10664825" y="2565400"/>
          <p14:tracePt t="103179" x="10717213" y="2565400"/>
          <p14:tracePt t="103191" x="10788650" y="2546350"/>
          <p14:tracePt t="103191" x="10801350" y="2546350"/>
          <p14:tracePt t="103198" x="10841038" y="2532063"/>
          <p14:tracePt t="103207" x="10899775" y="2500313"/>
          <p14:tracePt t="103214" x="10931525" y="2468563"/>
          <p14:tracePt t="103224" x="10971213" y="2422525"/>
          <p14:tracePt t="103230" x="10990263" y="2382838"/>
          <p14:tracePt t="103241" x="11002963" y="2338388"/>
          <p14:tracePt t="103244" x="11002963" y="2325688"/>
          <p14:tracePt t="103250" x="11002963" y="2266950"/>
          <p14:tracePt t="103260" x="10996613" y="2233613"/>
          <p14:tracePt t="103264" x="10977563" y="2182813"/>
          <p14:tracePt t="103274" x="10944225" y="2136775"/>
          <p14:tracePt t="103280" x="10912475" y="2103438"/>
          <p14:tracePt t="103291" x="10847388" y="2046288"/>
          <p14:tracePt t="103297" x="10834688" y="2039938"/>
          <p14:tracePt t="103307" x="10775950" y="2012950"/>
          <p14:tracePt t="103313" x="10717213" y="1981200"/>
          <p14:tracePt t="103324" x="10658475" y="1974850"/>
          <p14:tracePt t="103330" x="10561638" y="1960563"/>
          <p14:tracePt t="103341" x="10542588" y="1960563"/>
          <p14:tracePt t="103341" x="10477500" y="1968500"/>
          <p14:tracePt t="103347" x="10431463" y="1993900"/>
          <p14:tracePt t="103357" x="10372725" y="2025650"/>
          <p14:tracePt t="103364" x="10315575" y="2065338"/>
          <p14:tracePt t="103374" x="10275888" y="2117725"/>
          <p14:tracePt t="103380" x="10223500" y="2195513"/>
          <p14:tracePt t="103391" x="10185400" y="2266950"/>
          <p14:tracePt t="103397" x="10152063" y="2351088"/>
          <p14:tracePt t="103408" x="10120313" y="2435225"/>
          <p14:tracePt t="103408" x="10120313" y="2454275"/>
          <p14:tracePt t="103415" x="10099675" y="2546350"/>
          <p14:tracePt t="103424" x="10099675" y="2603500"/>
          <p14:tracePt t="103430" x="10120313" y="2695575"/>
          <p14:tracePt t="103441" x="10152063" y="2779713"/>
          <p14:tracePt t="103447" x="10179050" y="2825750"/>
          <p14:tracePt t="103457" x="10210800" y="2851150"/>
          <p14:tracePt t="103463" x="10223500" y="2857500"/>
          <p14:tracePt t="103474" x="10256838" y="2870200"/>
          <p14:tracePt t="103480" x="10307638" y="2870200"/>
          <p14:tracePt t="103490" x="10366375" y="2844800"/>
          <p14:tracePt t="103492" x="10406063" y="2817813"/>
          <p14:tracePt t="103498" x="10471150" y="2760663"/>
          <p14:tracePt t="103507" x="10521950" y="2720975"/>
          <p14:tracePt t="103514" x="10555288" y="2682875"/>
          <p14:tracePt t="103524" x="10601325" y="2611438"/>
          <p14:tracePt t="103530" x="10626725" y="2571750"/>
          <p14:tracePt t="103541" x="10658475" y="2506663"/>
          <p14:tracePt t="103547" x="10691813" y="2435225"/>
          <p14:tracePt t="103558" x="10710863" y="2351088"/>
          <p14:tracePt t="103558" x="10717213" y="2317750"/>
          <p14:tracePt t="103565" x="10717213" y="2305050"/>
          <p14:tracePt t="103574" x="10717213" y="2246313"/>
          <p14:tracePt t="103580" x="10710863" y="2220913"/>
          <p14:tracePt t="103591" x="10698163" y="2201863"/>
          <p14:tracePt t="103597" x="10698163" y="2189163"/>
          <p14:tracePt t="103608" x="10691813" y="2189163"/>
          <p14:tracePt t="103629" x="10685463" y="2189163"/>
          <p14:tracePt t="103640" x="10679113" y="2201863"/>
          <p14:tracePt t="103641" x="10658475" y="2220913"/>
          <p14:tracePt t="103647" x="10645775" y="2246313"/>
          <p14:tracePt t="103657" x="10633075" y="2254250"/>
          <p14:tracePt t="103663" x="10620375" y="2292350"/>
          <p14:tracePt t="103674" x="10593388" y="2325688"/>
          <p14:tracePt t="103680" x="10593388" y="2338388"/>
          <p14:tracePt t="103691" x="10593388" y="2351088"/>
          <p14:tracePt t="103696" x="10587038" y="2382838"/>
          <p14:tracePt t="103708" x="10587038" y="2403475"/>
          <p14:tracePt t="103708" x="10587038" y="2409825"/>
          <p14:tracePt t="103715" x="10587038" y="2416175"/>
          <p14:tracePt t="103768" x="10593388" y="2416175"/>
          <p14:tracePt t="103782" x="10593388" y="2409825"/>
          <p14:tracePt t="103812" x="10601325" y="2409825"/>
          <p14:tracePt t="103820" x="10601325" y="2403475"/>
          <p14:tracePt t="104008" x="10614025" y="2403475"/>
          <p14:tracePt t="104030" x="10626725" y="2403475"/>
          <p14:tracePt t="104037" x="10626725" y="2409825"/>
          <p14:tracePt t="104045" x="10664825" y="2416175"/>
          <p14:tracePt t="104052" x="10664825" y="2422525"/>
          <p14:tracePt t="104060" x="10717213" y="2441575"/>
          <p14:tracePt t="104068" x="10750550" y="2454275"/>
          <p14:tracePt t="104076" x="10807700" y="2493963"/>
          <p14:tracePt t="104082" x="10847388" y="2513013"/>
          <p14:tracePt t="104091" x="10899775" y="2540000"/>
          <p14:tracePt t="104097" x="10937875" y="2565400"/>
          <p14:tracePt t="104107" x="11023600" y="2611438"/>
          <p14:tracePt t="104114" x="11029950" y="2624138"/>
          <p14:tracePt t="104125" x="11068050" y="2649538"/>
          <p14:tracePt t="104131" x="11095038" y="2655888"/>
          <p14:tracePt t="104142" x="11107738" y="2668588"/>
          <p14:tracePt t="104148" x="11126788" y="2668588"/>
          <p14:tracePt t="104240" x="11126788" y="2682875"/>
          <p14:tracePt t="104255" x="11145838" y="2689225"/>
          <p14:tracePt t="104263" x="11158538" y="2701925"/>
          <p14:tracePt t="104269" x="11158538" y="2714625"/>
          <p14:tracePt t="104277" x="11179175" y="2727325"/>
          <p14:tracePt t="104285" x="11198225" y="2767013"/>
          <p14:tracePt t="104293" x="11217275" y="2786063"/>
          <p14:tracePt t="104300" x="11244263" y="2811463"/>
          <p14:tracePt t="104310" x="11276013" y="2844800"/>
          <p14:tracePt t="104315" x="11301413" y="2857500"/>
          <p14:tracePt t="104324" x="11322050" y="2876550"/>
          <p14:tracePt t="104330" x="11322050" y="2882900"/>
          <p14:tracePt t="104341" x="11341100" y="2889250"/>
          <p14:tracePt t="104347" x="11353800" y="2889250"/>
          <p14:tracePt t="104357" x="11353800" y="2903538"/>
          <p14:tracePt t="104364" x="11366500" y="2903538"/>
          <p14:tracePt t="104393" x="11387138" y="2903538"/>
          <p14:tracePt t="104397" x="11399838" y="2903538"/>
          <p14:tracePt t="104425" x="11471275" y="2916238"/>
          <p14:tracePt t="104435" x="11477625" y="2922588"/>
          <p14:tracePt t="104443" x="11496675" y="2922588"/>
          <p14:tracePt t="104450" x="11509375" y="2935288"/>
          <p14:tracePt t="104458" x="11523663" y="2935288"/>
          <p14:tracePt t="104465" x="11536363" y="2941638"/>
          <p14:tracePt t="104474" x="11542713" y="2947988"/>
          <p14:tracePt t="104480" x="11568113" y="2954338"/>
          <p14:tracePt t="104491" x="11574463" y="2954338"/>
          <p14:tracePt t="104507" x="11587163" y="2968625"/>
          <p14:tracePt t="104524" x="11595100" y="2968625"/>
          <p14:tracePt t="104959" x="11601450" y="2968625"/>
          <p14:tracePt t="105013" x="11607800" y="2968625"/>
          <p14:tracePt t="107720" x="11601450" y="2968625"/>
          <p14:tracePt t="107734" x="11561763" y="3006725"/>
          <p14:tracePt t="107742" x="11530013" y="3046413"/>
          <p14:tracePt t="107749" x="11523663" y="3071813"/>
          <p14:tracePt t="107759" x="11490325" y="3130550"/>
          <p14:tracePt t="107765" x="11471275" y="3182938"/>
          <p14:tracePt t="107772" x="11464925" y="3246438"/>
          <p14:tracePt t="107780" x="11444288" y="3311525"/>
          <p14:tracePt t="107787" x="11444288" y="3389313"/>
          <p14:tracePt t="107794" x="11444288" y="3475038"/>
          <p14:tracePt t="107802" x="11444288" y="3532188"/>
          <p14:tracePt t="107809" x="11444288" y="3624263"/>
          <p14:tracePt t="107818" x="11452225" y="3702050"/>
          <p14:tracePt t="107826" x="11464925" y="3811588"/>
          <p14:tracePt t="107832" x="11477625" y="3954463"/>
          <p14:tracePt t="107841" x="11509375" y="4195763"/>
          <p14:tracePt t="107847" x="11530013" y="4410075"/>
          <p14:tracePt t="107857" x="11536363" y="4532313"/>
          <p14:tracePt t="107862" x="11555413" y="4786313"/>
          <p14:tracePt t="107874" x="11561763" y="5124450"/>
          <p14:tracePt t="107880" x="11568113" y="5429250"/>
          <p14:tracePt t="107891" x="11568113" y="5702300"/>
          <p14:tracePt t="107897" x="11568113" y="5975350"/>
          <p14:tracePt t="107907" x="11561763" y="6208713"/>
          <p14:tracePt t="107912" x="11561763" y="6305550"/>
          <p14:tracePt t="107924" x="11555413" y="6448425"/>
          <p14:tracePt t="107924" x="11542713" y="6572250"/>
          <p14:tracePt t="107931" x="11542713" y="6675438"/>
          <p14:tracePt t="107940" x="11536363" y="6767513"/>
          <p14:tracePt t="107946" x="11536363" y="68262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6AC66-962E-4589-A3C9-20994F498122}"/>
              </a:ext>
            </a:extLst>
          </p:cNvPr>
          <p:cNvSpPr/>
          <p:nvPr/>
        </p:nvSpPr>
        <p:spPr>
          <a:xfrm>
            <a:off x="4960491" y="1"/>
            <a:ext cx="6782459" cy="5953561"/>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5" name="Rectangle 4">
            <a:extLst>
              <a:ext uri="{FF2B5EF4-FFF2-40B4-BE49-F238E27FC236}">
                <a16:creationId xmlns:a16="http://schemas.microsoft.com/office/drawing/2014/main" id="{9DB573B7-A7A6-4505-B98B-AE3E00FCC4F2}"/>
              </a:ext>
            </a:extLst>
          </p:cNvPr>
          <p:cNvSpPr/>
          <p:nvPr/>
        </p:nvSpPr>
        <p:spPr>
          <a:xfrm flipH="1">
            <a:off x="5254443" y="2728924"/>
            <a:ext cx="6283965" cy="1792299"/>
          </a:xfrm>
          <a:prstGeom prst="rect">
            <a:avLst/>
          </a:prstGeom>
          <a:solidFill>
            <a:schemeClr val="bg1">
              <a:lumMod val="95000"/>
            </a:schemeClr>
          </a:solidFill>
          <a:ln w="317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6" name="Rectangle 5">
            <a:extLst>
              <a:ext uri="{FF2B5EF4-FFF2-40B4-BE49-F238E27FC236}">
                <a16:creationId xmlns:a16="http://schemas.microsoft.com/office/drawing/2014/main" id="{62F61A2F-62BA-4612-AF41-7C360D1B4279}"/>
              </a:ext>
            </a:extLst>
          </p:cNvPr>
          <p:cNvSpPr/>
          <p:nvPr/>
        </p:nvSpPr>
        <p:spPr>
          <a:xfrm flipH="1">
            <a:off x="5254444" y="4586130"/>
            <a:ext cx="6283963" cy="1079775"/>
          </a:xfrm>
          <a:prstGeom prst="rect">
            <a:avLst/>
          </a:prstGeom>
          <a:solidFill>
            <a:srgbClr val="004A86"/>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7" name="TextBox 6">
            <a:extLst>
              <a:ext uri="{FF2B5EF4-FFF2-40B4-BE49-F238E27FC236}">
                <a16:creationId xmlns:a16="http://schemas.microsoft.com/office/drawing/2014/main" id="{B39C828A-6A62-483E-941C-19C78CF604DE}"/>
              </a:ext>
            </a:extLst>
          </p:cNvPr>
          <p:cNvSpPr txBox="1"/>
          <p:nvPr/>
        </p:nvSpPr>
        <p:spPr>
          <a:xfrm>
            <a:off x="5258004" y="4645903"/>
            <a:ext cx="619098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defTabSz="1219170" hangingPunct="1">
              <a:lnSpc>
                <a:spcPct val="100000"/>
              </a:lnSpc>
              <a:spcBef>
                <a:spcPts val="0"/>
              </a:spcBef>
              <a:defRPr sz="1200" kern="1200">
                <a:solidFill>
                  <a:prstClr val="white"/>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XPUs</a:t>
            </a:r>
          </a:p>
        </p:txBody>
      </p:sp>
      <p:sp>
        <p:nvSpPr>
          <p:cNvPr id="8" name="Rounded Rectangle 38">
            <a:extLst>
              <a:ext uri="{FF2B5EF4-FFF2-40B4-BE49-F238E27FC236}">
                <a16:creationId xmlns:a16="http://schemas.microsoft.com/office/drawing/2014/main" id="{9D59C53C-7DDD-416A-BBCE-5B87357A85AB}"/>
              </a:ext>
            </a:extLst>
          </p:cNvPr>
          <p:cNvSpPr/>
          <p:nvPr/>
        </p:nvSpPr>
        <p:spPr>
          <a:xfrm flipH="1">
            <a:off x="5438486" y="4235806"/>
            <a:ext cx="5875185" cy="216852"/>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39" rtl="0" eaLnBrk="1" fontAlgn="auto" latinLnBrk="0" hangingPunct="0">
              <a:lnSpc>
                <a:spcPct val="90000"/>
              </a:lnSpc>
              <a:spcBef>
                <a:spcPts val="2251"/>
              </a:spcBef>
              <a:spcAft>
                <a:spcPts val="0"/>
              </a:spcAft>
              <a:buClrTx/>
              <a:buSzTx/>
              <a:buFontTx/>
              <a:buNone/>
              <a:tabLst/>
              <a:defRPr/>
            </a:pPr>
            <a:r>
              <a:rPr kumimoji="0" lang="en-US" sz="1100" b="0" i="0" u="none" strike="noStrike" kern="0" cap="none" spc="0" normalizeH="0" baseline="0" noProof="0">
                <a:ln>
                  <a:noFill/>
                </a:ln>
                <a:solidFill>
                  <a:srgbClr val="004A86"/>
                </a:solidFill>
                <a:effectLst/>
                <a:uLnTx/>
                <a:uFillTx/>
                <a:latin typeface="IntelOne Display Regular" panose="020B0503020203020204" pitchFamily="34" charset="0"/>
                <a:sym typeface="Helvetica Neue"/>
              </a:rPr>
              <a:t>Low-Level Hardware Interface</a:t>
            </a:r>
          </a:p>
        </p:txBody>
      </p:sp>
      <p:sp>
        <p:nvSpPr>
          <p:cNvPr id="9" name="Rectangle 8">
            <a:extLst>
              <a:ext uri="{FF2B5EF4-FFF2-40B4-BE49-F238E27FC236}">
                <a16:creationId xmlns:a16="http://schemas.microsoft.com/office/drawing/2014/main" id="{24F864B4-ED2E-490A-A643-415BEB576814}"/>
              </a:ext>
            </a:extLst>
          </p:cNvPr>
          <p:cNvSpPr/>
          <p:nvPr/>
        </p:nvSpPr>
        <p:spPr>
          <a:xfrm flipH="1">
            <a:off x="6774177" y="3435551"/>
            <a:ext cx="1452943" cy="721085"/>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0" name="Rectangle 9">
            <a:extLst>
              <a:ext uri="{FF2B5EF4-FFF2-40B4-BE49-F238E27FC236}">
                <a16:creationId xmlns:a16="http://schemas.microsoft.com/office/drawing/2014/main" id="{268D0B51-7C3F-43CD-9AD4-89D51045B4FD}"/>
              </a:ext>
            </a:extLst>
          </p:cNvPr>
          <p:cNvSpPr/>
          <p:nvPr/>
        </p:nvSpPr>
        <p:spPr>
          <a:xfrm flipH="1">
            <a:off x="5438486" y="3435186"/>
            <a:ext cx="1267351" cy="721085"/>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1" name="Rectangle 10">
            <a:extLst>
              <a:ext uri="{FF2B5EF4-FFF2-40B4-BE49-F238E27FC236}">
                <a16:creationId xmlns:a16="http://schemas.microsoft.com/office/drawing/2014/main" id="{9F507F39-6C7B-44E7-BD3F-D7462E8544AF}"/>
              </a:ext>
            </a:extLst>
          </p:cNvPr>
          <p:cNvSpPr/>
          <p:nvPr/>
        </p:nvSpPr>
        <p:spPr>
          <a:xfrm flipH="1">
            <a:off x="10132596" y="3432626"/>
            <a:ext cx="1266577" cy="721087"/>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a:endParaRPr>
          </a:p>
        </p:txBody>
      </p:sp>
      <p:sp>
        <p:nvSpPr>
          <p:cNvPr id="12" name="Content Placeholder 7">
            <a:extLst>
              <a:ext uri="{FF2B5EF4-FFF2-40B4-BE49-F238E27FC236}">
                <a16:creationId xmlns:a16="http://schemas.microsoft.com/office/drawing/2014/main" id="{E52B4513-DD20-403A-BD8A-BAA140D3170C}"/>
              </a:ext>
            </a:extLst>
          </p:cNvPr>
          <p:cNvSpPr txBox="1">
            <a:spLocks/>
          </p:cNvSpPr>
          <p:nvPr/>
        </p:nvSpPr>
        <p:spPr>
          <a:xfrm>
            <a:off x="392190" y="2249760"/>
            <a:ext cx="3771539" cy="3992031"/>
          </a:xfr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b="1" dirty="0" err="1">
                <a:solidFill>
                  <a:schemeClr val="tx1"/>
                </a:solidFill>
              </a:rPr>
              <a:t>oneAPI</a:t>
            </a:r>
            <a:r>
              <a:rPr lang="en-US" sz="1400" dirty="0">
                <a:solidFill>
                  <a:schemeClr val="tx1"/>
                </a:solidFill>
              </a:rPr>
              <a:t> </a:t>
            </a:r>
          </a:p>
          <a:p>
            <a:pPr marL="0" indent="0">
              <a:spcAft>
                <a:spcPts val="300"/>
              </a:spcAft>
              <a:buFont typeface="Arial" panose="020B0604020202020204" pitchFamily="34" charset="0"/>
              <a:buNone/>
            </a:pPr>
            <a:r>
              <a:rPr lang="en-US" sz="1400" dirty="0">
                <a:solidFill>
                  <a:schemeClr val="tx1"/>
                </a:solidFill>
              </a:rPr>
              <a:t>A cross-architecture language based on SYCL standards</a:t>
            </a:r>
          </a:p>
          <a:p>
            <a:pPr marL="0" indent="0">
              <a:buFont typeface="Arial" panose="020B0604020202020204" pitchFamily="34" charset="0"/>
              <a:buNone/>
            </a:pPr>
            <a:r>
              <a:rPr lang="en-US" sz="1400" dirty="0">
                <a:solidFill>
                  <a:schemeClr val="tx1"/>
                </a:solidFill>
              </a:rPr>
              <a:t>Powerful libraries designed for acceleration of domain-specific functions</a:t>
            </a:r>
          </a:p>
          <a:p>
            <a:pPr marL="0" indent="0">
              <a:buFont typeface="Arial" panose="020B0604020202020204" pitchFamily="34" charset="0"/>
              <a:buNone/>
            </a:pPr>
            <a:r>
              <a:rPr lang="en-US" sz="1400" dirty="0">
                <a:solidFill>
                  <a:schemeClr val="tx1"/>
                </a:solidFill>
              </a:rPr>
              <a:t>A complete set of advanced compilers, libraries, and porting, analysis and debugger tools  </a:t>
            </a:r>
          </a:p>
          <a:p>
            <a:pPr marL="0" indent="0">
              <a:spcAft>
                <a:spcPts val="300"/>
              </a:spcAft>
              <a:buFont typeface="Arial" panose="020B0604020202020204" pitchFamily="34" charset="0"/>
              <a:buNone/>
            </a:pPr>
            <a:endParaRPr lang="en-US" sz="200" dirty="0">
              <a:solidFill>
                <a:schemeClr val="tx1"/>
              </a:solidFill>
            </a:endParaRPr>
          </a:p>
          <a:p>
            <a:pPr marL="0" indent="0">
              <a:spcBef>
                <a:spcPts val="600"/>
              </a:spcBef>
              <a:buFont typeface="Arial" panose="020B0604020202020204" pitchFamily="34" charset="0"/>
              <a:buNone/>
            </a:pPr>
            <a:r>
              <a:rPr lang="en-US" sz="1400" b="1" dirty="0">
                <a:solidFill>
                  <a:schemeClr val="tx1"/>
                </a:solidFill>
              </a:rPr>
              <a:t>Powered by </a:t>
            </a:r>
            <a:r>
              <a:rPr lang="en-US" sz="1400" b="1" dirty="0" err="1">
                <a:solidFill>
                  <a:schemeClr val="tx1"/>
                </a:solidFill>
              </a:rPr>
              <a:t>oneAPI</a:t>
            </a:r>
            <a:r>
              <a:rPr lang="en-US" sz="1400" dirty="0">
                <a:solidFill>
                  <a:schemeClr val="tx1"/>
                </a:solidFill>
              </a:rPr>
              <a:t> </a:t>
            </a:r>
          </a:p>
          <a:p>
            <a:pPr marL="0" indent="0" defTabSz="914286">
              <a:spcBef>
                <a:spcPts val="600"/>
              </a:spcBef>
              <a:buClr>
                <a:srgbClr val="00AEEF"/>
              </a:buClr>
              <a:buFont typeface="Arial" panose="020B0604020202020204" pitchFamily="34" charset="0"/>
              <a:buNone/>
              <a:defRPr/>
            </a:pPr>
            <a:r>
              <a:rPr lang="en-US" sz="1400" dirty="0">
                <a:solidFill>
                  <a:schemeClr val="tx1"/>
                </a:solidFill>
                <a:latin typeface="Intel Clear Light"/>
              </a:rPr>
              <a:t>Frameworks and middleware that are built using one or more of the </a:t>
            </a:r>
            <a:r>
              <a:rPr lang="en-US" sz="1400" dirty="0" err="1">
                <a:solidFill>
                  <a:schemeClr val="tx1"/>
                </a:solidFill>
                <a:latin typeface="Intel Clear Light"/>
              </a:rPr>
              <a:t>oneAPI</a:t>
            </a:r>
            <a:r>
              <a:rPr lang="en-US" sz="1400" dirty="0">
                <a:solidFill>
                  <a:schemeClr val="tx1"/>
                </a:solidFill>
                <a:latin typeface="Intel Clear Light"/>
              </a:rPr>
              <a:t> industry specification elements, the SYCL language, and libraries listed on oneapi.com.</a:t>
            </a:r>
          </a:p>
          <a:p>
            <a:pPr marL="0" indent="0">
              <a:spcAft>
                <a:spcPts val="300"/>
              </a:spcAft>
              <a:buFont typeface="Arial" panose="020B0604020202020204" pitchFamily="34" charset="0"/>
              <a:buNone/>
            </a:pPr>
            <a:endParaRPr lang="en-US" sz="1400" dirty="0">
              <a:solidFill>
                <a:schemeClr val="tx1"/>
              </a:solidFill>
            </a:endParaRPr>
          </a:p>
        </p:txBody>
      </p:sp>
      <p:sp>
        <p:nvSpPr>
          <p:cNvPr id="13" name="Title 9">
            <a:extLst>
              <a:ext uri="{FF2B5EF4-FFF2-40B4-BE49-F238E27FC236}">
                <a16:creationId xmlns:a16="http://schemas.microsoft.com/office/drawing/2014/main" id="{6F5CE6C5-E56A-410E-A1AC-A8492CBFD60F}"/>
              </a:ext>
            </a:extLst>
          </p:cNvPr>
          <p:cNvSpPr txBox="1">
            <a:spLocks/>
          </p:cNvSpPr>
          <p:nvPr/>
        </p:nvSpPr>
        <p:spPr>
          <a:xfrm>
            <a:off x="571368" y="262762"/>
            <a:ext cx="4185515" cy="1002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lgn="l" defTabSz="914400" rtl="0" eaLnBrk="1" latinLnBrk="0" hangingPunct="1">
              <a:lnSpc>
                <a:spcPct val="90000"/>
              </a:lnSpc>
              <a:spcBef>
                <a:spcPct val="0"/>
              </a:spcBef>
              <a:buNone/>
              <a:defRPr lang="en-US" sz="4400" kern="1200" dirty="0">
                <a:solidFill>
                  <a:schemeClr val="bg2"/>
                </a:solidFill>
                <a:latin typeface="+mj-lt"/>
                <a:ea typeface="+mj-ea"/>
                <a:cs typeface="+mj-cs"/>
              </a:defRPr>
            </a:lvl1pPr>
          </a:lstStyle>
          <a:p>
            <a:pPr>
              <a:spcBef>
                <a:spcPts val="1200"/>
              </a:spcBef>
            </a:pPr>
            <a:r>
              <a:rPr lang="en-US">
                <a:solidFill>
                  <a:schemeClr val="tx1"/>
                </a:solidFill>
              </a:rPr>
              <a:t>Intel’s oneAPI Ecosystem</a:t>
            </a:r>
            <a:br>
              <a:rPr lang="en-US">
                <a:solidFill>
                  <a:schemeClr val="tx1"/>
                </a:solidFill>
              </a:rPr>
            </a:br>
            <a:br>
              <a:rPr lang="en-US" altLang="en-US" sz="2000">
                <a:solidFill>
                  <a:schemeClr val="tx1"/>
                </a:solidFill>
                <a:latin typeface="IntelOne Display Medium" panose="020B0703020203020204" pitchFamily="34" charset="0"/>
                <a:ea typeface="TT Norms"/>
              </a:rPr>
            </a:br>
            <a:endParaRPr lang="en-US" sz="2000">
              <a:solidFill>
                <a:schemeClr val="tx1"/>
              </a:solidFill>
              <a:latin typeface="IntelOne Display Medium" panose="020B0703020203020204" pitchFamily="34" charset="0"/>
            </a:endParaRPr>
          </a:p>
        </p:txBody>
      </p:sp>
      <p:sp>
        <p:nvSpPr>
          <p:cNvPr id="14" name="TextBox 13">
            <a:extLst>
              <a:ext uri="{FF2B5EF4-FFF2-40B4-BE49-F238E27FC236}">
                <a16:creationId xmlns:a16="http://schemas.microsoft.com/office/drawing/2014/main" id="{2F69912F-07FE-48AD-9339-2F849753A71E}"/>
              </a:ext>
            </a:extLst>
          </p:cNvPr>
          <p:cNvSpPr txBox="1"/>
          <p:nvPr/>
        </p:nvSpPr>
        <p:spPr>
          <a:xfrm>
            <a:off x="6799592" y="3714984"/>
            <a:ext cx="1497597" cy="169277"/>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Languages</a:t>
            </a:r>
          </a:p>
        </p:txBody>
      </p:sp>
      <p:sp>
        <p:nvSpPr>
          <p:cNvPr id="15" name="TextBox 14">
            <a:extLst>
              <a:ext uri="{FF2B5EF4-FFF2-40B4-BE49-F238E27FC236}">
                <a16:creationId xmlns:a16="http://schemas.microsoft.com/office/drawing/2014/main" id="{FF77864B-3F86-411E-A81D-7D07328A36E9}"/>
              </a:ext>
            </a:extLst>
          </p:cNvPr>
          <p:cNvSpPr txBox="1"/>
          <p:nvPr/>
        </p:nvSpPr>
        <p:spPr>
          <a:xfrm>
            <a:off x="5438486" y="3714983"/>
            <a:ext cx="1263177" cy="169277"/>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Compatibility Tool</a:t>
            </a:r>
          </a:p>
        </p:txBody>
      </p:sp>
      <p:sp>
        <p:nvSpPr>
          <p:cNvPr id="16" name="TextBox 15">
            <a:extLst>
              <a:ext uri="{FF2B5EF4-FFF2-40B4-BE49-F238E27FC236}">
                <a16:creationId xmlns:a16="http://schemas.microsoft.com/office/drawing/2014/main" id="{BD49B852-B683-48E2-8801-C4F3BBEC25DD}"/>
              </a:ext>
            </a:extLst>
          </p:cNvPr>
          <p:cNvSpPr txBox="1"/>
          <p:nvPr/>
        </p:nvSpPr>
        <p:spPr>
          <a:xfrm>
            <a:off x="10129340" y="3628872"/>
            <a:ext cx="1269833" cy="338554"/>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Analysis &amp; Debug Tools</a:t>
            </a:r>
          </a:p>
        </p:txBody>
      </p:sp>
      <p:sp>
        <p:nvSpPr>
          <p:cNvPr id="17" name="TextBox 16">
            <a:extLst>
              <a:ext uri="{FF2B5EF4-FFF2-40B4-BE49-F238E27FC236}">
                <a16:creationId xmlns:a16="http://schemas.microsoft.com/office/drawing/2014/main" id="{E0312CA3-C687-4D2D-B0E8-B2F69B5AB51C}"/>
              </a:ext>
            </a:extLst>
          </p:cNvPr>
          <p:cNvSpPr txBox="1"/>
          <p:nvPr/>
        </p:nvSpPr>
        <p:spPr>
          <a:xfrm>
            <a:off x="7686284" y="2903427"/>
            <a:ext cx="1987637" cy="338554"/>
          </a:xfrm>
          <a:prstGeom prst="rect">
            <a:avLst/>
          </a:prstGeom>
          <a:noFill/>
        </p:spPr>
        <p:txBody>
          <a:bodyPr vert="horz" wrap="square" lIns="121920" tIns="60960" rIns="121920" bIns="60960" rtlCol="0" anchor="ctr">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Intel® oneAPI Product</a:t>
            </a:r>
          </a:p>
        </p:txBody>
      </p:sp>
      <p:pic>
        <p:nvPicPr>
          <p:cNvPr id="18" name="Graphic 17">
            <a:extLst>
              <a:ext uri="{FF2B5EF4-FFF2-40B4-BE49-F238E27FC236}">
                <a16:creationId xmlns:a16="http://schemas.microsoft.com/office/drawing/2014/main" id="{EA1F7F90-9F3A-46E0-A16C-FDFCED14A6C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39461" y="2836606"/>
            <a:ext cx="546825" cy="475556"/>
          </a:xfrm>
          <a:prstGeom prst="rect">
            <a:avLst/>
          </a:prstGeom>
        </p:spPr>
      </p:pic>
      <p:grpSp>
        <p:nvGrpSpPr>
          <p:cNvPr id="19" name="Group 18">
            <a:extLst>
              <a:ext uri="{FF2B5EF4-FFF2-40B4-BE49-F238E27FC236}">
                <a16:creationId xmlns:a16="http://schemas.microsoft.com/office/drawing/2014/main" id="{B3313E01-B213-4624-A114-CC2DC9EFE2D6}"/>
              </a:ext>
            </a:extLst>
          </p:cNvPr>
          <p:cNvGrpSpPr/>
          <p:nvPr/>
        </p:nvGrpSpPr>
        <p:grpSpPr>
          <a:xfrm>
            <a:off x="6526914" y="4879180"/>
            <a:ext cx="2613599" cy="684696"/>
            <a:chOff x="12886268" y="4865356"/>
            <a:chExt cx="2613598" cy="684694"/>
          </a:xfrm>
        </p:grpSpPr>
        <p:sp>
          <p:nvSpPr>
            <p:cNvPr id="20" name="TextBox 19">
              <a:extLst>
                <a:ext uri="{FF2B5EF4-FFF2-40B4-BE49-F238E27FC236}">
                  <a16:creationId xmlns:a16="http://schemas.microsoft.com/office/drawing/2014/main" id="{3974DE96-B8CB-4560-91FE-BC50AA866BE2}"/>
                </a:ext>
              </a:extLst>
            </p:cNvPr>
            <p:cNvSpPr txBox="1"/>
            <p:nvPr/>
          </p:nvSpPr>
          <p:spPr>
            <a:xfrm>
              <a:off x="12886268" y="5354485"/>
              <a:ext cx="585257" cy="195565"/>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ts val="1733"/>
                </a:lnSpc>
                <a:spcBef>
                  <a:spcPts val="2251"/>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21" name="TextBox 20">
              <a:extLst>
                <a:ext uri="{FF2B5EF4-FFF2-40B4-BE49-F238E27FC236}">
                  <a16:creationId xmlns:a16="http://schemas.microsoft.com/office/drawing/2014/main" id="{C59A7A8E-D7E9-4343-AAEC-195F0BA3EFC5}"/>
                </a:ext>
              </a:extLst>
            </p:cNvPr>
            <p:cNvSpPr txBox="1"/>
            <p:nvPr/>
          </p:nvSpPr>
          <p:spPr>
            <a:xfrm>
              <a:off x="13902094" y="5354485"/>
              <a:ext cx="583037" cy="195565"/>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ts val="1733"/>
                </a:lnSpc>
                <a:spcBef>
                  <a:spcPts val="2251"/>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22" name="TextBox 21">
              <a:extLst>
                <a:ext uri="{FF2B5EF4-FFF2-40B4-BE49-F238E27FC236}">
                  <a16:creationId xmlns:a16="http://schemas.microsoft.com/office/drawing/2014/main" id="{2E8A3306-B08C-4137-BD97-5CFE5A2FF234}"/>
                </a:ext>
              </a:extLst>
            </p:cNvPr>
            <p:cNvSpPr txBox="1"/>
            <p:nvPr/>
          </p:nvSpPr>
          <p:spPr>
            <a:xfrm>
              <a:off x="14913819" y="5354485"/>
              <a:ext cx="586047" cy="195565"/>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ts val="1733"/>
                </a:lnSpc>
                <a:spcBef>
                  <a:spcPts val="2251"/>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FPGA</a:t>
              </a:r>
            </a:p>
          </p:txBody>
        </p:sp>
        <p:pic>
          <p:nvPicPr>
            <p:cNvPr id="23" name="Graphic 22">
              <a:extLst>
                <a:ext uri="{FF2B5EF4-FFF2-40B4-BE49-F238E27FC236}">
                  <a16:creationId xmlns:a16="http://schemas.microsoft.com/office/drawing/2014/main" id="{4B36990E-7D59-4BCB-AA75-F0F0A0A2B7E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15719" y="4865356"/>
              <a:ext cx="537709" cy="534421"/>
            </a:xfrm>
            <a:prstGeom prst="rect">
              <a:avLst/>
            </a:prstGeom>
          </p:spPr>
        </p:pic>
        <p:pic>
          <p:nvPicPr>
            <p:cNvPr id="24" name="Graphic 23">
              <a:extLst>
                <a:ext uri="{FF2B5EF4-FFF2-40B4-BE49-F238E27FC236}">
                  <a16:creationId xmlns:a16="http://schemas.microsoft.com/office/drawing/2014/main" id="{E49BC364-AAA4-45EA-AE18-FA1783C584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925249" y="4865356"/>
              <a:ext cx="537709" cy="534421"/>
            </a:xfrm>
            <a:prstGeom prst="rect">
              <a:avLst/>
            </a:prstGeom>
          </p:spPr>
        </p:pic>
        <p:pic>
          <p:nvPicPr>
            <p:cNvPr id="25" name="Graphic 24">
              <a:extLst>
                <a:ext uri="{FF2B5EF4-FFF2-40B4-BE49-F238E27FC236}">
                  <a16:creationId xmlns:a16="http://schemas.microsoft.com/office/drawing/2014/main" id="{5F0B3A0F-0160-4C8A-8ADE-E135B332FC8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936553" y="4865356"/>
              <a:ext cx="537709" cy="534421"/>
            </a:xfrm>
            <a:prstGeom prst="rect">
              <a:avLst/>
            </a:prstGeom>
          </p:spPr>
        </p:pic>
      </p:grpSp>
      <p:sp>
        <p:nvSpPr>
          <p:cNvPr id="26" name="Rectangle 25">
            <a:extLst>
              <a:ext uri="{FF2B5EF4-FFF2-40B4-BE49-F238E27FC236}">
                <a16:creationId xmlns:a16="http://schemas.microsoft.com/office/drawing/2014/main" id="{ED718A63-BC0E-40F0-B4E6-48C437B61912}"/>
              </a:ext>
            </a:extLst>
          </p:cNvPr>
          <p:cNvSpPr/>
          <p:nvPr/>
        </p:nvSpPr>
        <p:spPr>
          <a:xfrm>
            <a:off x="4503291" y="5881164"/>
            <a:ext cx="457200" cy="595035"/>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479"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Rectangle 26">
            <a:extLst>
              <a:ext uri="{FF2B5EF4-FFF2-40B4-BE49-F238E27FC236}">
                <a16:creationId xmlns:a16="http://schemas.microsoft.com/office/drawing/2014/main" id="{4FB6DAA0-CF07-43E2-9688-8A2D0BF697AE}"/>
              </a:ext>
            </a:extLst>
          </p:cNvPr>
          <p:cNvSpPr/>
          <p:nvPr/>
        </p:nvSpPr>
        <p:spPr>
          <a:xfrm>
            <a:off x="4274691" y="5541745"/>
            <a:ext cx="228600" cy="595035"/>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479"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27">
            <a:extLst>
              <a:ext uri="{FF2B5EF4-FFF2-40B4-BE49-F238E27FC236}">
                <a16:creationId xmlns:a16="http://schemas.microsoft.com/office/drawing/2014/main" id="{8A8647D2-3610-4318-AB03-DC627A3C5C66}"/>
              </a:ext>
            </a:extLst>
          </p:cNvPr>
          <p:cNvSpPr/>
          <p:nvPr/>
        </p:nvSpPr>
        <p:spPr>
          <a:xfrm>
            <a:off x="4503291" y="5372581"/>
            <a:ext cx="109728" cy="595035"/>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479"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9" name="Rectangle 28">
            <a:extLst>
              <a:ext uri="{FF2B5EF4-FFF2-40B4-BE49-F238E27FC236}">
                <a16:creationId xmlns:a16="http://schemas.microsoft.com/office/drawing/2014/main" id="{D6722D3C-4C49-4610-9F62-441DB9B1E6B7}"/>
              </a:ext>
            </a:extLst>
          </p:cNvPr>
          <p:cNvSpPr/>
          <p:nvPr/>
        </p:nvSpPr>
        <p:spPr>
          <a:xfrm>
            <a:off x="3585122" y="6583157"/>
            <a:ext cx="7315200" cy="222048"/>
          </a:xfrm>
          <a:prstGeom prst="rect">
            <a:avLst/>
          </a:prstGeom>
        </p:spPr>
        <p:txBody>
          <a:bodyPr wrap="square" lIns="0" tIns="0" rIns="0" bIns="0" anchor="ctr">
            <a:spAutoFit/>
          </a:bodyPr>
          <a:lstStyle/>
          <a:p>
            <a:pPr marL="0" marR="0" lvl="0" indent="0" algn="l" defTabSz="1219139" rtl="0" eaLnBrk="1"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rPr>
              <a:t>Visit </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hlinkClick r:id="rId6" action="ppaction://hlinkfile"/>
              </a:rPr>
              <a:t>software.intel.com/</a:t>
            </a:r>
            <a:r>
              <a:rPr kumimoji="0" lang="en-US" sz="800" b="0" i="0" u="none" strike="noStrike" kern="1200" cap="none" spc="0" normalizeH="0" baseline="0" noProof="0" dirty="0" err="1">
                <a:ln>
                  <a:noFill/>
                </a:ln>
                <a:solidFill>
                  <a:srgbClr val="525252">
                    <a:lumMod val="60000"/>
                    <a:lumOff val="40000"/>
                  </a:srgbClr>
                </a:solidFill>
                <a:effectLst/>
                <a:uLnTx/>
                <a:uFillTx/>
                <a:latin typeface="Intel Clear"/>
                <a:sym typeface="Helvetica Neue"/>
                <a:hlinkClick r:id="rId6" action="ppaction://hlinkfile"/>
              </a:rPr>
              <a:t>oneapi</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hlinkClick r:id="rId6" action="ppaction://hlinkfile"/>
              </a:rPr>
              <a:t> </a:t>
            </a: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rPr>
              <a:t>for more details</a:t>
            </a:r>
          </a:p>
          <a:p>
            <a:pPr marL="0" marR="0" lvl="0" indent="0" algn="l" defTabSz="1219139" rtl="0" eaLnBrk="1"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25252">
                    <a:lumMod val="60000"/>
                    <a:lumOff val="40000"/>
                  </a:srgbClr>
                </a:solidFill>
                <a:effectLst/>
                <a:uLnTx/>
                <a:uFillTx/>
                <a:latin typeface="Intel Clear"/>
                <a:sym typeface="Helvetica Neue"/>
              </a:rPr>
              <a:t>Some capabilities may differ per architecture and custom-tuning will still be required. Other accelerators to be supported in the future.</a:t>
            </a:r>
          </a:p>
        </p:txBody>
      </p:sp>
      <p:sp>
        <p:nvSpPr>
          <p:cNvPr id="30" name="Rectangle 29">
            <a:extLst>
              <a:ext uri="{FF2B5EF4-FFF2-40B4-BE49-F238E27FC236}">
                <a16:creationId xmlns:a16="http://schemas.microsoft.com/office/drawing/2014/main" id="{5E5DD6B7-3741-418C-918E-4E31B6DFB92C}"/>
              </a:ext>
            </a:extLst>
          </p:cNvPr>
          <p:cNvSpPr/>
          <p:nvPr/>
        </p:nvSpPr>
        <p:spPr>
          <a:xfrm flipH="1">
            <a:off x="5254444" y="879347"/>
            <a:ext cx="6283961" cy="694944"/>
          </a:xfrm>
          <a:prstGeom prst="rect">
            <a:avLst/>
          </a:prstGeom>
          <a:solidFill>
            <a:srgbClr val="808080"/>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354" rtl="0" eaLnBrk="1" fontAlgn="base" latinLnBrk="0" hangingPunct="1">
              <a:lnSpc>
                <a:spcPct val="100000"/>
              </a:lnSpc>
              <a:spcBef>
                <a:spcPts val="0"/>
              </a:spcBef>
              <a:spcAft>
                <a:spcPct val="0"/>
              </a:spcAft>
              <a:buClr>
                <a:prstClr val="black"/>
              </a:buClr>
              <a:buSzTx/>
              <a:buFontTx/>
              <a:buNone/>
              <a:tabLst/>
              <a:defRPr/>
            </a:pPr>
            <a:endParaRPr kumimoji="0" lang="en-US" sz="2400" b="0" i="0" u="none" strike="noStrike" kern="0" cap="none" spc="0" normalizeH="0" baseline="0" noProof="0">
              <a:ln>
                <a:noFill/>
              </a:ln>
              <a:solidFill>
                <a:prstClr val="white"/>
              </a:solidFill>
              <a:effectLst/>
              <a:uLnTx/>
              <a:uFillTx/>
              <a:latin typeface="Intel Clear"/>
              <a:cs typeface="Arial" charset="0"/>
              <a:sym typeface="Helvetica Neue Medium"/>
            </a:endParaRPr>
          </a:p>
        </p:txBody>
      </p:sp>
      <p:sp>
        <p:nvSpPr>
          <p:cNvPr id="31" name="Rectangle 30">
            <a:extLst>
              <a:ext uri="{FF2B5EF4-FFF2-40B4-BE49-F238E27FC236}">
                <a16:creationId xmlns:a16="http://schemas.microsoft.com/office/drawing/2014/main" id="{58B5B3E0-A61E-4067-803A-3B5F9EDE6EE8}"/>
              </a:ext>
            </a:extLst>
          </p:cNvPr>
          <p:cNvSpPr/>
          <p:nvPr/>
        </p:nvSpPr>
        <p:spPr>
          <a:xfrm flipH="1">
            <a:off x="5254443" y="1636839"/>
            <a:ext cx="6283963" cy="996696"/>
          </a:xfrm>
          <a:prstGeom prst="rect">
            <a:avLst/>
          </a:prstGeom>
          <a:solidFill>
            <a:srgbClr val="52525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32" name="TextBox 31">
            <a:extLst>
              <a:ext uri="{FF2B5EF4-FFF2-40B4-BE49-F238E27FC236}">
                <a16:creationId xmlns:a16="http://schemas.microsoft.com/office/drawing/2014/main" id="{D949088C-2BC5-4805-8599-0C9D5447635F}"/>
              </a:ext>
            </a:extLst>
          </p:cNvPr>
          <p:cNvSpPr txBox="1"/>
          <p:nvPr/>
        </p:nvSpPr>
        <p:spPr>
          <a:xfrm>
            <a:off x="5254445" y="1737380"/>
            <a:ext cx="620746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Middleware &amp; Frameworks (Powered by oneAPI)</a:t>
            </a:r>
          </a:p>
        </p:txBody>
      </p:sp>
      <p:sp>
        <p:nvSpPr>
          <p:cNvPr id="33" name="TextBox 32">
            <a:extLst>
              <a:ext uri="{FF2B5EF4-FFF2-40B4-BE49-F238E27FC236}">
                <a16:creationId xmlns:a16="http://schemas.microsoft.com/office/drawing/2014/main" id="{EA08D83F-DCBB-42C0-8C2A-B434463551D3}"/>
              </a:ext>
            </a:extLst>
          </p:cNvPr>
          <p:cNvSpPr txBox="1"/>
          <p:nvPr/>
        </p:nvSpPr>
        <p:spPr>
          <a:xfrm>
            <a:off x="5257895" y="1082112"/>
            <a:ext cx="620746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IntelOne Display Medium" panose="020B0703020203020204" pitchFamily="34" charset="0"/>
                <a:ea typeface="Intel Clear" panose="020B0604020203020204" pitchFamily="34" charset="0"/>
                <a:cs typeface="Intel Clear" panose="020B0604020203020204" pitchFamily="34" charset="0"/>
                <a:sym typeface="Helvetica Neue"/>
              </a:rPr>
              <a:t>Application Workloads Need Diverse Hardware</a:t>
            </a:r>
          </a:p>
        </p:txBody>
      </p:sp>
      <p:pic>
        <p:nvPicPr>
          <p:cNvPr id="34" name="Graphic 33">
            <a:extLst>
              <a:ext uri="{FF2B5EF4-FFF2-40B4-BE49-F238E27FC236}">
                <a16:creationId xmlns:a16="http://schemas.microsoft.com/office/drawing/2014/main" id="{0E5F73DC-3F9E-4BB9-B387-3D19C93D218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67117" y="2232358"/>
            <a:ext cx="702331" cy="169839"/>
          </a:xfrm>
          <a:prstGeom prst="rect">
            <a:avLst/>
          </a:prstGeom>
        </p:spPr>
      </p:pic>
      <p:pic>
        <p:nvPicPr>
          <p:cNvPr id="35" name="Picture 34" descr="Logo&#10;&#10;Description automatically generated">
            <a:extLst>
              <a:ext uri="{FF2B5EF4-FFF2-40B4-BE49-F238E27FC236}">
                <a16:creationId xmlns:a16="http://schemas.microsoft.com/office/drawing/2014/main" id="{FC5CD38D-199D-46A1-B38F-C79F19C2A0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54311" y="2196630"/>
            <a:ext cx="456725" cy="241295"/>
          </a:xfrm>
          <a:prstGeom prst="rect">
            <a:avLst/>
          </a:prstGeom>
        </p:spPr>
      </p:pic>
      <p:pic>
        <p:nvPicPr>
          <p:cNvPr id="36" name="Picture 35" descr="A picture containing icon&#10;&#10;Description automatically generated">
            <a:extLst>
              <a:ext uri="{FF2B5EF4-FFF2-40B4-BE49-F238E27FC236}">
                <a16:creationId xmlns:a16="http://schemas.microsoft.com/office/drawing/2014/main" id="{89473A7A-C65C-4D76-9D54-6E9C36EA135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84146" y="2167361"/>
            <a:ext cx="305519" cy="299833"/>
          </a:xfrm>
          <a:prstGeom prst="rect">
            <a:avLst/>
          </a:prstGeom>
        </p:spPr>
      </p:pic>
      <p:pic>
        <p:nvPicPr>
          <p:cNvPr id="37" name="Graphic 36">
            <a:extLst>
              <a:ext uri="{FF2B5EF4-FFF2-40B4-BE49-F238E27FC236}">
                <a16:creationId xmlns:a16="http://schemas.microsoft.com/office/drawing/2014/main" id="{46BF4956-F0EC-42F0-A129-95268E7C9C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92339" y="2241138"/>
            <a:ext cx="871303" cy="152276"/>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813E51C-7227-47D1-B45B-EC65E4A6274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67937" y="2149462"/>
            <a:ext cx="745615" cy="335631"/>
          </a:xfrm>
          <a:prstGeom prst="rect">
            <a:avLst/>
          </a:prstGeom>
        </p:spPr>
      </p:pic>
      <p:grpSp>
        <p:nvGrpSpPr>
          <p:cNvPr id="39" name="Group 38">
            <a:extLst>
              <a:ext uri="{FF2B5EF4-FFF2-40B4-BE49-F238E27FC236}">
                <a16:creationId xmlns:a16="http://schemas.microsoft.com/office/drawing/2014/main" id="{79DB427D-369C-491C-8C0E-E3FE99423560}"/>
              </a:ext>
            </a:extLst>
          </p:cNvPr>
          <p:cNvGrpSpPr>
            <a:grpSpLocks noChangeAspect="1"/>
          </p:cNvGrpSpPr>
          <p:nvPr/>
        </p:nvGrpSpPr>
        <p:grpSpPr>
          <a:xfrm>
            <a:off x="10288201" y="2247152"/>
            <a:ext cx="702331" cy="140248"/>
            <a:chOff x="925208" y="2867722"/>
            <a:chExt cx="2246946" cy="457199"/>
          </a:xfrm>
        </p:grpSpPr>
        <p:grpSp>
          <p:nvGrpSpPr>
            <p:cNvPr id="40" name="Graphic 19">
              <a:extLst>
                <a:ext uri="{FF2B5EF4-FFF2-40B4-BE49-F238E27FC236}">
                  <a16:creationId xmlns:a16="http://schemas.microsoft.com/office/drawing/2014/main" id="{A185A032-4EC8-44BA-9BC7-9F24ABA14F22}"/>
                </a:ext>
              </a:extLst>
            </p:cNvPr>
            <p:cNvGrpSpPr/>
            <p:nvPr/>
          </p:nvGrpSpPr>
          <p:grpSpPr>
            <a:xfrm>
              <a:off x="1307160" y="2872484"/>
              <a:ext cx="1864994" cy="452437"/>
              <a:chOff x="4647831" y="2049693"/>
              <a:chExt cx="1864994" cy="452437"/>
            </a:xfrm>
            <a:solidFill>
              <a:schemeClr val="bg1"/>
            </a:solidFill>
          </p:grpSpPr>
          <p:grpSp>
            <p:nvGrpSpPr>
              <p:cNvPr id="45" name="Graphic 19">
                <a:extLst>
                  <a:ext uri="{FF2B5EF4-FFF2-40B4-BE49-F238E27FC236}">
                    <a16:creationId xmlns:a16="http://schemas.microsoft.com/office/drawing/2014/main" id="{0C2983E5-4892-426B-952E-CA12D4A24BB0}"/>
                  </a:ext>
                </a:extLst>
              </p:cNvPr>
              <p:cNvGrpSpPr/>
              <p:nvPr/>
            </p:nvGrpSpPr>
            <p:grpSpPr>
              <a:xfrm>
                <a:off x="6448056" y="2049693"/>
                <a:ext cx="64769" cy="32385"/>
                <a:chOff x="6448056" y="2049693"/>
                <a:chExt cx="64769" cy="32385"/>
              </a:xfrm>
              <a:grpFill/>
            </p:grpSpPr>
            <p:sp>
              <p:nvSpPr>
                <p:cNvPr id="53" name="Freeform: Shape 402">
                  <a:extLst>
                    <a:ext uri="{FF2B5EF4-FFF2-40B4-BE49-F238E27FC236}">
                      <a16:creationId xmlns:a16="http://schemas.microsoft.com/office/drawing/2014/main" id="{A97286DD-29F0-444F-85E6-35ADB5E63A78}"/>
                    </a:ext>
                  </a:extLst>
                </p:cNvPr>
                <p:cNvSpPr/>
                <p:nvPr/>
              </p:nvSpPr>
              <p:spPr>
                <a:xfrm>
                  <a:off x="6448056" y="2049693"/>
                  <a:ext cx="24764" cy="32385"/>
                </a:xfrm>
                <a:custGeom>
                  <a:avLst/>
                  <a:gdLst>
                    <a:gd name="connsiteX0" fmla="*/ 8572 w 24764"/>
                    <a:gd name="connsiteY0" fmla="*/ 5715 h 32385"/>
                    <a:gd name="connsiteX1" fmla="*/ 0 w 24764"/>
                    <a:gd name="connsiteY1" fmla="*/ 5715 h 32385"/>
                    <a:gd name="connsiteX2" fmla="*/ 0 w 24764"/>
                    <a:gd name="connsiteY2" fmla="*/ 0 h 32385"/>
                    <a:gd name="connsiteX3" fmla="*/ 24765 w 24764"/>
                    <a:gd name="connsiteY3" fmla="*/ 0 h 32385"/>
                    <a:gd name="connsiteX4" fmla="*/ 24765 w 24764"/>
                    <a:gd name="connsiteY4" fmla="*/ 5715 h 32385"/>
                    <a:gd name="connsiteX5" fmla="*/ 16192 w 24764"/>
                    <a:gd name="connsiteY5" fmla="*/ 5715 h 32385"/>
                    <a:gd name="connsiteX6" fmla="*/ 16192 w 24764"/>
                    <a:gd name="connsiteY6" fmla="*/ 32385 h 32385"/>
                    <a:gd name="connsiteX7" fmla="*/ 8572 w 24764"/>
                    <a:gd name="connsiteY7" fmla="*/ 32385 h 32385"/>
                    <a:gd name="connsiteX8" fmla="*/ 8572 w 24764"/>
                    <a:gd name="connsiteY8" fmla="*/ 5715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 h="32385">
                      <a:moveTo>
                        <a:pt x="8572" y="5715"/>
                      </a:moveTo>
                      <a:lnTo>
                        <a:pt x="0" y="5715"/>
                      </a:lnTo>
                      <a:lnTo>
                        <a:pt x="0" y="0"/>
                      </a:lnTo>
                      <a:lnTo>
                        <a:pt x="24765" y="0"/>
                      </a:lnTo>
                      <a:lnTo>
                        <a:pt x="24765" y="5715"/>
                      </a:lnTo>
                      <a:lnTo>
                        <a:pt x="16192" y="5715"/>
                      </a:lnTo>
                      <a:lnTo>
                        <a:pt x="16192" y="32385"/>
                      </a:lnTo>
                      <a:lnTo>
                        <a:pt x="8572" y="32385"/>
                      </a:lnTo>
                      <a:lnTo>
                        <a:pt x="8572" y="5715"/>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54" name="Freeform: Shape 403">
                  <a:extLst>
                    <a:ext uri="{FF2B5EF4-FFF2-40B4-BE49-F238E27FC236}">
                      <a16:creationId xmlns:a16="http://schemas.microsoft.com/office/drawing/2014/main" id="{6A89926E-0CBE-4571-9CE2-5F6BDEA9DA24}"/>
                    </a:ext>
                  </a:extLst>
                </p:cNvPr>
                <p:cNvSpPr/>
                <p:nvPr/>
              </p:nvSpPr>
              <p:spPr>
                <a:xfrm>
                  <a:off x="6478536" y="2049693"/>
                  <a:ext cx="34289" cy="32385"/>
                </a:xfrm>
                <a:custGeom>
                  <a:avLst/>
                  <a:gdLst>
                    <a:gd name="connsiteX0" fmla="*/ 0 w 34289"/>
                    <a:gd name="connsiteY0" fmla="*/ 0 h 32385"/>
                    <a:gd name="connsiteX1" fmla="*/ 9525 w 34289"/>
                    <a:gd name="connsiteY1" fmla="*/ 0 h 32385"/>
                    <a:gd name="connsiteX2" fmla="*/ 17145 w 34289"/>
                    <a:gd name="connsiteY2" fmla="*/ 20003 h 32385"/>
                    <a:gd name="connsiteX3" fmla="*/ 24765 w 34289"/>
                    <a:gd name="connsiteY3" fmla="*/ 0 h 32385"/>
                    <a:gd name="connsiteX4" fmla="*/ 34290 w 34289"/>
                    <a:gd name="connsiteY4" fmla="*/ 0 h 32385"/>
                    <a:gd name="connsiteX5" fmla="*/ 34290 w 34289"/>
                    <a:gd name="connsiteY5" fmla="*/ 32385 h 32385"/>
                    <a:gd name="connsiteX6" fmla="*/ 26670 w 34289"/>
                    <a:gd name="connsiteY6" fmla="*/ 32385 h 32385"/>
                    <a:gd name="connsiteX7" fmla="*/ 26670 w 34289"/>
                    <a:gd name="connsiteY7" fmla="*/ 9525 h 32385"/>
                    <a:gd name="connsiteX8" fmla="*/ 18097 w 34289"/>
                    <a:gd name="connsiteY8" fmla="*/ 32385 h 32385"/>
                    <a:gd name="connsiteX9" fmla="*/ 16192 w 34289"/>
                    <a:gd name="connsiteY9" fmla="*/ 32385 h 32385"/>
                    <a:gd name="connsiteX10" fmla="*/ 6667 w 34289"/>
                    <a:gd name="connsiteY10" fmla="*/ 9525 h 32385"/>
                    <a:gd name="connsiteX11" fmla="*/ 6667 w 34289"/>
                    <a:gd name="connsiteY11" fmla="*/ 32385 h 32385"/>
                    <a:gd name="connsiteX12" fmla="*/ 0 w 34289"/>
                    <a:gd name="connsiteY12" fmla="*/ 32385 h 32385"/>
                    <a:gd name="connsiteX13" fmla="*/ 0 w 34289"/>
                    <a:gd name="connsiteY13" fmla="*/ 0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89" h="32385">
                      <a:moveTo>
                        <a:pt x="0" y="0"/>
                      </a:moveTo>
                      <a:lnTo>
                        <a:pt x="9525" y="0"/>
                      </a:lnTo>
                      <a:lnTo>
                        <a:pt x="17145" y="20003"/>
                      </a:lnTo>
                      <a:lnTo>
                        <a:pt x="24765" y="0"/>
                      </a:lnTo>
                      <a:lnTo>
                        <a:pt x="34290" y="0"/>
                      </a:lnTo>
                      <a:lnTo>
                        <a:pt x="34290" y="32385"/>
                      </a:lnTo>
                      <a:lnTo>
                        <a:pt x="26670" y="32385"/>
                      </a:lnTo>
                      <a:lnTo>
                        <a:pt x="26670" y="9525"/>
                      </a:lnTo>
                      <a:lnTo>
                        <a:pt x="18097" y="32385"/>
                      </a:lnTo>
                      <a:lnTo>
                        <a:pt x="16192" y="32385"/>
                      </a:lnTo>
                      <a:lnTo>
                        <a:pt x="6667" y="9525"/>
                      </a:lnTo>
                      <a:lnTo>
                        <a:pt x="6667" y="32385"/>
                      </a:lnTo>
                      <a:lnTo>
                        <a:pt x="0" y="32385"/>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grpSp>
            <p:nvGrpSpPr>
              <p:cNvPr id="46" name="Graphic 19">
                <a:extLst>
                  <a:ext uri="{FF2B5EF4-FFF2-40B4-BE49-F238E27FC236}">
                    <a16:creationId xmlns:a16="http://schemas.microsoft.com/office/drawing/2014/main" id="{482AA71A-0859-4FE2-B7AC-467D504D0F90}"/>
                  </a:ext>
                </a:extLst>
              </p:cNvPr>
              <p:cNvGrpSpPr/>
              <p:nvPr/>
            </p:nvGrpSpPr>
            <p:grpSpPr>
              <a:xfrm>
                <a:off x="4647831" y="2049693"/>
                <a:ext cx="1440180" cy="452437"/>
                <a:chOff x="4647831" y="2049693"/>
                <a:chExt cx="1440180" cy="452437"/>
              </a:xfrm>
              <a:grpFill/>
            </p:grpSpPr>
            <p:sp>
              <p:nvSpPr>
                <p:cNvPr id="47" name="Freeform: Shape 394">
                  <a:extLst>
                    <a:ext uri="{FF2B5EF4-FFF2-40B4-BE49-F238E27FC236}">
                      <a16:creationId xmlns:a16="http://schemas.microsoft.com/office/drawing/2014/main" id="{8CDF337E-919A-4979-953A-50D3B856187E}"/>
                    </a:ext>
                  </a:extLst>
                </p:cNvPr>
                <p:cNvSpPr/>
                <p:nvPr/>
              </p:nvSpPr>
              <p:spPr>
                <a:xfrm>
                  <a:off x="4647831" y="2153515"/>
                  <a:ext cx="245745" cy="348615"/>
                </a:xfrm>
                <a:custGeom>
                  <a:avLst/>
                  <a:gdLst>
                    <a:gd name="connsiteX0" fmla="*/ 49530 w 245745"/>
                    <a:gd name="connsiteY0" fmla="*/ 211455 h 348615"/>
                    <a:gd name="connsiteX1" fmla="*/ 49530 w 245745"/>
                    <a:gd name="connsiteY1" fmla="*/ 348615 h 348615"/>
                    <a:gd name="connsiteX2" fmla="*/ 0 w 245745"/>
                    <a:gd name="connsiteY2" fmla="*/ 348615 h 348615"/>
                    <a:gd name="connsiteX3" fmla="*/ 0 w 245745"/>
                    <a:gd name="connsiteY3" fmla="*/ 4763 h 348615"/>
                    <a:gd name="connsiteX4" fmla="*/ 49530 w 245745"/>
                    <a:gd name="connsiteY4" fmla="*/ 4763 h 348615"/>
                    <a:gd name="connsiteX5" fmla="*/ 49530 w 245745"/>
                    <a:gd name="connsiteY5" fmla="*/ 38100 h 348615"/>
                    <a:gd name="connsiteX6" fmla="*/ 128588 w 245745"/>
                    <a:gd name="connsiteY6" fmla="*/ 0 h 348615"/>
                    <a:gd name="connsiteX7" fmla="*/ 245745 w 245745"/>
                    <a:gd name="connsiteY7" fmla="*/ 122873 h 348615"/>
                    <a:gd name="connsiteX8" fmla="*/ 128588 w 245745"/>
                    <a:gd name="connsiteY8" fmla="*/ 245745 h 348615"/>
                    <a:gd name="connsiteX9" fmla="*/ 49530 w 245745"/>
                    <a:gd name="connsiteY9" fmla="*/ 211455 h 348615"/>
                    <a:gd name="connsiteX10" fmla="*/ 196215 w 245745"/>
                    <a:gd name="connsiteY10" fmla="*/ 121920 h 348615"/>
                    <a:gd name="connsiteX11" fmla="*/ 121920 w 245745"/>
                    <a:gd name="connsiteY11" fmla="*/ 45720 h 348615"/>
                    <a:gd name="connsiteX12" fmla="*/ 47625 w 245745"/>
                    <a:gd name="connsiteY12" fmla="*/ 121920 h 348615"/>
                    <a:gd name="connsiteX13" fmla="*/ 121920 w 245745"/>
                    <a:gd name="connsiteY13" fmla="*/ 199073 h 348615"/>
                    <a:gd name="connsiteX14" fmla="*/ 196215 w 245745"/>
                    <a:gd name="connsiteY14" fmla="*/ 121920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45" h="348615">
                      <a:moveTo>
                        <a:pt x="49530" y="211455"/>
                      </a:moveTo>
                      <a:lnTo>
                        <a:pt x="49530" y="348615"/>
                      </a:lnTo>
                      <a:lnTo>
                        <a:pt x="0" y="348615"/>
                      </a:lnTo>
                      <a:lnTo>
                        <a:pt x="0" y="4763"/>
                      </a:lnTo>
                      <a:lnTo>
                        <a:pt x="49530" y="4763"/>
                      </a:lnTo>
                      <a:lnTo>
                        <a:pt x="49530" y="38100"/>
                      </a:lnTo>
                      <a:cubicBezTo>
                        <a:pt x="66675" y="15240"/>
                        <a:pt x="96203" y="0"/>
                        <a:pt x="128588" y="0"/>
                      </a:cubicBezTo>
                      <a:cubicBezTo>
                        <a:pt x="190500" y="0"/>
                        <a:pt x="245745" y="46672"/>
                        <a:pt x="245745" y="122873"/>
                      </a:cubicBezTo>
                      <a:cubicBezTo>
                        <a:pt x="245745" y="198120"/>
                        <a:pt x="188595" y="245745"/>
                        <a:pt x="128588" y="245745"/>
                      </a:cubicBezTo>
                      <a:cubicBezTo>
                        <a:pt x="96203" y="244792"/>
                        <a:pt x="66675" y="232410"/>
                        <a:pt x="49530" y="211455"/>
                      </a:cubicBezTo>
                      <a:close/>
                      <a:moveTo>
                        <a:pt x="196215" y="121920"/>
                      </a:moveTo>
                      <a:cubicBezTo>
                        <a:pt x="196215" y="79058"/>
                        <a:pt x="163830" y="45720"/>
                        <a:pt x="121920" y="45720"/>
                      </a:cubicBezTo>
                      <a:cubicBezTo>
                        <a:pt x="79058" y="45720"/>
                        <a:pt x="47625" y="80010"/>
                        <a:pt x="47625" y="121920"/>
                      </a:cubicBezTo>
                      <a:cubicBezTo>
                        <a:pt x="47625" y="164783"/>
                        <a:pt x="79058" y="199073"/>
                        <a:pt x="121920" y="199073"/>
                      </a:cubicBezTo>
                      <a:cubicBezTo>
                        <a:pt x="163830" y="199073"/>
                        <a:pt x="196215" y="164783"/>
                        <a:pt x="196215" y="121920"/>
                      </a:cubicBez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48" name="Freeform: Shape 395">
                  <a:extLst>
                    <a:ext uri="{FF2B5EF4-FFF2-40B4-BE49-F238E27FC236}">
                      <a16:creationId xmlns:a16="http://schemas.microsoft.com/office/drawing/2014/main" id="{BA1086D5-CCD9-4752-A032-EFEC35C0D2A8}"/>
                    </a:ext>
                  </a:extLst>
                </p:cNvPr>
                <p:cNvSpPr/>
                <p:nvPr/>
              </p:nvSpPr>
              <p:spPr>
                <a:xfrm>
                  <a:off x="4917389" y="2153515"/>
                  <a:ext cx="243839" cy="243852"/>
                </a:xfrm>
                <a:custGeom>
                  <a:avLst/>
                  <a:gdLst>
                    <a:gd name="connsiteX0" fmla="*/ 0 w 243839"/>
                    <a:gd name="connsiteY0" fmla="*/ 123825 h 243852"/>
                    <a:gd name="connsiteX1" fmla="*/ 122873 w 243839"/>
                    <a:gd name="connsiteY1" fmla="*/ 0 h 243852"/>
                    <a:gd name="connsiteX2" fmla="*/ 243840 w 243839"/>
                    <a:gd name="connsiteY2" fmla="*/ 120015 h 243852"/>
                    <a:gd name="connsiteX3" fmla="*/ 243840 w 243839"/>
                    <a:gd name="connsiteY3" fmla="*/ 140018 h 243852"/>
                    <a:gd name="connsiteX4" fmla="*/ 47625 w 243839"/>
                    <a:gd name="connsiteY4" fmla="*/ 140018 h 243852"/>
                    <a:gd name="connsiteX5" fmla="*/ 123825 w 243839"/>
                    <a:gd name="connsiteY5" fmla="*/ 200025 h 243852"/>
                    <a:gd name="connsiteX6" fmla="*/ 192405 w 243839"/>
                    <a:gd name="connsiteY6" fmla="*/ 157163 h 243852"/>
                    <a:gd name="connsiteX7" fmla="*/ 234315 w 243839"/>
                    <a:gd name="connsiteY7" fmla="*/ 180023 h 243852"/>
                    <a:gd name="connsiteX8" fmla="*/ 123825 w 243839"/>
                    <a:gd name="connsiteY8" fmla="*/ 243840 h 243852"/>
                    <a:gd name="connsiteX9" fmla="*/ 0 w 243839"/>
                    <a:gd name="connsiteY9" fmla="*/ 123825 h 243852"/>
                    <a:gd name="connsiteX10" fmla="*/ 50482 w 243839"/>
                    <a:gd name="connsiteY10" fmla="*/ 97155 h 243852"/>
                    <a:gd name="connsiteX11" fmla="*/ 191452 w 243839"/>
                    <a:gd name="connsiteY11" fmla="*/ 97155 h 243852"/>
                    <a:gd name="connsiteX12" fmla="*/ 121920 w 243839"/>
                    <a:gd name="connsiteY12" fmla="*/ 43815 h 243852"/>
                    <a:gd name="connsiteX13" fmla="*/ 50482 w 243839"/>
                    <a:gd name="connsiteY13" fmla="*/ 97155 h 2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39" h="243852">
                      <a:moveTo>
                        <a:pt x="0" y="123825"/>
                      </a:moveTo>
                      <a:cubicBezTo>
                        <a:pt x="0" y="54293"/>
                        <a:pt x="53340" y="0"/>
                        <a:pt x="122873" y="0"/>
                      </a:cubicBezTo>
                      <a:cubicBezTo>
                        <a:pt x="192405" y="0"/>
                        <a:pt x="243840" y="50483"/>
                        <a:pt x="243840" y="120015"/>
                      </a:cubicBezTo>
                      <a:lnTo>
                        <a:pt x="243840" y="140018"/>
                      </a:lnTo>
                      <a:lnTo>
                        <a:pt x="47625" y="140018"/>
                      </a:lnTo>
                      <a:cubicBezTo>
                        <a:pt x="54292" y="176213"/>
                        <a:pt x="82867" y="200025"/>
                        <a:pt x="123825" y="200025"/>
                      </a:cubicBezTo>
                      <a:cubicBezTo>
                        <a:pt x="156210" y="200025"/>
                        <a:pt x="180023" y="182880"/>
                        <a:pt x="192405" y="157163"/>
                      </a:cubicBezTo>
                      <a:lnTo>
                        <a:pt x="234315" y="180023"/>
                      </a:lnTo>
                      <a:cubicBezTo>
                        <a:pt x="213360" y="219075"/>
                        <a:pt x="176213" y="243840"/>
                        <a:pt x="123825" y="243840"/>
                      </a:cubicBezTo>
                      <a:cubicBezTo>
                        <a:pt x="49530" y="244792"/>
                        <a:pt x="0" y="191453"/>
                        <a:pt x="0" y="123825"/>
                      </a:cubicBezTo>
                      <a:close/>
                      <a:moveTo>
                        <a:pt x="50482" y="97155"/>
                      </a:moveTo>
                      <a:lnTo>
                        <a:pt x="191452" y="97155"/>
                      </a:lnTo>
                      <a:cubicBezTo>
                        <a:pt x="183832" y="62865"/>
                        <a:pt x="158115" y="43815"/>
                        <a:pt x="121920" y="43815"/>
                      </a:cubicBezTo>
                      <a:cubicBezTo>
                        <a:pt x="87630" y="43815"/>
                        <a:pt x="60007" y="65723"/>
                        <a:pt x="50482" y="97155"/>
                      </a:cubicBez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49" name="Freeform: Shape 396">
                  <a:extLst>
                    <a:ext uri="{FF2B5EF4-FFF2-40B4-BE49-F238E27FC236}">
                      <a16:creationId xmlns:a16="http://schemas.microsoft.com/office/drawing/2014/main" id="{0C66919D-731D-4735-9980-FDAAF40554CA}"/>
                    </a:ext>
                  </a:extLst>
                </p:cNvPr>
                <p:cNvSpPr/>
                <p:nvPr/>
              </p:nvSpPr>
              <p:spPr>
                <a:xfrm>
                  <a:off x="5189804" y="2153515"/>
                  <a:ext cx="218122" cy="240029"/>
                </a:xfrm>
                <a:custGeom>
                  <a:avLst/>
                  <a:gdLst>
                    <a:gd name="connsiteX0" fmla="*/ 952 w 218122"/>
                    <a:gd name="connsiteY0" fmla="*/ 4763 h 240029"/>
                    <a:gd name="connsiteX1" fmla="*/ 50483 w 218122"/>
                    <a:gd name="connsiteY1" fmla="*/ 4763 h 240029"/>
                    <a:gd name="connsiteX2" fmla="*/ 50483 w 218122"/>
                    <a:gd name="connsiteY2" fmla="*/ 35243 h 240029"/>
                    <a:gd name="connsiteX3" fmla="*/ 122873 w 218122"/>
                    <a:gd name="connsiteY3" fmla="*/ 0 h 240029"/>
                    <a:gd name="connsiteX4" fmla="*/ 218123 w 218122"/>
                    <a:gd name="connsiteY4" fmla="*/ 102870 h 240029"/>
                    <a:gd name="connsiteX5" fmla="*/ 218123 w 218122"/>
                    <a:gd name="connsiteY5" fmla="*/ 240030 h 240029"/>
                    <a:gd name="connsiteX6" fmla="*/ 167640 w 218122"/>
                    <a:gd name="connsiteY6" fmla="*/ 240030 h 240029"/>
                    <a:gd name="connsiteX7" fmla="*/ 167640 w 218122"/>
                    <a:gd name="connsiteY7" fmla="*/ 106680 h 240029"/>
                    <a:gd name="connsiteX8" fmla="*/ 110490 w 218122"/>
                    <a:gd name="connsiteY8" fmla="*/ 43815 h 240029"/>
                    <a:gd name="connsiteX9" fmla="*/ 50483 w 218122"/>
                    <a:gd name="connsiteY9" fmla="*/ 110490 h 240029"/>
                    <a:gd name="connsiteX10" fmla="*/ 50483 w 218122"/>
                    <a:gd name="connsiteY10" fmla="*/ 240030 h 240029"/>
                    <a:gd name="connsiteX11" fmla="*/ 0 w 218122"/>
                    <a:gd name="connsiteY11" fmla="*/ 240030 h 240029"/>
                    <a:gd name="connsiteX12" fmla="*/ 0 w 218122"/>
                    <a:gd name="connsiteY12" fmla="*/ 4763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122" h="240029">
                      <a:moveTo>
                        <a:pt x="952" y="4763"/>
                      </a:moveTo>
                      <a:lnTo>
                        <a:pt x="50483" y="4763"/>
                      </a:lnTo>
                      <a:lnTo>
                        <a:pt x="50483" y="35243"/>
                      </a:lnTo>
                      <a:cubicBezTo>
                        <a:pt x="66675" y="13335"/>
                        <a:pt x="92392" y="0"/>
                        <a:pt x="122873" y="0"/>
                      </a:cubicBezTo>
                      <a:cubicBezTo>
                        <a:pt x="181927" y="0"/>
                        <a:pt x="218123" y="39053"/>
                        <a:pt x="218123" y="102870"/>
                      </a:cubicBezTo>
                      <a:lnTo>
                        <a:pt x="218123" y="240030"/>
                      </a:lnTo>
                      <a:lnTo>
                        <a:pt x="167640" y="240030"/>
                      </a:lnTo>
                      <a:lnTo>
                        <a:pt x="167640" y="106680"/>
                      </a:lnTo>
                      <a:cubicBezTo>
                        <a:pt x="167640" y="67628"/>
                        <a:pt x="148590" y="43815"/>
                        <a:pt x="110490" y="43815"/>
                      </a:cubicBezTo>
                      <a:cubicBezTo>
                        <a:pt x="76200" y="43815"/>
                        <a:pt x="50483" y="69533"/>
                        <a:pt x="50483" y="110490"/>
                      </a:cubicBezTo>
                      <a:lnTo>
                        <a:pt x="50483" y="240030"/>
                      </a:lnTo>
                      <a:lnTo>
                        <a:pt x="0" y="240030"/>
                      </a:lnTo>
                      <a:lnTo>
                        <a:pt x="0" y="4763"/>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50" name="Freeform: Shape 397">
                  <a:extLst>
                    <a:ext uri="{FF2B5EF4-FFF2-40B4-BE49-F238E27FC236}">
                      <a16:creationId xmlns:a16="http://schemas.microsoft.com/office/drawing/2014/main" id="{9C4A5149-5AC3-49C5-9D86-A1B0807E3E08}"/>
                    </a:ext>
                  </a:extLst>
                </p:cNvPr>
                <p:cNvSpPr/>
                <p:nvPr/>
              </p:nvSpPr>
              <p:spPr>
                <a:xfrm>
                  <a:off x="5395543" y="2049693"/>
                  <a:ext cx="291464" cy="343852"/>
                </a:xfrm>
                <a:custGeom>
                  <a:avLst/>
                  <a:gdLst>
                    <a:gd name="connsiteX0" fmla="*/ 0 w 291464"/>
                    <a:gd name="connsiteY0" fmla="*/ 0 h 343852"/>
                    <a:gd name="connsiteX1" fmla="*/ 53340 w 291464"/>
                    <a:gd name="connsiteY1" fmla="*/ 0 h 343852"/>
                    <a:gd name="connsiteX2" fmla="*/ 145732 w 291464"/>
                    <a:gd name="connsiteY2" fmla="*/ 267653 h 343852"/>
                    <a:gd name="connsiteX3" fmla="*/ 238125 w 291464"/>
                    <a:gd name="connsiteY3" fmla="*/ 0 h 343852"/>
                    <a:gd name="connsiteX4" fmla="*/ 291465 w 291464"/>
                    <a:gd name="connsiteY4" fmla="*/ 0 h 343852"/>
                    <a:gd name="connsiteX5" fmla="*/ 171450 w 291464"/>
                    <a:gd name="connsiteY5" fmla="*/ 343853 h 343852"/>
                    <a:gd name="connsiteX6" fmla="*/ 120015 w 291464"/>
                    <a:gd name="connsiteY6" fmla="*/ 343853 h 343852"/>
                    <a:gd name="connsiteX7" fmla="*/ 0 w 291464"/>
                    <a:gd name="connsiteY7"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464" h="343852">
                      <a:moveTo>
                        <a:pt x="0" y="0"/>
                      </a:moveTo>
                      <a:lnTo>
                        <a:pt x="53340" y="0"/>
                      </a:lnTo>
                      <a:lnTo>
                        <a:pt x="145732" y="267653"/>
                      </a:lnTo>
                      <a:lnTo>
                        <a:pt x="238125" y="0"/>
                      </a:lnTo>
                      <a:lnTo>
                        <a:pt x="291465" y="0"/>
                      </a:lnTo>
                      <a:lnTo>
                        <a:pt x="171450" y="343853"/>
                      </a:lnTo>
                      <a:lnTo>
                        <a:pt x="120015" y="343853"/>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51" name="Freeform: Shape 398">
                  <a:extLst>
                    <a:ext uri="{FF2B5EF4-FFF2-40B4-BE49-F238E27FC236}">
                      <a16:creationId xmlns:a16="http://schemas.microsoft.com/office/drawing/2014/main" id="{C3B21EA4-87EB-41BD-AE72-707B57559A6A}"/>
                    </a:ext>
                  </a:extLst>
                </p:cNvPr>
                <p:cNvSpPr/>
                <p:nvPr/>
              </p:nvSpPr>
              <p:spPr>
                <a:xfrm>
                  <a:off x="5707011" y="2049693"/>
                  <a:ext cx="51434" cy="343852"/>
                </a:xfrm>
                <a:custGeom>
                  <a:avLst/>
                  <a:gdLst>
                    <a:gd name="connsiteX0" fmla="*/ 0 w 51434"/>
                    <a:gd name="connsiteY0" fmla="*/ 0 h 343852"/>
                    <a:gd name="connsiteX1" fmla="*/ 51435 w 51434"/>
                    <a:gd name="connsiteY1" fmla="*/ 0 h 343852"/>
                    <a:gd name="connsiteX2" fmla="*/ 51435 w 51434"/>
                    <a:gd name="connsiteY2" fmla="*/ 343853 h 343852"/>
                    <a:gd name="connsiteX3" fmla="*/ 0 w 51434"/>
                    <a:gd name="connsiteY3" fmla="*/ 343853 h 343852"/>
                    <a:gd name="connsiteX4" fmla="*/ 0 w 51434"/>
                    <a:gd name="connsiteY4" fmla="*/ 0 h 34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343852">
                      <a:moveTo>
                        <a:pt x="0" y="0"/>
                      </a:moveTo>
                      <a:lnTo>
                        <a:pt x="51435" y="0"/>
                      </a:lnTo>
                      <a:lnTo>
                        <a:pt x="51435" y="343853"/>
                      </a:lnTo>
                      <a:lnTo>
                        <a:pt x="0" y="343853"/>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52" name="Freeform: Shape 401">
                  <a:extLst>
                    <a:ext uri="{FF2B5EF4-FFF2-40B4-BE49-F238E27FC236}">
                      <a16:creationId xmlns:a16="http://schemas.microsoft.com/office/drawing/2014/main" id="{B6537A55-E339-4679-A2B8-99F2E2A602A9}"/>
                    </a:ext>
                  </a:extLst>
                </p:cNvPr>
                <p:cNvSpPr/>
                <p:nvPr/>
              </p:nvSpPr>
              <p:spPr>
                <a:xfrm>
                  <a:off x="5805119" y="2049693"/>
                  <a:ext cx="282892" cy="343852"/>
                </a:xfrm>
                <a:custGeom>
                  <a:avLst/>
                  <a:gdLst>
                    <a:gd name="connsiteX0" fmla="*/ 0 w 282892"/>
                    <a:gd name="connsiteY0" fmla="*/ 0 h 343852"/>
                    <a:gd name="connsiteX1" fmla="*/ 58102 w 282892"/>
                    <a:gd name="connsiteY1" fmla="*/ 0 h 343852"/>
                    <a:gd name="connsiteX2" fmla="*/ 232410 w 282892"/>
                    <a:gd name="connsiteY2" fmla="*/ 260033 h 343852"/>
                    <a:gd name="connsiteX3" fmla="*/ 232410 w 282892"/>
                    <a:gd name="connsiteY3" fmla="*/ 0 h 343852"/>
                    <a:gd name="connsiteX4" fmla="*/ 282892 w 282892"/>
                    <a:gd name="connsiteY4" fmla="*/ 0 h 343852"/>
                    <a:gd name="connsiteX5" fmla="*/ 282892 w 282892"/>
                    <a:gd name="connsiteY5" fmla="*/ 343853 h 343852"/>
                    <a:gd name="connsiteX6" fmla="*/ 228600 w 282892"/>
                    <a:gd name="connsiteY6" fmla="*/ 343853 h 343852"/>
                    <a:gd name="connsiteX7" fmla="*/ 51435 w 282892"/>
                    <a:gd name="connsiteY7" fmla="*/ 80010 h 343852"/>
                    <a:gd name="connsiteX8" fmla="*/ 51435 w 282892"/>
                    <a:gd name="connsiteY8" fmla="*/ 343853 h 343852"/>
                    <a:gd name="connsiteX9" fmla="*/ 0 w 282892"/>
                    <a:gd name="connsiteY9" fmla="*/ 343853 h 343852"/>
                    <a:gd name="connsiteX10" fmla="*/ 0 w 282892"/>
                    <a:gd name="connsiteY10"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92" h="343852">
                      <a:moveTo>
                        <a:pt x="0" y="0"/>
                      </a:moveTo>
                      <a:lnTo>
                        <a:pt x="58102" y="0"/>
                      </a:lnTo>
                      <a:lnTo>
                        <a:pt x="232410" y="260033"/>
                      </a:lnTo>
                      <a:lnTo>
                        <a:pt x="232410" y="0"/>
                      </a:lnTo>
                      <a:lnTo>
                        <a:pt x="282892" y="0"/>
                      </a:lnTo>
                      <a:lnTo>
                        <a:pt x="282892" y="343853"/>
                      </a:lnTo>
                      <a:lnTo>
                        <a:pt x="228600" y="343853"/>
                      </a:lnTo>
                      <a:lnTo>
                        <a:pt x="51435" y="80010"/>
                      </a:lnTo>
                      <a:lnTo>
                        <a:pt x="51435" y="343853"/>
                      </a:lnTo>
                      <a:lnTo>
                        <a:pt x="0" y="343853"/>
                      </a:lnTo>
                      <a:lnTo>
                        <a:pt x="0" y="0"/>
                      </a:lnTo>
                      <a:close/>
                    </a:path>
                  </a:pathLst>
                </a:custGeom>
                <a:grp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grpSp>
        <p:sp>
          <p:nvSpPr>
            <p:cNvPr id="41" name="Freeform: Shape 388">
              <a:extLst>
                <a:ext uri="{FF2B5EF4-FFF2-40B4-BE49-F238E27FC236}">
                  <a16:creationId xmlns:a16="http://schemas.microsoft.com/office/drawing/2014/main" id="{A34826A2-08DE-4CE6-A578-414FE0C31059}"/>
                </a:ext>
              </a:extLst>
            </p:cNvPr>
            <p:cNvSpPr/>
            <p:nvPr/>
          </p:nvSpPr>
          <p:spPr>
            <a:xfrm>
              <a:off x="1030935" y="2973449"/>
              <a:ext cx="140969" cy="142875"/>
            </a:xfrm>
            <a:custGeom>
              <a:avLst/>
              <a:gdLst>
                <a:gd name="connsiteX0" fmla="*/ 136208 w 140969"/>
                <a:gd name="connsiteY0" fmla="*/ 43815 h 142875"/>
                <a:gd name="connsiteX1" fmla="*/ 110490 w 140969"/>
                <a:gd name="connsiteY1" fmla="*/ 60007 h 142875"/>
                <a:gd name="connsiteX2" fmla="*/ 81915 w 140969"/>
                <a:gd name="connsiteY2" fmla="*/ 31432 h 142875"/>
                <a:gd name="connsiteX3" fmla="*/ 98107 w 140969"/>
                <a:gd name="connsiteY3" fmla="*/ 5715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6208 w 140969"/>
                <a:gd name="connsiteY8" fmla="*/ 4381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6208" y="43815"/>
                  </a:moveTo>
                  <a:cubicBezTo>
                    <a:pt x="131445" y="53340"/>
                    <a:pt x="121920" y="60007"/>
                    <a:pt x="110490" y="60007"/>
                  </a:cubicBezTo>
                  <a:cubicBezTo>
                    <a:pt x="94298" y="60007"/>
                    <a:pt x="81915" y="46672"/>
                    <a:pt x="81915" y="31432"/>
                  </a:cubicBezTo>
                  <a:cubicBezTo>
                    <a:pt x="81915" y="20002"/>
                    <a:pt x="88582" y="10477"/>
                    <a:pt x="98107" y="5715"/>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0960"/>
                    <a:pt x="139065" y="51435"/>
                    <a:pt x="136208" y="43815"/>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42" name="Freeform: Shape 389">
              <a:extLst>
                <a:ext uri="{FF2B5EF4-FFF2-40B4-BE49-F238E27FC236}">
                  <a16:creationId xmlns:a16="http://schemas.microsoft.com/office/drawing/2014/main" id="{C4A9A600-FE98-465F-B09A-5E3CA634FD38}"/>
                </a:ext>
              </a:extLst>
            </p:cNvPr>
            <p:cNvSpPr/>
            <p:nvPr/>
          </p:nvSpPr>
          <p:spPr>
            <a:xfrm>
              <a:off x="925208" y="2867722"/>
              <a:ext cx="352425" cy="352433"/>
            </a:xfrm>
            <a:custGeom>
              <a:avLst/>
              <a:gdLst>
                <a:gd name="connsiteX0" fmla="*/ 0 w 352425"/>
                <a:gd name="connsiteY0" fmla="*/ 176213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6213 h 352433"/>
                <a:gd name="connsiteX5" fmla="*/ 301943 w 352425"/>
                <a:gd name="connsiteY5" fmla="*/ 176213 h 352433"/>
                <a:gd name="connsiteX6" fmla="*/ 176213 w 352425"/>
                <a:gd name="connsiteY6" fmla="*/ 48578 h 352433"/>
                <a:gd name="connsiteX7" fmla="*/ 51435 w 352425"/>
                <a:gd name="connsiteY7" fmla="*/ 176213 h 352433"/>
                <a:gd name="connsiteX8" fmla="*/ 176213 w 352425"/>
                <a:gd name="connsiteY8" fmla="*/ 302895 h 352433"/>
                <a:gd name="connsiteX9" fmla="*/ 301943 w 352425"/>
                <a:gd name="connsiteY9" fmla="*/ 176213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6213"/>
                  </a:moveTo>
                  <a:cubicBezTo>
                    <a:pt x="0" y="79058"/>
                    <a:pt x="79058" y="0"/>
                    <a:pt x="176213" y="0"/>
                  </a:cubicBezTo>
                  <a:cubicBezTo>
                    <a:pt x="274320" y="0"/>
                    <a:pt x="352425" y="79058"/>
                    <a:pt x="352425" y="176213"/>
                  </a:cubicBezTo>
                  <a:cubicBezTo>
                    <a:pt x="352425" y="273368"/>
                    <a:pt x="273368" y="352425"/>
                    <a:pt x="176213" y="352425"/>
                  </a:cubicBezTo>
                  <a:cubicBezTo>
                    <a:pt x="79058" y="353378"/>
                    <a:pt x="0" y="274320"/>
                    <a:pt x="0" y="176213"/>
                  </a:cubicBezTo>
                  <a:close/>
                  <a:moveTo>
                    <a:pt x="301943" y="176213"/>
                  </a:moveTo>
                  <a:cubicBezTo>
                    <a:pt x="301943" y="106680"/>
                    <a:pt x="247650" y="48578"/>
                    <a:pt x="176213" y="48578"/>
                  </a:cubicBezTo>
                  <a:cubicBezTo>
                    <a:pt x="105728" y="48578"/>
                    <a:pt x="51435" y="105728"/>
                    <a:pt x="51435" y="176213"/>
                  </a:cubicBezTo>
                  <a:cubicBezTo>
                    <a:pt x="51435" y="245745"/>
                    <a:pt x="105728" y="302895"/>
                    <a:pt x="176213" y="302895"/>
                  </a:cubicBezTo>
                  <a:cubicBezTo>
                    <a:pt x="246698" y="303848"/>
                    <a:pt x="301943" y="246698"/>
                    <a:pt x="301943" y="176213"/>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43" name="Freeform: Shape 390">
              <a:extLst>
                <a:ext uri="{FF2B5EF4-FFF2-40B4-BE49-F238E27FC236}">
                  <a16:creationId xmlns:a16="http://schemas.microsoft.com/office/drawing/2014/main" id="{D4305FE8-9E68-493D-96B9-19797255226E}"/>
                </a:ext>
              </a:extLst>
            </p:cNvPr>
            <p:cNvSpPr/>
            <p:nvPr/>
          </p:nvSpPr>
          <p:spPr>
            <a:xfrm>
              <a:off x="2883548" y="2972497"/>
              <a:ext cx="140969" cy="142875"/>
            </a:xfrm>
            <a:custGeom>
              <a:avLst/>
              <a:gdLst>
                <a:gd name="connsiteX0" fmla="*/ 135255 w 140969"/>
                <a:gd name="connsiteY0" fmla="*/ 44768 h 142875"/>
                <a:gd name="connsiteX1" fmla="*/ 109538 w 140969"/>
                <a:gd name="connsiteY1" fmla="*/ 60960 h 142875"/>
                <a:gd name="connsiteX2" fmla="*/ 80963 w 140969"/>
                <a:gd name="connsiteY2" fmla="*/ 32385 h 142875"/>
                <a:gd name="connsiteX3" fmla="*/ 97155 w 140969"/>
                <a:gd name="connsiteY3" fmla="*/ 6667 h 142875"/>
                <a:gd name="connsiteX4" fmla="*/ 70485 w 140969"/>
                <a:gd name="connsiteY4" fmla="*/ 0 h 142875"/>
                <a:gd name="connsiteX5" fmla="*/ 0 w 140969"/>
                <a:gd name="connsiteY5" fmla="*/ 71438 h 142875"/>
                <a:gd name="connsiteX6" fmla="*/ 70485 w 140969"/>
                <a:gd name="connsiteY6" fmla="*/ 142875 h 142875"/>
                <a:gd name="connsiteX7" fmla="*/ 140970 w 140969"/>
                <a:gd name="connsiteY7" fmla="*/ 71438 h 142875"/>
                <a:gd name="connsiteX8" fmla="*/ 135255 w 140969"/>
                <a:gd name="connsiteY8" fmla="*/ 4476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9" h="142875">
                  <a:moveTo>
                    <a:pt x="135255" y="44768"/>
                  </a:moveTo>
                  <a:cubicBezTo>
                    <a:pt x="130492" y="54293"/>
                    <a:pt x="120967" y="60960"/>
                    <a:pt x="109538" y="60960"/>
                  </a:cubicBezTo>
                  <a:cubicBezTo>
                    <a:pt x="93345" y="60960"/>
                    <a:pt x="80963" y="47625"/>
                    <a:pt x="80963" y="32385"/>
                  </a:cubicBezTo>
                  <a:cubicBezTo>
                    <a:pt x="80963" y="20955"/>
                    <a:pt x="87630" y="11430"/>
                    <a:pt x="97155" y="6667"/>
                  </a:cubicBezTo>
                  <a:cubicBezTo>
                    <a:pt x="89535" y="1905"/>
                    <a:pt x="80010" y="0"/>
                    <a:pt x="70485" y="0"/>
                  </a:cubicBezTo>
                  <a:cubicBezTo>
                    <a:pt x="30480" y="0"/>
                    <a:pt x="0" y="32385"/>
                    <a:pt x="0" y="71438"/>
                  </a:cubicBezTo>
                  <a:cubicBezTo>
                    <a:pt x="0" y="110490"/>
                    <a:pt x="30480" y="142875"/>
                    <a:pt x="70485" y="142875"/>
                  </a:cubicBezTo>
                  <a:cubicBezTo>
                    <a:pt x="110490" y="142875"/>
                    <a:pt x="140970" y="110490"/>
                    <a:pt x="140970" y="71438"/>
                  </a:cubicBezTo>
                  <a:cubicBezTo>
                    <a:pt x="140970" y="61913"/>
                    <a:pt x="139065" y="53340"/>
                    <a:pt x="135255" y="44768"/>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sp>
          <p:nvSpPr>
            <p:cNvPr id="44" name="Freeform: Shape 391">
              <a:extLst>
                <a:ext uri="{FF2B5EF4-FFF2-40B4-BE49-F238E27FC236}">
                  <a16:creationId xmlns:a16="http://schemas.microsoft.com/office/drawing/2014/main" id="{287B8F71-F4A5-40F7-8149-BF4F914B1160}"/>
                </a:ext>
              </a:extLst>
            </p:cNvPr>
            <p:cNvSpPr/>
            <p:nvPr/>
          </p:nvSpPr>
          <p:spPr>
            <a:xfrm>
              <a:off x="2777820" y="2867722"/>
              <a:ext cx="352425" cy="352433"/>
            </a:xfrm>
            <a:custGeom>
              <a:avLst/>
              <a:gdLst>
                <a:gd name="connsiteX0" fmla="*/ 0 w 352425"/>
                <a:gd name="connsiteY0" fmla="*/ 177165 h 352433"/>
                <a:gd name="connsiteX1" fmla="*/ 176213 w 352425"/>
                <a:gd name="connsiteY1" fmla="*/ 0 h 352433"/>
                <a:gd name="connsiteX2" fmla="*/ 352425 w 352425"/>
                <a:gd name="connsiteY2" fmla="*/ 176213 h 352433"/>
                <a:gd name="connsiteX3" fmla="*/ 176213 w 352425"/>
                <a:gd name="connsiteY3" fmla="*/ 352425 h 352433"/>
                <a:gd name="connsiteX4" fmla="*/ 0 w 352425"/>
                <a:gd name="connsiteY4" fmla="*/ 177165 h 352433"/>
                <a:gd name="connsiteX5" fmla="*/ 300990 w 352425"/>
                <a:gd name="connsiteY5" fmla="*/ 177165 h 352433"/>
                <a:gd name="connsiteX6" fmla="*/ 175260 w 352425"/>
                <a:gd name="connsiteY6" fmla="*/ 49530 h 352433"/>
                <a:gd name="connsiteX7" fmla="*/ 50483 w 352425"/>
                <a:gd name="connsiteY7" fmla="*/ 177165 h 352433"/>
                <a:gd name="connsiteX8" fmla="*/ 175260 w 352425"/>
                <a:gd name="connsiteY8" fmla="*/ 303848 h 352433"/>
                <a:gd name="connsiteX9" fmla="*/ 300990 w 352425"/>
                <a:gd name="connsiteY9" fmla="*/ 177165 h 3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352433">
                  <a:moveTo>
                    <a:pt x="0" y="177165"/>
                  </a:moveTo>
                  <a:cubicBezTo>
                    <a:pt x="0" y="79058"/>
                    <a:pt x="78105" y="0"/>
                    <a:pt x="176213" y="0"/>
                  </a:cubicBezTo>
                  <a:cubicBezTo>
                    <a:pt x="274320" y="0"/>
                    <a:pt x="352425" y="79058"/>
                    <a:pt x="352425" y="176213"/>
                  </a:cubicBezTo>
                  <a:cubicBezTo>
                    <a:pt x="352425" y="273368"/>
                    <a:pt x="273367" y="352425"/>
                    <a:pt x="176213" y="352425"/>
                  </a:cubicBezTo>
                  <a:cubicBezTo>
                    <a:pt x="78105" y="353378"/>
                    <a:pt x="0" y="274320"/>
                    <a:pt x="0" y="177165"/>
                  </a:cubicBezTo>
                  <a:close/>
                  <a:moveTo>
                    <a:pt x="300990" y="177165"/>
                  </a:moveTo>
                  <a:cubicBezTo>
                    <a:pt x="300990" y="107633"/>
                    <a:pt x="246697" y="49530"/>
                    <a:pt x="175260" y="49530"/>
                  </a:cubicBezTo>
                  <a:cubicBezTo>
                    <a:pt x="104775" y="49530"/>
                    <a:pt x="50483" y="106680"/>
                    <a:pt x="50483" y="177165"/>
                  </a:cubicBezTo>
                  <a:cubicBezTo>
                    <a:pt x="50483" y="246698"/>
                    <a:pt x="104775" y="303848"/>
                    <a:pt x="175260" y="303848"/>
                  </a:cubicBezTo>
                  <a:cubicBezTo>
                    <a:pt x="246697" y="303848"/>
                    <a:pt x="300990" y="246698"/>
                    <a:pt x="300990" y="177165"/>
                  </a:cubicBezTo>
                  <a:close/>
                </a:path>
              </a:pathLst>
            </a:custGeom>
            <a:solidFill>
              <a:schemeClr val="bg1"/>
            </a:solidFill>
            <a:ln w="9525" cap="flat">
              <a:noFill/>
              <a:prstDash val="solid"/>
              <a:miter/>
            </a:ln>
          </p:spPr>
          <p:txBody>
            <a:bodyPr rtlCol="0" anchor="ctr"/>
            <a:lstStyle/>
            <a:p>
              <a:pPr marL="0" marR="0" lvl="0" indent="0" algn="l" defTabSz="1219139" rtl="0" eaLnBrk="1" fontAlgn="auto" latinLnBrk="0" hangingPunct="0">
                <a:lnSpc>
                  <a:spcPct val="90000"/>
                </a:lnSpc>
                <a:spcBef>
                  <a:spcPts val="2251"/>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IntelOne Display Medium" panose="020B0703020203020204" pitchFamily="34" charset="0"/>
                <a:sym typeface="Helvetica Neue"/>
              </a:endParaRPr>
            </a:p>
          </p:txBody>
        </p:sp>
      </p:grpSp>
      <p:sp>
        <p:nvSpPr>
          <p:cNvPr id="55" name="TextBox 54">
            <a:extLst>
              <a:ext uri="{FF2B5EF4-FFF2-40B4-BE49-F238E27FC236}">
                <a16:creationId xmlns:a16="http://schemas.microsoft.com/office/drawing/2014/main" id="{4E813AF4-AFB1-42C9-88DC-7E2370EDF93F}"/>
              </a:ext>
            </a:extLst>
          </p:cNvPr>
          <p:cNvSpPr txBox="1"/>
          <p:nvPr/>
        </p:nvSpPr>
        <p:spPr>
          <a:xfrm>
            <a:off x="11131820" y="2211075"/>
            <a:ext cx="19484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27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a:t>
            </a:r>
          </a:p>
        </p:txBody>
      </p:sp>
      <p:sp>
        <p:nvSpPr>
          <p:cNvPr id="56" name="TextBox 55">
            <a:extLst>
              <a:ext uri="{FF2B5EF4-FFF2-40B4-BE49-F238E27FC236}">
                <a16:creationId xmlns:a16="http://schemas.microsoft.com/office/drawing/2014/main" id="{CADD845C-BC41-4B92-998F-82197B920ED6}"/>
              </a:ext>
            </a:extLst>
          </p:cNvPr>
          <p:cNvSpPr txBox="1"/>
          <p:nvPr/>
        </p:nvSpPr>
        <p:spPr>
          <a:xfrm>
            <a:off x="4980301" y="6076951"/>
            <a:ext cx="676264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278"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Intel Clear"/>
                <a:sym typeface="Helvetica Neue"/>
                <a:hlinkClick r:id="rId14" action="ppaction://hlinkfile"/>
              </a:rPr>
              <a:t>Available Now</a:t>
            </a:r>
            <a:endParaRPr kumimoji="0" lang="en-US" sz="1200" b="0" i="0" u="none" strike="noStrike" kern="0" cap="none" spc="0" normalizeH="0" baseline="0" noProof="0">
              <a:ln>
                <a:noFill/>
              </a:ln>
              <a:solidFill>
                <a:srgbClr val="004A86"/>
              </a:solidFill>
              <a:effectLst/>
              <a:uLnTx/>
              <a:uFillTx/>
              <a:latin typeface="Intel Clear"/>
              <a:sym typeface="Helvetica Neue"/>
            </a:endParaRPr>
          </a:p>
        </p:txBody>
      </p:sp>
      <p:sp>
        <p:nvSpPr>
          <p:cNvPr id="57" name="Text Placeholder 3">
            <a:extLst>
              <a:ext uri="{FF2B5EF4-FFF2-40B4-BE49-F238E27FC236}">
                <a16:creationId xmlns:a16="http://schemas.microsoft.com/office/drawing/2014/main" id="{512E5B7A-72CE-4A52-BF73-4F64FB27338C}"/>
              </a:ext>
            </a:extLst>
          </p:cNvPr>
          <p:cNvSpPr txBox="1">
            <a:spLocks/>
          </p:cNvSpPr>
          <p:nvPr/>
        </p:nvSpPr>
        <p:spPr>
          <a:xfrm>
            <a:off x="460530" y="1524648"/>
            <a:ext cx="4398157" cy="754133"/>
          </a:xfrm>
          <a:prstGeom prst="rect">
            <a:avLst/>
          </a:prstGeom>
        </p:spPr>
        <p:txBody>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585" rtl="0" eaLnBrk="1" fontAlgn="auto" latinLnBrk="0" hangingPunct="1">
              <a:lnSpc>
                <a:spcPct val="100000"/>
              </a:lnSpc>
              <a:spcBef>
                <a:spcPts val="1200"/>
              </a:spcBef>
              <a:spcAft>
                <a:spcPts val="0"/>
              </a:spcAft>
              <a:buClrTx/>
              <a:buSzTx/>
              <a:buFont typeface="Wingdings" pitchFamily="2" charset="2"/>
              <a:buNone/>
              <a:tabLst/>
              <a:defRPr/>
            </a:pPr>
            <a:r>
              <a:rPr kumimoji="0" lang="en-US" sz="2000" b="1"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a:rPr>
              <a:t>Built on Intel’s Rich Heritage of CPU Tools Expanded to XPUs</a:t>
            </a:r>
          </a:p>
        </p:txBody>
      </p:sp>
      <p:pic>
        <p:nvPicPr>
          <p:cNvPr id="58" name="Picture 2" descr="Scale your pandas workflow by changing a single line of code — Modin 0.8.2  documentation">
            <a:extLst>
              <a:ext uri="{FF2B5EF4-FFF2-40B4-BE49-F238E27FC236}">
                <a16:creationId xmlns:a16="http://schemas.microsoft.com/office/drawing/2014/main" id="{86542419-7AC4-4268-B929-FE109FD54B6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63344" y="2241137"/>
            <a:ext cx="747565" cy="161059"/>
          </a:xfrm>
          <a:prstGeom prst="rect">
            <a:avLst/>
          </a:prstGeom>
          <a:noFill/>
          <a:extLst>
            <a:ext uri="{909E8E84-426E-40DD-AFC4-6F175D3DCCD1}">
              <a14:hiddenFill xmlns:a14="http://schemas.microsoft.com/office/drawing/2010/main">
                <a:solidFill>
                  <a:srgbClr val="FFFFFF"/>
                </a:solidFill>
              </a14:hiddenFill>
            </a:ext>
          </a:extLst>
        </p:spPr>
      </p:pic>
      <p:pic>
        <p:nvPicPr>
          <p:cNvPr id="59" name="Graphic 58">
            <a:extLst>
              <a:ext uri="{FF2B5EF4-FFF2-40B4-BE49-F238E27FC236}">
                <a16:creationId xmlns:a16="http://schemas.microsoft.com/office/drawing/2014/main" id="{8A8E1E5D-FAC0-49C6-AF36-6FED9E2B354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67722" y="4879171"/>
            <a:ext cx="537709" cy="534421"/>
          </a:xfrm>
          <a:prstGeom prst="rect">
            <a:avLst/>
          </a:prstGeom>
        </p:spPr>
      </p:pic>
      <p:sp>
        <p:nvSpPr>
          <p:cNvPr id="60" name="TextBox 59">
            <a:extLst>
              <a:ext uri="{FF2B5EF4-FFF2-40B4-BE49-F238E27FC236}">
                <a16:creationId xmlns:a16="http://schemas.microsoft.com/office/drawing/2014/main" id="{CEECE9D0-95CB-4CA1-9E93-2ED7B49CEA7D}"/>
              </a:ext>
            </a:extLst>
          </p:cNvPr>
          <p:cNvSpPr txBox="1"/>
          <p:nvPr/>
        </p:nvSpPr>
        <p:spPr>
          <a:xfrm>
            <a:off x="9202071" y="5413591"/>
            <a:ext cx="1357715" cy="169277"/>
          </a:xfrm>
          <a:prstGeom prst="rect">
            <a:avLst/>
          </a:prstGeom>
          <a:noFill/>
        </p:spPr>
        <p:txBody>
          <a:bodyPr vert="horz" wrap="square" lIns="0" tIns="0" rIns="0" bIns="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lnSpc>
                <a:spcPts val="1733"/>
              </a:lnSpc>
              <a:defRPr sz="1100">
                <a:solidFill>
                  <a:schemeClr val="bg1"/>
                </a:solidFill>
                <a:latin typeface="IntelOne Display Regular" panose="020B0503020203020204" pitchFamily="34" charset="0"/>
                <a:ea typeface="Intel Clear" panose="020B0604020203020204" pitchFamily="34" charset="0"/>
                <a:cs typeface="Intel Clear" panose="020B0604020203020204" pitchFamily="34" charset="0"/>
              </a:defRPr>
            </a:lvl1pPr>
          </a:lstStyle>
          <a:p>
            <a:pPr marL="0" marR="0" lvl="0" indent="0" algn="ctr" defTabSz="121913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Other accelerators</a:t>
            </a:r>
          </a:p>
        </p:txBody>
      </p:sp>
      <p:sp>
        <p:nvSpPr>
          <p:cNvPr id="61" name="Rectangle 60">
            <a:extLst>
              <a:ext uri="{FF2B5EF4-FFF2-40B4-BE49-F238E27FC236}">
                <a16:creationId xmlns:a16="http://schemas.microsoft.com/office/drawing/2014/main" id="{4F6C3850-2821-46D4-B856-F459380956A4}"/>
              </a:ext>
            </a:extLst>
          </p:cNvPr>
          <p:cNvSpPr/>
          <p:nvPr/>
        </p:nvSpPr>
        <p:spPr>
          <a:xfrm flipH="1">
            <a:off x="8312349" y="3429000"/>
            <a:ext cx="1754748" cy="729272"/>
          </a:xfrm>
          <a:prstGeom prst="rect">
            <a:avLst/>
          </a:prstGeom>
          <a:solidFill>
            <a:srgbClr val="0068B5"/>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62" name="Rectangle 61">
            <a:extLst>
              <a:ext uri="{FF2B5EF4-FFF2-40B4-BE49-F238E27FC236}">
                <a16:creationId xmlns:a16="http://schemas.microsoft.com/office/drawing/2014/main" id="{281CACB4-139F-4F64-9ACA-94C5AE0E9F95}"/>
              </a:ext>
            </a:extLst>
          </p:cNvPr>
          <p:cNvSpPr/>
          <p:nvPr/>
        </p:nvSpPr>
        <p:spPr bwMode="auto">
          <a:xfrm>
            <a:off x="8435182" y="3896155"/>
            <a:ext cx="456329" cy="217059"/>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oneDAL</a:t>
            </a:r>
          </a:p>
        </p:txBody>
      </p:sp>
      <p:sp>
        <p:nvSpPr>
          <p:cNvPr id="63" name="Rectangle 62">
            <a:extLst>
              <a:ext uri="{FF2B5EF4-FFF2-40B4-BE49-F238E27FC236}">
                <a16:creationId xmlns:a16="http://schemas.microsoft.com/office/drawing/2014/main" id="{DF4DE2F4-DB37-40FC-B8EB-5D918901A28D}"/>
              </a:ext>
            </a:extLst>
          </p:cNvPr>
          <p:cNvSpPr/>
          <p:nvPr/>
        </p:nvSpPr>
        <p:spPr bwMode="auto">
          <a:xfrm>
            <a:off x="8965371" y="3892008"/>
            <a:ext cx="455959" cy="219117"/>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oneDNN</a:t>
            </a:r>
          </a:p>
        </p:txBody>
      </p:sp>
      <p:sp>
        <p:nvSpPr>
          <p:cNvPr id="64" name="Rectangle 63">
            <a:extLst>
              <a:ext uri="{FF2B5EF4-FFF2-40B4-BE49-F238E27FC236}">
                <a16:creationId xmlns:a16="http://schemas.microsoft.com/office/drawing/2014/main" id="{419DF3C4-5B1E-4C89-B25B-AC9B15076665}"/>
              </a:ext>
            </a:extLst>
          </p:cNvPr>
          <p:cNvSpPr/>
          <p:nvPr/>
        </p:nvSpPr>
        <p:spPr bwMode="auto">
          <a:xfrm>
            <a:off x="9496749" y="3880619"/>
            <a:ext cx="456329" cy="225764"/>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oneCCL</a:t>
            </a:r>
          </a:p>
        </p:txBody>
      </p:sp>
      <p:sp>
        <p:nvSpPr>
          <p:cNvPr id="65" name="TextBox 64">
            <a:extLst>
              <a:ext uri="{FF2B5EF4-FFF2-40B4-BE49-F238E27FC236}">
                <a16:creationId xmlns:a16="http://schemas.microsoft.com/office/drawing/2014/main" id="{6E3BCD8D-33D9-4C31-A728-3926B9CB7792}"/>
              </a:ext>
            </a:extLst>
          </p:cNvPr>
          <p:cNvSpPr txBox="1"/>
          <p:nvPr/>
        </p:nvSpPr>
        <p:spPr>
          <a:xfrm>
            <a:off x="8312350" y="3452293"/>
            <a:ext cx="1856788" cy="138499"/>
          </a:xfrm>
          <a:prstGeom prst="rect">
            <a:avLst/>
          </a:prstGeom>
          <a:noFill/>
        </p:spPr>
        <p:txBody>
          <a:bodyPr vert="horz" wrap="square" lIns="0" tIns="0" rIns="0" bIns="0" rtlCol="0" anchor="ctr" anchorCtr="1">
            <a:spAutoFit/>
          </a:bodyPr>
          <a:lstStyle/>
          <a:p>
            <a:pPr marL="0" marR="0" lvl="0" indent="0" algn="ctr" defTabSz="1219139" rtl="0" eaLnBrk="1" fontAlgn="auto" latinLnBrk="0" hangingPunct="0">
              <a:lnSpc>
                <a:spcPct val="90000"/>
              </a:lnSpc>
              <a:spcBef>
                <a:spcPts val="2251"/>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IntelOne Display Regular" panose="020B0503020203020204" pitchFamily="34" charset="0"/>
                <a:sym typeface="Helvetica Neue"/>
              </a:rPr>
              <a:t>Libraries</a:t>
            </a:r>
          </a:p>
        </p:txBody>
      </p:sp>
      <p:sp>
        <p:nvSpPr>
          <p:cNvPr id="66" name="Rectangle 65">
            <a:extLst>
              <a:ext uri="{FF2B5EF4-FFF2-40B4-BE49-F238E27FC236}">
                <a16:creationId xmlns:a16="http://schemas.microsoft.com/office/drawing/2014/main" id="{666627FE-1AD3-4F6B-B033-F9F5C7BA1F26}"/>
              </a:ext>
            </a:extLst>
          </p:cNvPr>
          <p:cNvSpPr/>
          <p:nvPr/>
        </p:nvSpPr>
        <p:spPr bwMode="auto">
          <a:xfrm>
            <a:off x="8350219" y="3614899"/>
            <a:ext cx="456329" cy="224333"/>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oneMKL</a:t>
            </a:r>
          </a:p>
        </p:txBody>
      </p:sp>
      <p:sp>
        <p:nvSpPr>
          <p:cNvPr id="67" name="Rectangle 66">
            <a:extLst>
              <a:ext uri="{FF2B5EF4-FFF2-40B4-BE49-F238E27FC236}">
                <a16:creationId xmlns:a16="http://schemas.microsoft.com/office/drawing/2014/main" id="{70B6502E-F42B-4083-8A4D-BD4A7131FC9E}"/>
              </a:ext>
            </a:extLst>
          </p:cNvPr>
          <p:cNvSpPr/>
          <p:nvPr/>
        </p:nvSpPr>
        <p:spPr bwMode="auto">
          <a:xfrm>
            <a:off x="8814366" y="3614899"/>
            <a:ext cx="394397" cy="224333"/>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oneTBB</a:t>
            </a:r>
          </a:p>
        </p:txBody>
      </p:sp>
      <p:sp>
        <p:nvSpPr>
          <p:cNvPr id="68" name="Rectangle 67">
            <a:extLst>
              <a:ext uri="{FF2B5EF4-FFF2-40B4-BE49-F238E27FC236}">
                <a16:creationId xmlns:a16="http://schemas.microsoft.com/office/drawing/2014/main" id="{E80DDBCB-6C5E-461D-80F6-B7BD6182AE94}"/>
              </a:ext>
            </a:extLst>
          </p:cNvPr>
          <p:cNvSpPr/>
          <p:nvPr/>
        </p:nvSpPr>
        <p:spPr bwMode="auto">
          <a:xfrm>
            <a:off x="9216581" y="3614899"/>
            <a:ext cx="391433" cy="226801"/>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oneVPL</a:t>
            </a:r>
          </a:p>
        </p:txBody>
      </p:sp>
      <p:sp>
        <p:nvSpPr>
          <p:cNvPr id="69" name="Rectangle 68">
            <a:extLst>
              <a:ext uri="{FF2B5EF4-FFF2-40B4-BE49-F238E27FC236}">
                <a16:creationId xmlns:a16="http://schemas.microsoft.com/office/drawing/2014/main" id="{31B4A685-04E6-4653-9E4B-7AD47CF7DD9F}"/>
              </a:ext>
            </a:extLst>
          </p:cNvPr>
          <p:cNvSpPr/>
          <p:nvPr/>
        </p:nvSpPr>
        <p:spPr bwMode="auto">
          <a:xfrm>
            <a:off x="9615833" y="3614899"/>
            <a:ext cx="412939" cy="228443"/>
          </a:xfrm>
          <a:prstGeom prst="rect">
            <a:avLst/>
          </a:prstGeom>
          <a:solidFill>
            <a:schemeClr val="tx2"/>
          </a:solidFill>
          <a:ln w="9525" cap="flat" cmpd="sng" algn="ctr">
            <a:solidFill>
              <a:schemeClr val="accent2">
                <a:alpha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783" rtl="0" eaLnBrk="1" fontAlgn="base" latinLnBrk="0" hangingPunct="1">
              <a:lnSpc>
                <a:spcPct val="100000"/>
              </a:lnSpc>
              <a:spcBef>
                <a:spcPts val="0"/>
              </a:spcBef>
              <a:spcAft>
                <a:spcPct val="0"/>
              </a:spcAft>
              <a:buClr>
                <a:prstClr val="black"/>
              </a:buClr>
              <a:buSzTx/>
              <a:buFontTx/>
              <a:buNone/>
              <a:tabLst/>
              <a:defRPr/>
            </a:pPr>
            <a:r>
              <a:rPr kumimoji="0" lang="en-US" sz="800" b="0" i="0" u="none" strike="noStrike" kern="0" cap="none" spc="0" normalizeH="0" baseline="0" noProof="0" dirty="0">
                <a:ln>
                  <a:noFill/>
                </a:ln>
                <a:solidFill>
                  <a:srgbClr val="FFFFFF"/>
                </a:solidFill>
                <a:effectLst/>
                <a:uLnTx/>
                <a:uFillTx/>
                <a:latin typeface="IntelOne Display Regular" panose="020B0503020203020204" pitchFamily="34" charset="0"/>
                <a:cs typeface="Arial" charset="0"/>
                <a:sym typeface="Helvetica Neue"/>
              </a:rPr>
              <a:t>oneDPL</a:t>
            </a:r>
          </a:p>
        </p:txBody>
      </p:sp>
    </p:spTree>
    <p:extLst>
      <p:ext uri="{BB962C8B-B14F-4D97-AF65-F5344CB8AC3E}">
        <p14:creationId xmlns:p14="http://schemas.microsoft.com/office/powerpoint/2010/main" val="299094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6D325A7-83B7-4C24-AD80-4E94C1CB1286}"/>
              </a:ext>
            </a:extLst>
          </p:cNvPr>
          <p:cNvSpPr/>
          <p:nvPr/>
        </p:nvSpPr>
        <p:spPr>
          <a:xfrm>
            <a:off x="4786009" y="742384"/>
            <a:ext cx="6948791" cy="3843163"/>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72" name="Rounded Rectangle 12">
            <a:extLst>
              <a:ext uri="{FF2B5EF4-FFF2-40B4-BE49-F238E27FC236}">
                <a16:creationId xmlns:a16="http://schemas.microsoft.com/office/drawing/2014/main" id="{95734EC9-FA5B-4FBA-8BFF-F17D3857556C}"/>
              </a:ext>
            </a:extLst>
          </p:cNvPr>
          <p:cNvSpPr/>
          <p:nvPr/>
        </p:nvSpPr>
        <p:spPr>
          <a:xfrm flipH="1">
            <a:off x="7250568" y="2569994"/>
            <a:ext cx="4349938" cy="979376"/>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50" name="Slide Number Placeholder 5">
            <a:extLst>
              <a:ext uri="{FF2B5EF4-FFF2-40B4-BE49-F238E27FC236}">
                <a16:creationId xmlns:a16="http://schemas.microsoft.com/office/drawing/2014/main" id="{7D9EC89F-63D5-45A1-806B-EE9DAA98C568}"/>
              </a:ext>
            </a:extLst>
          </p:cNvPr>
          <p:cNvSpPr txBox="1">
            <a:spLocks/>
          </p:cNvSpPr>
          <p:nvPr/>
        </p:nvSpPr>
        <p:spPr>
          <a:xfrm>
            <a:off x="11658601" y="6417962"/>
            <a:ext cx="349335" cy="329447"/>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Light" panose="020B04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EE2556C5-CE8C-6547-B838-EA80C61A4AF7}" type="slidenum">
              <a:rPr kumimoji="0" lang="en-US" sz="1067" b="0" i="0" u="none" strike="noStrike" kern="1200" cap="none" spc="0" normalizeH="0" baseline="0" noProof="0">
                <a:ln>
                  <a:noFill/>
                </a:ln>
                <a:solidFill>
                  <a:prstClr val="white"/>
                </a:solidFill>
                <a:effectLst/>
                <a:uLnTx/>
                <a:uFillTx/>
                <a:latin typeface="Intel Clear"/>
                <a:ea typeface="+mn-ea"/>
                <a:cs typeface="Intel Clear Light" panose="020B0404020203020204" pitchFamily="34" charset="0"/>
                <a:sym typeface="Helvetica Neue"/>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067" b="0" i="0" u="none" strike="noStrike" kern="1200" cap="none" spc="0" normalizeH="0" baseline="0" noProof="0">
              <a:ln>
                <a:noFill/>
              </a:ln>
              <a:solidFill>
                <a:prstClr val="white"/>
              </a:solidFill>
              <a:effectLst/>
              <a:uLnTx/>
              <a:uFillTx/>
              <a:latin typeface="Intel Clear"/>
              <a:ea typeface="+mn-ea"/>
              <a:cs typeface="Intel Clear Light" panose="020B0404020203020204" pitchFamily="34" charset="0"/>
              <a:sym typeface="Helvetica Neue"/>
            </a:endParaRPr>
          </a:p>
        </p:txBody>
      </p:sp>
      <p:sp>
        <p:nvSpPr>
          <p:cNvPr id="5" name="Title 4">
            <a:extLst>
              <a:ext uri="{FF2B5EF4-FFF2-40B4-BE49-F238E27FC236}">
                <a16:creationId xmlns:a16="http://schemas.microsoft.com/office/drawing/2014/main" id="{B407E434-9988-4BFA-8969-DC2248FCB9C0}"/>
              </a:ext>
            </a:extLst>
          </p:cNvPr>
          <p:cNvSpPr>
            <a:spLocks noGrp="1"/>
          </p:cNvSpPr>
          <p:nvPr>
            <p:ph type="title"/>
          </p:nvPr>
        </p:nvSpPr>
        <p:spPr>
          <a:xfrm>
            <a:off x="571500" y="571501"/>
            <a:ext cx="4214509" cy="952500"/>
          </a:xfrm>
        </p:spPr>
        <p:txBody>
          <a:bodyPr/>
          <a:lstStyle/>
          <a:p>
            <a:r>
              <a:rPr lang="en-US" dirty="0">
                <a:solidFill>
                  <a:schemeClr val="tx1"/>
                </a:solidFill>
              </a:rPr>
              <a:t>Intel</a:t>
            </a:r>
            <a:r>
              <a:rPr lang="en-US" baseline="30000" dirty="0">
                <a:solidFill>
                  <a:schemeClr val="tx1"/>
                </a:solidFill>
              </a:rPr>
              <a:t>®</a:t>
            </a:r>
            <a:r>
              <a:rPr lang="en-US" dirty="0">
                <a:solidFill>
                  <a:schemeClr val="tx1"/>
                </a:solidFill>
              </a:rPr>
              <a:t> </a:t>
            </a:r>
            <a:r>
              <a:rPr lang="en-US" dirty="0" err="1">
                <a:solidFill>
                  <a:schemeClr val="tx1"/>
                </a:solidFill>
              </a:rPr>
              <a:t>oneAPI</a:t>
            </a:r>
            <a:r>
              <a:rPr lang="en-US" dirty="0">
                <a:solidFill>
                  <a:schemeClr val="tx1"/>
                </a:solidFill>
              </a:rPr>
              <a:t> </a:t>
            </a:r>
            <a:br>
              <a:rPr lang="en-US" dirty="0">
                <a:solidFill>
                  <a:schemeClr val="tx1"/>
                </a:solidFill>
              </a:rPr>
            </a:br>
            <a:r>
              <a:rPr lang="en-US" dirty="0">
                <a:solidFill>
                  <a:schemeClr val="tx1"/>
                </a:solidFill>
              </a:rPr>
              <a:t>AI Analytics Toolkit</a:t>
            </a:r>
            <a:br>
              <a:rPr lang="en-US" dirty="0">
                <a:solidFill>
                  <a:schemeClr val="tx1"/>
                </a:solidFill>
              </a:rPr>
            </a:br>
            <a:endParaRPr lang="en-US" sz="2000" dirty="0">
              <a:solidFill>
                <a:schemeClr val="tx1"/>
              </a:solidFill>
              <a:latin typeface="IntelOne Display Medium" panose="020B0703020203020204" pitchFamily="34" charset="0"/>
            </a:endParaRPr>
          </a:p>
        </p:txBody>
      </p:sp>
      <p:sp>
        <p:nvSpPr>
          <p:cNvPr id="6" name="Content Placeholder 5">
            <a:extLst>
              <a:ext uri="{FF2B5EF4-FFF2-40B4-BE49-F238E27FC236}">
                <a16:creationId xmlns:a16="http://schemas.microsoft.com/office/drawing/2014/main" id="{26727345-DF20-4CF7-88DC-BFCB415D609F}"/>
              </a:ext>
            </a:extLst>
          </p:cNvPr>
          <p:cNvSpPr>
            <a:spLocks noGrp="1"/>
          </p:cNvSpPr>
          <p:nvPr>
            <p:ph sz="quarter" idx="27"/>
          </p:nvPr>
        </p:nvSpPr>
        <p:spPr>
          <a:xfrm>
            <a:off x="571500" y="2071036"/>
            <a:ext cx="4006710" cy="4187195"/>
          </a:xfrm>
        </p:spPr>
        <p:txBody>
          <a:bodyPr anchor="t"/>
          <a:lstStyle/>
          <a:p>
            <a:pPr marL="0" indent="0">
              <a:spcBef>
                <a:spcPts val="0"/>
              </a:spcBef>
              <a:buNone/>
            </a:pPr>
            <a:r>
              <a:rPr lang="en-US" sz="1400" dirty="0">
                <a:solidFill>
                  <a:schemeClr val="tx1"/>
                </a:solidFill>
              </a:rPr>
              <a:t>Accelerate end-to-end AI and data analytics pipelines with libraries optimized for Intel® architectures</a:t>
            </a:r>
          </a:p>
          <a:p>
            <a:pPr marL="0" indent="0">
              <a:spcBef>
                <a:spcPts val="400"/>
              </a:spcBef>
              <a:buNone/>
            </a:pPr>
            <a:endParaRPr lang="en-US" sz="1400" dirty="0">
              <a:solidFill>
                <a:srgbClr val="1E2EB8"/>
              </a:solidFill>
              <a:latin typeface="IntelOne Display Light" panose="020B0403020203020204" pitchFamily="34" charset="0"/>
            </a:endParaRPr>
          </a:p>
          <a:p>
            <a:pPr marL="0" indent="0">
              <a:spcBef>
                <a:spcPts val="400"/>
              </a:spcBef>
              <a:buNone/>
            </a:pPr>
            <a:r>
              <a:rPr lang="en-US" sz="1800" dirty="0">
                <a:solidFill>
                  <a:srgbClr val="1E2EB8"/>
                </a:solidFill>
                <a:latin typeface="IntelOne Display Light" panose="020B0403020203020204" pitchFamily="34" charset="0"/>
              </a:rPr>
              <a:t>Who Uses It?</a:t>
            </a:r>
          </a:p>
          <a:p>
            <a:pPr marL="0" indent="0">
              <a:spcBef>
                <a:spcPts val="600"/>
              </a:spcBef>
              <a:buNone/>
            </a:pPr>
            <a:r>
              <a:rPr lang="en-US" sz="1200" dirty="0">
                <a:solidFill>
                  <a:schemeClr val="tx1"/>
                </a:solidFill>
              </a:rPr>
              <a:t>Data scientists, AI researchers, ML and DL developers, </a:t>
            </a:r>
            <a:br>
              <a:rPr lang="en-US" sz="1200" dirty="0">
                <a:solidFill>
                  <a:schemeClr val="tx1"/>
                </a:solidFill>
              </a:rPr>
            </a:br>
            <a:r>
              <a:rPr lang="en-US" sz="1200" dirty="0">
                <a:solidFill>
                  <a:schemeClr val="tx1"/>
                </a:solidFill>
              </a:rPr>
              <a:t>AI application developers </a:t>
            </a:r>
          </a:p>
          <a:p>
            <a:pPr marL="0" indent="0">
              <a:spcBef>
                <a:spcPts val="400"/>
              </a:spcBef>
              <a:buNone/>
            </a:pPr>
            <a:endParaRPr lang="en-US" sz="1400" dirty="0">
              <a:solidFill>
                <a:srgbClr val="1E2EB8"/>
              </a:solidFill>
              <a:latin typeface="IntelOne Display Light" panose="020B0403020203020204" pitchFamily="34" charset="0"/>
            </a:endParaRPr>
          </a:p>
          <a:p>
            <a:pPr marL="0" indent="0">
              <a:spcBef>
                <a:spcPts val="400"/>
              </a:spcBef>
              <a:buNone/>
            </a:pPr>
            <a:r>
              <a:rPr lang="en-US" sz="1800" dirty="0">
                <a:solidFill>
                  <a:srgbClr val="1E2EB8"/>
                </a:solidFill>
                <a:latin typeface="IntelOne Display Light" panose="020B0403020203020204" pitchFamily="34" charset="0"/>
              </a:rPr>
              <a:t>Top Features/Benefits</a:t>
            </a:r>
          </a:p>
          <a:p>
            <a:r>
              <a:rPr lang="en-US" sz="1200" dirty="0">
                <a:solidFill>
                  <a:schemeClr val="tx1"/>
                </a:solidFill>
              </a:rPr>
              <a:t>Deep learning performance for training and inference with Intel optimized DL frameworks and tools</a:t>
            </a:r>
          </a:p>
          <a:p>
            <a:r>
              <a:rPr lang="en-US" sz="1200" dirty="0">
                <a:solidFill>
                  <a:schemeClr val="tx1"/>
                </a:solidFill>
              </a:rPr>
              <a:t>Drop-in acceleration for data analytics and machine learning workflows with compute-intensive Python packages</a:t>
            </a:r>
          </a:p>
        </p:txBody>
      </p:sp>
      <p:sp>
        <p:nvSpPr>
          <p:cNvPr id="9" name="Rectangle 8">
            <a:extLst>
              <a:ext uri="{FF2B5EF4-FFF2-40B4-BE49-F238E27FC236}">
                <a16:creationId xmlns:a16="http://schemas.microsoft.com/office/drawing/2014/main" id="{3CEDD7F8-7D53-4716-AA33-DDC3CDC73A10}"/>
              </a:ext>
            </a:extLst>
          </p:cNvPr>
          <p:cNvSpPr/>
          <p:nvPr/>
        </p:nvSpPr>
        <p:spPr>
          <a:xfrm>
            <a:off x="571368" y="6561816"/>
            <a:ext cx="7315200" cy="139077"/>
          </a:xfrm>
          <a:prstGeom prst="rect">
            <a:avLst/>
          </a:prstGeom>
        </p:spPr>
        <p:txBody>
          <a:bodyPr wrap="square" lIns="0" tIns="0" rIns="0" bIns="0" anchor="ctr">
            <a:spAutoFit/>
          </a:bodyPr>
          <a:lstStyle/>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25252"/>
                </a:solidFill>
                <a:effectLst/>
                <a:uLnTx/>
                <a:uFillTx/>
                <a:latin typeface="Intel Clear"/>
                <a:ea typeface="+mn-ea"/>
                <a:cs typeface="+mn-cs"/>
                <a:sym typeface="Helvetica Neue"/>
              </a:rPr>
              <a:t>Learn More: </a:t>
            </a:r>
            <a:r>
              <a:rPr kumimoji="0" lang="en-US" sz="10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hlinkClick r:id="rId3"/>
              </a:rPr>
              <a:t>software.intel.com/oneapi/ai-kit</a:t>
            </a:r>
            <a:endParaRPr kumimoji="0" lang="en-US" sz="10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endParaRPr>
          </a:p>
        </p:txBody>
      </p:sp>
      <p:sp>
        <p:nvSpPr>
          <p:cNvPr id="14" name="Rounded Rectangle 33">
            <a:extLst>
              <a:ext uri="{FF2B5EF4-FFF2-40B4-BE49-F238E27FC236}">
                <a16:creationId xmlns:a16="http://schemas.microsoft.com/office/drawing/2014/main" id="{DAF39F83-4562-48A2-9CBB-6C4DCF4C49E2}"/>
              </a:ext>
            </a:extLst>
          </p:cNvPr>
          <p:cNvSpPr/>
          <p:nvPr/>
        </p:nvSpPr>
        <p:spPr>
          <a:xfrm flipH="1">
            <a:off x="4944791" y="1200499"/>
            <a:ext cx="2223492" cy="2350008"/>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5" name="TextBox 14">
            <a:extLst>
              <a:ext uri="{FF2B5EF4-FFF2-40B4-BE49-F238E27FC236}">
                <a16:creationId xmlns:a16="http://schemas.microsoft.com/office/drawing/2014/main" id="{F07084FD-012F-436A-A183-9B2AEDA7C78F}"/>
              </a:ext>
            </a:extLst>
          </p:cNvPr>
          <p:cNvSpPr txBox="1"/>
          <p:nvPr/>
        </p:nvSpPr>
        <p:spPr>
          <a:xfrm>
            <a:off x="4944792" y="1218605"/>
            <a:ext cx="2223491"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Deep Learning</a:t>
            </a:r>
          </a:p>
        </p:txBody>
      </p:sp>
      <p:grpSp>
        <p:nvGrpSpPr>
          <p:cNvPr id="233" name="Group 232">
            <a:extLst>
              <a:ext uri="{FF2B5EF4-FFF2-40B4-BE49-F238E27FC236}">
                <a16:creationId xmlns:a16="http://schemas.microsoft.com/office/drawing/2014/main" id="{E8AB884E-95E8-4F78-99D3-F8D6FB3D3B88}"/>
              </a:ext>
            </a:extLst>
          </p:cNvPr>
          <p:cNvGrpSpPr/>
          <p:nvPr/>
        </p:nvGrpSpPr>
        <p:grpSpPr>
          <a:xfrm>
            <a:off x="5034838" y="1628976"/>
            <a:ext cx="2039476" cy="1807790"/>
            <a:chOff x="5029966" y="1674600"/>
            <a:chExt cx="1929127" cy="1783178"/>
          </a:xfrm>
        </p:grpSpPr>
        <p:sp>
          <p:nvSpPr>
            <p:cNvPr id="27" name="Rectangle 26">
              <a:extLst>
                <a:ext uri="{FF2B5EF4-FFF2-40B4-BE49-F238E27FC236}">
                  <a16:creationId xmlns:a16="http://schemas.microsoft.com/office/drawing/2014/main" id="{CE823422-E1AD-470D-B63C-AAA0EDD2FC53}"/>
                </a:ext>
              </a:extLst>
            </p:cNvPr>
            <p:cNvSpPr/>
            <p:nvPr/>
          </p:nvSpPr>
          <p:spPr>
            <a:xfrm flipH="1">
              <a:off x="5034891" y="1674600"/>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36576" tIns="45720" rIns="27432"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Optimization for TensorFlow</a:t>
              </a:r>
            </a:p>
          </p:txBody>
        </p:sp>
        <p:sp>
          <p:nvSpPr>
            <p:cNvPr id="30" name="Rectangle 29">
              <a:extLst>
                <a:ext uri="{FF2B5EF4-FFF2-40B4-BE49-F238E27FC236}">
                  <a16:creationId xmlns:a16="http://schemas.microsoft.com/office/drawing/2014/main" id="{13056550-4C5D-4366-A053-E91D8DBBF269}"/>
                </a:ext>
              </a:extLst>
            </p:cNvPr>
            <p:cNvSpPr/>
            <p:nvPr/>
          </p:nvSpPr>
          <p:spPr>
            <a:xfrm flipH="1">
              <a:off x="5034891" y="2139113"/>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Optimization for PyTorch</a:t>
              </a:r>
            </a:p>
          </p:txBody>
        </p:sp>
        <p:sp>
          <p:nvSpPr>
            <p:cNvPr id="32" name="Rectangle 31">
              <a:extLst>
                <a:ext uri="{FF2B5EF4-FFF2-40B4-BE49-F238E27FC236}">
                  <a16:creationId xmlns:a16="http://schemas.microsoft.com/office/drawing/2014/main" id="{23C0F762-174A-4D77-B819-2E1793076942}"/>
                </a:ext>
              </a:extLst>
            </p:cNvPr>
            <p:cNvSpPr/>
            <p:nvPr/>
          </p:nvSpPr>
          <p:spPr>
            <a:xfrm flipH="1">
              <a:off x="5034891" y="2602807"/>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Neural Compressor</a:t>
              </a:r>
            </a:p>
          </p:txBody>
        </p:sp>
        <p:sp>
          <p:nvSpPr>
            <p:cNvPr id="37" name="Rectangle 36">
              <a:extLst>
                <a:ext uri="{FF2B5EF4-FFF2-40B4-BE49-F238E27FC236}">
                  <a16:creationId xmlns:a16="http://schemas.microsoft.com/office/drawing/2014/main" id="{E37C524B-263C-437B-9083-566026EC0592}"/>
                </a:ext>
              </a:extLst>
            </p:cNvPr>
            <p:cNvSpPr/>
            <p:nvPr/>
          </p:nvSpPr>
          <p:spPr>
            <a:xfrm flipH="1">
              <a:off x="5029966" y="3066738"/>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Model Zoo for Intel® Architecture</a:t>
              </a:r>
            </a:p>
          </p:txBody>
        </p:sp>
      </p:grpSp>
      <p:sp>
        <p:nvSpPr>
          <p:cNvPr id="12" name="Rounded Rectangle 12">
            <a:extLst>
              <a:ext uri="{FF2B5EF4-FFF2-40B4-BE49-F238E27FC236}">
                <a16:creationId xmlns:a16="http://schemas.microsoft.com/office/drawing/2014/main" id="{FB61D74C-9ED9-4FEA-99F6-272F2A8A291E}"/>
              </a:ext>
            </a:extLst>
          </p:cNvPr>
          <p:cNvSpPr/>
          <p:nvPr/>
        </p:nvSpPr>
        <p:spPr>
          <a:xfrm flipH="1">
            <a:off x="7250570" y="1200500"/>
            <a:ext cx="4349938" cy="1006332"/>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3" name="TextBox 12">
            <a:extLst>
              <a:ext uri="{FF2B5EF4-FFF2-40B4-BE49-F238E27FC236}">
                <a16:creationId xmlns:a16="http://schemas.microsoft.com/office/drawing/2014/main" id="{856073A4-AA0F-4F09-8F97-FAF5102368BB}"/>
              </a:ext>
            </a:extLst>
          </p:cNvPr>
          <p:cNvSpPr txBox="1"/>
          <p:nvPr/>
        </p:nvSpPr>
        <p:spPr>
          <a:xfrm>
            <a:off x="7250569" y="1218605"/>
            <a:ext cx="4349935"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Machine Learning</a:t>
            </a:r>
          </a:p>
        </p:txBody>
      </p:sp>
      <p:sp>
        <p:nvSpPr>
          <p:cNvPr id="26" name="Rectangle 25">
            <a:extLst>
              <a:ext uri="{FF2B5EF4-FFF2-40B4-BE49-F238E27FC236}">
                <a16:creationId xmlns:a16="http://schemas.microsoft.com/office/drawing/2014/main" id="{6415B132-83A4-42FA-99CD-71400A4D4391}"/>
              </a:ext>
            </a:extLst>
          </p:cNvPr>
          <p:cNvSpPr/>
          <p:nvPr/>
        </p:nvSpPr>
        <p:spPr>
          <a:xfrm flipH="1">
            <a:off x="7345807" y="1656346"/>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Extension for Scikit-learn</a:t>
            </a:r>
          </a:p>
        </p:txBody>
      </p:sp>
      <p:sp>
        <p:nvSpPr>
          <p:cNvPr id="159" name="Rectangle 158">
            <a:extLst>
              <a:ext uri="{FF2B5EF4-FFF2-40B4-BE49-F238E27FC236}">
                <a16:creationId xmlns:a16="http://schemas.microsoft.com/office/drawing/2014/main" id="{385C0A4C-9FA4-45A5-9FB4-3AA0179DD394}"/>
              </a:ext>
            </a:extLst>
          </p:cNvPr>
          <p:cNvSpPr/>
          <p:nvPr/>
        </p:nvSpPr>
        <p:spPr>
          <a:xfrm flipH="1">
            <a:off x="9467579" y="1656346"/>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Intel-optimized XGBoost</a:t>
            </a:r>
          </a:p>
        </p:txBody>
      </p:sp>
      <p:grpSp>
        <p:nvGrpSpPr>
          <p:cNvPr id="235" name="Group 234">
            <a:extLst>
              <a:ext uri="{FF2B5EF4-FFF2-40B4-BE49-F238E27FC236}">
                <a16:creationId xmlns:a16="http://schemas.microsoft.com/office/drawing/2014/main" id="{BD4EFCE4-BFA1-471D-9733-A9DFE4E25569}"/>
              </a:ext>
            </a:extLst>
          </p:cNvPr>
          <p:cNvGrpSpPr/>
          <p:nvPr/>
        </p:nvGrpSpPr>
        <p:grpSpPr>
          <a:xfrm>
            <a:off x="4966340" y="5488308"/>
            <a:ext cx="6637615" cy="877972"/>
            <a:chOff x="4944786" y="5048022"/>
            <a:chExt cx="6278477" cy="877972"/>
          </a:xfrm>
        </p:grpSpPr>
        <p:sp>
          <p:nvSpPr>
            <p:cNvPr id="181" name="Rounded Rectangle 12">
              <a:extLst>
                <a:ext uri="{FF2B5EF4-FFF2-40B4-BE49-F238E27FC236}">
                  <a16:creationId xmlns:a16="http://schemas.microsoft.com/office/drawing/2014/main" id="{61732FA6-A921-405C-9BD2-9783D095482A}"/>
                </a:ext>
              </a:extLst>
            </p:cNvPr>
            <p:cNvSpPr/>
            <p:nvPr/>
          </p:nvSpPr>
          <p:spPr>
            <a:xfrm flipH="1">
              <a:off x="4944786" y="5048022"/>
              <a:ext cx="6278473" cy="877972"/>
            </a:xfrm>
            <a:prstGeom prst="rect">
              <a:avLst/>
            </a:prstGeom>
            <a:solidFill>
              <a:schemeClr val="bg1">
                <a:lumMod val="9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82" name="Rounded Rectangle 12">
              <a:extLst>
                <a:ext uri="{FF2B5EF4-FFF2-40B4-BE49-F238E27FC236}">
                  <a16:creationId xmlns:a16="http://schemas.microsoft.com/office/drawing/2014/main" id="{3D51E7C8-DD9D-4859-9DDC-4393B54C09EF}"/>
                </a:ext>
              </a:extLst>
            </p:cNvPr>
            <p:cNvSpPr/>
            <p:nvPr/>
          </p:nvSpPr>
          <p:spPr>
            <a:xfrm flipH="1">
              <a:off x="4944790" y="5051348"/>
              <a:ext cx="6278473" cy="274801"/>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83" name="TextBox 182">
              <a:extLst>
                <a:ext uri="{FF2B5EF4-FFF2-40B4-BE49-F238E27FC236}">
                  <a16:creationId xmlns:a16="http://schemas.microsoft.com/office/drawing/2014/main" id="{6E0F06CD-8910-4C81-ACE1-74B5157B8150}"/>
                </a:ext>
              </a:extLst>
            </p:cNvPr>
            <p:cNvSpPr txBox="1"/>
            <p:nvPr/>
          </p:nvSpPr>
          <p:spPr>
            <a:xfrm>
              <a:off x="5085617" y="5096416"/>
              <a:ext cx="5996818" cy="184666"/>
            </a:xfrm>
            <a:prstGeom prst="rect">
              <a:avLst/>
            </a:prstGeom>
            <a:noFill/>
          </p:spPr>
          <p:txBody>
            <a:bodyPr vert="horz" wrap="square" lIns="0" tIns="0" rIns="0" bIns="0" rtlCol="0" anchor="ctr" anchorCtr="1">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A86"/>
                  </a:solidFill>
                  <a:effectLst/>
                  <a:uLnTx/>
                  <a:uFillTx/>
                  <a:latin typeface="IntelOne Display Regular" panose="020B0503020203020204" pitchFamily="34" charset="0"/>
                  <a:sym typeface="Helvetica Neue"/>
                </a:rPr>
                <a:t>Get the Toolkit </a:t>
              </a:r>
              <a:r>
                <a:rPr kumimoji="0" lang="en-US" sz="1200" b="0" i="0" u="none" strike="noStrike" kern="1200" cap="none" spc="0" normalizeH="0" baseline="0" noProof="0">
                  <a:ln>
                    <a:noFill/>
                  </a:ln>
                  <a:solidFill>
                    <a:srgbClr val="0068B5"/>
                  </a:solidFill>
                  <a:effectLst/>
                  <a:uLnTx/>
                  <a:uFillTx/>
                  <a:latin typeface="IntelOne Display Regular" panose="020B0503020203020204" pitchFamily="34" charset="0"/>
                  <a:sym typeface="Helvetica Neue"/>
                  <a:hlinkClick r:id="rId4">
                    <a:extLst>
                      <a:ext uri="{A12FA001-AC4F-418D-AE19-62706E023703}">
                        <ahyp:hlinkClr xmlns:ahyp="http://schemas.microsoft.com/office/drawing/2018/hyperlinkcolor" val="tx"/>
                      </a:ext>
                    </a:extLst>
                  </a:hlinkClick>
                </a:rPr>
                <a:t>HERE</a:t>
              </a:r>
              <a:r>
                <a:rPr kumimoji="0" lang="en-US" sz="1200" b="0" i="0" u="none" strike="noStrike" kern="1200" cap="none" spc="0" normalizeH="0" baseline="0" noProof="0">
                  <a:ln>
                    <a:noFill/>
                  </a:ln>
                  <a:solidFill>
                    <a:srgbClr val="0068B5"/>
                  </a:solidFill>
                  <a:effectLst/>
                  <a:uLnTx/>
                  <a:uFillTx/>
                  <a:latin typeface="IntelOne Display Regular" panose="020B0503020203020204" pitchFamily="34" charset="0"/>
                  <a:sym typeface="Helvetica Neue"/>
                </a:rPr>
                <a:t> </a:t>
              </a:r>
              <a:r>
                <a:rPr kumimoji="0" lang="en-US" sz="1200" b="0" i="0" u="none" strike="noStrike" kern="1200" cap="none" spc="0" normalizeH="0" baseline="0" noProof="0">
                  <a:ln>
                    <a:noFill/>
                  </a:ln>
                  <a:solidFill>
                    <a:srgbClr val="004A86"/>
                  </a:solidFill>
                  <a:effectLst/>
                  <a:uLnTx/>
                  <a:uFillTx/>
                  <a:latin typeface="IntelOne Display Regular" panose="020B0503020203020204" pitchFamily="34" charset="0"/>
                  <a:sym typeface="Helvetica Neue"/>
                </a:rPr>
                <a:t>or via these locations</a:t>
              </a:r>
            </a:p>
          </p:txBody>
        </p:sp>
        <p:grpSp>
          <p:nvGrpSpPr>
            <p:cNvPr id="234" name="Group 233">
              <a:extLst>
                <a:ext uri="{FF2B5EF4-FFF2-40B4-BE49-F238E27FC236}">
                  <a16:creationId xmlns:a16="http://schemas.microsoft.com/office/drawing/2014/main" id="{0F3D92D9-B324-4141-9648-4D1741A68C85}"/>
                </a:ext>
              </a:extLst>
            </p:cNvPr>
            <p:cNvGrpSpPr/>
            <p:nvPr/>
          </p:nvGrpSpPr>
          <p:grpSpPr>
            <a:xfrm>
              <a:off x="5029966" y="5438818"/>
              <a:ext cx="6098800" cy="365760"/>
              <a:chOff x="5035320" y="5555455"/>
              <a:chExt cx="4935822" cy="365760"/>
            </a:xfrm>
          </p:grpSpPr>
          <p:sp>
            <p:nvSpPr>
              <p:cNvPr id="39" name="Rectangle 38">
                <a:extLst>
                  <a:ext uri="{FF2B5EF4-FFF2-40B4-BE49-F238E27FC236}">
                    <a16:creationId xmlns:a16="http://schemas.microsoft.com/office/drawing/2014/main" id="{36EBD46D-F041-46CA-AF81-9EE0BA8B147D}"/>
                  </a:ext>
                </a:extLst>
              </p:cNvPr>
              <p:cNvSpPr/>
              <p:nvPr/>
            </p:nvSpPr>
            <p:spPr>
              <a:xfrm>
                <a:off x="9056742"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5">
                      <a:extLst>
                        <a:ext uri="{A12FA001-AC4F-418D-AE19-62706E023703}">
                          <ahyp:hlinkClr xmlns:ahyp="http://schemas.microsoft.com/office/drawing/2018/hyperlinkcolor" val="tx"/>
                        </a:ext>
                      </a:extLst>
                    </a:hlinkClick>
                  </a:rPr>
                  <a:t>Intel® DevCloud</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18" name="Rectangle 17">
                <a:extLst>
                  <a:ext uri="{FF2B5EF4-FFF2-40B4-BE49-F238E27FC236}">
                    <a16:creationId xmlns:a16="http://schemas.microsoft.com/office/drawing/2014/main" id="{C7505C9A-6623-4FB1-8FED-49870C3D3DA8}"/>
                  </a:ext>
                </a:extLst>
              </p:cNvPr>
              <p:cNvSpPr/>
              <p:nvPr/>
            </p:nvSpPr>
            <p:spPr>
              <a:xfrm>
                <a:off x="5035320"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6">
                      <a:extLst>
                        <a:ext uri="{A12FA001-AC4F-418D-AE19-62706E023703}">
                          <ahyp:hlinkClr xmlns:ahyp="http://schemas.microsoft.com/office/drawing/2018/hyperlinkcolor" val="tx"/>
                        </a:ext>
                      </a:extLst>
                    </a:hlinkClick>
                  </a:rPr>
                  <a:t>Intel Installer</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19" name="Rectangle 18">
                <a:extLst>
                  <a:ext uri="{FF2B5EF4-FFF2-40B4-BE49-F238E27FC236}">
                    <a16:creationId xmlns:a16="http://schemas.microsoft.com/office/drawing/2014/main" id="{A8F33765-A8B6-4BC5-B4A1-8802E755B557}"/>
                  </a:ext>
                </a:extLst>
              </p:cNvPr>
              <p:cNvSpPr/>
              <p:nvPr/>
            </p:nvSpPr>
            <p:spPr>
              <a:xfrm>
                <a:off x="6044693"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7">
                      <a:extLst>
                        <a:ext uri="{A12FA001-AC4F-418D-AE19-62706E023703}">
                          <ahyp:hlinkClr xmlns:ahyp="http://schemas.microsoft.com/office/drawing/2018/hyperlinkcolor" val="tx"/>
                        </a:ext>
                      </a:extLst>
                    </a:hlinkClick>
                  </a:rPr>
                  <a:t>Docker</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0" name="Rectangle 19">
                <a:extLst>
                  <a:ext uri="{FF2B5EF4-FFF2-40B4-BE49-F238E27FC236}">
                    <a16:creationId xmlns:a16="http://schemas.microsoft.com/office/drawing/2014/main" id="{E935ECB1-8994-4C82-9C08-6760A669BAAE}"/>
                  </a:ext>
                </a:extLst>
              </p:cNvPr>
              <p:cNvSpPr/>
              <p:nvPr/>
            </p:nvSpPr>
            <p:spPr>
              <a:xfrm>
                <a:off x="7048652"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8">
                      <a:extLst>
                        <a:ext uri="{A12FA001-AC4F-418D-AE19-62706E023703}">
                          <ahyp:hlinkClr xmlns:ahyp="http://schemas.microsoft.com/office/drawing/2018/hyperlinkcolor" val="tx"/>
                        </a:ext>
                      </a:extLst>
                    </a:hlinkClick>
                  </a:rPr>
                  <a:t>Apt, Yum</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1" name="Rectangle 20">
                <a:extLst>
                  <a:ext uri="{FF2B5EF4-FFF2-40B4-BE49-F238E27FC236}">
                    <a16:creationId xmlns:a16="http://schemas.microsoft.com/office/drawing/2014/main" id="{1385179F-CE54-4550-B06B-E241FD3FF599}"/>
                  </a:ext>
                </a:extLst>
              </p:cNvPr>
              <p:cNvSpPr/>
              <p:nvPr/>
            </p:nvSpPr>
            <p:spPr>
              <a:xfrm>
                <a:off x="8052697"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9">
                      <a:extLst>
                        <a:ext uri="{A12FA001-AC4F-418D-AE19-62706E023703}">
                          <ahyp:hlinkClr xmlns:ahyp="http://schemas.microsoft.com/office/drawing/2018/hyperlinkcolor" val="tx"/>
                        </a:ext>
                      </a:extLst>
                    </a:hlinkClick>
                  </a:rPr>
                  <a:t>Conda</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grpSp>
      </p:grpSp>
      <p:sp>
        <p:nvSpPr>
          <p:cNvPr id="174" name="Rounded Rectangle 12">
            <a:extLst>
              <a:ext uri="{FF2B5EF4-FFF2-40B4-BE49-F238E27FC236}">
                <a16:creationId xmlns:a16="http://schemas.microsoft.com/office/drawing/2014/main" id="{6EFDAC28-AF18-4A7F-915C-CDE395192B08}"/>
              </a:ext>
            </a:extLst>
          </p:cNvPr>
          <p:cNvSpPr/>
          <p:nvPr/>
        </p:nvSpPr>
        <p:spPr>
          <a:xfrm flipH="1">
            <a:off x="4963835" y="4677270"/>
            <a:ext cx="6637611" cy="706313"/>
          </a:xfrm>
          <a:prstGeom prst="rect">
            <a:avLst/>
          </a:prstGeom>
          <a:solidFill>
            <a:schemeClr val="bg1">
              <a:lumMod val="9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11" name="TextBox 110">
            <a:extLst>
              <a:ext uri="{FF2B5EF4-FFF2-40B4-BE49-F238E27FC236}">
                <a16:creationId xmlns:a16="http://schemas.microsoft.com/office/drawing/2014/main" id="{4ED94523-DFB6-4B74-A2F0-0AB6FECA51B0}"/>
              </a:ext>
            </a:extLst>
          </p:cNvPr>
          <p:cNvSpPr txBox="1"/>
          <p:nvPr/>
        </p:nvSpPr>
        <p:spPr>
          <a:xfrm>
            <a:off x="8023954" y="4862603"/>
            <a:ext cx="618735" cy="169277"/>
          </a:xfrm>
          <a:prstGeom prst="rect">
            <a:avLst/>
          </a:prstGeom>
          <a:noFill/>
        </p:spPr>
        <p:txBody>
          <a:bodyPr vert="horz" wrap="square" lIns="0" tIns="0" rIns="0" bIns="0" rtlCol="0"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68B5"/>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112" name="TextBox 111">
            <a:extLst>
              <a:ext uri="{FF2B5EF4-FFF2-40B4-BE49-F238E27FC236}">
                <a16:creationId xmlns:a16="http://schemas.microsoft.com/office/drawing/2014/main" id="{F8B892A2-533A-442E-A75C-53035D53DA25}"/>
              </a:ext>
            </a:extLst>
          </p:cNvPr>
          <p:cNvSpPr txBox="1"/>
          <p:nvPr/>
        </p:nvSpPr>
        <p:spPr>
          <a:xfrm>
            <a:off x="9097887" y="4862603"/>
            <a:ext cx="616388" cy="169277"/>
          </a:xfrm>
          <a:prstGeom prst="rect">
            <a:avLst/>
          </a:prstGeom>
          <a:noFill/>
        </p:spPr>
        <p:txBody>
          <a:bodyPr vert="horz" wrap="square" lIns="0" tIns="0" rIns="0" bIns="0" rtlCol="0"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68B5"/>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35" name="TextBox 34">
            <a:extLst>
              <a:ext uri="{FF2B5EF4-FFF2-40B4-BE49-F238E27FC236}">
                <a16:creationId xmlns:a16="http://schemas.microsoft.com/office/drawing/2014/main" id="{2B6C222C-DEA0-4C76-9523-539093069E29}"/>
              </a:ext>
            </a:extLst>
          </p:cNvPr>
          <p:cNvSpPr txBox="1"/>
          <p:nvPr/>
        </p:nvSpPr>
        <p:spPr>
          <a:xfrm>
            <a:off x="4922962" y="5188658"/>
            <a:ext cx="6678486" cy="194925"/>
          </a:xfrm>
          <a:prstGeom prst="rect">
            <a:avLst/>
          </a:prstGeom>
          <a:noFill/>
        </p:spPr>
        <p:txBody>
          <a:bodyPr vert="horz" wrap="square" lIns="45720" tIns="45720" rIns="45720" bIns="45720"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US" sz="900" b="0" i="0" u="none" strike="noStrike" kern="1200" cap="none" spc="0" normalizeH="0" baseline="0" noProof="0">
                <a:ln>
                  <a:noFill/>
                </a:ln>
                <a:solidFill>
                  <a:srgbClr val="525252"/>
                </a:solidFill>
                <a:effectLst/>
                <a:uLnTx/>
                <a:uFillTx/>
                <a:latin typeface="IntelOne Display Regular" panose="020B0503020203020204" pitchFamily="34" charset="0"/>
                <a:sym typeface="Helvetica Neue"/>
              </a:rPr>
              <a:t>Hardware support varies by individual tool. Architecture support will be expanded over time.</a:t>
            </a:r>
          </a:p>
        </p:txBody>
      </p:sp>
      <p:pic>
        <p:nvPicPr>
          <p:cNvPr id="2" name="Graphic 1">
            <a:extLst>
              <a:ext uri="{FF2B5EF4-FFF2-40B4-BE49-F238E27FC236}">
                <a16:creationId xmlns:a16="http://schemas.microsoft.com/office/drawing/2014/main" id="{E9320EB9-1DE8-4D54-B0AF-36C4036980F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477374" y="4678678"/>
            <a:ext cx="537709" cy="534421"/>
          </a:xfrm>
          <a:prstGeom prst="rect">
            <a:avLst/>
          </a:prstGeom>
        </p:spPr>
      </p:pic>
      <p:pic>
        <p:nvPicPr>
          <p:cNvPr id="114" name="Graphic 113">
            <a:extLst>
              <a:ext uri="{FF2B5EF4-FFF2-40B4-BE49-F238E27FC236}">
                <a16:creationId xmlns:a16="http://schemas.microsoft.com/office/drawing/2014/main" id="{C2BA4295-FF51-4073-8A93-6518F25B186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551690" y="4678678"/>
            <a:ext cx="537709" cy="534421"/>
          </a:xfrm>
          <a:prstGeom prst="rect">
            <a:avLst/>
          </a:prstGeom>
        </p:spPr>
      </p:pic>
      <p:sp>
        <p:nvSpPr>
          <p:cNvPr id="4" name="Rectangle 3">
            <a:extLst>
              <a:ext uri="{FF2B5EF4-FFF2-40B4-BE49-F238E27FC236}">
                <a16:creationId xmlns:a16="http://schemas.microsoft.com/office/drawing/2014/main" id="{8F3BED29-821F-492B-8932-EE0583A1B45F}"/>
              </a:ext>
            </a:extLst>
          </p:cNvPr>
          <p:cNvSpPr/>
          <p:nvPr/>
        </p:nvSpPr>
        <p:spPr>
          <a:xfrm>
            <a:off x="8174261" y="6575729"/>
            <a:ext cx="2798827" cy="111249"/>
          </a:xfrm>
          <a:prstGeom prst="rect">
            <a:avLst/>
          </a:prstGeom>
        </p:spPr>
        <p:txBody>
          <a:bodyPr wrap="square" lIns="0" tIns="0" rIns="0" bIns="0" anchor="ctr">
            <a:spAutoFit/>
          </a:bodyPr>
          <a:lstStyle/>
          <a:p>
            <a:pPr marL="0" marR="0" lvl="0" indent="0" algn="r" defTabSz="1219169" rtl="0" eaLnBrk="1"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hlinkClick r:id="" action="ppaction://noaction"/>
              </a:rPr>
              <a:t>Back to Domain-specific Toolkits for Specialized Workloads</a:t>
            </a:r>
            <a:endParaRPr kumimoji="0" lang="en-US" sz="8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endParaRPr>
          </a:p>
        </p:txBody>
      </p:sp>
      <p:pic>
        <p:nvPicPr>
          <p:cNvPr id="54" name="Picture 53">
            <a:extLst>
              <a:ext uri="{FF2B5EF4-FFF2-40B4-BE49-F238E27FC236}">
                <a16:creationId xmlns:a16="http://schemas.microsoft.com/office/drawing/2014/main" id="{A4383E39-8471-469D-9338-2B8BBD90FE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3009" y="5572431"/>
            <a:ext cx="1143000" cy="685800"/>
          </a:xfrm>
          <a:prstGeom prst="rect">
            <a:avLst/>
          </a:prstGeom>
        </p:spPr>
      </p:pic>
      <p:sp>
        <p:nvSpPr>
          <p:cNvPr id="53" name="TextBox 52">
            <a:extLst>
              <a:ext uri="{FF2B5EF4-FFF2-40B4-BE49-F238E27FC236}">
                <a16:creationId xmlns:a16="http://schemas.microsoft.com/office/drawing/2014/main" id="{8493A289-6218-48AE-8FAD-C4073F5A63E2}"/>
              </a:ext>
            </a:extLst>
          </p:cNvPr>
          <p:cNvSpPr txBox="1"/>
          <p:nvPr/>
        </p:nvSpPr>
        <p:spPr>
          <a:xfrm>
            <a:off x="4912370" y="783399"/>
            <a:ext cx="6691169" cy="369332"/>
          </a:xfrm>
          <a:prstGeom prst="rect">
            <a:avLst/>
          </a:prstGeom>
          <a:noFill/>
        </p:spPr>
        <p:txBody>
          <a:bodyPr vert="horz" wrap="square" lIns="121920" tIns="60960" rIns="121920" bIns="6096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AI Analytics Toolkit</a:t>
            </a:r>
          </a:p>
        </p:txBody>
      </p:sp>
      <p:sp>
        <p:nvSpPr>
          <p:cNvPr id="56" name="Rounded Rectangle 12">
            <a:extLst>
              <a:ext uri="{FF2B5EF4-FFF2-40B4-BE49-F238E27FC236}">
                <a16:creationId xmlns:a16="http://schemas.microsoft.com/office/drawing/2014/main" id="{8D739D9B-3442-468F-94AD-9EB912FB6D95}"/>
              </a:ext>
            </a:extLst>
          </p:cNvPr>
          <p:cNvSpPr/>
          <p:nvPr/>
        </p:nvSpPr>
        <p:spPr>
          <a:xfrm flipH="1">
            <a:off x="4944785" y="3626601"/>
            <a:ext cx="6675713" cy="828283"/>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57" name="TextBox 56">
            <a:extLst>
              <a:ext uri="{FF2B5EF4-FFF2-40B4-BE49-F238E27FC236}">
                <a16:creationId xmlns:a16="http://schemas.microsoft.com/office/drawing/2014/main" id="{C94653E3-D05B-497F-A840-71816AB328AD}"/>
              </a:ext>
            </a:extLst>
          </p:cNvPr>
          <p:cNvSpPr txBox="1"/>
          <p:nvPr/>
        </p:nvSpPr>
        <p:spPr>
          <a:xfrm>
            <a:off x="4962892" y="3644705"/>
            <a:ext cx="6655717"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Intel-optimized Python</a:t>
            </a:r>
          </a:p>
        </p:txBody>
      </p:sp>
      <p:sp>
        <p:nvSpPr>
          <p:cNvPr id="62" name="Rectangle 61">
            <a:extLst>
              <a:ext uri="{FF2B5EF4-FFF2-40B4-BE49-F238E27FC236}">
                <a16:creationId xmlns:a16="http://schemas.microsoft.com/office/drawing/2014/main" id="{930D5488-0410-4021-A5AC-47AED49D5145}"/>
              </a:ext>
            </a:extLst>
          </p:cNvPr>
          <p:cNvSpPr/>
          <p:nvPr/>
        </p:nvSpPr>
        <p:spPr>
          <a:xfrm flipH="1">
            <a:off x="9105086"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Numba</a:t>
            </a:r>
          </a:p>
        </p:txBody>
      </p:sp>
      <p:sp>
        <p:nvSpPr>
          <p:cNvPr id="64" name="Rectangle 63">
            <a:extLst>
              <a:ext uri="{FF2B5EF4-FFF2-40B4-BE49-F238E27FC236}">
                <a16:creationId xmlns:a16="http://schemas.microsoft.com/office/drawing/2014/main" id="{6D9EA6B2-C934-4EC9-84EC-1505854F4C68}"/>
              </a:ext>
            </a:extLst>
          </p:cNvPr>
          <p:cNvSpPr/>
          <p:nvPr/>
        </p:nvSpPr>
        <p:spPr>
          <a:xfrm flipH="1">
            <a:off x="10438891" y="3961203"/>
            <a:ext cx="1063392"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Python</a:t>
            </a:r>
          </a:p>
        </p:txBody>
      </p:sp>
      <p:sp>
        <p:nvSpPr>
          <p:cNvPr id="65" name="Rectangle 64">
            <a:extLst>
              <a:ext uri="{FF2B5EF4-FFF2-40B4-BE49-F238E27FC236}">
                <a16:creationId xmlns:a16="http://schemas.microsoft.com/office/drawing/2014/main" id="{571A70C7-C4EF-492F-9B3E-121CE228E875}"/>
              </a:ext>
            </a:extLst>
          </p:cNvPr>
          <p:cNvSpPr/>
          <p:nvPr/>
        </p:nvSpPr>
        <p:spPr>
          <a:xfrm flipH="1">
            <a:off x="5103672"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NumPy</a:t>
            </a:r>
          </a:p>
        </p:txBody>
      </p:sp>
      <p:sp>
        <p:nvSpPr>
          <p:cNvPr id="66" name="Rectangle 65">
            <a:extLst>
              <a:ext uri="{FF2B5EF4-FFF2-40B4-BE49-F238E27FC236}">
                <a16:creationId xmlns:a16="http://schemas.microsoft.com/office/drawing/2014/main" id="{1C839B0A-F31C-4E32-9C66-3415670D1DF4}"/>
              </a:ext>
            </a:extLst>
          </p:cNvPr>
          <p:cNvSpPr/>
          <p:nvPr/>
        </p:nvSpPr>
        <p:spPr>
          <a:xfrm flipH="1">
            <a:off x="6437477"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SciPy</a:t>
            </a:r>
          </a:p>
        </p:txBody>
      </p:sp>
      <p:sp>
        <p:nvSpPr>
          <p:cNvPr id="67" name="Rectangle 66">
            <a:extLst>
              <a:ext uri="{FF2B5EF4-FFF2-40B4-BE49-F238E27FC236}">
                <a16:creationId xmlns:a16="http://schemas.microsoft.com/office/drawing/2014/main" id="{50851BD8-B1AC-4FE9-81EF-2460F9F45B07}"/>
              </a:ext>
            </a:extLst>
          </p:cNvPr>
          <p:cNvSpPr/>
          <p:nvPr/>
        </p:nvSpPr>
        <p:spPr>
          <a:xfrm flipH="1">
            <a:off x="7771282" y="3961203"/>
            <a:ext cx="1063392"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Pandas</a:t>
            </a:r>
          </a:p>
        </p:txBody>
      </p:sp>
      <p:sp>
        <p:nvSpPr>
          <p:cNvPr id="69" name="TextBox 68">
            <a:extLst>
              <a:ext uri="{FF2B5EF4-FFF2-40B4-BE49-F238E27FC236}">
                <a16:creationId xmlns:a16="http://schemas.microsoft.com/office/drawing/2014/main" id="{36071537-E425-4173-B319-6DA3F49CB2EF}"/>
              </a:ext>
            </a:extLst>
          </p:cNvPr>
          <p:cNvSpPr txBox="1"/>
          <p:nvPr/>
        </p:nvSpPr>
        <p:spPr>
          <a:xfrm>
            <a:off x="7250568" y="2592983"/>
            <a:ext cx="4349935"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Data Analytics</a:t>
            </a:r>
          </a:p>
        </p:txBody>
      </p:sp>
      <p:sp>
        <p:nvSpPr>
          <p:cNvPr id="70" name="Rectangle 69">
            <a:extLst>
              <a:ext uri="{FF2B5EF4-FFF2-40B4-BE49-F238E27FC236}">
                <a16:creationId xmlns:a16="http://schemas.microsoft.com/office/drawing/2014/main" id="{A5720D1A-BB7F-48F5-AD8B-EA0CCEDB5B79}"/>
              </a:ext>
            </a:extLst>
          </p:cNvPr>
          <p:cNvSpPr/>
          <p:nvPr/>
        </p:nvSpPr>
        <p:spPr>
          <a:xfrm flipH="1">
            <a:off x="7345171" y="3021949"/>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Distribution of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Modin</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71" name="Rectangle 70">
            <a:extLst>
              <a:ext uri="{FF2B5EF4-FFF2-40B4-BE49-F238E27FC236}">
                <a16:creationId xmlns:a16="http://schemas.microsoft.com/office/drawing/2014/main" id="{EA3BD837-EF0F-49FF-A7C8-C48731233979}"/>
              </a:ext>
            </a:extLst>
          </p:cNvPr>
          <p:cNvSpPr/>
          <p:nvPr/>
        </p:nvSpPr>
        <p:spPr>
          <a:xfrm flipH="1">
            <a:off x="9466943" y="3021949"/>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OmniSci Backend</a:t>
            </a:r>
          </a:p>
        </p:txBody>
      </p:sp>
      <p:sp>
        <p:nvSpPr>
          <p:cNvPr id="3" name="Oval 2">
            <a:extLst>
              <a:ext uri="{FF2B5EF4-FFF2-40B4-BE49-F238E27FC236}">
                <a16:creationId xmlns:a16="http://schemas.microsoft.com/office/drawing/2014/main" id="{06BCE665-6BD1-4B18-9081-D53E1FF8B912}"/>
              </a:ext>
            </a:extLst>
          </p:cNvPr>
          <p:cNvSpPr/>
          <p:nvPr/>
        </p:nvSpPr>
        <p:spPr>
          <a:xfrm>
            <a:off x="7116277" y="1401021"/>
            <a:ext cx="2394817" cy="871685"/>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6472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DA7A-9361-4913-A507-389E30E22FED}"/>
              </a:ext>
            </a:extLst>
          </p:cNvPr>
          <p:cNvSpPr>
            <a:spLocks noGrp="1"/>
          </p:cNvSpPr>
          <p:nvPr>
            <p:ph type="title"/>
          </p:nvPr>
        </p:nvSpPr>
        <p:spPr/>
        <p:txBody>
          <a:bodyPr>
            <a:normAutofit fontScale="90000"/>
          </a:bodyPr>
          <a:lstStyle/>
          <a:p>
            <a:r>
              <a:rPr lang="en-US" dirty="0"/>
              <a:t>Acquiring </a:t>
            </a:r>
            <a:r>
              <a:rPr lang="en-US" dirty="0" err="1"/>
              <a:t>oneAPI</a:t>
            </a:r>
            <a:r>
              <a:rPr lang="en-US" dirty="0"/>
              <a:t> AI Analytics Toolkit</a:t>
            </a:r>
            <a:br>
              <a:rPr lang="en-US" dirty="0"/>
            </a:br>
            <a:r>
              <a:rPr lang="en-US" dirty="0"/>
              <a:t>or Intel Extensions for scikit-learn specifically</a:t>
            </a:r>
          </a:p>
        </p:txBody>
      </p:sp>
      <p:sp>
        <p:nvSpPr>
          <p:cNvPr id="3" name="Text Placeholder 2">
            <a:extLst>
              <a:ext uri="{FF2B5EF4-FFF2-40B4-BE49-F238E27FC236}">
                <a16:creationId xmlns:a16="http://schemas.microsoft.com/office/drawing/2014/main" id="{21DDA0F2-7AA6-49C6-A816-A9D50DD7CBDC}"/>
              </a:ext>
            </a:extLst>
          </p:cNvPr>
          <p:cNvSpPr>
            <a:spLocks noGrp="1"/>
          </p:cNvSpPr>
          <p:nvPr>
            <p:ph type="body" sz="quarter" idx="10"/>
          </p:nvPr>
        </p:nvSpPr>
        <p:spPr>
          <a:xfrm>
            <a:off x="560387" y="1971797"/>
            <a:ext cx="11010900" cy="3445193"/>
          </a:xfrm>
        </p:spPr>
        <p:txBody>
          <a:bodyPr>
            <a:normAutofit/>
          </a:bodyPr>
          <a:lstStyle/>
          <a:p>
            <a:r>
              <a:rPr lang="en-US" sz="2800" dirty="0"/>
              <a:t>If you just want the Intel Extensions for scikit-learn for your system (without the other library components):</a:t>
            </a:r>
          </a:p>
          <a:p>
            <a:r>
              <a:rPr lang="en-US" sz="2800" dirty="0"/>
              <a:t>There are multiple ways: visit link below</a:t>
            </a:r>
          </a:p>
          <a:p>
            <a:pPr marL="457200" indent="-457200">
              <a:buFont typeface="Arial" panose="020B0604020202020204" pitchFamily="34" charset="0"/>
              <a:buChar char="•"/>
            </a:pPr>
            <a:r>
              <a:rPr lang="en-US" sz="2800" dirty="0"/>
              <a:t>https://www.intel.com/content/www/us/en/developer/articles/guide/intel-extension-for-scikit-learn-getting-started.html</a:t>
            </a:r>
          </a:p>
          <a:p>
            <a:r>
              <a:rPr lang="en-US" sz="2800" dirty="0"/>
              <a:t>Summary – installation by: </a:t>
            </a:r>
            <a:r>
              <a:rPr lang="en-US" sz="2800" dirty="0" err="1"/>
              <a:t>Conda</a:t>
            </a:r>
            <a:r>
              <a:rPr lang="en-US" sz="2800" dirty="0"/>
              <a:t>, pip, docker container, …</a:t>
            </a:r>
          </a:p>
          <a:p>
            <a:pPr marL="757759" lvl="1" indent="-457200">
              <a:buFont typeface="Arial" panose="020B0604020202020204" pitchFamily="34" charset="0"/>
              <a:buChar char="•"/>
            </a:pPr>
            <a:r>
              <a:rPr lang="en-US" sz="100" dirty="0" err="1"/>
              <a:t>sdsd</a:t>
            </a:r>
            <a:endParaRPr lang="en-US" sz="100" dirty="0"/>
          </a:p>
        </p:txBody>
      </p:sp>
      <p:sp>
        <p:nvSpPr>
          <p:cNvPr id="4" name="Text Placeholder 3">
            <a:extLst>
              <a:ext uri="{FF2B5EF4-FFF2-40B4-BE49-F238E27FC236}">
                <a16:creationId xmlns:a16="http://schemas.microsoft.com/office/drawing/2014/main" id="{FCE4DD2F-9F02-4205-A0A5-4D8A6400BA26}"/>
              </a:ext>
            </a:extLst>
          </p:cNvPr>
          <p:cNvSpPr>
            <a:spLocks noGrp="1"/>
          </p:cNvSpPr>
          <p:nvPr>
            <p:ph type="body" sz="quarter" idx="29"/>
          </p:nvPr>
        </p:nvSpPr>
        <p:spPr>
          <a:xfrm>
            <a:off x="549274" y="5048082"/>
            <a:ext cx="11022013" cy="438150"/>
          </a:xfrm>
        </p:spPr>
        <p:txBody>
          <a:bodyPr/>
          <a:lstStyle/>
          <a:p>
            <a:r>
              <a:rPr lang="en-US" dirty="0">
                <a:hlinkClick r:id="rId2">
                  <a:extLst>
                    <a:ext uri="{A12FA001-AC4F-418D-AE19-62706E023703}">
                      <ahyp:hlinkClr xmlns:ahyp="http://schemas.microsoft.com/office/drawing/2018/hyperlinkcolor" val="tx"/>
                    </a:ext>
                  </a:extLst>
                </a:hlinkClick>
              </a:rPr>
              <a:t>Comprehensive Library:</a:t>
            </a:r>
            <a:br>
              <a:rPr lang="en-US" dirty="0">
                <a:solidFill>
                  <a:srgbClr val="00B0F0"/>
                </a:solidFill>
                <a:hlinkClick r:id="rId2">
                  <a:extLst>
                    <a:ext uri="{A12FA001-AC4F-418D-AE19-62706E023703}">
                      <ahyp:hlinkClr xmlns:ahyp="http://schemas.microsoft.com/office/drawing/2018/hyperlinkcolor" val="tx"/>
                    </a:ext>
                  </a:extLst>
                </a:hlinkClick>
              </a:rPr>
            </a:br>
            <a:r>
              <a:rPr lang="en-US" dirty="0">
                <a:solidFill>
                  <a:srgbClr val="00B0F0"/>
                </a:solidFill>
                <a:hlinkClick r:id="rId2">
                  <a:extLst>
                    <a:ext uri="{A12FA001-AC4F-418D-AE19-62706E023703}">
                      <ahyp:hlinkClr xmlns:ahyp="http://schemas.microsoft.com/office/drawing/2018/hyperlinkcolor" val="tx"/>
                    </a:ext>
                  </a:extLst>
                </a:hlinkClick>
              </a:rPr>
              <a:t>https://www.intel.com/content/www/us/en/developer/tools/oneapi/ai-analytics-toolkit-download.html</a:t>
            </a:r>
            <a:endParaRPr lang="en-US" dirty="0">
              <a:solidFill>
                <a:srgbClr val="00B0F0"/>
              </a:solidFill>
            </a:endParaRPr>
          </a:p>
        </p:txBody>
      </p:sp>
    </p:spTree>
    <p:extLst>
      <p:ext uri="{BB962C8B-B14F-4D97-AF65-F5344CB8AC3E}">
        <p14:creationId xmlns:p14="http://schemas.microsoft.com/office/powerpoint/2010/main" val="119192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2626</TotalTime>
  <Words>7621</Words>
  <Application>Microsoft Office PowerPoint</Application>
  <PresentationFormat>Widescreen</PresentationFormat>
  <Paragraphs>578</Paragraphs>
  <Slides>42</Slides>
  <Notes>29</Notes>
  <HiddenSlides>3</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42</vt:i4>
      </vt:variant>
    </vt:vector>
  </HeadingPairs>
  <TitlesOfParts>
    <vt:vector size="60" baseType="lpstr">
      <vt:lpstr>-apple-system</vt:lpstr>
      <vt:lpstr>Arial</vt:lpstr>
      <vt:lpstr>Avenir Book</vt:lpstr>
      <vt:lpstr>Calibri</vt:lpstr>
      <vt:lpstr>Calibri Light</vt:lpstr>
      <vt:lpstr>Consolas</vt:lpstr>
      <vt:lpstr>Helvetica Neue</vt:lpstr>
      <vt:lpstr>Helvetica Neue Medium</vt:lpstr>
      <vt:lpstr>Intel Clear</vt:lpstr>
      <vt:lpstr>Intel Clear Light</vt:lpstr>
      <vt:lpstr>IntelOne Display Light</vt:lpstr>
      <vt:lpstr>IntelOne Display Medium</vt:lpstr>
      <vt:lpstr>IntelOne Display Regular</vt:lpstr>
      <vt:lpstr>IntelOne Text</vt:lpstr>
      <vt:lpstr>IntelOne Text Light</vt:lpstr>
      <vt:lpstr>Segoe UI</vt:lpstr>
      <vt:lpstr>Wingdings</vt:lpstr>
      <vt:lpstr>Office Theme</vt:lpstr>
      <vt:lpstr>Intro to Intel Extensions of Scikit-learn to Accelerate Machine Learning Frameworks </vt:lpstr>
      <vt:lpstr>Learning Objectives</vt:lpstr>
      <vt:lpstr>Programming Challenges for Multiple Architectures</vt:lpstr>
      <vt:lpstr> oneAPI One Programming Model for Multiple Architectures and Vendors</vt:lpstr>
      <vt:lpstr>PowerPoint Presentation</vt:lpstr>
      <vt:lpstr>Intel’s oneAPI Ecosystem  </vt:lpstr>
      <vt:lpstr>PowerPoint Presentation</vt:lpstr>
      <vt:lpstr>Intel® oneAPI  AI Analytics Toolkit </vt:lpstr>
      <vt:lpstr>Acquiring oneAPI AI Analytics Toolkit or Intel Extensions for scikit-learn specifically</vt:lpstr>
      <vt:lpstr>Motivation</vt:lpstr>
      <vt:lpstr>Procedure for Ignition!</vt:lpstr>
      <vt:lpstr>What’s in this for the a Developer? </vt:lpstr>
      <vt:lpstr>Gallery of Algorithms</vt:lpstr>
      <vt:lpstr>Gallery of Algorithms Optimized for Intel CPU</vt:lpstr>
      <vt:lpstr>Gallery of Algorithms Optimized for Intel GPU</vt:lpstr>
      <vt:lpstr>Code &amp; Results</vt:lpstr>
      <vt:lpstr>Some results: recent run</vt:lpstr>
      <vt:lpstr>A few more results you will generate in next months workshop!</vt:lpstr>
      <vt:lpstr>Patching</vt:lpstr>
      <vt:lpstr>Introduction to patching</vt:lpstr>
      <vt:lpstr>Patching Alternatives</vt:lpstr>
      <vt:lpstr>Patching Alternatives</vt:lpstr>
      <vt:lpstr>Patching Alternatives</vt:lpstr>
      <vt:lpstr>Getting the list of optimized functions: </vt:lpstr>
      <vt:lpstr>Patching and imports: The Order</vt:lpstr>
      <vt:lpstr>Train and Test Split: The Syntax</vt:lpstr>
      <vt:lpstr>Example Code for SVC on CPU</vt:lpstr>
      <vt:lpstr>Target Intel GPU </vt:lpstr>
      <vt:lpstr>Compute Follows Data</vt:lpstr>
      <vt:lpstr>dpctl library </vt:lpstr>
      <vt:lpstr>dpctl SyclDevice </vt:lpstr>
      <vt:lpstr>Device Queue </vt:lpstr>
      <vt:lpstr>Apply patch to sklearn</vt:lpstr>
      <vt:lpstr>Prepare data</vt:lpstr>
      <vt:lpstr>Casting</vt:lpstr>
      <vt:lpstr>When to cast data Returned from the device?</vt:lpstr>
      <vt:lpstr>DevCloud Access </vt:lpstr>
      <vt:lpstr>Access to Notebooks</vt:lpstr>
      <vt:lpstr>Continue the series!</vt:lpstr>
      <vt:lpstr>Complete this Short Survey</vt:lpstr>
      <vt:lpstr>PowerPoint Presentation</vt:lpstr>
      <vt:lpstr>System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Relax and sit tight</dc:title>
  <dc:creator>Chesebrough, Bob</dc:creator>
  <cp:lastModifiedBy>Chesebrough, Bob</cp:lastModifiedBy>
  <cp:revision>21</cp:revision>
  <dcterms:created xsi:type="dcterms:W3CDTF">2022-04-06T23:04:51Z</dcterms:created>
  <dcterms:modified xsi:type="dcterms:W3CDTF">2022-10-26T15:49:23Z</dcterms:modified>
</cp:coreProperties>
</file>