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88" r:id="rId5"/>
    <p:sldMasterId id="2147483826" r:id="rId6"/>
  </p:sldMasterIdLst>
  <p:notesMasterIdLst>
    <p:notesMasterId r:id="rId56"/>
  </p:notesMasterIdLst>
  <p:handoutMasterIdLst>
    <p:handoutMasterId r:id="rId57"/>
  </p:handoutMasterIdLst>
  <p:sldIdLst>
    <p:sldId id="381" r:id="rId7"/>
    <p:sldId id="2147328667" r:id="rId8"/>
    <p:sldId id="2144327824" r:id="rId9"/>
    <p:sldId id="2147470230" r:id="rId10"/>
    <p:sldId id="2147470228" r:id="rId11"/>
    <p:sldId id="2147470095" r:id="rId12"/>
    <p:sldId id="281" r:id="rId13"/>
    <p:sldId id="280" r:id="rId14"/>
    <p:sldId id="2147470102" r:id="rId15"/>
    <p:sldId id="268" r:id="rId16"/>
    <p:sldId id="263" r:id="rId17"/>
    <p:sldId id="264" r:id="rId18"/>
    <p:sldId id="274" r:id="rId19"/>
    <p:sldId id="271" r:id="rId20"/>
    <p:sldId id="276" r:id="rId21"/>
    <p:sldId id="275" r:id="rId22"/>
    <p:sldId id="291" r:id="rId23"/>
    <p:sldId id="2147470128" r:id="rId24"/>
    <p:sldId id="269" r:id="rId25"/>
    <p:sldId id="259" r:id="rId26"/>
    <p:sldId id="2147470121" r:id="rId27"/>
    <p:sldId id="284" r:id="rId28"/>
    <p:sldId id="283" r:id="rId29"/>
    <p:sldId id="262" r:id="rId30"/>
    <p:sldId id="2147470111" r:id="rId31"/>
    <p:sldId id="2147470113" r:id="rId32"/>
    <p:sldId id="260" r:id="rId33"/>
    <p:sldId id="261" r:id="rId34"/>
    <p:sldId id="288" r:id="rId35"/>
    <p:sldId id="289" r:id="rId36"/>
    <p:sldId id="2147470112" r:id="rId37"/>
    <p:sldId id="2147470108" r:id="rId38"/>
    <p:sldId id="270" r:id="rId39"/>
    <p:sldId id="2147470105" r:id="rId40"/>
    <p:sldId id="2147470107" r:id="rId41"/>
    <p:sldId id="2147470106" r:id="rId42"/>
    <p:sldId id="2147470114" r:id="rId43"/>
    <p:sldId id="2147470124" r:id="rId44"/>
    <p:sldId id="2147470125" r:id="rId45"/>
    <p:sldId id="2147470126" r:id="rId46"/>
    <p:sldId id="2147470127" r:id="rId47"/>
    <p:sldId id="2147470229" r:id="rId48"/>
    <p:sldId id="294" r:id="rId49"/>
    <p:sldId id="2147470231" r:id="rId50"/>
    <p:sldId id="2147308105" r:id="rId51"/>
    <p:sldId id="290" r:id="rId52"/>
    <p:sldId id="1710" r:id="rId53"/>
    <p:sldId id="2147470232" r:id="rId54"/>
    <p:sldId id="292" r:id="rId5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58DE636E-7582-49BD-BA4B-0EFE84258ED5}">
          <p14:sldIdLst>
            <p14:sldId id="381"/>
            <p14:sldId id="2147328667"/>
            <p14:sldId id="2144327824"/>
            <p14:sldId id="2147470230"/>
            <p14:sldId id="2147470228"/>
          </p14:sldIdLst>
        </p14:section>
        <p14:section name="Course Coverage" id="{987C0746-9D95-4686-A1CF-85B933D83FE6}">
          <p14:sldIdLst>
            <p14:sldId id="2147470095"/>
            <p14:sldId id="281"/>
            <p14:sldId id="280"/>
            <p14:sldId id="2147470102"/>
            <p14:sldId id="268"/>
            <p14:sldId id="263"/>
            <p14:sldId id="264"/>
            <p14:sldId id="274"/>
            <p14:sldId id="271"/>
            <p14:sldId id="276"/>
            <p14:sldId id="275"/>
            <p14:sldId id="291"/>
            <p14:sldId id="2147470128"/>
            <p14:sldId id="269"/>
            <p14:sldId id="259"/>
            <p14:sldId id="2147470121"/>
            <p14:sldId id="284"/>
            <p14:sldId id="283"/>
            <p14:sldId id="262"/>
            <p14:sldId id="2147470111"/>
            <p14:sldId id="2147470113"/>
            <p14:sldId id="260"/>
            <p14:sldId id="261"/>
            <p14:sldId id="288"/>
            <p14:sldId id="289"/>
            <p14:sldId id="2147470112"/>
            <p14:sldId id="2147470108"/>
            <p14:sldId id="270"/>
            <p14:sldId id="2147470105"/>
            <p14:sldId id="2147470107"/>
            <p14:sldId id="2147470106"/>
            <p14:sldId id="2147470114"/>
            <p14:sldId id="2147470124"/>
            <p14:sldId id="2147470125"/>
            <p14:sldId id="2147470126"/>
            <p14:sldId id="2147470127"/>
            <p14:sldId id="2147470229"/>
            <p14:sldId id="294"/>
            <p14:sldId id="2147470231"/>
            <p14:sldId id="2147308105"/>
            <p14:sldId id="290"/>
            <p14:sldId id="1710"/>
            <p14:sldId id="2147470232"/>
            <p14:sldId id="292"/>
          </p14:sldIdLst>
        </p14:section>
      </p14:sectionLst>
    </p:ex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69B2E7-173D-EFEB-FDB5-EAA9494455F1}" name="Pearce, Mike" initials="PM" userId="S::mike.pearce@intel.com::02ef9790-16a9-4bd0-a48a-b0f95fd08c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5FF"/>
    <a:srgbClr val="FFFFFF"/>
    <a:srgbClr val="600000"/>
    <a:srgbClr val="326990"/>
    <a:srgbClr val="FFCCFF"/>
    <a:srgbClr val="0068B5"/>
    <a:srgbClr val="2872C5"/>
    <a:srgbClr val="525252"/>
    <a:srgbClr val="00C7FD"/>
    <a:srgbClr val="004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95165" autoAdjust="0"/>
  </p:normalViewPr>
  <p:slideViewPr>
    <p:cSldViewPr snapToGrid="0" snapToObjects="1">
      <p:cViewPr varScale="1">
        <p:scale>
          <a:sx n="61" d="100"/>
          <a:sy n="61" d="100"/>
        </p:scale>
        <p:origin x="67" y="62"/>
      </p:cViewPr>
      <p:guideLst>
        <p:guide orient="horz" pos="4032"/>
        <p:guide pos="73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360"/>
    </p:cViewPr>
  </p:sorterViewPr>
  <p:notesViewPr>
    <p:cSldViewPr snapToGrid="0" snapToObject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ebrough, Bob" userId="22f2cc12-d6c1-444f-9099-422cef55a1c4" providerId="ADAL" clId="{BE7E64F8-FCDA-4AC9-8B62-D10F389D93DB}"/>
    <pc:docChg chg="delSld modSld modSection">
      <pc:chgData name="Chesebrough, Bob" userId="22f2cc12-d6c1-444f-9099-422cef55a1c4" providerId="ADAL" clId="{BE7E64F8-FCDA-4AC9-8B62-D10F389D93DB}" dt="2023-03-29T15:45:07.002" v="22" actId="20577"/>
      <pc:docMkLst>
        <pc:docMk/>
      </pc:docMkLst>
      <pc:sldChg chg="del">
        <pc:chgData name="Chesebrough, Bob" userId="22f2cc12-d6c1-444f-9099-422cef55a1c4" providerId="ADAL" clId="{BE7E64F8-FCDA-4AC9-8B62-D10F389D93DB}" dt="2023-03-29T05:40:08.513" v="1" actId="47"/>
        <pc:sldMkLst>
          <pc:docMk/>
          <pc:sldMk cId="1072223344" sldId="332"/>
        </pc:sldMkLst>
      </pc:sldChg>
      <pc:sldChg chg="del">
        <pc:chgData name="Chesebrough, Bob" userId="22f2cc12-d6c1-444f-9099-422cef55a1c4" providerId="ADAL" clId="{BE7E64F8-FCDA-4AC9-8B62-D10F389D93DB}" dt="2023-03-29T05:40:08.513" v="1" actId="47"/>
        <pc:sldMkLst>
          <pc:docMk/>
          <pc:sldMk cId="681398336" sldId="2134095784"/>
        </pc:sldMkLst>
      </pc:sldChg>
      <pc:sldChg chg="modSp mod">
        <pc:chgData name="Chesebrough, Bob" userId="22f2cc12-d6c1-444f-9099-422cef55a1c4" providerId="ADAL" clId="{BE7E64F8-FCDA-4AC9-8B62-D10F389D93DB}" dt="2023-03-29T15:42:54.014" v="3" actId="6549"/>
        <pc:sldMkLst>
          <pc:docMk/>
          <pc:sldMk cId="3229722410" sldId="2147328667"/>
        </pc:sldMkLst>
        <pc:spChg chg="mod">
          <ac:chgData name="Chesebrough, Bob" userId="22f2cc12-d6c1-444f-9099-422cef55a1c4" providerId="ADAL" clId="{BE7E64F8-FCDA-4AC9-8B62-D10F389D93DB}" dt="2023-03-29T15:42:54.014" v="3" actId="6549"/>
          <ac:spMkLst>
            <pc:docMk/>
            <pc:sldMk cId="3229722410" sldId="2147328667"/>
            <ac:spMk id="6" creationId="{C1F2B7AE-D7E6-4FB1-9D00-76CAC4F86577}"/>
          </ac:spMkLst>
        </pc:spChg>
      </pc:sldChg>
      <pc:sldChg chg="modSp mod">
        <pc:chgData name="Chesebrough, Bob" userId="22f2cc12-d6c1-444f-9099-422cef55a1c4" providerId="ADAL" clId="{BE7E64F8-FCDA-4AC9-8B62-D10F389D93DB}" dt="2023-03-29T15:45:07.002" v="22" actId="20577"/>
        <pc:sldMkLst>
          <pc:docMk/>
          <pc:sldMk cId="3004148518" sldId="2147470102"/>
        </pc:sldMkLst>
        <pc:spChg chg="mod">
          <ac:chgData name="Chesebrough, Bob" userId="22f2cc12-d6c1-444f-9099-422cef55a1c4" providerId="ADAL" clId="{BE7E64F8-FCDA-4AC9-8B62-D10F389D93DB}" dt="2023-03-29T15:45:07.002" v="22" actId="20577"/>
          <ac:spMkLst>
            <pc:docMk/>
            <pc:sldMk cId="3004148518" sldId="2147470102"/>
            <ac:spMk id="3" creationId="{A88C2939-9E7E-4782-A1F6-363ED92E4353}"/>
          </ac:spMkLst>
        </pc:spChg>
      </pc:sldChg>
      <pc:sldChg chg="mod modShow">
        <pc:chgData name="Chesebrough, Bob" userId="22f2cc12-d6c1-444f-9099-422cef55a1c4" providerId="ADAL" clId="{BE7E64F8-FCDA-4AC9-8B62-D10F389D93DB}" dt="2023-03-29T15:43:29.571" v="4" actId="729"/>
        <pc:sldMkLst>
          <pc:docMk/>
          <pc:sldMk cId="4248392781" sldId="2147470228"/>
        </pc:sldMkLst>
      </pc:sldChg>
      <pc:sldChg chg="mod modShow">
        <pc:chgData name="Chesebrough, Bob" userId="22f2cc12-d6c1-444f-9099-422cef55a1c4" providerId="ADAL" clId="{BE7E64F8-FCDA-4AC9-8B62-D10F389D93DB}" dt="2023-03-28T22:09:42.303" v="0" actId="729"/>
        <pc:sldMkLst>
          <pc:docMk/>
          <pc:sldMk cId="2060159820" sldId="214747023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3/28/2023</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el.com/content/www/us/en/developer/tools/oneapi/ai-analytics-toolkit.html#gs.xalpo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3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Vectorization is not just a theory or a concept in  a compiler optimization handbook. It provides real accelerations and </a:t>
            </a:r>
            <a:r>
              <a:rPr lang="en-US" dirty="0" err="1"/>
              <a:t>typicaly</a:t>
            </a:r>
            <a:r>
              <a:rPr lang="en-US" dirty="0"/>
              <a:t> makes code more readable and maintainable</a:t>
            </a:r>
          </a:p>
          <a:p>
            <a:endParaRPr lang="en-US" dirty="0"/>
          </a:p>
          <a:p>
            <a:r>
              <a:rPr lang="en-US"/>
              <a:t>Here we show the results we get in the Jupyter notebook as a result of using a concept called NumPy broadcasting to speed up an other large ugly loop in our case in the hands on lab, 100X over the loopy code</a:t>
            </a:r>
          </a:p>
        </p:txBody>
      </p:sp>
    </p:spTree>
    <p:extLst>
      <p:ext uri="{BB962C8B-B14F-4D97-AF65-F5344CB8AC3E}">
        <p14:creationId xmlns:p14="http://schemas.microsoft.com/office/powerpoint/2010/main" val="149560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these speedup so large?</a:t>
            </a:r>
          </a:p>
          <a:p>
            <a:endParaRPr lang="en-US" dirty="0"/>
          </a:p>
          <a:p>
            <a:r>
              <a:rPr lang="en-US" dirty="0"/>
              <a:t>In this case it is NOT related to multiple cores – that is a topic of parallelization that can sometimes be applied in ADDITION to this topic of vectorization.</a:t>
            </a:r>
          </a:p>
          <a:p>
            <a:endParaRPr lang="en-US" dirty="0"/>
          </a:p>
          <a:p>
            <a:r>
              <a:rPr lang="en-US" dirty="0"/>
              <a:t>We will describe vectorization at a lower level up to the NUMPY level definition in a few slides.</a:t>
            </a:r>
          </a:p>
          <a:p>
            <a:endParaRPr lang="en-US" dirty="0"/>
          </a:p>
          <a:p>
            <a:r>
              <a:rPr lang="en-US"/>
              <a:t>There are several reasons NumPy powered by oneAPI accelerates so much</a:t>
            </a:r>
          </a:p>
          <a:p>
            <a:endParaRPr lang="en-US" dirty="0"/>
          </a:p>
          <a:p>
            <a:r>
              <a:rPr lang="en-US"/>
              <a:t>One is that NumPy is geared to be able to take advantage of Intel wide vector lanes, when that is appropriate, and to use new vectorized instructions on this hardware to get outsized speedups.</a:t>
            </a:r>
          </a:p>
          <a:p>
            <a:endParaRPr lang="en-US" dirty="0"/>
          </a:p>
          <a:p>
            <a:r>
              <a:rPr lang="en-US" dirty="0"/>
              <a:t>At this low level “C” compiled level, the compiled version combines many floating point instructions into a single instruction taking one to a small few number of clock cycles.  In a traditional Python loop – you forgo this capability for reasons we explain later</a:t>
            </a:r>
          </a:p>
          <a:p>
            <a:endParaRPr lang="en-US" dirty="0"/>
          </a:p>
          <a:p>
            <a:endParaRPr lang="en-US" dirty="0"/>
          </a:p>
        </p:txBody>
      </p:sp>
    </p:spTree>
    <p:extLst>
      <p:ext uri="{BB962C8B-B14F-4D97-AF65-F5344CB8AC3E}">
        <p14:creationId xmlns:p14="http://schemas.microsoft.com/office/powerpoint/2010/main" val="389871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Python, even seemingly obvious types, such as Integers, are NOT what you might think of if you have a C programming background. An integer in Python is a data structure with reference counters and other control structures that indicate what kinds of operations can be done with this </a:t>
            </a:r>
            <a:r>
              <a:rPr lang="en-US" dirty="0" err="1"/>
              <a:t>partiucal</a:t>
            </a:r>
            <a:r>
              <a:rPr lang="en-US" dirty="0"/>
              <a:t> instance of the variable. Each use of a variable – essentially, each touch – requires instructions to be performed at a low level to check the underlying data type, see what operations can be applied, update any refence counters </a:t>
            </a:r>
            <a:r>
              <a:rPr lang="en-US" dirty="0" err="1"/>
              <a:t>etc</a:t>
            </a:r>
            <a:r>
              <a:rPr lang="en-US" dirty="0"/>
              <a:t> – and these don’t take very much on an instruction by instruction basis</a:t>
            </a:r>
          </a:p>
          <a:p>
            <a:endParaRPr lang="en-US" dirty="0"/>
          </a:p>
          <a:p>
            <a:r>
              <a:rPr lang="en-US" dirty="0"/>
              <a:t>BUT over billions of loop iterations – these are taxes on performance that ADD up!</a:t>
            </a:r>
          </a:p>
          <a:p>
            <a:endParaRPr lang="en-US" dirty="0"/>
          </a:p>
          <a:p>
            <a:r>
              <a:rPr lang="en-US" dirty="0"/>
              <a:t>Python is dynamically typed . This means that a list in Python can hold anything!</a:t>
            </a:r>
          </a:p>
          <a:p>
            <a:endParaRPr lang="en-US" dirty="0"/>
          </a:p>
          <a:p>
            <a:r>
              <a:rPr lang="en-US" dirty="0"/>
              <a:t>An integer in element one, a float in element 2, a string in element 3 and on and on. In a python loop </a:t>
            </a:r>
            <a:r>
              <a:rPr lang="en-US" dirty="0" err="1"/>
              <a:t>traversin</a:t>
            </a:r>
            <a:r>
              <a:rPr lang="en-US" dirty="0"/>
              <a:t> </a:t>
            </a:r>
            <a:r>
              <a:rPr lang="en-US" dirty="0" err="1"/>
              <a:t>gthis</a:t>
            </a:r>
            <a:r>
              <a:rPr lang="en-US" dirty="0"/>
              <a:t> list each and every encounter requires many low level steps to be performed</a:t>
            </a:r>
          </a:p>
          <a:p>
            <a:endParaRPr lang="en-US" dirty="0"/>
          </a:p>
          <a:p>
            <a:endParaRPr lang="en-US" dirty="0"/>
          </a:p>
          <a:p>
            <a:endParaRPr lang="en-US" dirty="0"/>
          </a:p>
        </p:txBody>
      </p:sp>
    </p:spTree>
    <p:extLst>
      <p:ext uri="{BB962C8B-B14F-4D97-AF65-F5344CB8AC3E}">
        <p14:creationId xmlns:p14="http://schemas.microsoft.com/office/powerpoint/2010/main" val="156586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top it all off</a:t>
            </a:r>
          </a:p>
          <a:p>
            <a:endParaRPr lang="en-US" dirty="0"/>
          </a:p>
          <a:p>
            <a:r>
              <a:rPr lang="en-US" dirty="0"/>
              <a:t>The memory layout for the Python lists is scattered all over memory!  It needs a score card to keep track! This takes time!</a:t>
            </a:r>
          </a:p>
          <a:p>
            <a:endParaRPr lang="en-US" dirty="0"/>
          </a:p>
        </p:txBody>
      </p:sp>
    </p:spTree>
    <p:extLst>
      <p:ext uri="{BB962C8B-B14F-4D97-AF65-F5344CB8AC3E}">
        <p14:creationId xmlns:p14="http://schemas.microsoft.com/office/powerpoint/2010/main" val="274473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is inefficient.</a:t>
            </a:r>
          </a:p>
          <a:p>
            <a:endParaRPr lang="en-US" dirty="0"/>
          </a:p>
          <a:p>
            <a:r>
              <a:rPr lang="en-US" dirty="0"/>
              <a:t>Intel HW is designed to do you a favor. When you ask for a memory element, it will return that memory element ultimately from main memory, or a lower somewhat faster cache, but it does so using an egg carton analogy, or a “City Bus” analogy – called a “cache line”.</a:t>
            </a:r>
          </a:p>
          <a:p>
            <a:endParaRPr lang="en-US" dirty="0"/>
          </a:p>
          <a:p>
            <a:r>
              <a:rPr lang="en-US" dirty="0"/>
              <a:t>\</a:t>
            </a:r>
          </a:p>
          <a:p>
            <a:r>
              <a:rPr lang="en-US" dirty="0"/>
              <a:t>An analogy is a carton of eggs as depicted here</a:t>
            </a:r>
          </a:p>
          <a:p>
            <a:endParaRPr lang="en-US" dirty="0"/>
          </a:p>
          <a:p>
            <a:r>
              <a:rPr lang="en-US" dirty="0"/>
              <a:t>Lest say you are asked by family to fry an egg – you don’t have any in your refrigerator, so you go the Store to buy a carton</a:t>
            </a:r>
          </a:p>
          <a:p>
            <a:endParaRPr lang="en-US" dirty="0"/>
          </a:p>
          <a:p>
            <a:r>
              <a:rPr lang="en-US" dirty="0"/>
              <a:t>You bring it home and put it in the fridge (memory to cache)</a:t>
            </a:r>
          </a:p>
          <a:p>
            <a:endParaRPr lang="en-US" dirty="0"/>
          </a:p>
          <a:p>
            <a:r>
              <a:rPr lang="en-US" dirty="0"/>
              <a:t>You go back to fridge, take out the carton and fry a single egg</a:t>
            </a:r>
          </a:p>
          <a:p>
            <a:endParaRPr lang="en-US" dirty="0"/>
          </a:p>
          <a:p>
            <a:r>
              <a:rPr lang="en-US" dirty="0"/>
              <a:t>Carton sits on counter</a:t>
            </a:r>
          </a:p>
          <a:p>
            <a:endParaRPr lang="en-US" dirty="0"/>
          </a:p>
          <a:p>
            <a:r>
              <a:rPr lang="en-US" dirty="0"/>
              <a:t>NEXT family member asks for an egg.</a:t>
            </a:r>
          </a:p>
          <a:p>
            <a:endParaRPr lang="en-US" dirty="0"/>
          </a:p>
          <a:p>
            <a:r>
              <a:rPr lang="en-US" dirty="0"/>
              <a:t>And guess what?</a:t>
            </a:r>
          </a:p>
          <a:p>
            <a:endParaRPr lang="en-US" dirty="0"/>
          </a:p>
          <a:p>
            <a:r>
              <a:rPr lang="en-US" dirty="0"/>
              <a:t>We drive back to the store to buy another carton because (in Python) the egg we wanted was not in the carton!)</a:t>
            </a:r>
          </a:p>
          <a:p>
            <a:endParaRPr lang="en-US" dirty="0"/>
          </a:p>
          <a:p>
            <a:r>
              <a:rPr lang="en-US" dirty="0"/>
              <a:t>And we repeat this insanity over and over</a:t>
            </a:r>
          </a:p>
          <a:p>
            <a:endParaRPr lang="en-US" dirty="0"/>
          </a:p>
          <a:p>
            <a:r>
              <a:rPr lang="en-US" dirty="0"/>
              <a:t>Eventually, out counter top is full of wasted cartons of eggs. We might get lucky and be able to use or two later, but inevitably, many of these carton are knocked off to the floor and the eggs wasted.  </a:t>
            </a:r>
          </a:p>
          <a:p>
            <a:endParaRPr lang="en-US" dirty="0"/>
          </a:p>
          <a:p>
            <a:r>
              <a:rPr lang="en-US" dirty="0"/>
              <a:t>In computer hardware parlance, this is a cache eviction – its very costly</a:t>
            </a:r>
          </a:p>
          <a:p>
            <a:endParaRPr lang="en-US" dirty="0"/>
          </a:p>
          <a:p>
            <a:r>
              <a:rPr lang="en-US" dirty="0"/>
              <a:t>\ Bus Analogy</a:t>
            </a:r>
          </a:p>
          <a:p>
            <a:r>
              <a:rPr lang="en-US" dirty="0"/>
              <a:t>A City Bus is sent to pick up passengers from a stop</a:t>
            </a:r>
          </a:p>
          <a:p>
            <a:endParaRPr lang="en-US" dirty="0"/>
          </a:p>
          <a:p>
            <a:r>
              <a:rPr lang="en-US" dirty="0"/>
              <a:t>As long as the HW had to send the City bus, many, many clock cycles to main memory, it might as well pick up a load of waiting passengers of data that VERY </a:t>
            </a:r>
            <a:r>
              <a:rPr lang="en-US" dirty="0" err="1"/>
              <a:t>VERY</a:t>
            </a:r>
            <a:r>
              <a:rPr lang="en-US" dirty="0"/>
              <a:t> often be interested in the same destination VERY VERY soon</a:t>
            </a:r>
          </a:p>
          <a:p>
            <a:endParaRPr lang="en-US" dirty="0"/>
          </a:p>
          <a:p>
            <a:r>
              <a:rPr lang="en-US" dirty="0"/>
              <a:t>Imagine how wasteful it would be for the city bus to take a BUS FULL of people all across town, and drop off ONLY ONE Passenger – and THEN trap all the rest of the passengers on the bus waiting  until their name or number is specifically called</a:t>
            </a:r>
          </a:p>
          <a:p>
            <a:endParaRPr lang="en-US" dirty="0"/>
          </a:p>
          <a:p>
            <a:r>
              <a:rPr lang="en-US" dirty="0"/>
              <a:t>In Python lists and loops, this is very similar</a:t>
            </a:r>
          </a:p>
          <a:p>
            <a:endParaRPr lang="en-US" dirty="0"/>
          </a:p>
          <a:p>
            <a:r>
              <a:rPr lang="en-US" dirty="0"/>
              <a:t>We ask for the first element in a list and a t low level, instructions go off find the memory location, load up a full bus (why bother returning an empty bus), deliver that single integer from the list to be used</a:t>
            </a:r>
          </a:p>
          <a:p>
            <a:endParaRPr lang="en-US" dirty="0"/>
          </a:p>
          <a:p>
            <a:r>
              <a:rPr lang="en-US" dirty="0"/>
              <a:t>Then, then next Python element in the list is requested, BUT sadly, because the names passenger comes from another state, it is NOT ON the current bus!  We have to wait for the Bus for that town to load up and arrive.</a:t>
            </a:r>
          </a:p>
          <a:p>
            <a:endParaRPr lang="en-US" dirty="0"/>
          </a:p>
          <a:p>
            <a:r>
              <a:rPr lang="en-US" dirty="0"/>
              <a:t>Meanwhile both busses are parking at our stop waiting to be used.</a:t>
            </a:r>
          </a:p>
          <a:p>
            <a:endParaRPr lang="en-US" dirty="0"/>
          </a:p>
          <a:p>
            <a:r>
              <a:rPr lang="en-US" dirty="0"/>
              <a:t>Then we read the next element – another city bus!</a:t>
            </a:r>
          </a:p>
          <a:p>
            <a:endParaRPr lang="en-US" dirty="0"/>
          </a:p>
          <a:p>
            <a:r>
              <a:rPr lang="en-US" dirty="0" err="1"/>
              <a:t>Etc</a:t>
            </a:r>
            <a:endParaRPr lang="en-US" dirty="0"/>
          </a:p>
          <a:p>
            <a:endParaRPr lang="en-US" dirty="0"/>
          </a:p>
          <a:p>
            <a:endParaRPr lang="en-US" dirty="0"/>
          </a:p>
        </p:txBody>
      </p:sp>
    </p:spTree>
    <p:extLst>
      <p:ext uri="{BB962C8B-B14F-4D97-AF65-F5344CB8AC3E}">
        <p14:creationId xmlns:p14="http://schemas.microsoft.com/office/powerpoint/2010/main" val="199876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of such cache evictions</a:t>
            </a:r>
          </a:p>
          <a:p>
            <a:endParaRPr lang="en-US" dirty="0"/>
          </a:p>
          <a:p>
            <a:r>
              <a:rPr lang="en-US" dirty="0"/>
              <a:t>Broken eggs and wasted effort abound</a:t>
            </a:r>
          </a:p>
          <a:p>
            <a:endParaRPr lang="en-US" dirty="0"/>
          </a:p>
        </p:txBody>
      </p:sp>
    </p:spTree>
    <p:extLst>
      <p:ext uri="{BB962C8B-B14F-4D97-AF65-F5344CB8AC3E}">
        <p14:creationId xmlns:p14="http://schemas.microsoft.com/office/powerpoint/2010/main" val="3476619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an array of integers in Numpy are contiguous in memory – meaning if we send a bus to a location, it is meaningful to load the bus with consecutively number passengers.  These passengers are already ear marked for special duty in the VECTORIZED LOOP.</a:t>
            </a:r>
          </a:p>
          <a:p>
            <a:endParaRPr lang="en-US" dirty="0"/>
          </a:p>
          <a:p>
            <a:r>
              <a:rPr lang="en-US" dirty="0"/>
              <a:t>Unlike the loopy Python example with Integer structures, the analogy is that we don’t have to send the bus all over town to pick up single passengers.</a:t>
            </a:r>
          </a:p>
          <a:p>
            <a:endParaRPr lang="en-US" dirty="0"/>
          </a:p>
          <a:p>
            <a:r>
              <a:rPr lang="en-US"/>
              <a:t>These are just a few reasons why NumPy functions and aggregations powered by oneAPI, can be so much faster and efficient when computing with them</a:t>
            </a:r>
          </a:p>
          <a:p>
            <a:endParaRPr lang="en-US" dirty="0"/>
          </a:p>
        </p:txBody>
      </p:sp>
    </p:spTree>
    <p:extLst>
      <p:ext uri="{BB962C8B-B14F-4D97-AF65-F5344CB8AC3E}">
        <p14:creationId xmlns:p14="http://schemas.microsoft.com/office/powerpoint/2010/main" val="2830349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move my code patterns </a:t>
            </a:r>
            <a:br>
              <a:rPr lang="en-US" dirty="0">
                <a:cs typeface="+mn-lt"/>
              </a:rPr>
            </a:br>
            <a:r>
              <a:rPr lang="en-US"/>
              <a:t>to NumPy?</a:t>
            </a:r>
          </a:p>
          <a:p>
            <a:endParaRPr lang="en-US" dirty="0"/>
          </a:p>
          <a:p>
            <a:r>
              <a:rPr lang="en-US" dirty="0"/>
              <a:t>We will explore several ways:</a:t>
            </a:r>
          </a:p>
          <a:p>
            <a:pPr marL="857250" indent="-857250">
              <a:buFont typeface="Arial" panose="020B0604020202020204" pitchFamily="34" charset="0"/>
              <a:buChar char="•"/>
            </a:pPr>
            <a:r>
              <a:rPr lang="en-US"/>
              <a:t>NumPy</a:t>
            </a:r>
            <a:r>
              <a:rPr lang="en-US" sz="1100"/>
              <a:t> Universal Functions (</a:t>
            </a:r>
            <a:r>
              <a:rPr lang="en-US" sz="1100" dirty="0" err="1"/>
              <a:t>Ufuncs</a:t>
            </a:r>
            <a:r>
              <a:rPr lang="en-US" sz="1100" dirty="0"/>
              <a:t>)</a:t>
            </a:r>
          </a:p>
          <a:p>
            <a:pPr marL="857250" indent="-857250">
              <a:buFont typeface="Arial" panose="020B0604020202020204" pitchFamily="34" charset="0"/>
              <a:buChar char="•"/>
            </a:pPr>
            <a:r>
              <a:rPr lang="en-US" sz="1100" dirty="0"/>
              <a:t>Aggregations</a:t>
            </a:r>
          </a:p>
          <a:p>
            <a:pPr marL="857250" indent="-857250">
              <a:buFont typeface="Arial" panose="020B0604020202020204" pitchFamily="34" charset="0"/>
              <a:buChar char="•"/>
            </a:pPr>
            <a:r>
              <a:rPr lang="en-US" sz="1100" dirty="0"/>
              <a:t>Fancy Indexing</a:t>
            </a:r>
          </a:p>
          <a:p>
            <a:pPr marL="857250" indent="-857250">
              <a:buFont typeface="Arial" panose="020B0604020202020204" pitchFamily="34" charset="0"/>
              <a:buChar char="•"/>
            </a:pPr>
            <a:r>
              <a:rPr lang="en-US" sz="1100" dirty="0"/>
              <a:t>Broadcasting</a:t>
            </a:r>
          </a:p>
          <a:p>
            <a:pPr marL="857250" indent="-857250">
              <a:buFont typeface="Arial" panose="020B0604020202020204" pitchFamily="34" charset="0"/>
              <a:buChar char="•"/>
            </a:pPr>
            <a:r>
              <a:rPr lang="en-US"/>
              <a:t>NumPy</a:t>
            </a:r>
            <a:r>
              <a:rPr lang="en-US" sz="1100"/>
              <a:t> Where &amp; Select for Conditionals</a:t>
            </a:r>
          </a:p>
          <a:p>
            <a:endParaRPr lang="en-US" dirty="0"/>
          </a:p>
        </p:txBody>
      </p:sp>
    </p:spTree>
    <p:extLst>
      <p:ext uri="{BB962C8B-B14F-4D97-AF65-F5344CB8AC3E}">
        <p14:creationId xmlns:p14="http://schemas.microsoft.com/office/powerpoint/2010/main" val="11150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common ways to create a NumPy array – and this is not an exclusive list</a:t>
            </a:r>
          </a:p>
          <a:p>
            <a:endParaRPr lang="en-US" dirty="0"/>
          </a:p>
          <a:p>
            <a:r>
              <a:rPr lang="en-US" dirty="0"/>
              <a:t>You can copy the contents of list to a NumPy array and it will upcast the resulting arrays to be of, in this case, a floating point array</a:t>
            </a:r>
          </a:p>
          <a:p>
            <a:endParaRPr lang="en-US" dirty="0"/>
          </a:p>
          <a:p>
            <a:r>
              <a:rPr lang="en-US" dirty="0"/>
              <a:t>You can create and empty array based on dimensions of an array and fill it later</a:t>
            </a:r>
            <a:br>
              <a:rPr lang="en-US" dirty="0"/>
            </a:br>
            <a:endParaRPr lang="en-US" dirty="0"/>
          </a:p>
          <a:p>
            <a:r>
              <a:rPr lang="en-US" dirty="0"/>
              <a:t>You can pre-populate an array </a:t>
            </a:r>
            <a:r>
              <a:rPr lang="en-US" dirty="0" err="1"/>
              <a:t>sof</a:t>
            </a:r>
            <a:r>
              <a:rPr lang="en-US" dirty="0"/>
              <a:t> given shape, with ones, or zeros or even an identity matrix</a:t>
            </a:r>
          </a:p>
        </p:txBody>
      </p:sp>
    </p:spTree>
    <p:extLst>
      <p:ext uri="{BB962C8B-B14F-4D97-AF65-F5344CB8AC3E}">
        <p14:creationId xmlns:p14="http://schemas.microsoft.com/office/powerpoint/2010/main" val="417769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Functions</a:t>
            </a:r>
          </a:p>
          <a:p>
            <a:endParaRPr lang="en-US" dirty="0"/>
          </a:p>
          <a:p>
            <a:r>
              <a:rPr lang="en-US" dirty="0"/>
              <a:t>This is only a summary of the kinds of </a:t>
            </a:r>
            <a:r>
              <a:rPr lang="en-US" dirty="0" err="1"/>
              <a:t>ufuncs</a:t>
            </a:r>
            <a:r>
              <a:rPr lang="en-US" dirty="0"/>
              <a:t> optimized – a summary of sorts with examples</a:t>
            </a:r>
          </a:p>
        </p:txBody>
      </p:sp>
    </p:spTree>
    <p:extLst>
      <p:ext uri="{BB962C8B-B14F-4D97-AF65-F5344CB8AC3E}">
        <p14:creationId xmlns:p14="http://schemas.microsoft.com/office/powerpoint/2010/main" val="426759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dirty="0"/>
              <a:t>At the end of the course you will be able to:</a:t>
            </a:r>
          </a:p>
          <a:p>
            <a:pPr marL="897890" lvl="2" indent="-342900" algn="l">
              <a:lnSpc>
                <a:spcPct val="100000"/>
              </a:lnSpc>
              <a:spcBef>
                <a:spcPts val="1600"/>
              </a:spcBef>
              <a:buFont typeface="Arial"/>
              <a:buChar char="•"/>
              <a:defRPr/>
            </a:pPr>
            <a:r>
              <a:rPr lang="en-US" dirty="0"/>
              <a:t>Describe Intel® oneAPI and specific implementations using the Intel® AI Analytics Toolkit such as Intel® Extension for Scikit-learn*</a:t>
            </a:r>
          </a:p>
          <a:p>
            <a:pPr marL="897890" lvl="2" indent="-342900" algn="l">
              <a:lnSpc>
                <a:spcPct val="100000"/>
              </a:lnSpc>
              <a:spcBef>
                <a:spcPts val="1600"/>
              </a:spcBef>
              <a:buFont typeface="Arial"/>
              <a:buChar char="•"/>
              <a:defRPr/>
            </a:pPr>
            <a:r>
              <a:rPr lang="en-US" dirty="0"/>
              <a:t>Describe and categorize types of problems where the Intel® Extension for Scikit-learn* library are appropriate</a:t>
            </a:r>
          </a:p>
          <a:p>
            <a:pPr marL="897890" lvl="2" indent="-342900" algn="l">
              <a:lnSpc>
                <a:spcPct val="100000"/>
              </a:lnSpc>
              <a:spcBef>
                <a:spcPts val="1600"/>
              </a:spcBef>
              <a:buFont typeface="Arial"/>
              <a:buChar char="•"/>
              <a:defRPr/>
            </a:pPr>
            <a:r>
              <a:rPr lang="en-US" dirty="0"/>
              <a:t>Identify parts of library that apply to a given problem category</a:t>
            </a:r>
          </a:p>
          <a:p>
            <a:pPr marL="897890" lvl="2" indent="-342900" algn="l">
              <a:lnSpc>
                <a:spcPct val="100000"/>
              </a:lnSpc>
              <a:spcBef>
                <a:spcPts val="1600"/>
              </a:spcBef>
              <a:buFont typeface="Arial"/>
              <a:buChar char="•"/>
              <a:defRPr/>
            </a:pPr>
            <a:r>
              <a:rPr lang="en-US" dirty="0"/>
              <a:t>Describe conceptual knowledge of several key scikit-learn algorithms and what they are used for</a:t>
            </a:r>
          </a:p>
          <a:p>
            <a:pPr marL="897890" lvl="2" indent="-342900" algn="l">
              <a:lnSpc>
                <a:spcPct val="100000"/>
              </a:lnSpc>
              <a:spcBef>
                <a:spcPts val="1600"/>
              </a:spcBef>
              <a:buFont typeface="Arial"/>
              <a:buChar char="•"/>
              <a:defRPr/>
            </a:pPr>
            <a:r>
              <a:rPr lang="en-US" dirty="0"/>
              <a:t>Articulate and apply a few minimal codes changes to achieve better than stock performance of many common ML algorithms</a:t>
            </a:r>
          </a:p>
          <a:p>
            <a:pPr marL="897890" lvl="2" indent="-342900" algn="l">
              <a:lnSpc>
                <a:spcPct val="100000"/>
              </a:lnSpc>
              <a:spcBef>
                <a:spcPts val="1600"/>
              </a:spcBef>
              <a:buFont typeface="Arial"/>
              <a:buChar char="•"/>
              <a:defRPr/>
            </a:pPr>
            <a:r>
              <a:rPr lang="en-US" dirty="0"/>
              <a:t>Analyze code to identify where library optimizations can be applied, and then apply these appropriate code cha</a:t>
            </a:r>
          </a:p>
        </p:txBody>
      </p:sp>
    </p:spTree>
    <p:extLst>
      <p:ext uri="{BB962C8B-B14F-4D97-AF65-F5344CB8AC3E}">
        <p14:creationId xmlns:p14="http://schemas.microsoft.com/office/powerpoint/2010/main" val="147999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Functions encompass all the things in the icon graphic above and more. Exp, log, trig, floating point math, comparisons, and more</a:t>
            </a:r>
          </a:p>
          <a:p>
            <a:endParaRPr lang="en-US" dirty="0"/>
          </a:p>
        </p:txBody>
      </p:sp>
    </p:spTree>
    <p:extLst>
      <p:ext uri="{BB962C8B-B14F-4D97-AF65-F5344CB8AC3E}">
        <p14:creationId xmlns:p14="http://schemas.microsoft.com/office/powerpoint/2010/main" val="3668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loop indexing provided in NumPy allows many otherwise tedious loops to be replaced with a single line of code</a:t>
            </a:r>
          </a:p>
          <a:p>
            <a:endParaRPr lang="en-US" dirty="0"/>
          </a:p>
          <a:p>
            <a:r>
              <a:rPr lang="en-US" dirty="0"/>
              <a:t>The code on the left assigned all the even indices in “a” to a new vector “b”</a:t>
            </a:r>
          </a:p>
          <a:p>
            <a:endParaRPr lang="en-US" dirty="0"/>
          </a:p>
          <a:p>
            <a:r>
              <a:rPr lang="en-US" dirty="0"/>
              <a:t>The code on the right replaces the inefficient loop with a single, easily understood and maintainable line of code this simple line was 4.5X faster in our </a:t>
            </a:r>
            <a:r>
              <a:rPr lang="en-US" dirty="0" err="1"/>
              <a:t>DevCloud</a:t>
            </a:r>
            <a:r>
              <a:rPr lang="en-US" dirty="0"/>
              <a:t> notebook</a:t>
            </a:r>
          </a:p>
          <a:p>
            <a:endParaRPr lang="en-US" dirty="0"/>
          </a:p>
          <a:p>
            <a:pPr algn="l"/>
            <a:r>
              <a:rPr lang="en-US" dirty="0"/>
              <a:t>Architecture: x86_64 CPU op-mode(s): 32-bit, 64-bit Byte Order: Little Endian Address sizes: 46 bits physical, 48 bits virtual CPU(s): 24 On-line CPU(s) list: 0-23 Thread(s) per core: 2 Core(s) per socket: 6 Socket(s): 2 NUMA node(s): 2 Vendor ID: </a:t>
            </a:r>
            <a:r>
              <a:rPr lang="en-US" dirty="0" err="1"/>
              <a:t>GenuineIntel</a:t>
            </a:r>
            <a:r>
              <a:rPr lang="en-US" dirty="0"/>
              <a:t> CPU family: 6 Model: 85 Model name: Intel(R) Xeon(R) Gold 6128 CPU @ 3.40GHz Stepping: 4 CPU MHz: 1200.254 CPU max MHz: 3700.0000 CPU min MHz: 1200.0000 </a:t>
            </a:r>
            <a:r>
              <a:rPr lang="en-US" dirty="0" err="1"/>
              <a:t>BogoMIPS</a:t>
            </a:r>
            <a:r>
              <a:rPr lang="en-US" dirty="0"/>
              <a:t>: 6800.00 Virtualization: VT-x L1d cache: 384 KiB L1i cache: 384 KiB L2 cache: 12 MiB L3 cache: 38.5 MiB NUMA node0 CPU(s): 0-5,12-17 NUMA node1 CPU(s): 6-11,18-23 Vulnerability </a:t>
            </a:r>
            <a:r>
              <a:rPr lang="en-US" dirty="0" err="1"/>
              <a:t>Itlb</a:t>
            </a:r>
            <a:r>
              <a:rPr lang="en-US" dirty="0"/>
              <a:t> </a:t>
            </a:r>
            <a:r>
              <a:rPr lang="en-US" dirty="0" err="1"/>
              <a:t>multihit</a:t>
            </a:r>
            <a:r>
              <a:rPr lang="en-US" dirty="0"/>
              <a:t>: KVM: Vulnerable Vulnerability L1tf: Mitigation; PTE Inversion Vulnerability </a:t>
            </a:r>
            <a:r>
              <a:rPr lang="en-US" dirty="0" err="1"/>
              <a:t>Mds</a:t>
            </a:r>
            <a:r>
              <a:rPr lang="en-US" dirty="0"/>
              <a:t>: Mitigation; Clear CPU buffers; SMT vulnerable Vulnerability Meltdown: Mitigation; PTI Vulnerability Spec store bypass: Mitigation; Speculative Store Bypass disabled v </a:t>
            </a:r>
            <a:r>
              <a:rPr lang="en-US" dirty="0" err="1"/>
              <a:t>ia</a:t>
            </a:r>
            <a:r>
              <a:rPr lang="en-US" dirty="0"/>
              <a:t> </a:t>
            </a:r>
            <a:r>
              <a:rPr lang="en-US" dirty="0" err="1"/>
              <a:t>prctl</a:t>
            </a:r>
            <a:r>
              <a:rPr lang="en-US" dirty="0"/>
              <a:t> and seccomp Vulnerability </a:t>
            </a:r>
            <a:r>
              <a:rPr lang="en-US" dirty="0" err="1"/>
              <a:t>Spectre</a:t>
            </a:r>
            <a:r>
              <a:rPr lang="en-US" dirty="0"/>
              <a:t> v1: Mitigation; </a:t>
            </a:r>
            <a:r>
              <a:rPr lang="en-US" dirty="0" err="1"/>
              <a:t>usercopy</a:t>
            </a:r>
            <a:r>
              <a:rPr lang="en-US" dirty="0"/>
              <a:t>/</a:t>
            </a:r>
            <a:r>
              <a:rPr lang="en-US" dirty="0" err="1"/>
              <a:t>swapgs</a:t>
            </a:r>
            <a:r>
              <a:rPr lang="en-US" dirty="0"/>
              <a:t> barriers and __user pointer sanitization Vulnerability </a:t>
            </a:r>
            <a:r>
              <a:rPr lang="en-US" dirty="0" err="1"/>
              <a:t>Spectre</a:t>
            </a:r>
            <a:r>
              <a:rPr lang="en-US" dirty="0"/>
              <a:t> v2: Mitigation; Full generic </a:t>
            </a:r>
            <a:r>
              <a:rPr lang="en-US" dirty="0" err="1"/>
              <a:t>retpoline</a:t>
            </a:r>
            <a:r>
              <a:rPr lang="en-US" dirty="0"/>
              <a:t>, IBPB </a:t>
            </a:r>
            <a:r>
              <a:rPr lang="en-US" dirty="0" err="1"/>
              <a:t>condit</a:t>
            </a:r>
            <a:r>
              <a:rPr lang="en-US" dirty="0"/>
              <a:t> </a:t>
            </a:r>
            <a:r>
              <a:rPr lang="en-US" dirty="0" err="1"/>
              <a:t>ional</a:t>
            </a:r>
            <a:r>
              <a:rPr lang="en-US" dirty="0"/>
              <a:t>, IBRS_FW, STIBP conditional, RSB filling Vulnerability </a:t>
            </a:r>
            <a:r>
              <a:rPr lang="en-US" dirty="0" err="1"/>
              <a:t>Srbds</a:t>
            </a:r>
            <a:r>
              <a:rPr lang="en-US" dirty="0"/>
              <a:t>: Not affected Vulnerability </a:t>
            </a:r>
            <a:r>
              <a:rPr lang="en-US" dirty="0" err="1"/>
              <a:t>Tsx</a:t>
            </a:r>
            <a:r>
              <a:rPr lang="en-US" dirty="0"/>
              <a:t> async abort: Mitigation; Clear CPU buffers; SMT vulnerable Flags: </a:t>
            </a:r>
            <a:r>
              <a:rPr lang="en-US" dirty="0" err="1"/>
              <a:t>fpu</a:t>
            </a:r>
            <a:r>
              <a:rPr lang="en-US" dirty="0"/>
              <a:t> </a:t>
            </a:r>
            <a:r>
              <a:rPr lang="en-US" dirty="0" err="1"/>
              <a:t>vme</a:t>
            </a:r>
            <a:r>
              <a:rPr lang="en-US" dirty="0"/>
              <a:t> de </a:t>
            </a:r>
            <a:r>
              <a:rPr lang="en-US" dirty="0" err="1"/>
              <a:t>pse</a:t>
            </a:r>
            <a:r>
              <a:rPr lang="en-US" dirty="0"/>
              <a:t> </a:t>
            </a:r>
            <a:r>
              <a:rPr lang="en-US" dirty="0" err="1"/>
              <a:t>tsc</a:t>
            </a:r>
            <a:r>
              <a:rPr lang="en-US" dirty="0"/>
              <a:t> </a:t>
            </a:r>
            <a:r>
              <a:rPr lang="en-US" dirty="0" err="1"/>
              <a:t>msr</a:t>
            </a:r>
            <a:r>
              <a:rPr lang="en-US" dirty="0"/>
              <a:t> </a:t>
            </a:r>
            <a:r>
              <a:rPr lang="en-US" dirty="0" err="1"/>
              <a:t>pae</a:t>
            </a:r>
            <a:r>
              <a:rPr lang="en-US" dirty="0"/>
              <a:t> </a:t>
            </a:r>
            <a:r>
              <a:rPr lang="en-US" dirty="0" err="1"/>
              <a:t>mce</a:t>
            </a:r>
            <a:r>
              <a:rPr lang="en-US" dirty="0"/>
              <a:t> cx8 </a:t>
            </a:r>
            <a:r>
              <a:rPr lang="en-US" dirty="0" err="1"/>
              <a:t>apic</a:t>
            </a:r>
            <a:r>
              <a:rPr lang="en-US" dirty="0"/>
              <a:t> </a:t>
            </a:r>
            <a:r>
              <a:rPr lang="en-US" dirty="0" err="1"/>
              <a:t>sep</a:t>
            </a:r>
            <a:r>
              <a:rPr lang="en-US" dirty="0"/>
              <a:t> </a:t>
            </a:r>
            <a:r>
              <a:rPr lang="en-US" dirty="0" err="1"/>
              <a:t>mtr</a:t>
            </a:r>
            <a:r>
              <a:rPr lang="en-US" dirty="0"/>
              <a:t> r </a:t>
            </a:r>
            <a:r>
              <a:rPr lang="en-US" dirty="0" err="1"/>
              <a:t>pge</a:t>
            </a:r>
            <a:r>
              <a:rPr lang="en-US" dirty="0"/>
              <a:t> </a:t>
            </a:r>
            <a:r>
              <a:rPr lang="en-US" dirty="0" err="1"/>
              <a:t>mca</a:t>
            </a:r>
            <a:r>
              <a:rPr lang="en-US" dirty="0"/>
              <a:t> </a:t>
            </a:r>
            <a:r>
              <a:rPr lang="en-US" dirty="0" err="1"/>
              <a:t>cmov</a:t>
            </a:r>
            <a:r>
              <a:rPr lang="en-US" dirty="0"/>
              <a:t> pat pse36 </a:t>
            </a:r>
            <a:r>
              <a:rPr lang="en-US" dirty="0" err="1"/>
              <a:t>clflush</a:t>
            </a:r>
            <a:r>
              <a:rPr lang="en-US" dirty="0"/>
              <a:t> </a:t>
            </a:r>
            <a:r>
              <a:rPr lang="en-US" dirty="0" err="1"/>
              <a:t>dts</a:t>
            </a:r>
            <a:r>
              <a:rPr lang="en-US" dirty="0"/>
              <a:t> </a:t>
            </a:r>
            <a:r>
              <a:rPr lang="en-US" dirty="0" err="1"/>
              <a:t>acpi</a:t>
            </a:r>
            <a:r>
              <a:rPr lang="en-US" dirty="0"/>
              <a:t> mmx f </a:t>
            </a:r>
            <a:r>
              <a:rPr lang="en-US" dirty="0" err="1"/>
              <a:t>xsr</a:t>
            </a:r>
            <a:r>
              <a:rPr lang="en-US" dirty="0"/>
              <a:t> </a:t>
            </a:r>
            <a:r>
              <a:rPr lang="en-US" dirty="0" err="1"/>
              <a:t>sse</a:t>
            </a:r>
            <a:r>
              <a:rPr lang="en-US" dirty="0"/>
              <a:t> sse2 ss </a:t>
            </a:r>
            <a:r>
              <a:rPr lang="en-US" dirty="0" err="1"/>
              <a:t>ht</a:t>
            </a:r>
            <a:r>
              <a:rPr lang="en-US" dirty="0"/>
              <a:t> tm </a:t>
            </a:r>
            <a:r>
              <a:rPr lang="en-US" dirty="0" err="1"/>
              <a:t>pbe</a:t>
            </a:r>
            <a:r>
              <a:rPr lang="en-US" dirty="0"/>
              <a:t> </a:t>
            </a:r>
            <a:r>
              <a:rPr lang="en-US" dirty="0" err="1"/>
              <a:t>syscall</a:t>
            </a:r>
            <a:r>
              <a:rPr lang="en-US" dirty="0"/>
              <a:t> </a:t>
            </a:r>
            <a:r>
              <a:rPr lang="en-US" dirty="0" err="1"/>
              <a:t>nx</a:t>
            </a:r>
            <a:r>
              <a:rPr lang="en-US" dirty="0"/>
              <a:t> pdpe1gb </a:t>
            </a:r>
            <a:r>
              <a:rPr lang="en-US" dirty="0" err="1"/>
              <a:t>rd</a:t>
            </a:r>
            <a:r>
              <a:rPr lang="en-US" dirty="0"/>
              <a:t> </a:t>
            </a:r>
            <a:r>
              <a:rPr lang="en-US" dirty="0" err="1"/>
              <a:t>tscp</a:t>
            </a:r>
            <a:r>
              <a:rPr lang="en-US" dirty="0"/>
              <a:t> </a:t>
            </a:r>
            <a:r>
              <a:rPr lang="en-US" dirty="0" err="1"/>
              <a:t>lm</a:t>
            </a:r>
            <a:r>
              <a:rPr lang="en-US" dirty="0"/>
              <a:t> </a:t>
            </a:r>
            <a:r>
              <a:rPr lang="en-US" dirty="0" err="1"/>
              <a:t>constant_tsc</a:t>
            </a:r>
            <a:r>
              <a:rPr lang="en-US" dirty="0"/>
              <a:t> art </a:t>
            </a:r>
            <a:r>
              <a:rPr lang="en-US" dirty="0" err="1"/>
              <a:t>arch_perfmon</a:t>
            </a:r>
            <a:r>
              <a:rPr lang="en-US" dirty="0"/>
              <a:t> </a:t>
            </a:r>
            <a:r>
              <a:rPr lang="en-US" dirty="0" err="1"/>
              <a:t>pebs</a:t>
            </a:r>
            <a:r>
              <a:rPr lang="en-US" dirty="0"/>
              <a:t> </a:t>
            </a:r>
            <a:r>
              <a:rPr lang="en-US" dirty="0" err="1"/>
              <a:t>bts</a:t>
            </a:r>
            <a:r>
              <a:rPr lang="en-US" dirty="0"/>
              <a:t> </a:t>
            </a:r>
            <a:r>
              <a:rPr lang="en-US" dirty="0" err="1"/>
              <a:t>rep_good</a:t>
            </a:r>
            <a:r>
              <a:rPr lang="en-US" dirty="0"/>
              <a:t> </a:t>
            </a:r>
            <a:r>
              <a:rPr lang="en-US" dirty="0" err="1"/>
              <a:t>nopl</a:t>
            </a:r>
            <a:r>
              <a:rPr lang="en-US" dirty="0"/>
              <a:t> </a:t>
            </a:r>
            <a:r>
              <a:rPr lang="en-US" dirty="0" err="1"/>
              <a:t>xtopology</a:t>
            </a:r>
            <a:r>
              <a:rPr lang="en-US" dirty="0"/>
              <a:t> </a:t>
            </a:r>
            <a:r>
              <a:rPr lang="en-US" dirty="0" err="1"/>
              <a:t>nonstop_tsc</a:t>
            </a:r>
            <a:r>
              <a:rPr lang="en-US" dirty="0"/>
              <a:t> </a:t>
            </a:r>
            <a:r>
              <a:rPr lang="en-US" dirty="0" err="1"/>
              <a:t>cpuid</a:t>
            </a:r>
            <a:r>
              <a:rPr lang="en-US" dirty="0"/>
              <a:t> </a:t>
            </a:r>
            <a:r>
              <a:rPr lang="en-US" dirty="0" err="1"/>
              <a:t>aperf</a:t>
            </a:r>
            <a:r>
              <a:rPr lang="en-US" dirty="0"/>
              <a:t> </a:t>
            </a:r>
            <a:r>
              <a:rPr lang="en-US" dirty="0" err="1"/>
              <a:t>mperf</a:t>
            </a:r>
            <a:r>
              <a:rPr lang="en-US" dirty="0"/>
              <a:t> </a:t>
            </a:r>
            <a:r>
              <a:rPr lang="en-US" dirty="0" err="1"/>
              <a:t>pni</a:t>
            </a:r>
            <a:r>
              <a:rPr lang="en-US" dirty="0"/>
              <a:t> </a:t>
            </a:r>
            <a:r>
              <a:rPr lang="en-US" dirty="0" err="1"/>
              <a:t>pclmulqdq</a:t>
            </a:r>
            <a:r>
              <a:rPr lang="en-US" dirty="0"/>
              <a:t> dtes64 monitor </a:t>
            </a:r>
            <a:r>
              <a:rPr lang="en-US" dirty="0" err="1"/>
              <a:t>ds_cpl</a:t>
            </a:r>
            <a:r>
              <a:rPr lang="en-US" dirty="0"/>
              <a:t> </a:t>
            </a:r>
            <a:r>
              <a:rPr lang="en-US" dirty="0" err="1"/>
              <a:t>vmx</a:t>
            </a:r>
            <a:r>
              <a:rPr lang="en-US" dirty="0"/>
              <a:t> s mx </a:t>
            </a:r>
            <a:r>
              <a:rPr lang="en-US" dirty="0" err="1"/>
              <a:t>est</a:t>
            </a:r>
            <a:r>
              <a:rPr lang="en-US" dirty="0"/>
              <a:t> tm2 ssse3 </a:t>
            </a:r>
            <a:r>
              <a:rPr lang="en-US" dirty="0" err="1"/>
              <a:t>sdbg</a:t>
            </a:r>
            <a:r>
              <a:rPr lang="en-US" dirty="0"/>
              <a:t> </a:t>
            </a:r>
            <a:r>
              <a:rPr lang="en-US" dirty="0" err="1"/>
              <a:t>fma</a:t>
            </a:r>
            <a:r>
              <a:rPr lang="en-US" dirty="0"/>
              <a:t> cx16 </a:t>
            </a:r>
            <a:r>
              <a:rPr lang="en-US" dirty="0" err="1"/>
              <a:t>xtpr</a:t>
            </a:r>
            <a:r>
              <a:rPr lang="en-US" dirty="0"/>
              <a:t> </a:t>
            </a:r>
            <a:r>
              <a:rPr lang="en-US" dirty="0" err="1"/>
              <a:t>pdcm</a:t>
            </a:r>
            <a:r>
              <a:rPr lang="en-US" dirty="0"/>
              <a:t> </a:t>
            </a:r>
            <a:r>
              <a:rPr lang="en-US" dirty="0" err="1"/>
              <a:t>pcid</a:t>
            </a:r>
            <a:r>
              <a:rPr lang="en-US" dirty="0"/>
              <a:t> d ca sse4_1 sse4_2 x2apic </a:t>
            </a:r>
            <a:r>
              <a:rPr lang="en-US" dirty="0" err="1"/>
              <a:t>movbe</a:t>
            </a:r>
            <a:r>
              <a:rPr lang="en-US" dirty="0"/>
              <a:t> </a:t>
            </a:r>
            <a:r>
              <a:rPr lang="en-US" dirty="0" err="1"/>
              <a:t>popcnt</a:t>
            </a:r>
            <a:r>
              <a:rPr lang="en-US" dirty="0"/>
              <a:t> </a:t>
            </a:r>
            <a:r>
              <a:rPr lang="en-US" dirty="0" err="1"/>
              <a:t>tsc_deadli</a:t>
            </a:r>
            <a:r>
              <a:rPr lang="en-US" dirty="0"/>
              <a:t> </a:t>
            </a:r>
            <a:r>
              <a:rPr lang="en-US" dirty="0" err="1"/>
              <a:t>ne_timer</a:t>
            </a:r>
            <a:r>
              <a:rPr lang="en-US" dirty="0"/>
              <a:t> </a:t>
            </a:r>
            <a:r>
              <a:rPr lang="en-US" dirty="0" err="1"/>
              <a:t>aes</a:t>
            </a:r>
            <a:r>
              <a:rPr lang="en-US" dirty="0"/>
              <a:t> </a:t>
            </a:r>
            <a:r>
              <a:rPr lang="en-US" dirty="0" err="1"/>
              <a:t>xsave</a:t>
            </a:r>
            <a:r>
              <a:rPr lang="en-US" dirty="0"/>
              <a:t> </a:t>
            </a:r>
            <a:r>
              <a:rPr lang="en-US" dirty="0" err="1"/>
              <a:t>avx</a:t>
            </a:r>
            <a:r>
              <a:rPr lang="en-US" dirty="0"/>
              <a:t> f16c </a:t>
            </a:r>
            <a:r>
              <a:rPr lang="en-US" dirty="0" err="1"/>
              <a:t>rdrand</a:t>
            </a:r>
            <a:r>
              <a:rPr lang="en-US" dirty="0"/>
              <a:t> </a:t>
            </a:r>
            <a:r>
              <a:rPr lang="en-US" dirty="0" err="1"/>
              <a:t>lahf_lm</a:t>
            </a:r>
            <a:r>
              <a:rPr lang="en-US" dirty="0"/>
              <a:t> </a:t>
            </a:r>
            <a:r>
              <a:rPr lang="en-US" dirty="0" err="1"/>
              <a:t>abm</a:t>
            </a:r>
            <a:r>
              <a:rPr lang="en-US" dirty="0"/>
              <a:t> 3dnowprefetch </a:t>
            </a:r>
            <a:r>
              <a:rPr lang="en-US" dirty="0" err="1"/>
              <a:t>cpuid_fault</a:t>
            </a:r>
            <a:r>
              <a:rPr lang="en-US" dirty="0"/>
              <a:t> </a:t>
            </a:r>
            <a:r>
              <a:rPr lang="en-US" dirty="0" err="1"/>
              <a:t>epb</a:t>
            </a:r>
            <a:r>
              <a:rPr lang="en-US" dirty="0"/>
              <a:t> cat_l3 cdp_l3 inv </a:t>
            </a:r>
            <a:r>
              <a:rPr lang="en-US" dirty="0" err="1"/>
              <a:t>pcid_single</a:t>
            </a:r>
            <a:r>
              <a:rPr lang="en-US" dirty="0"/>
              <a:t> </a:t>
            </a:r>
            <a:r>
              <a:rPr lang="en-US" dirty="0" err="1"/>
              <a:t>pti</a:t>
            </a:r>
            <a:r>
              <a:rPr lang="en-US" dirty="0"/>
              <a:t> </a:t>
            </a:r>
            <a:r>
              <a:rPr lang="en-US" dirty="0" err="1"/>
              <a:t>ssbd</a:t>
            </a:r>
            <a:r>
              <a:rPr lang="en-US" dirty="0"/>
              <a:t> </a:t>
            </a:r>
            <a:r>
              <a:rPr lang="en-US" dirty="0" err="1"/>
              <a:t>mba</a:t>
            </a:r>
            <a:r>
              <a:rPr lang="en-US" dirty="0"/>
              <a:t> </a:t>
            </a:r>
            <a:r>
              <a:rPr lang="en-US" dirty="0" err="1"/>
              <a:t>ibrs</a:t>
            </a:r>
            <a:r>
              <a:rPr lang="en-US" dirty="0"/>
              <a:t> </a:t>
            </a:r>
            <a:r>
              <a:rPr lang="en-US" dirty="0" err="1"/>
              <a:t>ibpb</a:t>
            </a:r>
            <a:r>
              <a:rPr lang="en-US" dirty="0"/>
              <a:t> </a:t>
            </a:r>
            <a:r>
              <a:rPr lang="en-US" dirty="0" err="1"/>
              <a:t>stibp</a:t>
            </a:r>
            <a:r>
              <a:rPr lang="en-US" dirty="0"/>
              <a:t> </a:t>
            </a:r>
            <a:r>
              <a:rPr lang="en-US" dirty="0" err="1"/>
              <a:t>tpr_sh</a:t>
            </a:r>
            <a:r>
              <a:rPr lang="en-US" dirty="0"/>
              <a:t> </a:t>
            </a:r>
            <a:r>
              <a:rPr lang="en-US" dirty="0" err="1"/>
              <a:t>adow</a:t>
            </a:r>
            <a:r>
              <a:rPr lang="en-US" dirty="0"/>
              <a:t> </a:t>
            </a:r>
            <a:r>
              <a:rPr lang="en-US" dirty="0" err="1"/>
              <a:t>vnmi</a:t>
            </a:r>
            <a:r>
              <a:rPr lang="en-US" dirty="0"/>
              <a:t> </a:t>
            </a:r>
            <a:r>
              <a:rPr lang="en-US" dirty="0" err="1"/>
              <a:t>flexpriority</a:t>
            </a:r>
            <a:r>
              <a:rPr lang="en-US" dirty="0"/>
              <a:t> </a:t>
            </a:r>
            <a:r>
              <a:rPr lang="en-US" dirty="0" err="1"/>
              <a:t>ept</a:t>
            </a:r>
            <a:r>
              <a:rPr lang="en-US" dirty="0"/>
              <a:t> </a:t>
            </a:r>
            <a:r>
              <a:rPr lang="en-US" dirty="0" err="1"/>
              <a:t>vpid</a:t>
            </a:r>
            <a:r>
              <a:rPr lang="en-US" dirty="0"/>
              <a:t> </a:t>
            </a:r>
            <a:r>
              <a:rPr lang="en-US" dirty="0" err="1"/>
              <a:t>ept_ad</a:t>
            </a:r>
            <a:r>
              <a:rPr lang="en-US" dirty="0"/>
              <a:t> </a:t>
            </a:r>
            <a:r>
              <a:rPr lang="en-US" dirty="0" err="1"/>
              <a:t>fsgsbase</a:t>
            </a:r>
            <a:r>
              <a:rPr lang="en-US" dirty="0"/>
              <a:t> </a:t>
            </a:r>
            <a:r>
              <a:rPr lang="en-US" dirty="0" err="1"/>
              <a:t>tsc_adjust</a:t>
            </a:r>
            <a:r>
              <a:rPr lang="en-US" dirty="0"/>
              <a:t> bmi1 </a:t>
            </a:r>
            <a:r>
              <a:rPr lang="en-US" dirty="0" err="1"/>
              <a:t>hle</a:t>
            </a:r>
            <a:r>
              <a:rPr lang="en-US" dirty="0"/>
              <a:t> avx2 </a:t>
            </a:r>
            <a:r>
              <a:rPr lang="en-US" dirty="0" err="1"/>
              <a:t>smep</a:t>
            </a:r>
            <a:r>
              <a:rPr lang="en-US" dirty="0"/>
              <a:t> bmi2 </a:t>
            </a:r>
            <a:r>
              <a:rPr lang="en-US" dirty="0" err="1"/>
              <a:t>erms</a:t>
            </a:r>
            <a:r>
              <a:rPr lang="en-US" dirty="0"/>
              <a:t> </a:t>
            </a:r>
            <a:r>
              <a:rPr lang="en-US" dirty="0" err="1"/>
              <a:t>invpci</a:t>
            </a:r>
            <a:r>
              <a:rPr lang="en-US" dirty="0"/>
              <a:t> d </a:t>
            </a:r>
            <a:r>
              <a:rPr lang="en-US" dirty="0" err="1"/>
              <a:t>rtm</a:t>
            </a:r>
            <a:r>
              <a:rPr lang="en-US" dirty="0"/>
              <a:t> </a:t>
            </a:r>
            <a:r>
              <a:rPr lang="en-US" dirty="0" err="1"/>
              <a:t>cqm</a:t>
            </a:r>
            <a:r>
              <a:rPr lang="en-US" dirty="0"/>
              <a:t> </a:t>
            </a:r>
            <a:r>
              <a:rPr lang="en-US" dirty="0" err="1"/>
              <a:t>mpx</a:t>
            </a:r>
            <a:r>
              <a:rPr lang="en-US" dirty="0"/>
              <a:t> </a:t>
            </a:r>
            <a:r>
              <a:rPr lang="en-US" dirty="0" err="1"/>
              <a:t>rdt_a</a:t>
            </a:r>
            <a:r>
              <a:rPr lang="en-US" dirty="0"/>
              <a:t> avx512f avx512dq </a:t>
            </a:r>
            <a:r>
              <a:rPr lang="en-US" dirty="0" err="1"/>
              <a:t>rdseed</a:t>
            </a:r>
            <a:r>
              <a:rPr lang="en-US" dirty="0"/>
              <a:t> </a:t>
            </a:r>
            <a:r>
              <a:rPr lang="en-US" dirty="0" err="1"/>
              <a:t>adx</a:t>
            </a:r>
            <a:r>
              <a:rPr lang="en-US" dirty="0"/>
              <a:t> </a:t>
            </a:r>
            <a:r>
              <a:rPr lang="en-US" dirty="0" err="1"/>
              <a:t>smap</a:t>
            </a:r>
            <a:r>
              <a:rPr lang="en-US" dirty="0"/>
              <a:t> </a:t>
            </a:r>
            <a:r>
              <a:rPr lang="en-US" dirty="0" err="1"/>
              <a:t>clflushopt</a:t>
            </a:r>
            <a:r>
              <a:rPr lang="en-US" dirty="0"/>
              <a:t> </a:t>
            </a:r>
            <a:r>
              <a:rPr lang="en-US" dirty="0" err="1"/>
              <a:t>clwb</a:t>
            </a:r>
            <a:r>
              <a:rPr lang="en-US" dirty="0"/>
              <a:t> </a:t>
            </a:r>
            <a:r>
              <a:rPr lang="en-US" dirty="0" err="1"/>
              <a:t>intel_pt</a:t>
            </a:r>
            <a:r>
              <a:rPr lang="en-US" dirty="0"/>
              <a:t> avx512cd avx512b w avx512vl </a:t>
            </a:r>
            <a:r>
              <a:rPr lang="en-US" dirty="0" err="1"/>
              <a:t>xsaveopt</a:t>
            </a:r>
            <a:r>
              <a:rPr lang="en-US" dirty="0"/>
              <a:t> </a:t>
            </a:r>
            <a:r>
              <a:rPr lang="en-US" dirty="0" err="1"/>
              <a:t>xsavec</a:t>
            </a:r>
            <a:r>
              <a:rPr lang="en-US" dirty="0"/>
              <a:t> xgetbv1 </a:t>
            </a:r>
            <a:r>
              <a:rPr lang="en-US" dirty="0" err="1"/>
              <a:t>xsaves</a:t>
            </a:r>
            <a:r>
              <a:rPr lang="en-US" dirty="0"/>
              <a:t> </a:t>
            </a:r>
            <a:r>
              <a:rPr lang="en-US" dirty="0" err="1"/>
              <a:t>cqm_l</a:t>
            </a:r>
            <a:r>
              <a:rPr lang="en-US" dirty="0"/>
              <a:t> lc </a:t>
            </a:r>
            <a:r>
              <a:rPr lang="en-US" dirty="0" err="1"/>
              <a:t>cqm_occup_llc</a:t>
            </a:r>
            <a:r>
              <a:rPr lang="en-US" dirty="0"/>
              <a:t> </a:t>
            </a:r>
            <a:r>
              <a:rPr lang="en-US" dirty="0" err="1"/>
              <a:t>cqm_mbm_total</a:t>
            </a:r>
            <a:r>
              <a:rPr lang="en-US" dirty="0"/>
              <a:t> </a:t>
            </a:r>
            <a:r>
              <a:rPr lang="en-US" dirty="0" err="1"/>
              <a:t>cqm_mbm_local</a:t>
            </a:r>
            <a:r>
              <a:rPr lang="en-US" dirty="0"/>
              <a:t> dt herm </a:t>
            </a:r>
            <a:r>
              <a:rPr lang="en-US" dirty="0" err="1"/>
              <a:t>ida</a:t>
            </a:r>
            <a:r>
              <a:rPr lang="en-US" dirty="0"/>
              <a:t> </a:t>
            </a:r>
            <a:r>
              <a:rPr lang="en-US" dirty="0" err="1"/>
              <a:t>arat</a:t>
            </a:r>
            <a:r>
              <a:rPr lang="en-US" dirty="0"/>
              <a:t> </a:t>
            </a:r>
            <a:r>
              <a:rPr lang="en-US" dirty="0" err="1"/>
              <a:t>pln</a:t>
            </a:r>
            <a:r>
              <a:rPr lang="en-US" dirty="0"/>
              <a:t> pts </a:t>
            </a:r>
            <a:r>
              <a:rPr lang="en-US" dirty="0" err="1"/>
              <a:t>hwp</a:t>
            </a:r>
            <a:r>
              <a:rPr lang="en-US" dirty="0"/>
              <a:t> </a:t>
            </a:r>
            <a:r>
              <a:rPr lang="en-US" dirty="0" err="1"/>
              <a:t>hwp_act_window</a:t>
            </a:r>
            <a:r>
              <a:rPr lang="en-US" dirty="0"/>
              <a:t> </a:t>
            </a:r>
            <a:r>
              <a:rPr lang="en-US" dirty="0" err="1"/>
              <a:t>hwp_ep</a:t>
            </a:r>
            <a:r>
              <a:rPr lang="en-US" dirty="0"/>
              <a:t> p </a:t>
            </a:r>
            <a:r>
              <a:rPr lang="en-US" dirty="0" err="1"/>
              <a:t>hwp_pkg_req</a:t>
            </a:r>
            <a:r>
              <a:rPr lang="en-US" dirty="0"/>
              <a:t> </a:t>
            </a:r>
            <a:r>
              <a:rPr lang="en-US" dirty="0" err="1"/>
              <a:t>pku</a:t>
            </a:r>
            <a:r>
              <a:rPr lang="en-US" dirty="0"/>
              <a:t> </a:t>
            </a:r>
            <a:r>
              <a:rPr lang="en-US" dirty="0" err="1"/>
              <a:t>ospke</a:t>
            </a:r>
            <a:r>
              <a:rPr lang="en-US" dirty="0"/>
              <a:t> </a:t>
            </a:r>
            <a:r>
              <a:rPr lang="en-US" dirty="0" err="1"/>
              <a:t>md_clear</a:t>
            </a:r>
            <a:r>
              <a:rPr lang="en-US" dirty="0"/>
              <a:t> flush_l1d</a:t>
            </a:r>
          </a:p>
          <a:p>
            <a:endParaRPr lang="en-US" dirty="0"/>
          </a:p>
        </p:txBody>
      </p:sp>
    </p:spTree>
    <p:extLst>
      <p:ext uri="{BB962C8B-B14F-4D97-AF65-F5344CB8AC3E}">
        <p14:creationId xmlns:p14="http://schemas.microsoft.com/office/powerpoint/2010/main" val="162863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acceleration for these  is about the same as for the other methods – just letting know these exist</a:t>
            </a:r>
          </a:p>
          <a:p>
            <a:endParaRPr lang="en-US" dirty="0"/>
          </a:p>
          <a:p>
            <a:r>
              <a:rPr lang="en-US" dirty="0"/>
              <a:t>AI users rely heavily on </a:t>
            </a:r>
            <a:r>
              <a:rPr lang="en-US" dirty="0" err="1"/>
              <a:t>np.mean</a:t>
            </a:r>
            <a:r>
              <a:rPr lang="en-US" dirty="0"/>
              <a:t>(), </a:t>
            </a:r>
            <a:r>
              <a:rPr lang="en-US" dirty="0" err="1"/>
              <a:t>np.std</a:t>
            </a:r>
            <a:r>
              <a:rPr lang="en-US" dirty="0"/>
              <a:t>(), </a:t>
            </a:r>
            <a:r>
              <a:rPr lang="en-US" dirty="0" err="1"/>
              <a:t>np.sum</a:t>
            </a:r>
            <a:r>
              <a:rPr lang="en-US" dirty="0"/>
              <a:t>(), and the </a:t>
            </a:r>
            <a:r>
              <a:rPr lang="en-US" dirty="0" err="1"/>
              <a:t>cumprod</a:t>
            </a:r>
            <a:r>
              <a:rPr lang="en-US" dirty="0"/>
              <a:t> will be very handy to tackle a specific flow dependency issue we will see in hands on labs</a:t>
            </a:r>
          </a:p>
        </p:txBody>
      </p:sp>
    </p:spTree>
    <p:extLst>
      <p:ext uri="{BB962C8B-B14F-4D97-AF65-F5344CB8AC3E}">
        <p14:creationId xmlns:p14="http://schemas.microsoft.com/office/powerpoint/2010/main" val="135143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Aggregation: compression results of higher dimensions to lower ones –  you may find patterns like this in your own code</a:t>
            </a:r>
          </a:p>
        </p:txBody>
      </p:sp>
    </p:spTree>
    <p:extLst>
      <p:ext uri="{BB962C8B-B14F-4D97-AF65-F5344CB8AC3E}">
        <p14:creationId xmlns:p14="http://schemas.microsoft.com/office/powerpoint/2010/main" val="352154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Aggregation: compression results of higher dimensions to lower ones – such as computing a mean, median, sum, standard deviation </a:t>
            </a:r>
            <a:r>
              <a:rPr lang="en-US" dirty="0" err="1"/>
              <a:t>etc</a:t>
            </a:r>
            <a:r>
              <a:rPr lang="en-US" dirty="0"/>
              <a:t>, It can be applied to compute a single scalar value or applied to get sub totals by row or by column</a:t>
            </a:r>
          </a:p>
        </p:txBody>
      </p:sp>
    </p:spTree>
    <p:extLst>
      <p:ext uri="{BB962C8B-B14F-4D97-AF65-F5344CB8AC3E}">
        <p14:creationId xmlns:p14="http://schemas.microsoft.com/office/powerpoint/2010/main" val="541819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Admonition to move such loopy code to Numpy method</a:t>
            </a:r>
          </a:p>
          <a:p>
            <a:endParaRPr lang="en-US" dirty="0"/>
          </a:p>
          <a:p>
            <a:r>
              <a:rPr lang="en-US" dirty="0"/>
              <a:t>On the left a Naïve and loopy way to add all numbers in an array</a:t>
            </a:r>
          </a:p>
          <a:p>
            <a:endParaRPr lang="en-US" dirty="0"/>
          </a:p>
          <a:p>
            <a:r>
              <a:rPr lang="en-US" dirty="0"/>
              <a:t>On the left, a single, easily read and understood line of code, that I the lab example is about 100X faster on </a:t>
            </a:r>
            <a:r>
              <a:rPr lang="en-US" dirty="0" err="1"/>
              <a:t>DevCloud</a:t>
            </a:r>
            <a:endParaRPr lang="en-US" dirty="0"/>
          </a:p>
        </p:txBody>
      </p:sp>
    </p:spTree>
    <p:extLst>
      <p:ext uri="{BB962C8B-B14F-4D97-AF65-F5344CB8AC3E}">
        <p14:creationId xmlns:p14="http://schemas.microsoft.com/office/powerpoint/2010/main" val="907722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loopy code patterns like the one on the left to compute a cumulative sum or product with the code on the right</a:t>
            </a:r>
          </a:p>
          <a:p>
            <a:endParaRPr lang="en-US" dirty="0"/>
          </a:p>
          <a:p>
            <a:r>
              <a:rPr lang="en-US" dirty="0"/>
              <a:t>Easier to read and maintain </a:t>
            </a:r>
          </a:p>
          <a:p>
            <a:endParaRPr lang="en-US" dirty="0"/>
          </a:p>
          <a:p>
            <a:r>
              <a:rPr lang="en-US" dirty="0"/>
              <a:t>20X faster</a:t>
            </a:r>
          </a:p>
        </p:txBody>
      </p:sp>
    </p:spTree>
    <p:extLst>
      <p:ext uri="{BB962C8B-B14F-4D97-AF65-F5344CB8AC3E}">
        <p14:creationId xmlns:p14="http://schemas.microsoft.com/office/powerpoint/2010/main" val="12454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Broadcasting applies operations on a smaller dimensional array or scalar to a different array with larger dimensions</a:t>
            </a:r>
          </a:p>
          <a:p>
            <a:endParaRPr lang="en-US" dirty="0"/>
          </a:p>
          <a:p>
            <a:r>
              <a:rPr lang="en-US" dirty="0"/>
              <a:t>This is not something you learn in Linear Algebra class as operations I Linear Algebra are particular about matching dimensions. To make this work, the smaller array or scalar has to be enlarged (and data copied appropriately) to eventually have two matching dimensions for both intermediate arrays prior to applying the operation at hand</a:t>
            </a:r>
          </a:p>
        </p:txBody>
      </p:sp>
    </p:spTree>
    <p:extLst>
      <p:ext uri="{BB962C8B-B14F-4D97-AF65-F5344CB8AC3E}">
        <p14:creationId xmlns:p14="http://schemas.microsoft.com/office/powerpoint/2010/main" val="2388024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graphic way to think about broadcasting</a:t>
            </a:r>
          </a:p>
          <a:p>
            <a:endParaRPr lang="en-US" dirty="0"/>
          </a:p>
          <a:p>
            <a:r>
              <a:rPr lang="en-US" dirty="0"/>
              <a:t>We want to add a scalar, the value 2, to every element of a larger array (containing 1,2,3</a:t>
            </a:r>
          </a:p>
          <a:p>
            <a:endParaRPr lang="en-US" dirty="0"/>
          </a:p>
          <a:p>
            <a:r>
              <a:rPr lang="en-US" dirty="0"/>
              <a:t>First the b arrays is stretched, enlarged, to the correct dimensions, with appropriate copying of the value 2 to the extra space. </a:t>
            </a:r>
          </a:p>
          <a:p>
            <a:endParaRPr lang="en-US" dirty="0"/>
          </a:p>
          <a:p>
            <a:r>
              <a:rPr lang="en-US" dirty="0"/>
              <a:t>Now I have two arrays of the same length that can be added in the usual Linear Algebra fashion with vectorized methods</a:t>
            </a:r>
          </a:p>
          <a:p>
            <a:endParaRPr lang="en-US" dirty="0"/>
          </a:p>
        </p:txBody>
      </p:sp>
    </p:spTree>
    <p:extLst>
      <p:ext uri="{BB962C8B-B14F-4D97-AF65-F5344CB8AC3E}">
        <p14:creationId xmlns:p14="http://schemas.microsoft.com/office/powerpoint/2010/main" val="3912539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adding a 1D vector to a 2D arrays</a:t>
            </a:r>
          </a:p>
          <a:p>
            <a:endParaRPr lang="en-US" dirty="0"/>
          </a:p>
          <a:p>
            <a:r>
              <a:rPr lang="en-US" dirty="0"/>
              <a:t>Extend the smaller array (or vector), copy the data in vectorized way, to match dimensions, then add</a:t>
            </a:r>
          </a:p>
          <a:p>
            <a:endParaRPr lang="en-US" dirty="0"/>
          </a:p>
          <a:p>
            <a:r>
              <a:rPr lang="en-US" dirty="0"/>
              <a:t>Lets say “a” has shape 4,3 and “b” has shape 1,3</a:t>
            </a:r>
          </a:p>
          <a:p>
            <a:endParaRPr lang="en-US" dirty="0"/>
          </a:p>
          <a:p>
            <a:r>
              <a:rPr lang="en-US" dirty="0"/>
              <a:t>We extend be by copying to be 4,3</a:t>
            </a:r>
          </a:p>
          <a:p>
            <a:endParaRPr lang="en-US" dirty="0"/>
          </a:p>
          <a:p>
            <a:r>
              <a:rPr lang="en-US" dirty="0"/>
              <a:t>Then add the two arrays</a:t>
            </a:r>
          </a:p>
        </p:txBody>
      </p:sp>
    </p:spTree>
    <p:extLst>
      <p:ext uri="{BB962C8B-B14F-4D97-AF65-F5344CB8AC3E}">
        <p14:creationId xmlns:p14="http://schemas.microsoft.com/office/powerpoint/2010/main" val="5830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AI Analytics kit is part of our </a:t>
            </a:r>
            <a:r>
              <a:rPr lang="en-US" sz="1200" i="1" kern="1200" dirty="0" err="1">
                <a:solidFill>
                  <a:schemeClr val="tx1"/>
                </a:solidFill>
                <a:effectLst/>
                <a:latin typeface="+mn-lt"/>
                <a:ea typeface="+mn-ea"/>
                <a:cs typeface="+mn-cs"/>
              </a:rPr>
              <a:t>oneAPI</a:t>
            </a:r>
            <a:r>
              <a:rPr lang="en-US" sz="1200" i="1" kern="1200" dirty="0">
                <a:solidFill>
                  <a:schemeClr val="tx1"/>
                </a:solidFill>
                <a:effectLst/>
                <a:latin typeface="+mn-lt"/>
                <a:ea typeface="+mn-ea"/>
                <a:cs typeface="+mn-cs"/>
              </a:rPr>
              <a:t> initiative and ecosystem building</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AI Analytics kit </a:t>
            </a:r>
            <a:r>
              <a:rPr lang="en-US" sz="1200" dirty="0"/>
              <a:t> is of interest to AI and Data Analytics folks, data scientists, data engineers, and so on.</a:t>
            </a:r>
          </a:p>
          <a:p>
            <a:endParaRPr lang="en-US" sz="1200" dirty="0">
              <a:solidFill>
                <a:srgbClr val="000000"/>
              </a:solidFill>
              <a:latin typeface="Helvetica Neue"/>
            </a:endParaRPr>
          </a:p>
          <a:p>
            <a:r>
              <a:rPr lang="en-US" sz="1200" dirty="0">
                <a:solidFill>
                  <a:srgbClr val="000000"/>
                </a:solidFill>
                <a:latin typeface="Helvetica Neue"/>
              </a:rPr>
              <a:t>The AI Analytics toolkit spans Deep Learning, Machine Learning, Data Analytics, and Intel Optimized Python</a:t>
            </a:r>
          </a:p>
          <a:p>
            <a:endParaRPr lang="en-US" sz="1200" dirty="0">
              <a:solidFill>
                <a:srgbClr val="000000"/>
              </a:solidFill>
              <a:latin typeface="Helvetica Neue"/>
            </a:endParaRPr>
          </a:p>
          <a:p>
            <a:r>
              <a:rPr lang="en-US" sz="1200" dirty="0">
                <a:solidFill>
                  <a:srgbClr val="000000"/>
                </a:solidFill>
                <a:latin typeface="Helvetica Neue"/>
              </a:rPr>
              <a:t>This course focuses on the circled areas</a:t>
            </a:r>
          </a:p>
          <a:p>
            <a:endParaRPr lang="en-US" sz="1200" dirty="0"/>
          </a:p>
          <a:p>
            <a:r>
              <a:rPr lang="en-US" sz="1200" dirty="0"/>
              <a:t>This course is primarily targeted at Machine Learning layer including </a:t>
            </a:r>
            <a:r>
              <a:rPr lang="en-US" sz="1200" dirty="0" err="1"/>
              <a:t>XGBoost</a:t>
            </a:r>
            <a:r>
              <a:rPr lang="en-US" sz="1200" dirty="0"/>
              <a:t> and Scikit-learn*</a:t>
            </a:r>
          </a:p>
          <a:p>
            <a:endParaRPr lang="en-US" sz="1200" dirty="0"/>
          </a:p>
          <a:p>
            <a:r>
              <a:rPr lang="en-US" sz="1200"/>
              <a:t>But we will also include training for acceleration using NumPy, Scipy, Pandas </a:t>
            </a:r>
            <a:r>
              <a:rPr lang="en-US" sz="1200" dirty="0" err="1"/>
              <a:t>etc</a:t>
            </a:r>
            <a:r>
              <a:rPr lang="en-US" sz="1200" dirty="0"/>
              <a:t>, as these are all </a:t>
            </a:r>
            <a:r>
              <a:rPr lang="en-US" sz="1200" b="1" dirty="0"/>
              <a:t>powered by oneAPI </a:t>
            </a:r>
            <a:r>
              <a:rPr lang="en-US" sz="1200" dirty="0"/>
              <a:t>and these packages provide key coverage for almost all AI projects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3622256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operations can also be broadcast – you can do array multiplication for example to quickly get an outer product!</a:t>
            </a:r>
          </a:p>
        </p:txBody>
      </p:sp>
    </p:spTree>
    <p:extLst>
      <p:ext uri="{BB962C8B-B14F-4D97-AF65-F5344CB8AC3E}">
        <p14:creationId xmlns:p14="http://schemas.microsoft.com/office/powerpoint/2010/main" val="2666997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just creating a multiplication table.  Not for real world consumption but to illustrate the point with concepts already known. In the example I used to calculate results I got on the order of </a:t>
            </a:r>
          </a:p>
          <a:p>
            <a:endParaRPr lang="en-US" dirty="0"/>
          </a:p>
          <a:p>
            <a:r>
              <a:rPr lang="en-US" dirty="0"/>
              <a:t>This applies a multiplication of two 1D vectors to arrive at a larger 2D array</a:t>
            </a:r>
          </a:p>
          <a:p>
            <a:endParaRPr lang="en-US" dirty="0"/>
          </a:p>
          <a:p>
            <a:r>
              <a:rPr lang="en-US" dirty="0"/>
              <a:t>The code on the right is functionally the same as the loopy code on the left but WAY faster</a:t>
            </a:r>
          </a:p>
          <a:p>
            <a:endParaRPr lang="en-US" dirty="0"/>
          </a:p>
          <a:p>
            <a:r>
              <a:rPr lang="en-US" dirty="0"/>
              <a:t>Do you have loopy code in your AI models?</a:t>
            </a:r>
          </a:p>
          <a:p>
            <a:endParaRPr lang="en-US" dirty="0"/>
          </a:p>
          <a:p>
            <a:r>
              <a:rPr lang="en-US" dirty="0"/>
              <a:t>Look up Jake </a:t>
            </a:r>
            <a:r>
              <a:rPr lang="en-US" dirty="0" err="1"/>
              <a:t>Vanderplas</a:t>
            </a:r>
            <a:r>
              <a:rPr lang="en-US" dirty="0"/>
              <a:t> on </a:t>
            </a:r>
            <a:r>
              <a:rPr lang="en-US" dirty="0" err="1"/>
              <a:t>youtube</a:t>
            </a:r>
            <a:r>
              <a:rPr lang="en-US" dirty="0"/>
              <a:t>, any video he does on Numpy and other topics are pure gold. He demonstrates a way to use broadcasting to efficiently do a pairwise distance or similar using broadcasting</a:t>
            </a:r>
          </a:p>
          <a:p>
            <a:endParaRPr lang="en-US" dirty="0"/>
          </a:p>
        </p:txBody>
      </p:sp>
    </p:spTree>
    <p:extLst>
      <p:ext uri="{BB962C8B-B14F-4D97-AF65-F5344CB8AC3E}">
        <p14:creationId xmlns:p14="http://schemas.microsoft.com/office/powerpoint/2010/main" val="917309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Now we move on to conditional statement – “if” statements – that really can slow you loopy code down and can sometime be a challenge to write in Numpy…</a:t>
            </a:r>
          </a:p>
          <a:p>
            <a:endParaRPr lang="en-US" sz="1100" dirty="0"/>
          </a:p>
          <a:p>
            <a:r>
              <a:rPr lang="en-US" sz="1100" dirty="0"/>
              <a:t>Unless you know about </a:t>
            </a:r>
            <a:r>
              <a:rPr lang="en-US" sz="1100" dirty="0" err="1"/>
              <a:t>numpy.Where</a:t>
            </a:r>
            <a:r>
              <a:rPr lang="en-US" sz="1100" dirty="0"/>
              <a:t> and </a:t>
            </a:r>
            <a:r>
              <a:rPr lang="en-US" sz="1100" dirty="0" err="1"/>
              <a:t>Numpy.Select</a:t>
            </a:r>
            <a:r>
              <a:rPr lang="en-US" sz="1100" dirty="0"/>
              <a:t>!</a:t>
            </a:r>
          </a:p>
          <a:p>
            <a:endParaRPr lang="en-US" sz="1100" dirty="0"/>
          </a:p>
          <a:p>
            <a:r>
              <a:rPr lang="en-US" sz="1100" dirty="0"/>
              <a:t>“Where” Returns elements chosen from x or y depending on condition. </a:t>
            </a:r>
          </a:p>
          <a:p>
            <a:endParaRPr lang="en-US" sz="1100" dirty="0"/>
          </a:p>
          <a:p>
            <a:r>
              <a:rPr lang="en-US" dirty="0"/>
              <a:t>See the official documentation</a:t>
            </a:r>
          </a:p>
          <a:p>
            <a:endParaRPr lang="en-US" dirty="0"/>
          </a:p>
          <a:p>
            <a:r>
              <a:rPr lang="en-US" dirty="0"/>
              <a:t>Here is an example of  conditionally multiplying a vector of values by 10 – if a &lt; 5 then don’t multiply</a:t>
            </a:r>
          </a:p>
        </p:txBody>
      </p:sp>
    </p:spTree>
    <p:extLst>
      <p:ext uri="{BB962C8B-B14F-4D97-AF65-F5344CB8AC3E}">
        <p14:creationId xmlns:p14="http://schemas.microsoft.com/office/powerpoint/2010/main" val="3744542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loopy code with a one liner. Does conditional processing</a:t>
            </a:r>
          </a:p>
          <a:p>
            <a:endParaRPr lang="en-US" dirty="0"/>
          </a:p>
          <a:p>
            <a:r>
              <a:rPr lang="en-US" dirty="0"/>
              <a:t>Here is example where we discount the median price for California Housing for a range of prices to conduct an experiment</a:t>
            </a:r>
          </a:p>
          <a:p>
            <a:endParaRPr lang="en-US" dirty="0"/>
          </a:p>
          <a:p>
            <a:r>
              <a:rPr lang="en-US" dirty="0"/>
              <a:t>The where clause is much more readable and maintainable and we also get a nice boost in speed around 20X</a:t>
            </a:r>
          </a:p>
          <a:p>
            <a:endParaRPr lang="en-US" dirty="0"/>
          </a:p>
        </p:txBody>
      </p:sp>
    </p:spTree>
    <p:extLst>
      <p:ext uri="{BB962C8B-B14F-4D97-AF65-F5344CB8AC3E}">
        <p14:creationId xmlns:p14="http://schemas.microsoft.com/office/powerpoint/2010/main" val="192753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mask patterns easily!</a:t>
            </a:r>
          </a:p>
          <a:p>
            <a:endParaRPr lang="en-US" dirty="0"/>
          </a:p>
          <a:p>
            <a:r>
              <a:rPr lang="en-US" dirty="0"/>
              <a:t>Based on reshaped DBSCAN output (-1 are outliers) we conditionally process the data differently</a:t>
            </a:r>
            <a:br>
              <a:rPr lang="en-US" dirty="0"/>
            </a:br>
            <a:endParaRPr lang="en-US" dirty="0"/>
          </a:p>
        </p:txBody>
      </p:sp>
    </p:spTree>
    <p:extLst>
      <p:ext uri="{BB962C8B-B14F-4D97-AF65-F5344CB8AC3E}">
        <p14:creationId xmlns:p14="http://schemas.microsoft.com/office/powerpoint/2010/main" val="2095089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conditional logic in parenthesis with AND, OR, NOT </a:t>
            </a:r>
            <a:r>
              <a:rPr lang="en-US" dirty="0" err="1"/>
              <a:t>etc</a:t>
            </a:r>
            <a:endParaRPr lang="en-US" dirty="0"/>
          </a:p>
          <a:p>
            <a:endParaRPr lang="en-US" dirty="0"/>
          </a:p>
          <a:p>
            <a:r>
              <a:rPr lang="en-US" dirty="0"/>
              <a:t>This by default blanks the non interesting location with zero</a:t>
            </a:r>
          </a:p>
          <a:p>
            <a:endParaRPr lang="en-US" dirty="0"/>
          </a:p>
          <a:p>
            <a:r>
              <a:rPr lang="en-US" dirty="0"/>
              <a:t>Here the interesting pattern we are examining are where we highlight multiple of 12 and 9</a:t>
            </a:r>
          </a:p>
          <a:p>
            <a:endParaRPr lang="en-US" dirty="0"/>
          </a:p>
          <a:p>
            <a:r>
              <a:rPr lang="en-US" dirty="0"/>
              <a:t>Shows default value being assigned zero at the end when condition not met</a:t>
            </a:r>
          </a:p>
          <a:p>
            <a:endParaRPr lang="en-US" dirty="0"/>
          </a:p>
          <a:p>
            <a:r>
              <a:rPr lang="en-US" dirty="0"/>
              <a:t>Fills table with zeros except for ones we are interested in </a:t>
            </a:r>
          </a:p>
          <a:p>
            <a:endParaRPr lang="en-US" dirty="0"/>
          </a:p>
          <a:p>
            <a:r>
              <a:rPr lang="en-US" dirty="0"/>
              <a:t>The results for a 1000x1000 array</a:t>
            </a:r>
          </a:p>
          <a:p>
            <a:endParaRPr lang="en-US" dirty="0"/>
          </a:p>
        </p:txBody>
      </p:sp>
    </p:spTree>
    <p:extLst>
      <p:ext uri="{BB962C8B-B14F-4D97-AF65-F5344CB8AC3E}">
        <p14:creationId xmlns:p14="http://schemas.microsoft.com/office/powerpoint/2010/main" val="979180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Applies conditional logic in a vectorized way</a:t>
            </a:r>
          </a:p>
          <a:p>
            <a:endParaRPr lang="en-US" dirty="0"/>
          </a:p>
          <a:p>
            <a:r>
              <a:rPr lang="en-US" dirty="0"/>
              <a:t>Here X is a increasing sequence of values</a:t>
            </a:r>
          </a:p>
          <a:p>
            <a:endParaRPr lang="en-US" dirty="0"/>
          </a:p>
          <a:p>
            <a:r>
              <a:rPr lang="en-US" dirty="0"/>
              <a:t>The condition means</a:t>
            </a:r>
          </a:p>
          <a:p>
            <a:r>
              <a:rPr lang="en-US" dirty="0"/>
              <a:t>Whenever x &lt; 3 then return x, </a:t>
            </a:r>
          </a:p>
          <a:p>
            <a:endParaRPr lang="en-US" dirty="0"/>
          </a:p>
          <a:p>
            <a:r>
              <a:rPr lang="en-US" dirty="0"/>
              <a:t>Else</a:t>
            </a:r>
          </a:p>
          <a:p>
            <a:r>
              <a:rPr lang="en-US" dirty="0"/>
              <a:t>When X &gt; 3 return x**2</a:t>
            </a:r>
          </a:p>
          <a:p>
            <a:endParaRPr lang="en-US" dirty="0"/>
          </a:p>
          <a:p>
            <a:r>
              <a:rPr lang="en-US" dirty="0"/>
              <a:t>Default (x == 3) returns 42</a:t>
            </a:r>
          </a:p>
        </p:txBody>
      </p:sp>
    </p:spTree>
    <p:extLst>
      <p:ext uri="{BB962C8B-B14F-4D97-AF65-F5344CB8AC3E}">
        <p14:creationId xmlns:p14="http://schemas.microsoft.com/office/powerpoint/2010/main" val="1777548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I am starting with using Numpy arrays but accessing them with a loop – inefficiently</a:t>
            </a:r>
          </a:p>
          <a:p>
            <a:endParaRPr lang="en-US" dirty="0"/>
          </a:p>
          <a:p>
            <a:r>
              <a:rPr lang="en-US" dirty="0"/>
              <a:t>There is ugly conditional code (not based on any known real world problem) but I am sure you have real codes that are even more complex</a:t>
            </a:r>
          </a:p>
          <a:p>
            <a:endParaRPr lang="en-US" dirty="0"/>
          </a:p>
          <a:p>
            <a:r>
              <a:rPr lang="en-US" dirty="0"/>
              <a:t>The code is more readable, maintainable and we get nice acceleration: roughly 26X times</a:t>
            </a:r>
          </a:p>
          <a:p>
            <a:endParaRPr lang="en-US" dirty="0"/>
          </a:p>
          <a:p>
            <a:endParaRPr lang="en-US" dirty="0"/>
          </a:p>
          <a:p>
            <a:endParaRPr lang="en-US" dirty="0"/>
          </a:p>
        </p:txBody>
      </p:sp>
    </p:spTree>
    <p:extLst>
      <p:ext uri="{BB962C8B-B14F-4D97-AF65-F5344CB8AC3E}">
        <p14:creationId xmlns:p14="http://schemas.microsoft.com/office/powerpoint/2010/main" val="1810405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know, Pandas is built on top of Numpy. So enhancements made to Numpy powered by oneAPI also apply to Pandas</a:t>
            </a:r>
          </a:p>
        </p:txBody>
      </p:sp>
    </p:spTree>
    <p:extLst>
      <p:ext uri="{BB962C8B-B14F-4D97-AF65-F5344CB8AC3E}">
        <p14:creationId xmlns:p14="http://schemas.microsoft.com/office/powerpoint/2010/main" val="2112680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what we will apply in the hands on lab, We encourage using </a:t>
            </a:r>
            <a:r>
              <a:rPr lang="en-US" dirty="0" err="1"/>
              <a:t>Pandas.Apply</a:t>
            </a:r>
            <a:r>
              <a:rPr lang="en-US" dirty="0"/>
              <a:t> when it </a:t>
            </a:r>
            <a:r>
              <a:rPr lang="en-US" dirty="0" err="1"/>
              <a:t>performas</a:t>
            </a:r>
            <a:r>
              <a:rPr lang="en-US" dirty="0"/>
              <a:t> well for you – mainly when the applied functions is fairly straightforward with little conditional branching</a:t>
            </a:r>
          </a:p>
          <a:p>
            <a:endParaRPr lang="en-US" dirty="0"/>
          </a:p>
          <a:p>
            <a:r>
              <a:rPr lang="en-US" dirty="0"/>
              <a:t>When Conditional Logic get more tedious, where different rows of different columns are being read and combined, the Apply method may perform more slowly</a:t>
            </a:r>
          </a:p>
          <a:p>
            <a:endParaRPr lang="en-US" dirty="0"/>
          </a:p>
          <a:p>
            <a:r>
              <a:rPr lang="en-US" dirty="0"/>
              <a:t>Consider replacing Pandas. Apply with a direct use of </a:t>
            </a:r>
            <a:r>
              <a:rPr lang="en-US" dirty="0" err="1"/>
              <a:t>Numpy.Select</a:t>
            </a:r>
            <a:r>
              <a:rPr lang="en-US" dirty="0"/>
              <a:t> to simplify the logic (you use </a:t>
            </a:r>
            <a:r>
              <a:rPr lang="en-US" dirty="0" err="1"/>
              <a:t>DataFrames</a:t>
            </a:r>
            <a:r>
              <a:rPr lang="en-US" dirty="0"/>
              <a:t> in your choice list or conditional list )</a:t>
            </a:r>
          </a:p>
          <a:p>
            <a:r>
              <a:rPr lang="en-US" dirty="0"/>
              <a:t>Or </a:t>
            </a:r>
            <a:r>
              <a:rPr lang="en-US" dirty="0" err="1"/>
              <a:t>usuallt</a:t>
            </a:r>
            <a:r>
              <a:rPr lang="en-US" dirty="0"/>
              <a:t> faster, convert the pertinent parts of the </a:t>
            </a:r>
            <a:r>
              <a:rPr lang="en-US" dirty="0" err="1"/>
              <a:t>dataframe</a:t>
            </a:r>
            <a:r>
              <a:rPr lang="en-US" dirty="0"/>
              <a:t> to </a:t>
            </a:r>
            <a:r>
              <a:rPr lang="en-US" dirty="0" err="1"/>
              <a:t>numpy</a:t>
            </a:r>
            <a:r>
              <a:rPr lang="en-US" dirty="0"/>
              <a:t> using </a:t>
            </a:r>
            <a:r>
              <a:rPr lang="en-US" dirty="0" err="1"/>
              <a:t>to_numpy</a:t>
            </a:r>
            <a:r>
              <a:rPr lang="en-US" dirty="0"/>
              <a:t>()</a:t>
            </a:r>
          </a:p>
          <a:p>
            <a:r>
              <a:rPr lang="en-US" dirty="0"/>
              <a:t>Then use the Numpy Select as usual</a:t>
            </a:r>
          </a:p>
          <a:p>
            <a:r>
              <a:rPr lang="en-US" dirty="0"/>
              <a:t>Then assign the output result from the </a:t>
            </a:r>
            <a:r>
              <a:rPr lang="en-US" dirty="0" err="1"/>
              <a:t>numpy.select</a:t>
            </a:r>
            <a:r>
              <a:rPr lang="en-US" dirty="0"/>
              <a:t> back the column you intended to update</a:t>
            </a:r>
          </a:p>
        </p:txBody>
      </p:sp>
    </p:spTree>
    <p:extLst>
      <p:ext uri="{BB962C8B-B14F-4D97-AF65-F5344CB8AC3E}">
        <p14:creationId xmlns:p14="http://schemas.microsoft.com/office/powerpoint/2010/main" val="77881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AI Analytics kit is part of our </a:t>
            </a:r>
            <a:r>
              <a:rPr lang="en-US" sz="1200" i="1" kern="1200" dirty="0" err="1">
                <a:solidFill>
                  <a:schemeClr val="tx1"/>
                </a:solidFill>
                <a:effectLst/>
                <a:latin typeface="+mn-lt"/>
                <a:ea typeface="+mn-ea"/>
                <a:cs typeface="+mn-cs"/>
              </a:rPr>
              <a:t>oneAPI</a:t>
            </a:r>
            <a:r>
              <a:rPr lang="en-US" sz="1200" i="1" kern="1200" dirty="0">
                <a:solidFill>
                  <a:schemeClr val="tx1"/>
                </a:solidFill>
                <a:effectLst/>
                <a:latin typeface="+mn-lt"/>
                <a:ea typeface="+mn-ea"/>
                <a:cs typeface="+mn-cs"/>
              </a:rPr>
              <a:t> initiative and ecosystem building</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AI Analytics kit </a:t>
            </a:r>
            <a:r>
              <a:rPr lang="en-US" sz="1200" dirty="0"/>
              <a:t> is of interest to AI and Data Analytics folks, data scientists, data engineers, and so on.</a:t>
            </a:r>
          </a:p>
          <a:p>
            <a:endParaRPr lang="en-US" sz="1200" dirty="0">
              <a:solidFill>
                <a:srgbClr val="000000"/>
              </a:solidFill>
              <a:latin typeface="Helvetica Neue"/>
            </a:endParaRPr>
          </a:p>
          <a:p>
            <a:r>
              <a:rPr lang="en-US" sz="1200" dirty="0">
                <a:solidFill>
                  <a:srgbClr val="000000"/>
                </a:solidFill>
                <a:latin typeface="Helvetica Neue"/>
              </a:rPr>
              <a:t>The AI Analytics toolkit spans Deep Learning, Machine Learning, Data Analytics, and Intel Optimized Python</a:t>
            </a:r>
          </a:p>
          <a:p>
            <a:endParaRPr lang="en-US" sz="1200" dirty="0">
              <a:solidFill>
                <a:srgbClr val="000000"/>
              </a:solidFill>
              <a:latin typeface="Helvetica Neue"/>
            </a:endParaRPr>
          </a:p>
          <a:p>
            <a:r>
              <a:rPr lang="en-US" sz="1200" dirty="0">
                <a:solidFill>
                  <a:srgbClr val="000000"/>
                </a:solidFill>
                <a:latin typeface="Helvetica Neue"/>
              </a:rPr>
              <a:t>This course focuses on the circled areas</a:t>
            </a:r>
          </a:p>
          <a:p>
            <a:endParaRPr lang="en-US" sz="1200" dirty="0"/>
          </a:p>
          <a:p>
            <a:r>
              <a:rPr lang="en-US" sz="1200" dirty="0"/>
              <a:t>This course is primarily targeted at Machine Learning layer including </a:t>
            </a:r>
            <a:r>
              <a:rPr lang="en-US" sz="1200" dirty="0" err="1"/>
              <a:t>XGBoost</a:t>
            </a:r>
            <a:r>
              <a:rPr lang="en-US" sz="1200" dirty="0"/>
              <a:t> and Scikit-learn*</a:t>
            </a:r>
          </a:p>
          <a:p>
            <a:endParaRPr lang="en-US" sz="1200" dirty="0"/>
          </a:p>
          <a:p>
            <a:r>
              <a:rPr lang="en-US" sz="1200"/>
              <a:t>But we will also include training for acceleration using NumPy, Scipy, Pandas </a:t>
            </a:r>
            <a:r>
              <a:rPr lang="en-US" sz="1200" dirty="0" err="1"/>
              <a:t>etc</a:t>
            </a:r>
            <a:r>
              <a:rPr lang="en-US" sz="1200" dirty="0"/>
              <a:t>, as these are all </a:t>
            </a:r>
            <a:r>
              <a:rPr lang="en-US" sz="1200" b="1" dirty="0"/>
              <a:t>powered by oneAPI </a:t>
            </a:r>
            <a:r>
              <a:rPr lang="en-US" sz="1200" dirty="0"/>
              <a:t>and these packages provide key coverage for almost all AI projects</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latin typeface="Intel Clear"/>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Intel Clear"/>
              <a:ea typeface="+mn-ea"/>
              <a:cs typeface="+mn-cs"/>
              <a:sym typeface="Helvetica Neue"/>
            </a:endParaRPr>
          </a:p>
        </p:txBody>
      </p:sp>
    </p:spTree>
    <p:extLst>
      <p:ext uri="{BB962C8B-B14F-4D97-AF65-F5344CB8AC3E}">
        <p14:creationId xmlns:p14="http://schemas.microsoft.com/office/powerpoint/2010/main" val="2897325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contrived example</a:t>
            </a:r>
          </a:p>
          <a:p>
            <a:endParaRPr lang="en-US" dirty="0"/>
          </a:p>
          <a:p>
            <a:r>
              <a:rPr lang="en-US" dirty="0"/>
              <a:t>We have applied the logic in </a:t>
            </a:r>
            <a:r>
              <a:rPr lang="en-US" dirty="0" err="1"/>
              <a:t>func</a:t>
            </a:r>
            <a:r>
              <a:rPr lang="en-US" dirty="0"/>
              <a:t> to a </a:t>
            </a:r>
            <a:r>
              <a:rPr lang="en-US" dirty="0" err="1"/>
              <a:t>Pandas.apply</a:t>
            </a:r>
            <a:r>
              <a:rPr lang="en-US" dirty="0"/>
              <a:t> via a lambda function</a:t>
            </a:r>
          </a:p>
          <a:p>
            <a:r>
              <a:rPr lang="en-US" dirty="0"/>
              <a:t> Then time the result</a:t>
            </a:r>
          </a:p>
        </p:txBody>
      </p:sp>
    </p:spTree>
    <p:extLst>
      <p:ext uri="{BB962C8B-B14F-4D97-AF65-F5344CB8AC3E}">
        <p14:creationId xmlns:p14="http://schemas.microsoft.com/office/powerpoint/2010/main" val="2051324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try replacing the Pandas Apply with a NumPy select as follows</a:t>
            </a:r>
          </a:p>
          <a:p>
            <a:endParaRPr lang="en-US" dirty="0"/>
          </a:p>
          <a:p>
            <a:r>
              <a:rPr lang="en-US" dirty="0"/>
              <a:t>We create a condition list (remember to use tuples as the elements inside the list) as shown</a:t>
            </a:r>
          </a:p>
          <a:p>
            <a:endParaRPr lang="en-US" dirty="0"/>
          </a:p>
          <a:p>
            <a:r>
              <a:rPr lang="en-US" dirty="0"/>
              <a:t>Then create a choice list that essentially call the same function as before, with the mods you wish to make to the resulting output column</a:t>
            </a:r>
          </a:p>
          <a:p>
            <a:endParaRPr lang="en-US" dirty="0"/>
          </a:p>
          <a:p>
            <a:r>
              <a:rPr lang="en-US" dirty="0"/>
              <a:t>Call select (here we give the default value as we had done on the previous slide</a:t>
            </a:r>
          </a:p>
          <a:p>
            <a:endParaRPr lang="en-US" dirty="0"/>
          </a:p>
          <a:p>
            <a:r>
              <a:rPr lang="en-US" dirty="0"/>
              <a:t>Then assign the result back to the </a:t>
            </a:r>
            <a:r>
              <a:rPr lang="en-US" dirty="0" err="1"/>
              <a:t>dataFrame</a:t>
            </a:r>
            <a:r>
              <a:rPr lang="en-US" dirty="0"/>
              <a:t>!</a:t>
            </a:r>
          </a:p>
          <a:p>
            <a:endParaRPr lang="en-US" dirty="0"/>
          </a:p>
          <a:p>
            <a:r>
              <a:rPr lang="en-US" dirty="0"/>
              <a:t>Done!</a:t>
            </a:r>
          </a:p>
          <a:p>
            <a:endParaRPr lang="en-US" dirty="0"/>
          </a:p>
          <a:p>
            <a:r>
              <a:rPr lang="en-US" dirty="0"/>
              <a:t>Results on </a:t>
            </a:r>
            <a:r>
              <a:rPr lang="en-US" dirty="0" err="1"/>
              <a:t>DevCloud</a:t>
            </a:r>
            <a:r>
              <a:rPr lang="en-US" dirty="0"/>
              <a:t> were over 200X faster then the Pandas. Apply</a:t>
            </a:r>
          </a:p>
        </p:txBody>
      </p:sp>
    </p:spTree>
    <p:extLst>
      <p:ext uri="{BB962C8B-B14F-4D97-AF65-F5344CB8AC3E}">
        <p14:creationId xmlns:p14="http://schemas.microsoft.com/office/powerpoint/2010/main" val="3834390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Scipy/ Scikit-Learn*, or NumPy/ Pandas are powered by oneAPI or have Intel Extensions for them.</a:t>
            </a:r>
          </a:p>
          <a:p>
            <a:endParaRPr lang="en-US" dirty="0"/>
          </a:p>
          <a:p>
            <a:r>
              <a:rPr lang="en-US" dirty="0"/>
              <a:t>FIND ALTERNATIVES to existing legacy loops</a:t>
            </a:r>
          </a:p>
          <a:p>
            <a:endParaRPr lang="en-US" dirty="0"/>
          </a:p>
          <a:p>
            <a:endParaRPr lang="en-US" dirty="0"/>
          </a:p>
          <a:p>
            <a:endParaRPr lang="en-US" dirty="0"/>
          </a:p>
        </p:txBody>
      </p:sp>
    </p:spTree>
    <p:extLst>
      <p:ext uri="{BB962C8B-B14F-4D97-AF65-F5344CB8AC3E}">
        <p14:creationId xmlns:p14="http://schemas.microsoft.com/office/powerpoint/2010/main" val="2346421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7346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attending this session</a:t>
            </a:r>
          </a:p>
        </p:txBody>
      </p:sp>
    </p:spTree>
    <p:extLst>
      <p:ext uri="{BB962C8B-B14F-4D97-AF65-F5344CB8AC3E}">
        <p14:creationId xmlns:p14="http://schemas.microsoft.com/office/powerpoint/2010/main" val="3132768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71475" y="701675"/>
            <a:ext cx="6229350" cy="3505200"/>
          </a:xfrm>
          <a:prstGeom prst="rect">
            <a:avLst/>
          </a:prstGeo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00" name="Slide Number Placeholder 3"/>
          <p:cNvSpPr>
            <a:spLocks noGrp="1"/>
          </p:cNvSpPr>
          <p:nvPr>
            <p:ph type="sldNum" sz="quarter" idx="5"/>
          </p:nvPr>
        </p:nvSpPr>
        <p:spPr bwMode="auto">
          <a:xfrm>
            <a:off x="6236335" y="8865641"/>
            <a:ext cx="542290" cy="3505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57066" indent="-291179" eaLnBrk="0" hangingPunct="0">
              <a:defRPr>
                <a:solidFill>
                  <a:schemeClr val="tx1"/>
                </a:solidFill>
                <a:latin typeface="Neo Sans Intel" pitchFamily="34" charset="0"/>
                <a:cs typeface="Arial" pitchFamily="34" charset="0"/>
              </a:defRPr>
            </a:lvl2pPr>
            <a:lvl3pPr marL="1164717" indent="-232943" eaLnBrk="0" hangingPunct="0">
              <a:defRPr>
                <a:solidFill>
                  <a:schemeClr val="tx1"/>
                </a:solidFill>
                <a:latin typeface="Neo Sans Intel" pitchFamily="34" charset="0"/>
                <a:cs typeface="Arial" pitchFamily="34" charset="0"/>
              </a:defRPr>
            </a:lvl3pPr>
            <a:lvl4pPr marL="1630604" indent="-232943" eaLnBrk="0" hangingPunct="0">
              <a:defRPr>
                <a:solidFill>
                  <a:schemeClr val="tx1"/>
                </a:solidFill>
                <a:latin typeface="Neo Sans Intel" pitchFamily="34" charset="0"/>
                <a:cs typeface="Arial" pitchFamily="34" charset="0"/>
              </a:defRPr>
            </a:lvl4pPr>
            <a:lvl5pPr marL="2096491" indent="-232943" eaLnBrk="0" hangingPunct="0">
              <a:defRPr>
                <a:solidFill>
                  <a:schemeClr val="tx1"/>
                </a:solidFill>
                <a:latin typeface="Neo Sans Intel" pitchFamily="34" charset="0"/>
                <a:cs typeface="Arial" pitchFamily="34" charset="0"/>
              </a:defRPr>
            </a:lvl5pPr>
            <a:lvl6pPr marL="2562377" indent="-232943" defTabSz="465887" eaLnBrk="0" fontAlgn="base" hangingPunct="0">
              <a:spcBef>
                <a:spcPct val="0"/>
              </a:spcBef>
              <a:spcAft>
                <a:spcPct val="0"/>
              </a:spcAft>
              <a:defRPr>
                <a:solidFill>
                  <a:schemeClr val="tx1"/>
                </a:solidFill>
                <a:latin typeface="Neo Sans Intel" pitchFamily="34" charset="0"/>
                <a:cs typeface="Arial" pitchFamily="34" charset="0"/>
              </a:defRPr>
            </a:lvl6pPr>
            <a:lvl7pPr marL="3028264" indent="-232943" defTabSz="465887" eaLnBrk="0" fontAlgn="base" hangingPunct="0">
              <a:spcBef>
                <a:spcPct val="0"/>
              </a:spcBef>
              <a:spcAft>
                <a:spcPct val="0"/>
              </a:spcAft>
              <a:defRPr>
                <a:solidFill>
                  <a:schemeClr val="tx1"/>
                </a:solidFill>
                <a:latin typeface="Neo Sans Intel" pitchFamily="34" charset="0"/>
                <a:cs typeface="Arial" pitchFamily="34" charset="0"/>
              </a:defRPr>
            </a:lvl7pPr>
            <a:lvl8pPr marL="3494151" indent="-232943" defTabSz="465887" eaLnBrk="0" fontAlgn="base" hangingPunct="0">
              <a:spcBef>
                <a:spcPct val="0"/>
              </a:spcBef>
              <a:spcAft>
                <a:spcPct val="0"/>
              </a:spcAft>
              <a:defRPr>
                <a:solidFill>
                  <a:schemeClr val="tx1"/>
                </a:solidFill>
                <a:latin typeface="Neo Sans Intel" pitchFamily="34" charset="0"/>
                <a:cs typeface="Arial" pitchFamily="34" charset="0"/>
              </a:defRPr>
            </a:lvl8pPr>
            <a:lvl9pPr marL="3960038" indent="-232943" defTabSz="465887"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solidFill>
                  <a:prstClr val="black"/>
                </a:solidFill>
                <a:latin typeface="Intel Clear" pitchFamily="34" charset="0"/>
              </a:rPr>
              <a:pPr eaLnBrk="1" hangingPunct="1"/>
              <a:t>47</a:t>
            </a:fld>
            <a:endParaRPr lang="en-US" altLang="en-US" dirty="0">
              <a:solidFill>
                <a:prstClr val="black"/>
              </a:solidFill>
              <a:latin typeface="Intel Clear" pitchFamily="34" charset="0"/>
            </a:endParaRPr>
          </a:p>
        </p:txBody>
      </p:sp>
      <p:sp>
        <p:nvSpPr>
          <p:cNvPr id="3" name="Notes Placeholder 2">
            <a:extLst>
              <a:ext uri="{FF2B5EF4-FFF2-40B4-BE49-F238E27FC236}">
                <a16:creationId xmlns:a16="http://schemas.microsoft.com/office/drawing/2014/main" id="{98F3157B-7EAB-6747-9327-08C5B56953B4}"/>
              </a:ext>
            </a:extLst>
          </p:cNvPr>
          <p:cNvSpPr>
            <a:spLocks noGrp="1"/>
          </p:cNvSpPr>
          <p:nvPr>
            <p:ph type="body" sz="quarter" idx="3"/>
          </p:nvPr>
        </p:nvSpPr>
        <p:spPr>
          <a:xfrm>
            <a:off x="929640" y="4524374"/>
            <a:ext cx="7437120" cy="1960245"/>
          </a:xfrm>
        </p:spPr>
        <p:txBody>
          <a:bodyPr/>
          <a:lstStyle/>
          <a:p>
            <a:endParaRPr lang="en-US" dirty="0"/>
          </a:p>
        </p:txBody>
      </p:sp>
    </p:spTree>
    <p:extLst>
      <p:ext uri="{BB962C8B-B14F-4D97-AF65-F5344CB8AC3E}">
        <p14:creationId xmlns:p14="http://schemas.microsoft.com/office/powerpoint/2010/main" val="423020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684BADA8-AB47-4C37-801D-6857DCBB595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109728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3731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indent="-857250">
              <a:buFont typeface="Arial" panose="020B0604020202020204" pitchFamily="34" charset="0"/>
              <a:buChar char="•"/>
            </a:pPr>
            <a:r>
              <a:rPr lang="en-US"/>
              <a:t>Stock version of NumPy has oneAPI included</a:t>
            </a:r>
          </a:p>
          <a:p>
            <a:pPr marL="857250" indent="-857250">
              <a:buFont typeface="Arial" panose="020B0604020202020204" pitchFamily="34" charset="0"/>
              <a:buChar char="•"/>
            </a:pPr>
            <a:r>
              <a:rPr lang="en-US" dirty="0"/>
              <a:t>Download </a:t>
            </a:r>
            <a:r>
              <a:rPr lang="en-US" dirty="0" err="1"/>
              <a:t>oneAPI</a:t>
            </a:r>
            <a:r>
              <a:rPr lang="en-US" dirty="0"/>
              <a:t> analytics toolkit </a:t>
            </a:r>
            <a:r>
              <a:rPr lang="en-US" dirty="0">
                <a:solidFill>
                  <a:schemeClr val="accent2"/>
                </a:solidFill>
                <a:hlinkClick r:id="rId3">
                  <a:extLst>
                    <a:ext uri="{A12FA001-AC4F-418D-AE19-62706E023703}">
                      <ahyp:hlinkClr xmlns:ahyp="http://schemas.microsoft.com/office/drawing/2018/hyperlinkcolor" val="tx"/>
                    </a:ext>
                  </a:extLst>
                </a:hlinkClick>
              </a:rPr>
              <a:t>here</a:t>
            </a:r>
            <a:r>
              <a:rPr lang="en-US" dirty="0">
                <a:solidFill>
                  <a:schemeClr val="accent2"/>
                </a:solidFill>
              </a:rPr>
              <a:t> (get latest functionality here first)</a:t>
            </a:r>
          </a:p>
          <a:p>
            <a:pPr marL="857250" indent="-857250">
              <a:buFont typeface="Arial" panose="020B0604020202020204" pitchFamily="34" charset="0"/>
              <a:buChar char="•"/>
            </a:pPr>
            <a:r>
              <a:rPr lang="en-US"/>
              <a:t>Are you getting the performance you expect using NumPy?</a:t>
            </a:r>
          </a:p>
          <a:p>
            <a:pPr marL="857250" indent="-857250">
              <a:buFont typeface="Arial" panose="020B0604020202020204" pitchFamily="34" charset="0"/>
              <a:buChar char="•"/>
            </a:pPr>
            <a:r>
              <a:rPr lang="en-US"/>
              <a:t>May you already use NumPy. Are you using NumPy </a:t>
            </a:r>
            <a:r>
              <a:rPr lang="en-US" b="1" dirty="0"/>
              <a:t>effectively</a:t>
            </a:r>
            <a:r>
              <a:rPr lang="en-US" dirty="0"/>
              <a:t>?</a:t>
            </a:r>
          </a:p>
          <a:p>
            <a:pPr marL="857250" indent="-857250">
              <a:buFont typeface="Arial" panose="020B0604020202020204" pitchFamily="34" charset="0"/>
              <a:buChar char="•"/>
            </a:pPr>
            <a:r>
              <a:rPr lang="en-US"/>
              <a:t>Note: Keep NumPy library up to date</a:t>
            </a:r>
          </a:p>
          <a:p>
            <a:pPr marL="857250" indent="-857250">
              <a:buFont typeface="Arial" panose="020B0604020202020204" pitchFamily="34" charset="0"/>
              <a:buChar char="•"/>
            </a:pPr>
            <a:r>
              <a:rPr lang="en-US"/>
              <a:t>Are you using NumPy effectively?</a:t>
            </a:r>
          </a:p>
        </p:txBody>
      </p:sp>
    </p:spTree>
    <p:extLst>
      <p:ext uri="{BB962C8B-B14F-4D97-AF65-F5344CB8AC3E}">
        <p14:creationId xmlns:p14="http://schemas.microsoft.com/office/powerpoint/2010/main" val="287772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 is great. Its my native language now, having developed in other languages in the past</a:t>
            </a:r>
          </a:p>
          <a:p>
            <a:endParaRPr lang="en-US" dirty="0"/>
          </a:p>
          <a:p>
            <a:r>
              <a:rPr lang="en-US" dirty="0"/>
              <a:t>It is fantastic for:</a:t>
            </a:r>
          </a:p>
          <a:p>
            <a:r>
              <a:rPr lang="en-US" dirty="0"/>
              <a:t>rapidly proto typing ideas</a:t>
            </a:r>
          </a:p>
          <a:p>
            <a:r>
              <a:rPr lang="en-US" dirty="0"/>
              <a:t>Tackling just about every imaginable coding task</a:t>
            </a:r>
          </a:p>
          <a:p>
            <a:r>
              <a:rPr lang="en-US" dirty="0"/>
              <a:t>Getting project rolling quickly … Examples of code are everywhere</a:t>
            </a:r>
          </a:p>
          <a:p>
            <a:r>
              <a:rPr lang="en-US" dirty="0"/>
              <a:t>Easy: Dynamically typed – making programming easy</a:t>
            </a:r>
          </a:p>
          <a:p>
            <a:r>
              <a:rPr lang="en-US" dirty="0"/>
              <a:t>Easy &amp; Fast: : Leverage huge number of libraries, easily installable</a:t>
            </a:r>
          </a:p>
          <a:p>
            <a:r>
              <a:rPr lang="en-US" dirty="0"/>
              <a:t>For AI: fast/no porting: easy portability of models across architectures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1493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Python can be slow for REPEATED low level tasks especially one that repeat A LOT!</a:t>
            </a:r>
          </a:p>
          <a:p>
            <a:endParaRPr lang="en-US" dirty="0"/>
          </a:p>
          <a:p>
            <a:r>
              <a:rPr lang="en-US" dirty="0"/>
              <a:t>Large loops with many loop iterations</a:t>
            </a:r>
          </a:p>
          <a:p>
            <a:r>
              <a:rPr lang="en-US" dirty="0"/>
              <a:t>Nested loops</a:t>
            </a:r>
          </a:p>
          <a:p>
            <a:r>
              <a:rPr lang="en-US" dirty="0"/>
              <a:t>Even list comprehensions if they encompass many iterations</a:t>
            </a:r>
          </a:p>
          <a:p>
            <a:endParaRPr lang="en-US" dirty="0"/>
          </a:p>
          <a:p>
            <a:r>
              <a:rPr lang="en-US"/>
              <a:t>But NumPy is a library means of compensating for slow loopy code in Python</a:t>
            </a:r>
          </a:p>
          <a:p>
            <a:endParaRPr lang="en-US" dirty="0"/>
          </a:p>
          <a:p>
            <a:endParaRPr lang="en-US" dirty="0"/>
          </a:p>
        </p:txBody>
      </p:sp>
    </p:spTree>
    <p:extLst>
      <p:ext uri="{BB962C8B-B14F-4D97-AF65-F5344CB8AC3E}">
        <p14:creationId xmlns:p14="http://schemas.microsoft.com/office/powerpoint/2010/main" val="272002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nice description of what we are doing in this class and with NumPy in general:</a:t>
            </a:r>
          </a:p>
          <a:p>
            <a:endParaRPr lang="en-US" dirty="0"/>
          </a:p>
          <a:p>
            <a:r>
              <a:rPr lang="en-US" sz="1100" b="0" i="0" dirty="0">
                <a:solidFill>
                  <a:schemeClr val="bg1"/>
                </a:solidFill>
                <a:effectLst/>
                <a:latin typeface="source sans pro" panose="020B0503030403020204" pitchFamily="34" charset="0"/>
              </a:rPr>
              <a:t>replacing explicit loops with array expressions is commonly referred to as vectorization. In general, vectorized array operations will often be one or two (or more) orders of magnitude faster than their pure Python equivalents, with the biggest impact [seen] in any kind of numerical computations.</a:t>
            </a:r>
            <a:endParaRPr lang="en-US" dirty="0"/>
          </a:p>
        </p:txBody>
      </p:sp>
    </p:spTree>
    <p:extLst>
      <p:ext uri="{BB962C8B-B14F-4D97-AF65-F5344CB8AC3E}">
        <p14:creationId xmlns:p14="http://schemas.microsoft.com/office/powerpoint/2010/main" val="270639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dirty="0"/>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dirty="0"/>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bg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dirty="0"/>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159961ED-89E8-44DE-ADEF-DC19C618B797}"/>
              </a:ext>
            </a:extLst>
          </p:cNvPr>
          <p:cNvSpPr/>
          <p:nvPr userDrawn="1"/>
        </p:nvSpPr>
        <p:spPr>
          <a:xfrm>
            <a:off x="121993" y="6599491"/>
            <a:ext cx="3251928" cy="222048"/>
          </a:xfrm>
          <a:prstGeom prst="rect">
            <a:avLst/>
          </a:prstGeom>
        </p:spPr>
        <p:txBody>
          <a:bodyPr wrap="square" lIns="0" tIns="0" rIns="0" bIns="0">
            <a:spAutoFit/>
          </a:bodyPr>
          <a:lstStyle/>
          <a:p>
            <a:pPr>
              <a:defRPr/>
            </a:pPr>
            <a:r>
              <a:rPr lang="en-US" sz="800" dirty="0">
                <a:solidFill>
                  <a:prstClr val="white">
                    <a:lumMod val="85000"/>
                  </a:prstClr>
                </a:solidFill>
              </a:rPr>
              <a:t>Copyright ©  2022, Intel Corporation. All rights reserved. </a:t>
            </a:r>
            <a:br>
              <a:rPr lang="en-US" sz="800" dirty="0">
                <a:solidFill>
                  <a:prstClr val="white">
                    <a:lumMod val="85000"/>
                  </a:prstClr>
                </a:solidFill>
              </a:rPr>
            </a:br>
            <a:r>
              <a:rPr lang="en-US" sz="800" dirty="0">
                <a:solidFill>
                  <a:prstClr val="white">
                    <a:lumMod val="85000"/>
                  </a:prstClr>
                </a:solidFill>
              </a:rPr>
              <a:t>*Other names and brands may be claimed as the property of others.</a:t>
            </a:r>
          </a:p>
        </p:txBody>
      </p:sp>
      <p:sp>
        <p:nvSpPr>
          <p:cNvPr id="18" name="Action Button: Custom 9">
            <a:hlinkClick r:id="" action="ppaction://noaction" highlightClick="1"/>
            <a:extLst>
              <a:ext uri="{FF2B5EF4-FFF2-40B4-BE49-F238E27FC236}">
                <a16:creationId xmlns:a16="http://schemas.microsoft.com/office/drawing/2014/main" id="{41145C88-474D-4639-8096-961FCE979A71}"/>
              </a:ext>
            </a:extLst>
          </p:cNvPr>
          <p:cNvSpPr/>
          <p:nvPr userDrawn="1"/>
        </p:nvSpPr>
        <p:spPr>
          <a:xfrm>
            <a:off x="121994" y="6327449"/>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prstClr val="black"/>
                </a:solidFill>
                <a:hlinkClick r:id="" action="ppaction://noaction"/>
              </a:rPr>
              <a:t>Optimization Notice</a:t>
            </a:r>
            <a:endParaRPr lang="en-US" sz="933" dirty="0">
              <a:solidFill>
                <a:prstClr val="black"/>
              </a:solidFill>
            </a:endParaRPr>
          </a:p>
        </p:txBody>
      </p:sp>
      <p:sp>
        <p:nvSpPr>
          <p:cNvPr id="19" name="Action Button: Custom 9">
            <a:hlinkClick r:id="" action="ppaction://noaction" highlightClick="1"/>
            <a:extLst>
              <a:ext uri="{FF2B5EF4-FFF2-40B4-BE49-F238E27FC236}">
                <a16:creationId xmlns:a16="http://schemas.microsoft.com/office/drawing/2014/main" id="{236D23C7-D90D-4BE7-99B8-3AE1FB0133CB}"/>
              </a:ext>
            </a:extLst>
          </p:cNvPr>
          <p:cNvSpPr/>
          <p:nvPr userDrawn="1"/>
        </p:nvSpPr>
        <p:spPr>
          <a:xfrm>
            <a:off x="142991"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schemeClr val="bg1"/>
                </a:solidFill>
                <a:hlinkClick r:id="" action="ppaction://noaction">
                  <a:extLst>
                    <a:ext uri="{A12FA001-AC4F-418D-AE19-62706E023703}">
                      <ahyp:hlinkClr xmlns:ahyp="http://schemas.microsoft.com/office/drawing/2018/hyperlinkcolor" val="tx"/>
                    </a:ext>
                  </a:extLst>
                </a:hlinkClick>
              </a:rPr>
              <a:t>Optimization Notice</a:t>
            </a:r>
            <a:endParaRPr lang="en-US" sz="933" dirty="0">
              <a:solidFill>
                <a:schemeClr val="bg1"/>
              </a:solidFill>
            </a:endParaRPr>
          </a:p>
        </p:txBody>
      </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582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dirty="0"/>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500272"/>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2002471" cy="231410"/>
          </a:xfrm>
          <a:prstGeom prst="rect">
            <a:avLst/>
          </a:prstGeom>
        </p:spPr>
        <p:txBody>
          <a:bodyPr wrap="none">
            <a:spAutoFit/>
          </a:bodyPr>
          <a:lstStyle/>
          <a:p>
            <a:pPr algn="l"/>
            <a:r>
              <a:rPr lang="en-US" sz="1000" dirty="0">
                <a:solidFill>
                  <a:schemeClr val="bg1"/>
                </a:solidFill>
              </a:rPr>
              <a:t>Machine Learning using </a:t>
            </a:r>
            <a:r>
              <a:rPr lang="en-US" sz="1000" dirty="0" err="1">
                <a:solidFill>
                  <a:schemeClr val="bg1"/>
                </a:solidFill>
              </a:rPr>
              <a:t>oneAPI</a:t>
            </a:r>
            <a:endParaRPr lang="en-US" sz="1000" dirty="0">
              <a:solidFill>
                <a:schemeClr val="bg1"/>
              </a:solidFill>
            </a:endParaRP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sz="2667">
                <a:solidFill>
                  <a:srgbClr val="0071C5"/>
                </a:solidFill>
              </a:defRPr>
            </a:lvl1pPr>
            <a:lvl2pPr>
              <a:defRPr sz="2400"/>
            </a:lvl2pPr>
            <a:lvl3pPr>
              <a:defRPr sz="2133"/>
            </a:lvl3pPr>
            <a:lvl4pPr>
              <a:defRPr sz="1867"/>
            </a:lvl4pPr>
            <a:lvl5pPr>
              <a:defRPr sz="1600"/>
            </a:lvl5pPr>
          </a:lstStyle>
          <a:p>
            <a:pPr lvl="0"/>
            <a:r>
              <a:rPr lang="en-US" dirty="0"/>
              <a:t>20pt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Tree>
    <p:extLst>
      <p:ext uri="{BB962C8B-B14F-4D97-AF65-F5344CB8AC3E}">
        <p14:creationId xmlns:p14="http://schemas.microsoft.com/office/powerpoint/2010/main" val="1225207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dirty="0">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dirty="0"/>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dirty="0"/>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91956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0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dirty="0"/>
              <a:t>75 </a:t>
            </a:r>
            <a:r>
              <a:rPr lang="en-US" dirty="0" err="1"/>
              <a:t>pt</a:t>
            </a:r>
            <a:r>
              <a:rPr lang="en-US" dirty="0"/>
              <a:t> Intel Clear</a:t>
            </a:r>
            <a:endParaRPr dirty="0"/>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Tree>
    <p:extLst>
      <p:ext uri="{BB962C8B-B14F-4D97-AF65-F5344CB8AC3E}">
        <p14:creationId xmlns:p14="http://schemas.microsoft.com/office/powerpoint/2010/main" val="1990382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1043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4043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7305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0408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95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41664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945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21042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550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7859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2"/>
            <a:ext cx="3430768" cy="5393161"/>
          </a:xfrm>
          <a:prstGeom prst="rect">
            <a:avLst/>
          </a:prstGeom>
          <a:solidFill>
            <a:schemeClr val="accent1"/>
          </a:solidFill>
          <a:ln w="12700">
            <a:miter lim="400000"/>
          </a:ln>
        </p:spPr>
        <p:txBody>
          <a:bodyPr lIns="0" tIns="0" rIns="0" bIns="0" anchor="ctr"/>
          <a:lstStyle/>
          <a:p>
            <a:pPr algn="ctr" defTabSz="412717">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b="0" i="0">
              <a:latin typeface="Intel Clear" panose="020B0604020203020204" pitchFamily="34" charset="77"/>
            </a:endParaRPr>
          </a:p>
        </p:txBody>
      </p:sp>
      <p:sp>
        <p:nvSpPr>
          <p:cNvPr id="80" name="Square"/>
          <p:cNvSpPr/>
          <p:nvPr/>
        </p:nvSpPr>
        <p:spPr>
          <a:xfrm>
            <a:off x="861109" y="5390898"/>
            <a:ext cx="607299" cy="607299"/>
          </a:xfrm>
          <a:prstGeom prst="rect">
            <a:avLst/>
          </a:prstGeom>
          <a:solidFill>
            <a:schemeClr val="accent1"/>
          </a:solidFill>
          <a:ln w="12700">
            <a:miter lim="400000"/>
          </a:ln>
        </p:spPr>
        <p:txBody>
          <a:bodyPr lIns="0" tIns="0" rIns="0" bIns="0" anchor="ctr"/>
          <a:lstStyle/>
          <a:p>
            <a:pPr algn="ctr" defTabSz="412717">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b="0" i="0">
              <a:latin typeface="Intel Clear" panose="020B0604020203020204" pitchFamily="34" charset="77"/>
            </a:endParaRPr>
          </a:p>
        </p:txBody>
      </p:sp>
      <p:sp>
        <p:nvSpPr>
          <p:cNvPr id="81" name="Rectangle"/>
          <p:cNvSpPr/>
          <p:nvPr/>
        </p:nvSpPr>
        <p:spPr>
          <a:xfrm>
            <a:off x="576067" y="5108799"/>
            <a:ext cx="286654" cy="282073"/>
          </a:xfrm>
          <a:prstGeom prst="rect">
            <a:avLst/>
          </a:prstGeom>
          <a:solidFill>
            <a:srgbClr val="00C7FD"/>
          </a:solidFill>
          <a:ln w="12700">
            <a:miter lim="400000"/>
          </a:ln>
        </p:spPr>
        <p:txBody>
          <a:bodyPr lIns="0" tIns="0" rIns="0" bIns="0" anchor="ctr"/>
          <a:lstStyle/>
          <a:p>
            <a:pPr algn="ctr" defTabSz="412717">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b="0" i="0">
              <a:latin typeface="Intel Clear" panose="020B0604020203020204" pitchFamily="34" charset="77"/>
            </a:endParaRPr>
          </a:p>
        </p:txBody>
      </p:sp>
      <p:sp>
        <p:nvSpPr>
          <p:cNvPr id="82" name="Square"/>
          <p:cNvSpPr/>
          <p:nvPr/>
        </p:nvSpPr>
        <p:spPr>
          <a:xfrm>
            <a:off x="861109" y="4952476"/>
            <a:ext cx="157461" cy="157461"/>
          </a:xfrm>
          <a:prstGeom prst="rect">
            <a:avLst/>
          </a:prstGeom>
          <a:solidFill>
            <a:schemeClr val="accent1"/>
          </a:solidFill>
          <a:ln w="12700">
            <a:miter lim="400000"/>
          </a:ln>
        </p:spPr>
        <p:txBody>
          <a:bodyPr lIns="0" tIns="0" rIns="0" bIns="0" anchor="ctr"/>
          <a:lstStyle/>
          <a:p>
            <a:pPr algn="ctr" defTabSz="412717">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b="0" i="0">
              <a:latin typeface="Intel Clear" panose="020B0604020203020204" pitchFamily="34" charset="77"/>
            </a:endParaRP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7" y="3585281"/>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6"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50" y="4778610"/>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21"/>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sz="2880"/>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sz="2880"/>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sz="2880"/>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sz="2880"/>
            </a:p>
          </p:txBody>
        </p:sp>
      </p:grpSp>
    </p:spTree>
    <p:extLst>
      <p:ext uri="{BB962C8B-B14F-4D97-AF65-F5344CB8AC3E}">
        <p14:creationId xmlns:p14="http://schemas.microsoft.com/office/powerpoint/2010/main" val="3146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2"/>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6"/>
            <a:ext cx="11010900" cy="45749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767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2"/>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a:prstGeom prst="rect">
            <a:avLst/>
          </a:prstGeom>
        </p:spPr>
        <p:txBody>
          <a:bodyPr/>
          <a:lstStyle>
            <a:lvl1pPr marL="0" indent="0">
              <a:buNone/>
              <a:defRPr>
                <a:solidFill>
                  <a:schemeClr val="accent2"/>
                </a:solidFill>
                <a:latin typeface="+mn-lt"/>
              </a:defRPr>
            </a:lvl1pPr>
            <a:lvl2pPr marL="228582" indent="0">
              <a:buNone/>
              <a:defRPr/>
            </a:lvl2pPr>
          </a:lstStyle>
          <a:p>
            <a:pPr lvl="0"/>
            <a:r>
              <a:rPr lang="en-US"/>
              <a:t>Click to edit Master text styles</a:t>
            </a:r>
          </a:p>
        </p:txBody>
      </p:sp>
    </p:spTree>
    <p:extLst>
      <p:ext uri="{BB962C8B-B14F-4D97-AF65-F5344CB8AC3E}">
        <p14:creationId xmlns:p14="http://schemas.microsoft.com/office/powerpoint/2010/main" val="3519358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2"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2" y="1673402"/>
            <a:ext cx="5288525" cy="45848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499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2"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2" y="2139951"/>
            <a:ext cx="5288525"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a:prstGeom prst="rect">
            <a:avLst/>
          </a:prstGeom>
        </p:spPr>
        <p:txBody>
          <a:bodyPr/>
          <a:lstStyle>
            <a:lvl1pPr marL="0" indent="0">
              <a:buNone/>
              <a:defRPr>
                <a:solidFill>
                  <a:schemeClr val="accent2"/>
                </a:solidFill>
                <a:latin typeface="+mn-lt"/>
              </a:defRPr>
            </a:lvl1pPr>
            <a:lvl2pPr marL="228582" indent="0">
              <a:buNone/>
              <a:defRPr/>
            </a:lvl2pPr>
          </a:lstStyle>
          <a:p>
            <a:pPr lvl="0"/>
            <a:r>
              <a:rPr lang="en-US"/>
              <a:t>Click to edit Master text styles</a:t>
            </a:r>
          </a:p>
        </p:txBody>
      </p:sp>
    </p:spTree>
    <p:extLst>
      <p:ext uri="{BB962C8B-B14F-4D97-AF65-F5344CB8AC3E}">
        <p14:creationId xmlns:p14="http://schemas.microsoft.com/office/powerpoint/2010/main" val="238153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2"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2"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551"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2"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551"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2" y="571500"/>
            <a:ext cx="4668837" cy="2381250"/>
          </a:xfrm>
          <a:prstGeom prst="rect">
            <a:avLst/>
          </a:prstGeo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2" y="3537061"/>
            <a:ext cx="4668837" cy="2381250"/>
          </a:xfrm>
          <a:prstGeom prst="rect">
            <a:avLst/>
          </a:prstGeo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1" y="2139952"/>
            <a:ext cx="5768944"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1" y="1612901"/>
            <a:ext cx="5768944" cy="438150"/>
          </a:xfrm>
          <a:prstGeom prst="rect">
            <a:avLst/>
          </a:prstGeom>
        </p:spPr>
        <p:txBody>
          <a:bodyPr/>
          <a:lstStyle>
            <a:lvl1pPr marL="0" indent="0">
              <a:buNone/>
              <a:defRPr>
                <a:solidFill>
                  <a:schemeClr val="accent2"/>
                </a:solidFill>
                <a:latin typeface="+mn-lt"/>
              </a:defRPr>
            </a:lvl1pPr>
            <a:lvl2pPr marL="228582" indent="0">
              <a:buNone/>
              <a:defRPr/>
            </a:lvl2pPr>
          </a:lstStyle>
          <a:p>
            <a:pPr lvl="0"/>
            <a:r>
              <a:rPr lang="en-US"/>
              <a:t>Click to edit Master text styles</a:t>
            </a:r>
          </a:p>
        </p:txBody>
      </p:sp>
    </p:spTree>
    <p:extLst>
      <p:ext uri="{BB962C8B-B14F-4D97-AF65-F5344CB8AC3E}">
        <p14:creationId xmlns:p14="http://schemas.microsoft.com/office/powerpoint/2010/main" val="1831273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2"/>
            <a:ext cx="5129422" cy="6416167"/>
          </a:xfrm>
          <a:prstGeom prst="rect">
            <a:avLst/>
          </a:prstGeo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2"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1" y="2139952"/>
            <a:ext cx="5768944"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1" y="1612901"/>
            <a:ext cx="5768944" cy="438150"/>
          </a:xfrm>
          <a:prstGeom prst="rect">
            <a:avLst/>
          </a:prstGeom>
        </p:spPr>
        <p:txBody>
          <a:bodyPr/>
          <a:lstStyle>
            <a:lvl1pPr marL="0" indent="0">
              <a:buNone/>
              <a:defRPr>
                <a:solidFill>
                  <a:schemeClr val="accent2"/>
                </a:solidFill>
                <a:latin typeface="+mn-lt"/>
              </a:defRPr>
            </a:lvl1pPr>
            <a:lvl2pPr marL="228582" indent="0">
              <a:buNone/>
              <a:defRPr/>
            </a:lvl2pPr>
          </a:lstStyle>
          <a:p>
            <a:pPr lvl="0"/>
            <a:r>
              <a:rPr lang="en-US"/>
              <a:t>Click to edit Master text styles</a:t>
            </a:r>
          </a:p>
        </p:txBody>
      </p:sp>
    </p:spTree>
    <p:extLst>
      <p:ext uri="{BB962C8B-B14F-4D97-AF65-F5344CB8AC3E}">
        <p14:creationId xmlns:p14="http://schemas.microsoft.com/office/powerpoint/2010/main" val="1269655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2"/>
            <a:ext cx="11744325" cy="6401797"/>
          </a:xfrm>
          <a:prstGeom prst="rect">
            <a:avLst/>
          </a:prstGeo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2"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3151439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7"/>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a:prstGeom prst="rect">
            <a:avLst/>
          </a:prstGeom>
        </p:spPr>
        <p:txBody>
          <a:bodyPr/>
          <a:lstStyle>
            <a:lvl1pPr marL="0" indent="0">
              <a:buNone/>
              <a:defRPr>
                <a:solidFill>
                  <a:schemeClr val="accent2"/>
                </a:solidFill>
                <a:latin typeface="+mn-lt"/>
              </a:defRPr>
            </a:lvl1pPr>
            <a:lvl2pPr marL="228582" indent="0">
              <a:buNone/>
              <a:defRPr/>
            </a:lvl2pPr>
          </a:lstStyle>
          <a:p>
            <a:pPr lvl="0"/>
            <a:r>
              <a:rPr lang="en-US"/>
              <a:t>Click to edit Master text styles</a:t>
            </a:r>
          </a:p>
        </p:txBody>
      </p:sp>
    </p:spTree>
    <p:extLst>
      <p:ext uri="{BB962C8B-B14F-4D97-AF65-F5344CB8AC3E}">
        <p14:creationId xmlns:p14="http://schemas.microsoft.com/office/powerpoint/2010/main" val="82032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nvGraphicFramePr>
        <p:xfrm>
          <a:off x="7201593" y="1799049"/>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8"/>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2" y="-72243"/>
            <a:ext cx="11736987" cy="59503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434"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06212"/>
            <a:ext cx="6407450" cy="59503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434"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38304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2"/>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1931623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nvGraphicFramePr>
        <p:xfrm>
          <a:off x="7201595" y="1799049"/>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8"/>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166437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nvGraphicFramePr>
        <p:xfrm>
          <a:off x="7201595" y="1799049"/>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8"/>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54102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nvGraphicFramePr>
        <p:xfrm>
          <a:off x="7201594" y="1799048"/>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7"/>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283837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1"/>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39855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1"/>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5"/>
            <a:ext cx="11010900" cy="45749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768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1"/>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a:prstGeom prst="rect">
            <a:avLst/>
          </a:prstGeom>
        </p:spPr>
        <p:txBody>
          <a:bodyPr/>
          <a:lstStyle>
            <a:lvl1pPr marL="0" indent="0">
              <a:buNone/>
              <a:defRPr>
                <a:solidFill>
                  <a:schemeClr val="accent2"/>
                </a:solidFill>
                <a:latin typeface="+mn-lt"/>
              </a:defRPr>
            </a:lvl1pPr>
            <a:lvl2pPr marL="228591" indent="0">
              <a:buNone/>
              <a:defRPr/>
            </a:lvl2pPr>
          </a:lstStyle>
          <a:p>
            <a:pPr lvl="0"/>
            <a:r>
              <a:rPr lang="en-US"/>
              <a:t>Click to edit Master text styles</a:t>
            </a:r>
          </a:p>
        </p:txBody>
      </p:sp>
    </p:spTree>
    <p:extLst>
      <p:ext uri="{BB962C8B-B14F-4D97-AF65-F5344CB8AC3E}">
        <p14:creationId xmlns:p14="http://schemas.microsoft.com/office/powerpoint/2010/main" val="28547563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1"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1" y="1673402"/>
            <a:ext cx="5288525" cy="45848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52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1"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1" y="2139951"/>
            <a:ext cx="5288525"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a:prstGeom prst="rect">
            <a:avLst/>
          </a:prstGeom>
        </p:spPr>
        <p:txBody>
          <a:bodyPr/>
          <a:lstStyle>
            <a:lvl1pPr marL="0" indent="0">
              <a:buNone/>
              <a:defRPr>
                <a:solidFill>
                  <a:schemeClr val="accent2"/>
                </a:solidFill>
                <a:latin typeface="+mn-lt"/>
              </a:defRPr>
            </a:lvl1pPr>
            <a:lvl2pPr marL="228591" indent="0">
              <a:buNone/>
              <a:defRPr/>
            </a:lvl2pPr>
          </a:lstStyle>
          <a:p>
            <a:pPr lvl="0"/>
            <a:r>
              <a:rPr lang="en-US"/>
              <a:t>Click to edit Master text styles</a:t>
            </a:r>
          </a:p>
        </p:txBody>
      </p:sp>
    </p:spTree>
    <p:extLst>
      <p:ext uri="{BB962C8B-B14F-4D97-AF65-F5344CB8AC3E}">
        <p14:creationId xmlns:p14="http://schemas.microsoft.com/office/powerpoint/2010/main" val="30268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1"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2"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576"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2"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576"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2" y="571500"/>
            <a:ext cx="4668837" cy="2381250"/>
          </a:xfrm>
          <a:prstGeom prst="rect">
            <a:avLst/>
          </a:prstGeo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2" y="3537061"/>
            <a:ext cx="4668837" cy="2381250"/>
          </a:xfrm>
          <a:prstGeom prst="rect">
            <a:avLst/>
          </a:prstGeo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1" y="2139952"/>
            <a:ext cx="5768944"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1" y="1612901"/>
            <a:ext cx="5768944" cy="438150"/>
          </a:xfrm>
          <a:prstGeom prst="rect">
            <a:avLst/>
          </a:prstGeom>
        </p:spPr>
        <p:txBody>
          <a:bodyPr/>
          <a:lstStyle>
            <a:lvl1pPr marL="0" indent="0">
              <a:buNone/>
              <a:defRPr>
                <a:solidFill>
                  <a:schemeClr val="accent2"/>
                </a:solidFill>
                <a:latin typeface="+mn-lt"/>
              </a:defRPr>
            </a:lvl1pPr>
            <a:lvl2pPr marL="228591" indent="0">
              <a:buNone/>
              <a:defRPr/>
            </a:lvl2pPr>
          </a:lstStyle>
          <a:p>
            <a:pPr lvl="0"/>
            <a:r>
              <a:rPr lang="en-US"/>
              <a:t>Click to edit Master text styles</a:t>
            </a:r>
          </a:p>
        </p:txBody>
      </p:sp>
    </p:spTree>
    <p:extLst>
      <p:ext uri="{BB962C8B-B14F-4D97-AF65-F5344CB8AC3E}">
        <p14:creationId xmlns:p14="http://schemas.microsoft.com/office/powerpoint/2010/main" val="2904623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1"/>
            <a:ext cx="5129422" cy="6416167"/>
          </a:xfrm>
          <a:prstGeom prst="rect">
            <a:avLst/>
          </a:prstGeo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1"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1" y="2139952"/>
            <a:ext cx="5768944" cy="4118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1" y="1612901"/>
            <a:ext cx="5768944" cy="438150"/>
          </a:xfrm>
          <a:prstGeom prst="rect">
            <a:avLst/>
          </a:prstGeom>
        </p:spPr>
        <p:txBody>
          <a:bodyPr/>
          <a:lstStyle>
            <a:lvl1pPr marL="0" indent="0">
              <a:buNone/>
              <a:defRPr>
                <a:solidFill>
                  <a:schemeClr val="accent2"/>
                </a:solidFill>
                <a:latin typeface="+mn-lt"/>
              </a:defRPr>
            </a:lvl1pPr>
            <a:lvl2pPr marL="228591" indent="0">
              <a:buNone/>
              <a:defRPr/>
            </a:lvl2pPr>
          </a:lstStyle>
          <a:p>
            <a:pPr lvl="0"/>
            <a:r>
              <a:rPr lang="en-US"/>
              <a:t>Click to edit Master text styles</a:t>
            </a:r>
          </a:p>
        </p:txBody>
      </p:sp>
    </p:spTree>
    <p:extLst>
      <p:ext uri="{BB962C8B-B14F-4D97-AF65-F5344CB8AC3E}">
        <p14:creationId xmlns:p14="http://schemas.microsoft.com/office/powerpoint/2010/main" val="3817989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1"/>
            <a:ext cx="11744325" cy="6401797"/>
          </a:xfrm>
          <a:prstGeom prst="rect">
            <a:avLst/>
          </a:prstGeo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1"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3379076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6"/>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a:prstGeom prst="rect">
            <a:avLst/>
          </a:prstGeom>
        </p:spPr>
        <p:txBody>
          <a:bodyPr/>
          <a:lstStyle>
            <a:lvl1pPr marL="0" indent="0">
              <a:buNone/>
              <a:defRPr>
                <a:solidFill>
                  <a:schemeClr val="accent2"/>
                </a:solidFill>
                <a:latin typeface="+mn-lt"/>
              </a:defRPr>
            </a:lvl1pPr>
            <a:lvl2pPr marL="228591" indent="0">
              <a:buNone/>
              <a:defRPr/>
            </a:lvl2pPr>
          </a:lstStyle>
          <a:p>
            <a:pPr lvl="0"/>
            <a:r>
              <a:rPr lang="en-US"/>
              <a:t>Click to edit Master text styles</a:t>
            </a:r>
          </a:p>
        </p:txBody>
      </p:sp>
    </p:spTree>
    <p:extLst>
      <p:ext uri="{BB962C8B-B14F-4D97-AF65-F5344CB8AC3E}">
        <p14:creationId xmlns:p14="http://schemas.microsoft.com/office/powerpoint/2010/main" val="2685808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30"/>
            <a:ext cx="11010900" cy="3727184"/>
          </a:xfrm>
          <a:prstGeom prst="rect">
            <a:avLst/>
          </a:prstGeo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a:prstGeom prst="rect">
            <a:avLst/>
          </a:prstGeom>
        </p:spPr>
        <p:txBody>
          <a:bodyPr/>
          <a:lstStyle>
            <a:lvl1pPr marL="0" indent="0">
              <a:buNone/>
              <a:defRPr>
                <a:solidFill>
                  <a:schemeClr val="accent2"/>
                </a:solidFill>
                <a:latin typeface="+mn-lt"/>
              </a:defRPr>
            </a:lvl1pPr>
            <a:lvl2pPr marL="228591" indent="0">
              <a:buNone/>
              <a:defRPr/>
            </a:lvl2pPr>
          </a:lstStyle>
          <a:p>
            <a:pPr lvl="0"/>
            <a:r>
              <a:rPr lang="en-US"/>
              <a:t>Click to edit Master text styles</a:t>
            </a:r>
          </a:p>
        </p:txBody>
      </p:sp>
    </p:spTree>
    <p:extLst>
      <p:ext uri="{BB962C8B-B14F-4D97-AF65-F5344CB8AC3E}">
        <p14:creationId xmlns:p14="http://schemas.microsoft.com/office/powerpoint/2010/main" val="2854049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1"/>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2920464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nvGraphicFramePr>
        <p:xfrm>
          <a:off x="7201594" y="1799048"/>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7"/>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347348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1428-E595-4E6C-A6CB-4FE56729A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69A66-6965-4498-89AC-6CAB521BF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449866-AFF8-4BBF-8160-94BC4E3F5ED1}"/>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5" name="Footer Placeholder 4">
            <a:extLst>
              <a:ext uri="{FF2B5EF4-FFF2-40B4-BE49-F238E27FC236}">
                <a16:creationId xmlns:a16="http://schemas.microsoft.com/office/drawing/2014/main" id="{8EA5E58B-E165-47FF-8E4C-EAE8E0A9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F6890-98FD-40D9-AC93-4EB5BB7C4D8C}"/>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337241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C64F-8EE1-4343-8A01-77C85B230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4C8B7-021C-4087-8F51-233F9E120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DA4A0-110D-489E-A593-1CD61470878C}"/>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5" name="Footer Placeholder 4">
            <a:extLst>
              <a:ext uri="{FF2B5EF4-FFF2-40B4-BE49-F238E27FC236}">
                <a16:creationId xmlns:a16="http://schemas.microsoft.com/office/drawing/2014/main" id="{D0B22F67-CE88-434B-8856-EE4456C19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389E5-090F-4E6D-AA0F-C377D3049E08}"/>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3563207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0D6B-7BAD-4D72-B4F6-922EAE5669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904859-B2E4-4FC2-8BFE-8091CB2EAE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35D58-2751-4B29-B67F-46B0FEBC9BEE}"/>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5" name="Footer Placeholder 4">
            <a:extLst>
              <a:ext uri="{FF2B5EF4-FFF2-40B4-BE49-F238E27FC236}">
                <a16:creationId xmlns:a16="http://schemas.microsoft.com/office/drawing/2014/main" id="{524268BF-EF8F-4070-B58B-ECC494D77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F7977-4C3A-4048-A1C6-904421BE19BA}"/>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215502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9C23-3E5B-4874-8994-BB8077033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8F29F-FA76-454F-8611-EACC908CE1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2C40C-FBF9-4B0B-8C80-C2B4A6A64F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C91DE-D2BC-4F84-8D96-2AA57E45E16B}"/>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6" name="Footer Placeholder 5">
            <a:extLst>
              <a:ext uri="{FF2B5EF4-FFF2-40B4-BE49-F238E27FC236}">
                <a16:creationId xmlns:a16="http://schemas.microsoft.com/office/drawing/2014/main" id="{982BD91B-5180-42C0-B169-B74B9895B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CAB3B-69AD-48D8-B5C7-A1D820600363}"/>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36326120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3202-6235-4E86-8C00-520ECB907D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6F31A6-FFE6-45C9-BFB5-43B014829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16D0C-7B50-463D-99BB-83FD04DD65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3F5A71-BCEF-4E4F-95FB-8B14C7125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CAD09F-1C56-477A-888C-E674814FF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E5CC9F-7853-403A-AB7C-00565025C396}"/>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8" name="Footer Placeholder 7">
            <a:extLst>
              <a:ext uri="{FF2B5EF4-FFF2-40B4-BE49-F238E27FC236}">
                <a16:creationId xmlns:a16="http://schemas.microsoft.com/office/drawing/2014/main" id="{FF025EC8-B602-4F6E-8FAC-FC668797D1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EDB6E-459F-4D63-A6FA-2547C6111D2D}"/>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5680604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CEF6-A2AA-4852-89FD-854215897D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11509-C97D-4D04-B4AB-74992DAC3AD1}"/>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4" name="Footer Placeholder 3">
            <a:extLst>
              <a:ext uri="{FF2B5EF4-FFF2-40B4-BE49-F238E27FC236}">
                <a16:creationId xmlns:a16="http://schemas.microsoft.com/office/drawing/2014/main" id="{35CC15F2-7A83-423F-84FD-6CC18E775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17B8EB-458A-4B45-9C54-0918AB74B95E}"/>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4041173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9671DE-2755-4E22-AC8E-FB035A36F4A9}"/>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3" name="Footer Placeholder 2">
            <a:extLst>
              <a:ext uri="{FF2B5EF4-FFF2-40B4-BE49-F238E27FC236}">
                <a16:creationId xmlns:a16="http://schemas.microsoft.com/office/drawing/2014/main" id="{FB9A9965-AA68-4B90-923D-195435E3A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F311A4-AA2F-4B45-BC8D-8DB28C87C219}"/>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2447190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DE0E-CDC6-45F5-B522-540B51AB2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4FC832-4009-4EAC-9B09-D3E16D6CF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1C1CE-6E89-47C1-ADF3-BBE663FA2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CA2D8-277F-4184-98A7-ED7087E9D189}"/>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6" name="Footer Placeholder 5">
            <a:extLst>
              <a:ext uri="{FF2B5EF4-FFF2-40B4-BE49-F238E27FC236}">
                <a16:creationId xmlns:a16="http://schemas.microsoft.com/office/drawing/2014/main" id="{6CA2513F-26F2-4FCC-B2A4-96EEC90A2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4DC97-99AD-429F-BA81-EE35E2B9451D}"/>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33916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CFA5-D40F-4FC2-B42D-61DA2AC68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1B72B-226F-49A6-8B04-E90EABD81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824107-0E32-439F-A1B7-362278198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ADDAC-4430-4471-B9BF-D92DC56750D4}"/>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6" name="Footer Placeholder 5">
            <a:extLst>
              <a:ext uri="{FF2B5EF4-FFF2-40B4-BE49-F238E27FC236}">
                <a16:creationId xmlns:a16="http://schemas.microsoft.com/office/drawing/2014/main" id="{A1E943CE-B859-4D8D-B598-B1FE0EAEF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B7DED-013E-448E-A5D7-5B57A079B4CA}"/>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2955137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5F81-7172-4846-8DAB-6424A4D52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FDCA78-4B3E-4A65-85E1-458A037F7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A4B4A-4AE6-4FA6-BA65-F3A99C4766C9}"/>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5" name="Footer Placeholder 4">
            <a:extLst>
              <a:ext uri="{FF2B5EF4-FFF2-40B4-BE49-F238E27FC236}">
                <a16:creationId xmlns:a16="http://schemas.microsoft.com/office/drawing/2014/main" id="{071EB4D2-DDCA-462B-A342-79272B670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CAD61-F330-4A95-876E-FC4B640EDEA0}"/>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28128421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0FD39-09E7-46CB-B580-BD8F2801EF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A65D27-57D5-49EF-B5DA-23C3DD6109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8F5C6-AE23-43D6-ABB3-E05B30C48E5D}"/>
              </a:ext>
            </a:extLst>
          </p:cNvPr>
          <p:cNvSpPr>
            <a:spLocks noGrp="1"/>
          </p:cNvSpPr>
          <p:nvPr>
            <p:ph type="dt" sz="half" idx="10"/>
          </p:nvPr>
        </p:nvSpPr>
        <p:spPr/>
        <p:txBody>
          <a:bodyPr/>
          <a:lstStyle/>
          <a:p>
            <a:fld id="{D705A94E-A07C-4CD8-9E9E-D5EB95E50B70}" type="datetimeFigureOut">
              <a:rPr lang="en-US" smtClean="0"/>
              <a:t>3/28/2023</a:t>
            </a:fld>
            <a:endParaRPr lang="en-US"/>
          </a:p>
        </p:txBody>
      </p:sp>
      <p:sp>
        <p:nvSpPr>
          <p:cNvPr id="5" name="Footer Placeholder 4">
            <a:extLst>
              <a:ext uri="{FF2B5EF4-FFF2-40B4-BE49-F238E27FC236}">
                <a16:creationId xmlns:a16="http://schemas.microsoft.com/office/drawing/2014/main" id="{9AC212FF-1AB5-4BD1-A92C-A59A35E8D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FAC95-7D16-4056-8670-C7FEAA5EC51C}"/>
              </a:ext>
            </a:extLst>
          </p:cNvPr>
          <p:cNvSpPr>
            <a:spLocks noGrp="1"/>
          </p:cNvSpPr>
          <p:nvPr>
            <p:ph type="sldNum" sz="quarter" idx="12"/>
          </p:nvPr>
        </p:nvSpPr>
        <p:spPr/>
        <p:txBody>
          <a:bodyPr/>
          <a:lstStyle/>
          <a:p>
            <a:fld id="{A29C4EAA-A1AD-433A-8E66-C00E4E73C293}" type="slidenum">
              <a:rPr lang="en-US" smtClean="0"/>
              <a:t>‹#›</a:t>
            </a:fld>
            <a:endParaRPr lang="en-US"/>
          </a:p>
        </p:txBody>
      </p:sp>
    </p:spTree>
    <p:extLst>
      <p:ext uri="{BB962C8B-B14F-4D97-AF65-F5344CB8AC3E}">
        <p14:creationId xmlns:p14="http://schemas.microsoft.com/office/powerpoint/2010/main" val="628696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dirty="0"/>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dirty="0"/>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40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image" Target="../media/image1.png"/><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image" Target="../media/image9.png"/><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image" Target="../media/image2.sv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3.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dirty="0"/>
              <a:t>40pt Intel Clear Light Text Goes Here</a:t>
            </a:r>
            <a:endParaRPr dirty="0"/>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bg2"/>
              </a:solidFill>
              <a:effectLst/>
              <a:uFillTx/>
              <a:latin typeface="+mn-lt"/>
              <a:ea typeface="+mn-ea"/>
              <a:cs typeface="+mn-cs"/>
              <a:sym typeface="Helvetica Neue"/>
            </a:endParaRPr>
          </a:p>
        </p:txBody>
      </p:sp>
      <p:sp>
        <p:nvSpPr>
          <p:cNvPr id="10" name="Rectangle 9">
            <a:extLst>
              <a:ext uri="{FF2B5EF4-FFF2-40B4-BE49-F238E27FC236}">
                <a16:creationId xmlns:a16="http://schemas.microsoft.com/office/drawing/2014/main" id="{B299A203-217A-44F2-AFD3-CC76772E5F89}"/>
              </a:ext>
            </a:extLst>
          </p:cNvPr>
          <p:cNvSpPr/>
          <p:nvPr userDrawn="1"/>
        </p:nvSpPr>
        <p:spPr>
          <a:xfrm>
            <a:off x="65032" y="6591260"/>
            <a:ext cx="3251928" cy="222048"/>
          </a:xfrm>
          <a:prstGeom prst="rect">
            <a:avLst/>
          </a:prstGeom>
        </p:spPr>
        <p:txBody>
          <a:bodyPr wrap="square" lIns="0" tIns="0" rIns="0" bIns="0">
            <a:spAutoFit/>
          </a:bodyPr>
          <a:lstStyle/>
          <a:p>
            <a:pPr>
              <a:defRPr/>
            </a:pPr>
            <a:r>
              <a:rPr lang="en-US" sz="800" dirty="0">
                <a:solidFill>
                  <a:srgbClr val="002060"/>
                </a:solidFill>
              </a:rPr>
              <a:t>Copyright ©  2022, Intel Corporation. All rights reserved. </a:t>
            </a:r>
            <a:br>
              <a:rPr lang="en-US" sz="800" dirty="0">
                <a:solidFill>
                  <a:srgbClr val="002060"/>
                </a:solidFill>
              </a:rPr>
            </a:br>
            <a:r>
              <a:rPr lang="en-US" sz="800" dirty="0">
                <a:solidFill>
                  <a:srgbClr val="002060"/>
                </a:solidFill>
              </a:rPr>
              <a:t>*Other names and brands may be claimed as the property of others.</a:t>
            </a:r>
          </a:p>
        </p:txBody>
      </p:sp>
      <p:sp>
        <p:nvSpPr>
          <p:cNvPr id="13" name="Action Button: Custom 9">
            <a:hlinkClick r:id="" action="ppaction://noaction" highlightClick="1"/>
            <a:extLst>
              <a:ext uri="{FF2B5EF4-FFF2-40B4-BE49-F238E27FC236}">
                <a16:creationId xmlns:a16="http://schemas.microsoft.com/office/drawing/2014/main" id="{44E98601-6FCE-4680-9719-D0104942EF8B}"/>
              </a:ext>
            </a:extLst>
          </p:cNvPr>
          <p:cNvSpPr/>
          <p:nvPr userDrawn="1"/>
        </p:nvSpPr>
        <p:spPr>
          <a:xfrm>
            <a:off x="65032" y="6432211"/>
            <a:ext cx="1328207" cy="151513"/>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933" dirty="0">
                <a:solidFill>
                  <a:prstClr val="black"/>
                </a:solidFill>
                <a:hlinkClick r:id="" action="ppaction://noaction"/>
              </a:rPr>
              <a:t>Optimization Notice</a:t>
            </a:r>
            <a:endParaRPr lang="en-US" sz="933"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67"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70" r:id="rId20"/>
    <p:sldLayoutId id="2147483771" r:id="rId21"/>
    <p:sldLayoutId id="2147483772" r:id="rId22"/>
    <p:sldLayoutId id="2147483745" r:id="rId23"/>
    <p:sldLayoutId id="2147483780" r:id="rId24"/>
    <p:sldLayoutId id="2147483744" r:id="rId25"/>
    <p:sldLayoutId id="2147483750" r:id="rId26"/>
    <p:sldLayoutId id="2147483785" r:id="rId27"/>
    <p:sldLayoutId id="2147483786" r:id="rId28"/>
    <p:sldLayoutId id="2147483787"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AE1D4B8-5DAF-9410-4597-2605574EA900}"/>
              </a:ext>
              <a:ext uri="{C183D7F6-B498-43B3-948B-1728B52AA6E4}">
                <adec:decorative xmlns:adec="http://schemas.microsoft.com/office/drawing/2017/decorative" val="1"/>
              </a:ext>
            </a:extLst>
          </p:cNvPr>
          <p:cNvPicPr>
            <a:picLocks noChangeAspect="1"/>
          </p:cNvPicPr>
          <p:nvPr userDrawn="1"/>
        </p:nvPicPr>
        <p:blipFill>
          <a:blip r:embed="rId39" cstate="print">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11631251" y="6578486"/>
            <a:ext cx="476084" cy="177524"/>
          </a:xfrm>
          <a:prstGeom prst="rect">
            <a:avLst/>
          </a:prstGeom>
        </p:spPr>
      </p:pic>
      <p:pic>
        <p:nvPicPr>
          <p:cNvPr id="8" name="Picture 7">
            <a:extLst>
              <a:ext uri="{FF2B5EF4-FFF2-40B4-BE49-F238E27FC236}">
                <a16:creationId xmlns:a16="http://schemas.microsoft.com/office/drawing/2014/main" id="{64AC63C2-7629-CCE5-AC46-56289C5D1826}"/>
              </a:ext>
            </a:extLst>
          </p:cNvPr>
          <p:cNvPicPr>
            <a:picLocks noChangeAspect="1"/>
          </p:cNvPicPr>
          <p:nvPr userDrawn="1"/>
        </p:nvPicPr>
        <p:blipFill>
          <a:blip r:embed="rId41" cstate="print">
            <a:extLst>
              <a:ext uri="{28A0092B-C50C-407E-A947-70E740481C1C}">
                <a14:useLocalDpi xmlns:a14="http://schemas.microsoft.com/office/drawing/2010/main" val="0"/>
              </a:ext>
            </a:extLst>
          </a:blip>
          <a:srcRect/>
          <a:stretch/>
        </p:blipFill>
        <p:spPr>
          <a:xfrm>
            <a:off x="563666" y="6408505"/>
            <a:ext cx="822478" cy="411238"/>
          </a:xfrm>
          <a:prstGeom prst="rect">
            <a:avLst/>
          </a:prstGeom>
        </p:spPr>
      </p:pic>
      <p:pic>
        <p:nvPicPr>
          <p:cNvPr id="9" name="Picture 8">
            <a:extLst>
              <a:ext uri="{FF2B5EF4-FFF2-40B4-BE49-F238E27FC236}">
                <a16:creationId xmlns:a16="http://schemas.microsoft.com/office/drawing/2014/main" id="{BC9DA41A-C996-E965-CC3B-E9075A88D145}"/>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84665" y="6472238"/>
            <a:ext cx="326035" cy="283772"/>
          </a:xfrm>
          <a:prstGeom prst="rect">
            <a:avLst/>
          </a:prstGeom>
        </p:spPr>
      </p:pic>
    </p:spTree>
    <p:extLst>
      <p:ext uri="{BB962C8B-B14F-4D97-AF65-F5344CB8AC3E}">
        <p14:creationId xmlns:p14="http://schemas.microsoft.com/office/powerpoint/2010/main" val="359710420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Lst>
  <p:hf hdr="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1CF2F-4105-45ED-961A-7DAB3E4F0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B4196E-2549-4CDA-90A2-AEB6CB1CB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EB15E-B640-4553-855F-62A3E211A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5A94E-A07C-4CD8-9E9E-D5EB95E50B70}" type="datetimeFigureOut">
              <a:rPr lang="en-US" smtClean="0"/>
              <a:t>3/28/2023</a:t>
            </a:fld>
            <a:endParaRPr lang="en-US"/>
          </a:p>
        </p:txBody>
      </p:sp>
      <p:sp>
        <p:nvSpPr>
          <p:cNvPr id="5" name="Footer Placeholder 4">
            <a:extLst>
              <a:ext uri="{FF2B5EF4-FFF2-40B4-BE49-F238E27FC236}">
                <a16:creationId xmlns:a16="http://schemas.microsoft.com/office/drawing/2014/main" id="{67254673-489A-4075-AC16-B43AF2440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FE0187-FCE3-4599-A983-243BF4740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4EAA-A1AD-433A-8E66-C00E4E73C293}" type="slidenum">
              <a:rPr lang="en-US" smtClean="0"/>
              <a:t>‹#›</a:t>
            </a:fld>
            <a:endParaRPr lang="en-US"/>
          </a:p>
        </p:txBody>
      </p:sp>
    </p:spTree>
    <p:extLst>
      <p:ext uri="{BB962C8B-B14F-4D97-AF65-F5344CB8AC3E}">
        <p14:creationId xmlns:p14="http://schemas.microsoft.com/office/powerpoint/2010/main" val="376812948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numpy.org/doc/stable/glossary.html#term-vectorization"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s://numpy.org/doc/stable/user/basics.ufuncs.html#ufuncs-basic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hyperlink" Target="https://software.intel.com/content/www/us/en/develop/articles/oneapi-repo-instructions.html" TargetMode="External"/><Relationship Id="rId3" Type="http://schemas.openxmlformats.org/officeDocument/2006/relationships/hyperlink" Target="https://software.intel.com/en-us/oneapi/ai-kit" TargetMode="External"/><Relationship Id="rId7" Type="http://schemas.openxmlformats.org/officeDocument/2006/relationships/hyperlink" Target="https://hub.docker.com/r/intel/oneapi-aikit"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hyperlink" Target="https://software.intel.com/content/www/us/en/develop/articles/installation-guide-for-intel-oneapi-toolkits.html" TargetMode="External"/><Relationship Id="rId11" Type="http://schemas.openxmlformats.org/officeDocument/2006/relationships/image" Target="../media/image11.svg"/><Relationship Id="rId5" Type="http://schemas.openxmlformats.org/officeDocument/2006/relationships/hyperlink" Target="https://intelsoftwaresites.secure.force.com/devcloud/oneapi" TargetMode="External"/><Relationship Id="rId10" Type="http://schemas.openxmlformats.org/officeDocument/2006/relationships/image" Target="../media/image10.png"/><Relationship Id="rId4" Type="http://schemas.openxmlformats.org/officeDocument/2006/relationships/hyperlink" Target="https://software.intel.com/content/www/us/en/develop/tools/oneapi/download.html#aikit" TargetMode="External"/><Relationship Id="rId9" Type="http://schemas.openxmlformats.org/officeDocument/2006/relationships/hyperlink" Target="https://software.intel.com/content/www/us/en/develop/articles/installing-ai-kit-with-conda.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s://numpy.org/doc/stable/reference/generated/numpy.where.html"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hyperlink" Target="https://numpy.org/doc/stable/reference/generated/numpy.select.html"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software.intel.com/en-us/articles/optimization-notice" TargetMode="External"/><Relationship Id="rId2" Type="http://schemas.openxmlformats.org/officeDocument/2006/relationships/notesSlide" Target="../notesSlides/notesSlide45.xml"/><Relationship Id="rId1" Type="http://schemas.openxmlformats.org/officeDocument/2006/relationships/slideLayout" Target="../slideLayouts/slideLayout27.xml"/><Relationship Id="rId4" Type="http://schemas.openxmlformats.org/officeDocument/2006/relationships/hyperlink" Target="http://www.intel.com/benchmark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intel.com/content/www/us/en/developer/tools/oneapi/ai-analytics-toolkit.html#gs.xalpor"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BEAF9F9-E88D-44A4-A1B6-BAA2E532B65E}"/>
              </a:ext>
            </a:extLst>
          </p:cNvPr>
          <p:cNvSpPr>
            <a:spLocks noGrp="1"/>
          </p:cNvSpPr>
          <p:nvPr>
            <p:ph type="subTitle" idx="1"/>
          </p:nvPr>
        </p:nvSpPr>
        <p:spPr>
          <a:xfrm>
            <a:off x="1542535" y="4395008"/>
            <a:ext cx="9789007" cy="1655762"/>
          </a:xfrm>
        </p:spPr>
        <p:txBody>
          <a:bodyPr/>
          <a:lstStyle/>
          <a:p>
            <a:r>
              <a:rPr lang="en-US" sz="2400" dirty="0"/>
              <a:t>Bob Chesebrough</a:t>
            </a:r>
            <a:br>
              <a:rPr lang="en-US" dirty="0"/>
            </a:br>
            <a:r>
              <a:rPr lang="en-US" sz="1800" dirty="0"/>
              <a:t>AI Software Solutions Engineer</a:t>
            </a:r>
            <a:endParaRPr lang="en-US" dirty="0"/>
          </a:p>
        </p:txBody>
      </p:sp>
      <p:sp>
        <p:nvSpPr>
          <p:cNvPr id="7" name="Text Placeholder 6">
            <a:extLst>
              <a:ext uri="{FF2B5EF4-FFF2-40B4-BE49-F238E27FC236}">
                <a16:creationId xmlns:a16="http://schemas.microsoft.com/office/drawing/2014/main" id="{C98E7A7A-151C-4177-8854-50ABF97721C2}"/>
              </a:ext>
            </a:extLst>
          </p:cNvPr>
          <p:cNvSpPr>
            <a:spLocks noGrp="1"/>
          </p:cNvSpPr>
          <p:nvPr>
            <p:ph type="body" sz="quarter" idx="10"/>
          </p:nvPr>
        </p:nvSpPr>
        <p:spPr/>
        <p:txBody>
          <a:bodyPr/>
          <a:lstStyle/>
          <a:p>
            <a:r>
              <a:rPr lang="en-US" dirty="0"/>
              <a:t>Webinar</a:t>
            </a:r>
          </a:p>
        </p:txBody>
      </p:sp>
      <p:sp>
        <p:nvSpPr>
          <p:cNvPr id="10" name="Title 2">
            <a:extLst>
              <a:ext uri="{FF2B5EF4-FFF2-40B4-BE49-F238E27FC236}">
                <a16:creationId xmlns:a16="http://schemas.microsoft.com/office/drawing/2014/main" id="{1B5702E7-C8BE-4AFE-98EC-FDB53707A5C6}"/>
              </a:ext>
            </a:extLst>
          </p:cNvPr>
          <p:cNvSpPr>
            <a:spLocks noGrp="1"/>
          </p:cNvSpPr>
          <p:nvPr>
            <p:ph type="ctrTitle"/>
          </p:nvPr>
        </p:nvSpPr>
        <p:spPr>
          <a:xfrm>
            <a:off x="1542534" y="2520156"/>
            <a:ext cx="9789007" cy="1874852"/>
          </a:xfrm>
        </p:spPr>
        <p:txBody>
          <a:bodyPr/>
          <a:lstStyle/>
          <a:p>
            <a:r>
              <a:rPr lang="en-US" sz="5400" dirty="0"/>
              <a:t>Accelerate Python Loops with the Intel AI Analytics Toolkit</a:t>
            </a:r>
            <a:br>
              <a:rPr lang="en-US" sz="5400" dirty="0"/>
            </a:br>
            <a:endParaRPr lang="en-US" sz="5400" dirty="0"/>
          </a:p>
        </p:txBody>
      </p:sp>
    </p:spTree>
    <p:extLst>
      <p:ext uri="{BB962C8B-B14F-4D97-AF65-F5344CB8AC3E}">
        <p14:creationId xmlns:p14="http://schemas.microsoft.com/office/powerpoint/2010/main" val="50178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097A-6D5A-4478-A9DF-3011D6456758}"/>
              </a:ext>
            </a:extLst>
          </p:cNvPr>
          <p:cNvSpPr>
            <a:spLocks noGrp="1"/>
          </p:cNvSpPr>
          <p:nvPr>
            <p:ph type="title"/>
          </p:nvPr>
        </p:nvSpPr>
        <p:spPr>
          <a:xfrm>
            <a:off x="571501" y="210137"/>
            <a:ext cx="11022060" cy="873744"/>
          </a:xfrm>
        </p:spPr>
        <p:txBody>
          <a:bodyPr/>
          <a:lstStyle/>
          <a:p>
            <a:r>
              <a:rPr lang="en-US" dirty="0"/>
              <a:t>Vectorization is NOT just theory!</a:t>
            </a:r>
          </a:p>
        </p:txBody>
      </p:sp>
      <p:sp>
        <p:nvSpPr>
          <p:cNvPr id="3" name="Content Placeholder 2">
            <a:extLst>
              <a:ext uri="{FF2B5EF4-FFF2-40B4-BE49-F238E27FC236}">
                <a16:creationId xmlns:a16="http://schemas.microsoft.com/office/drawing/2014/main" id="{112AD0DB-BBF6-42E1-84CD-A533A5D2ADE6}"/>
              </a:ext>
            </a:extLst>
          </p:cNvPr>
          <p:cNvSpPr>
            <a:spLocks noGrp="1"/>
          </p:cNvSpPr>
          <p:nvPr>
            <p:ph type="body" sz="quarter" idx="10"/>
          </p:nvPr>
        </p:nvSpPr>
        <p:spPr>
          <a:xfrm>
            <a:off x="571500" y="1180716"/>
            <a:ext cx="11010900" cy="3719897"/>
          </a:xfrm>
        </p:spPr>
        <p:txBody>
          <a:bodyPr lIns="0" tIns="0" rIns="0" bIns="0" anchor="t">
            <a:normAutofit/>
          </a:bodyPr>
          <a:lstStyle/>
          <a:p>
            <a:r>
              <a:rPr lang="en-US" sz="2400" dirty="0"/>
              <a:t>You will </a:t>
            </a:r>
            <a:r>
              <a:rPr lang="en-US" sz="2400" b="1" dirty="0"/>
              <a:t>see</a:t>
            </a:r>
            <a:r>
              <a:rPr lang="en-US" sz="2400" dirty="0"/>
              <a:t>, </a:t>
            </a:r>
            <a:r>
              <a:rPr lang="en-US" sz="2400" b="1" dirty="0"/>
              <a:t>hear</a:t>
            </a:r>
            <a:r>
              <a:rPr lang="en-US" sz="2400" dirty="0"/>
              <a:t> about the speedups possible, then you will </a:t>
            </a:r>
            <a:r>
              <a:rPr lang="en-US" sz="2400" b="1" dirty="0"/>
              <a:t>experience</a:t>
            </a:r>
            <a:r>
              <a:rPr lang="en-US" sz="2400" dirty="0"/>
              <a:t> it in code</a:t>
            </a:r>
          </a:p>
          <a:p>
            <a:r>
              <a:rPr lang="en-US" sz="2400" dirty="0">
                <a:latin typeface="Intel Clear Light"/>
              </a:rPr>
              <a:t>This is why we strongly encourage the use of libraries powered by Intel oneAPI such as </a:t>
            </a:r>
            <a:r>
              <a:rPr lang="en-US" sz="2400">
                <a:latin typeface="Intel Clear Light"/>
              </a:rPr>
              <a:t>NumPy, Scipy, and the rest</a:t>
            </a:r>
          </a:p>
          <a:p>
            <a:r>
              <a:rPr lang="en-US" sz="2400">
                <a:latin typeface="Intel Clear Light"/>
              </a:rPr>
              <a:t>Get the goodness of Python but inherit vectorization speed inherent with NumPy </a:t>
            </a:r>
            <a:r>
              <a:rPr lang="en-US" sz="2400" dirty="0">
                <a:latin typeface="Intel Clear Light"/>
              </a:rPr>
              <a:t>powered by Intel oneAPI</a:t>
            </a:r>
          </a:p>
          <a:p>
            <a:endParaRPr lang="en-US" sz="2400" dirty="0"/>
          </a:p>
        </p:txBody>
      </p:sp>
      <p:pic>
        <p:nvPicPr>
          <p:cNvPr id="5" name="Picture 4">
            <a:extLst>
              <a:ext uri="{FF2B5EF4-FFF2-40B4-BE49-F238E27FC236}">
                <a16:creationId xmlns:a16="http://schemas.microsoft.com/office/drawing/2014/main" id="{B0A72655-B90B-4751-90AA-8276128094B9}"/>
              </a:ext>
            </a:extLst>
          </p:cNvPr>
          <p:cNvPicPr>
            <a:picLocks noChangeAspect="1"/>
          </p:cNvPicPr>
          <p:nvPr/>
        </p:nvPicPr>
        <p:blipFill>
          <a:blip r:embed="rId3"/>
          <a:stretch>
            <a:fillRect/>
          </a:stretch>
        </p:blipFill>
        <p:spPr>
          <a:xfrm>
            <a:off x="609600" y="3549094"/>
            <a:ext cx="3751262" cy="2703037"/>
          </a:xfrm>
          <a:prstGeom prst="rect">
            <a:avLst/>
          </a:prstGeom>
        </p:spPr>
      </p:pic>
      <p:sp>
        <p:nvSpPr>
          <p:cNvPr id="6" name="TextBox 5">
            <a:extLst>
              <a:ext uri="{FF2B5EF4-FFF2-40B4-BE49-F238E27FC236}">
                <a16:creationId xmlns:a16="http://schemas.microsoft.com/office/drawing/2014/main" id="{92AB33C5-5DDA-4616-BC27-971EC07C175B}"/>
              </a:ext>
            </a:extLst>
          </p:cNvPr>
          <p:cNvSpPr txBox="1"/>
          <p:nvPr/>
        </p:nvSpPr>
        <p:spPr>
          <a:xfrm>
            <a:off x="5156200" y="3708400"/>
            <a:ext cx="624840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bg1"/>
                </a:solidFill>
                <a:effectLst/>
                <a:uFillTx/>
                <a:latin typeface="+mn-lt"/>
                <a:ea typeface="+mn-ea"/>
                <a:cs typeface="+mn-cs"/>
                <a:sym typeface="Helvetica Neue"/>
              </a:rPr>
              <a:t>100 X speed up using </a:t>
            </a:r>
            <a:r>
              <a:rPr lang="en-US">
                <a:solidFill>
                  <a:schemeClr val="bg1"/>
                </a:solidFill>
              </a:rPr>
              <a:t>NumPy</a:t>
            </a:r>
            <a:r>
              <a:rPr kumimoji="0" lang="en-US" b="0" i="0" u="none" strike="noStrike" cap="none" spc="0" normalizeH="0" baseline="0">
                <a:ln>
                  <a:noFill/>
                </a:ln>
                <a:solidFill>
                  <a:schemeClr val="bg1"/>
                </a:solidFill>
                <a:effectLst/>
                <a:uFillTx/>
                <a:latin typeface="+mn-lt"/>
                <a:ea typeface="+mn-ea"/>
                <a:cs typeface="+mn-cs"/>
                <a:sym typeface="Helvetica Neue"/>
              </a:rPr>
              <a:t> broadcasting versus </a:t>
            </a:r>
            <a:r>
              <a:rPr kumimoji="0" lang="en-US" b="0" i="0" u="none" strike="noStrike" cap="none" spc="0" normalizeH="0" baseline="0" dirty="0">
                <a:ln>
                  <a:noFill/>
                </a:ln>
                <a:solidFill>
                  <a:schemeClr val="bg1"/>
                </a:solidFill>
                <a:effectLst/>
                <a:uFillTx/>
                <a:latin typeface="+mn-lt"/>
                <a:ea typeface="+mn-ea"/>
                <a:cs typeface="+mn-cs"/>
                <a:sym typeface="Helvetica Neue"/>
              </a:rPr>
              <a:t>loop</a:t>
            </a:r>
          </a:p>
        </p:txBody>
      </p:sp>
    </p:spTree>
    <p:extLst>
      <p:ext uri="{BB962C8B-B14F-4D97-AF65-F5344CB8AC3E}">
        <p14:creationId xmlns:p14="http://schemas.microsoft.com/office/powerpoint/2010/main" val="3529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ECC57FE4-EBCC-4447-90CD-924101A38A41}"/>
              </a:ext>
            </a:extLst>
          </p:cNvPr>
          <p:cNvSpPr txBox="1"/>
          <p:nvPr/>
        </p:nvSpPr>
        <p:spPr>
          <a:xfrm>
            <a:off x="340001" y="911929"/>
            <a:ext cx="10712867" cy="291618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solidFill>
                  <a:schemeClr val="bg1"/>
                </a:solidFill>
              </a:rPr>
              <a:t>NumPy takes advantage of vectorization: powered by Intel oneAPI</a:t>
            </a:r>
          </a:p>
          <a:p>
            <a:pPr marL="457200" indent="-457200">
              <a:buFont typeface="Arial" panose="020B0604020202020204" pitchFamily="34" charset="0"/>
              <a:buChar char="•"/>
            </a:pPr>
            <a:r>
              <a:rPr lang="en-US" sz="2800" dirty="0">
                <a:solidFill>
                  <a:schemeClr val="bg1"/>
                </a:solidFill>
              </a:rPr>
              <a:t>Specifically, </a:t>
            </a:r>
            <a:r>
              <a:rPr lang="en-US" sz="2800" dirty="0" err="1">
                <a:solidFill>
                  <a:schemeClr val="bg1"/>
                </a:solidFill>
              </a:rPr>
              <a:t>oneMKL</a:t>
            </a:r>
            <a:r>
              <a:rPr lang="en-US" sz="2800" dirty="0">
                <a:solidFill>
                  <a:schemeClr val="bg1"/>
                </a:solidFill>
              </a:rPr>
              <a:t>, for vectorization</a:t>
            </a:r>
          </a:p>
          <a:p>
            <a:pPr marL="457200" indent="-457200">
              <a:buFont typeface="Arial" panose="020B0604020202020204" pitchFamily="34" charset="0"/>
              <a:buChar char="•"/>
            </a:pPr>
            <a:r>
              <a:rPr lang="en-US" sz="2800" dirty="0">
                <a:solidFill>
                  <a:schemeClr val="bg1"/>
                </a:solidFill>
              </a:rPr>
              <a:t>Vector width allows multiple operations in single HW instruction.</a:t>
            </a:r>
          </a:p>
          <a:p>
            <a:pPr marL="457200" indent="-457200">
              <a:buFont typeface="Arial" panose="020B0604020202020204" pitchFamily="34" charset="0"/>
              <a:buChar char="•"/>
            </a:pPr>
            <a:r>
              <a:rPr lang="en-US" sz="2800" dirty="0">
                <a:solidFill>
                  <a:schemeClr val="bg1"/>
                </a:solidFill>
              </a:rPr>
              <a:t>Many FP instructions </a:t>
            </a:r>
            <a:br>
              <a:rPr lang="en-US" sz="2800" dirty="0">
                <a:solidFill>
                  <a:schemeClr val="bg1"/>
                </a:solidFill>
              </a:rPr>
            </a:br>
            <a:r>
              <a:rPr lang="en-US" sz="2800" dirty="0">
                <a:solidFill>
                  <a:schemeClr val="bg1"/>
                </a:solidFill>
              </a:rPr>
              <a:t>computed in single instruction</a:t>
            </a:r>
          </a:p>
        </p:txBody>
      </p:sp>
      <p:sp>
        <p:nvSpPr>
          <p:cNvPr id="2" name="Title 1">
            <a:extLst>
              <a:ext uri="{FF2B5EF4-FFF2-40B4-BE49-F238E27FC236}">
                <a16:creationId xmlns:a16="http://schemas.microsoft.com/office/drawing/2014/main" id="{CEBC02E3-52B0-45A7-BC55-19360B543440}"/>
              </a:ext>
            </a:extLst>
          </p:cNvPr>
          <p:cNvSpPr>
            <a:spLocks noGrp="1"/>
          </p:cNvSpPr>
          <p:nvPr>
            <p:ph type="title"/>
          </p:nvPr>
        </p:nvSpPr>
        <p:spPr>
          <a:xfrm>
            <a:off x="282865" y="236683"/>
            <a:ext cx="11022060" cy="873744"/>
          </a:xfrm>
        </p:spPr>
        <p:txBody>
          <a:bodyPr/>
          <a:lstStyle/>
          <a:p>
            <a:r>
              <a:rPr lang="en-US" dirty="0"/>
              <a:t>Why are these speedups so dramatic?</a:t>
            </a:r>
          </a:p>
        </p:txBody>
      </p:sp>
      <p:grpSp>
        <p:nvGrpSpPr>
          <p:cNvPr id="56" name="Group 55">
            <a:extLst>
              <a:ext uri="{FF2B5EF4-FFF2-40B4-BE49-F238E27FC236}">
                <a16:creationId xmlns:a16="http://schemas.microsoft.com/office/drawing/2014/main" id="{40B92441-3FFC-44A1-A446-694B3C0C00DA}"/>
              </a:ext>
            </a:extLst>
          </p:cNvPr>
          <p:cNvGrpSpPr/>
          <p:nvPr/>
        </p:nvGrpSpPr>
        <p:grpSpPr>
          <a:xfrm>
            <a:off x="1335246" y="5492444"/>
            <a:ext cx="10076466" cy="883972"/>
            <a:chOff x="1268361" y="2670686"/>
            <a:chExt cx="5912938" cy="597310"/>
          </a:xfrm>
          <a:solidFill>
            <a:schemeClr val="accent2"/>
          </a:solidFill>
        </p:grpSpPr>
        <p:sp>
          <p:nvSpPr>
            <p:cNvPr id="4" name="Cube 3">
              <a:extLst>
                <a:ext uri="{FF2B5EF4-FFF2-40B4-BE49-F238E27FC236}">
                  <a16:creationId xmlns:a16="http://schemas.microsoft.com/office/drawing/2014/main" id="{96079D2B-EB33-4B82-B0A7-E84FDD8B652A}"/>
                </a:ext>
              </a:extLst>
            </p:cNvPr>
            <p:cNvSpPr/>
            <p:nvPr/>
          </p:nvSpPr>
          <p:spPr>
            <a:xfrm>
              <a:off x="12683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a:extLst>
                <a:ext uri="{FF2B5EF4-FFF2-40B4-BE49-F238E27FC236}">
                  <a16:creationId xmlns:a16="http://schemas.microsoft.com/office/drawing/2014/main" id="{D9AD400A-52D5-494B-9D22-EFC61B8DA9F5}"/>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DBBD0FF4-FEBA-4197-A4B6-EE575E3B3318}"/>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a16="http://schemas.microsoft.com/office/drawing/2014/main" id="{37376438-115B-4F41-A175-B05940916541}"/>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4960BB6B-8E12-4B44-B51C-624D0BE5E05B}"/>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9D6820E5-07C6-4AD4-A5B1-FF5C1515E1A0}"/>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a:extLst>
                <a:ext uri="{FF2B5EF4-FFF2-40B4-BE49-F238E27FC236}">
                  <a16:creationId xmlns:a16="http://schemas.microsoft.com/office/drawing/2014/main" id="{280F9CD9-D6D2-4BE9-91BB-A3A12EDE20F0}"/>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a:extLst>
                <a:ext uri="{FF2B5EF4-FFF2-40B4-BE49-F238E27FC236}">
                  <a16:creationId xmlns:a16="http://schemas.microsoft.com/office/drawing/2014/main" id="{5D291E86-A33C-4C52-A26B-A26542E69F13}"/>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a:extLst>
                <a:ext uri="{FF2B5EF4-FFF2-40B4-BE49-F238E27FC236}">
                  <a16:creationId xmlns:a16="http://schemas.microsoft.com/office/drawing/2014/main" id="{6C256812-EFF9-4C59-803E-D862ECD58C15}"/>
                </a:ext>
              </a:extLst>
            </p:cNvPr>
            <p:cNvSpPr/>
            <p:nvPr/>
          </p:nvSpPr>
          <p:spPr>
            <a:xfrm>
              <a:off x="4165478"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a:extLst>
                <a:ext uri="{FF2B5EF4-FFF2-40B4-BE49-F238E27FC236}">
                  <a16:creationId xmlns:a16="http://schemas.microsoft.com/office/drawing/2014/main" id="{67E905E4-7FF6-4BB0-B611-500FD7CD8E91}"/>
                </a:ext>
              </a:extLst>
            </p:cNvPr>
            <p:cNvSpPr/>
            <p:nvPr/>
          </p:nvSpPr>
          <p:spPr>
            <a:xfrm>
              <a:off x="4506126"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a:extLst>
                <a:ext uri="{FF2B5EF4-FFF2-40B4-BE49-F238E27FC236}">
                  <a16:creationId xmlns:a16="http://schemas.microsoft.com/office/drawing/2014/main" id="{6CEF60D3-A85B-466C-977E-474DAA8A3312}"/>
                </a:ext>
              </a:extLst>
            </p:cNvPr>
            <p:cNvSpPr/>
            <p:nvPr/>
          </p:nvSpPr>
          <p:spPr>
            <a:xfrm>
              <a:off x="4890054"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a:extLst>
                <a:ext uri="{FF2B5EF4-FFF2-40B4-BE49-F238E27FC236}">
                  <a16:creationId xmlns:a16="http://schemas.microsoft.com/office/drawing/2014/main" id="{81DB65C5-2847-4DFD-A69D-EA499B8B580C}"/>
                </a:ext>
              </a:extLst>
            </p:cNvPr>
            <p:cNvSpPr/>
            <p:nvPr/>
          </p:nvSpPr>
          <p:spPr>
            <a:xfrm>
              <a:off x="5230702"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D9ED457C-002D-4136-B07B-8AA577FEED6B}"/>
                </a:ext>
              </a:extLst>
            </p:cNvPr>
            <p:cNvSpPr/>
            <p:nvPr/>
          </p:nvSpPr>
          <p:spPr>
            <a:xfrm>
              <a:off x="5614630"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a:extLst>
                <a:ext uri="{FF2B5EF4-FFF2-40B4-BE49-F238E27FC236}">
                  <a16:creationId xmlns:a16="http://schemas.microsoft.com/office/drawing/2014/main" id="{C87932BC-C875-4CDE-9D2D-697F88F574C3}"/>
                </a:ext>
              </a:extLst>
            </p:cNvPr>
            <p:cNvSpPr/>
            <p:nvPr/>
          </p:nvSpPr>
          <p:spPr>
            <a:xfrm>
              <a:off x="5955278"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a:extLst>
                <a:ext uri="{FF2B5EF4-FFF2-40B4-BE49-F238E27FC236}">
                  <a16:creationId xmlns:a16="http://schemas.microsoft.com/office/drawing/2014/main" id="{ADCF60D8-E077-4A59-8410-6D912C949503}"/>
                </a:ext>
              </a:extLst>
            </p:cNvPr>
            <p:cNvSpPr/>
            <p:nvPr/>
          </p:nvSpPr>
          <p:spPr>
            <a:xfrm>
              <a:off x="6339206"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a:extLst>
                <a:ext uri="{FF2B5EF4-FFF2-40B4-BE49-F238E27FC236}">
                  <a16:creationId xmlns:a16="http://schemas.microsoft.com/office/drawing/2014/main" id="{C2B49E99-76F5-4391-B134-928F1557EAC6}"/>
                </a:ext>
              </a:extLst>
            </p:cNvPr>
            <p:cNvSpPr/>
            <p:nvPr/>
          </p:nvSpPr>
          <p:spPr>
            <a:xfrm>
              <a:off x="6679854"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6EA3CBA4-E76D-4D5D-9883-82A8973D9940}"/>
              </a:ext>
            </a:extLst>
          </p:cNvPr>
          <p:cNvGrpSpPr/>
          <p:nvPr/>
        </p:nvGrpSpPr>
        <p:grpSpPr>
          <a:xfrm>
            <a:off x="6509895" y="3911798"/>
            <a:ext cx="4798186" cy="782122"/>
            <a:chOff x="645160" y="1937830"/>
            <a:chExt cx="5386671" cy="1020794"/>
          </a:xfrm>
          <a:solidFill>
            <a:schemeClr val="accent2"/>
          </a:solidFill>
        </p:grpSpPr>
        <p:sp>
          <p:nvSpPr>
            <p:cNvPr id="58" name="Cube 57">
              <a:extLst>
                <a:ext uri="{FF2B5EF4-FFF2-40B4-BE49-F238E27FC236}">
                  <a16:creationId xmlns:a16="http://schemas.microsoft.com/office/drawing/2014/main" id="{CA1C4CFD-CDCD-461A-9BA8-66386B9190DF}"/>
                </a:ext>
              </a:extLst>
            </p:cNvPr>
            <p:cNvSpPr/>
            <p:nvPr/>
          </p:nvSpPr>
          <p:spPr>
            <a:xfrm>
              <a:off x="645160"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ube 58">
              <a:extLst>
                <a:ext uri="{FF2B5EF4-FFF2-40B4-BE49-F238E27FC236}">
                  <a16:creationId xmlns:a16="http://schemas.microsoft.com/office/drawing/2014/main" id="{061FE82E-A2DE-4CFD-9610-6032B3913EF0}"/>
                </a:ext>
              </a:extLst>
            </p:cNvPr>
            <p:cNvSpPr/>
            <p:nvPr/>
          </p:nvSpPr>
          <p:spPr>
            <a:xfrm>
              <a:off x="125360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ube 59">
              <a:extLst>
                <a:ext uri="{FF2B5EF4-FFF2-40B4-BE49-F238E27FC236}">
                  <a16:creationId xmlns:a16="http://schemas.microsoft.com/office/drawing/2014/main" id="{33A45719-FC16-49AE-91D5-8547B35814E9}"/>
                </a:ext>
              </a:extLst>
            </p:cNvPr>
            <p:cNvSpPr/>
            <p:nvPr/>
          </p:nvSpPr>
          <p:spPr>
            <a:xfrm>
              <a:off x="1939352"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ube 60">
              <a:extLst>
                <a:ext uri="{FF2B5EF4-FFF2-40B4-BE49-F238E27FC236}">
                  <a16:creationId xmlns:a16="http://schemas.microsoft.com/office/drawing/2014/main" id="{0E25B895-0ACA-492A-BE80-0FCC3C4C794D}"/>
                </a:ext>
              </a:extLst>
            </p:cNvPr>
            <p:cNvSpPr/>
            <p:nvPr/>
          </p:nvSpPr>
          <p:spPr>
            <a:xfrm>
              <a:off x="2547796"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ube 61">
              <a:extLst>
                <a:ext uri="{FF2B5EF4-FFF2-40B4-BE49-F238E27FC236}">
                  <a16:creationId xmlns:a16="http://schemas.microsoft.com/office/drawing/2014/main" id="{A1B6371B-2241-45AB-806B-DA3210928FA0}"/>
                </a:ext>
              </a:extLst>
            </p:cNvPr>
            <p:cNvSpPr/>
            <p:nvPr/>
          </p:nvSpPr>
          <p:spPr>
            <a:xfrm>
              <a:off x="323354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ube 62">
              <a:extLst>
                <a:ext uri="{FF2B5EF4-FFF2-40B4-BE49-F238E27FC236}">
                  <a16:creationId xmlns:a16="http://schemas.microsoft.com/office/drawing/2014/main" id="{3A3DF2DF-4CFE-40F6-9435-5D7D23804D8D}"/>
                </a:ext>
              </a:extLst>
            </p:cNvPr>
            <p:cNvSpPr/>
            <p:nvPr/>
          </p:nvSpPr>
          <p:spPr>
            <a:xfrm>
              <a:off x="3841989"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ube 63">
              <a:extLst>
                <a:ext uri="{FF2B5EF4-FFF2-40B4-BE49-F238E27FC236}">
                  <a16:creationId xmlns:a16="http://schemas.microsoft.com/office/drawing/2014/main" id="{27A040B0-B2EA-4D9F-A7DA-B79E9FF3992F}"/>
                </a:ext>
              </a:extLst>
            </p:cNvPr>
            <p:cNvSpPr/>
            <p:nvPr/>
          </p:nvSpPr>
          <p:spPr>
            <a:xfrm>
              <a:off x="4527737"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a:extLst>
                <a:ext uri="{FF2B5EF4-FFF2-40B4-BE49-F238E27FC236}">
                  <a16:creationId xmlns:a16="http://schemas.microsoft.com/office/drawing/2014/main" id="{38133C5C-97ED-40FF-98E5-27374358A577}"/>
                </a:ext>
              </a:extLst>
            </p:cNvPr>
            <p:cNvSpPr/>
            <p:nvPr/>
          </p:nvSpPr>
          <p:spPr>
            <a:xfrm>
              <a:off x="5136181"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21C94618-51B4-407A-B8BF-CC43EC6D087D}"/>
              </a:ext>
            </a:extLst>
          </p:cNvPr>
          <p:cNvSpPr txBox="1"/>
          <p:nvPr/>
        </p:nvSpPr>
        <p:spPr>
          <a:xfrm>
            <a:off x="7080077" y="3500137"/>
            <a:ext cx="4148893" cy="426079"/>
          </a:xfrm>
          <a:prstGeom prst="rect">
            <a:avLst/>
          </a:prstGeom>
          <a:noFill/>
        </p:spPr>
        <p:txBody>
          <a:bodyPr wrap="none" rtlCol="0">
            <a:spAutoFit/>
          </a:bodyPr>
          <a:lstStyle/>
          <a:p>
            <a:r>
              <a:rPr lang="en-US" dirty="0">
                <a:solidFill>
                  <a:schemeClr val="bg1"/>
                </a:solidFill>
              </a:rPr>
              <a:t>AVX2: 256 bits: 8 floats wide</a:t>
            </a:r>
          </a:p>
        </p:txBody>
      </p:sp>
      <p:sp>
        <p:nvSpPr>
          <p:cNvPr id="76" name="TextBox 75">
            <a:extLst>
              <a:ext uri="{FF2B5EF4-FFF2-40B4-BE49-F238E27FC236}">
                <a16:creationId xmlns:a16="http://schemas.microsoft.com/office/drawing/2014/main" id="{4994B3D6-F3C6-47D3-8656-C8B3CDEE70A6}"/>
              </a:ext>
            </a:extLst>
          </p:cNvPr>
          <p:cNvSpPr txBox="1"/>
          <p:nvPr/>
        </p:nvSpPr>
        <p:spPr>
          <a:xfrm>
            <a:off x="6719281" y="5053007"/>
            <a:ext cx="4697120" cy="426079"/>
          </a:xfrm>
          <a:prstGeom prst="rect">
            <a:avLst/>
          </a:prstGeom>
          <a:noFill/>
        </p:spPr>
        <p:txBody>
          <a:bodyPr wrap="none" rtlCol="0">
            <a:spAutoFit/>
          </a:bodyPr>
          <a:lstStyle/>
          <a:p>
            <a:r>
              <a:rPr lang="en-US" dirty="0">
                <a:solidFill>
                  <a:schemeClr val="bg1"/>
                </a:solidFill>
              </a:rPr>
              <a:t>AVX512: 512 bits: 16 floats wide</a:t>
            </a:r>
          </a:p>
        </p:txBody>
      </p:sp>
    </p:spTree>
    <p:extLst>
      <p:ext uri="{BB962C8B-B14F-4D97-AF65-F5344CB8AC3E}">
        <p14:creationId xmlns:p14="http://schemas.microsoft.com/office/powerpoint/2010/main" val="304574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Arrow Connector 84">
            <a:extLst>
              <a:ext uri="{FF2B5EF4-FFF2-40B4-BE49-F238E27FC236}">
                <a16:creationId xmlns:a16="http://schemas.microsoft.com/office/drawing/2014/main" id="{D07DA786-76A3-4653-8516-562CF797F386}"/>
              </a:ext>
            </a:extLst>
          </p:cNvPr>
          <p:cNvCxnSpPr>
            <a:cxnSpLocks/>
          </p:cNvCxnSpPr>
          <p:nvPr/>
        </p:nvCxnSpPr>
        <p:spPr>
          <a:xfrm flipH="1">
            <a:off x="9081933" y="1821929"/>
            <a:ext cx="470070" cy="15221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12410BF-F705-415A-908A-645785E9892C}"/>
              </a:ext>
            </a:extLst>
          </p:cNvPr>
          <p:cNvCxnSpPr>
            <a:cxnSpLocks/>
          </p:cNvCxnSpPr>
          <p:nvPr/>
        </p:nvCxnSpPr>
        <p:spPr>
          <a:xfrm flipH="1">
            <a:off x="9095343" y="1821929"/>
            <a:ext cx="456660" cy="9587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679FD97-A04C-4CD3-87E8-7D18619E352E}"/>
              </a:ext>
            </a:extLst>
          </p:cNvPr>
          <p:cNvCxnSpPr>
            <a:cxnSpLocks/>
          </p:cNvCxnSpPr>
          <p:nvPr/>
        </p:nvCxnSpPr>
        <p:spPr>
          <a:xfrm flipH="1">
            <a:off x="9499600" y="1821929"/>
            <a:ext cx="52403" cy="10084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A2E637-CB32-48CA-B427-6E4923837E36}"/>
              </a:ext>
            </a:extLst>
          </p:cNvPr>
          <p:cNvCxnSpPr>
            <a:cxnSpLocks/>
          </p:cNvCxnSpPr>
          <p:nvPr/>
        </p:nvCxnSpPr>
        <p:spPr>
          <a:xfrm flipH="1">
            <a:off x="8677971" y="1821929"/>
            <a:ext cx="874032" cy="8836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6F6BAC2-A0BC-4519-9B7A-7627159A7DBF}"/>
              </a:ext>
            </a:extLst>
          </p:cNvPr>
          <p:cNvSpPr>
            <a:spLocks noGrp="1"/>
          </p:cNvSpPr>
          <p:nvPr>
            <p:ph type="title"/>
          </p:nvPr>
        </p:nvSpPr>
        <p:spPr/>
        <p:txBody>
          <a:bodyPr/>
          <a:lstStyle/>
          <a:p>
            <a:r>
              <a:rPr lang="en-US" dirty="0"/>
              <a:t>We are comparing to simple loops in Python</a:t>
            </a:r>
          </a:p>
        </p:txBody>
      </p:sp>
      <p:sp>
        <p:nvSpPr>
          <p:cNvPr id="3" name="Content Placeholder 2">
            <a:extLst>
              <a:ext uri="{FF2B5EF4-FFF2-40B4-BE49-F238E27FC236}">
                <a16:creationId xmlns:a16="http://schemas.microsoft.com/office/drawing/2014/main" id="{05B5C4B1-9488-4ED2-9459-3CCFD277B775}"/>
              </a:ext>
            </a:extLst>
          </p:cNvPr>
          <p:cNvSpPr>
            <a:spLocks noGrp="1"/>
          </p:cNvSpPr>
          <p:nvPr>
            <p:ph type="body" sz="quarter" idx="10"/>
          </p:nvPr>
        </p:nvSpPr>
        <p:spPr>
          <a:xfrm>
            <a:off x="571500" y="2190984"/>
            <a:ext cx="6982671" cy="3719897"/>
          </a:xfrm>
        </p:spPr>
        <p:txBody>
          <a:bodyPr>
            <a:normAutofit fontScale="92500" lnSpcReduction="10000"/>
          </a:bodyPr>
          <a:lstStyle/>
          <a:p>
            <a:r>
              <a:rPr lang="en-US" sz="3200" dirty="0"/>
              <a:t>Python is dynamically typed</a:t>
            </a:r>
          </a:p>
          <a:p>
            <a:pPr lvl="1"/>
            <a:r>
              <a:rPr lang="en-US" sz="2800" dirty="0">
                <a:solidFill>
                  <a:schemeClr val="bg1"/>
                </a:solidFill>
              </a:rPr>
              <a:t>Has to </a:t>
            </a:r>
            <a:r>
              <a:rPr lang="en-US" sz="2800" b="1" dirty="0">
                <a:solidFill>
                  <a:schemeClr val="bg1"/>
                </a:solidFill>
              </a:rPr>
              <a:t>check</a:t>
            </a:r>
            <a:r>
              <a:rPr lang="en-US" sz="2800" dirty="0">
                <a:solidFill>
                  <a:schemeClr val="bg1"/>
                </a:solidFill>
              </a:rPr>
              <a:t> the data type before any operation to ensure correct operations are applied</a:t>
            </a:r>
          </a:p>
          <a:p>
            <a:r>
              <a:rPr lang="en-US" sz="3200" dirty="0"/>
              <a:t>Even a simple integer is not simple</a:t>
            </a:r>
          </a:p>
          <a:p>
            <a:pPr lvl="1"/>
            <a:r>
              <a:rPr lang="en-US" sz="2800" dirty="0">
                <a:solidFill>
                  <a:schemeClr val="bg1"/>
                </a:solidFill>
              </a:rPr>
              <a:t>A class or structure that contains </a:t>
            </a:r>
          </a:p>
          <a:p>
            <a:pPr lvl="2"/>
            <a:r>
              <a:rPr lang="en-US" sz="2000" dirty="0">
                <a:solidFill>
                  <a:schemeClr val="bg1"/>
                </a:solidFill>
              </a:rPr>
              <a:t>Reference counters and other values</a:t>
            </a:r>
          </a:p>
          <a:p>
            <a:pPr lvl="2"/>
            <a:r>
              <a:rPr lang="en-US" sz="2000" dirty="0">
                <a:solidFill>
                  <a:schemeClr val="bg1"/>
                </a:solidFill>
              </a:rPr>
              <a:t>These are updated every operation</a:t>
            </a:r>
          </a:p>
          <a:p>
            <a:endParaRPr lang="en-US" sz="1600" dirty="0"/>
          </a:p>
        </p:txBody>
      </p:sp>
      <p:sp>
        <p:nvSpPr>
          <p:cNvPr id="82" name="TextBox 81">
            <a:extLst>
              <a:ext uri="{FF2B5EF4-FFF2-40B4-BE49-F238E27FC236}">
                <a16:creationId xmlns:a16="http://schemas.microsoft.com/office/drawing/2014/main" id="{405B1EAA-9DCC-4221-BE58-C33BD8D7CA51}"/>
              </a:ext>
            </a:extLst>
          </p:cNvPr>
          <p:cNvSpPr txBox="1"/>
          <p:nvPr/>
        </p:nvSpPr>
        <p:spPr>
          <a:xfrm rot="5400000">
            <a:off x="9842617" y="4028545"/>
            <a:ext cx="2977533" cy="481735"/>
          </a:xfrm>
          <a:prstGeom prst="rect">
            <a:avLst/>
          </a:prstGeom>
          <a:noFill/>
        </p:spPr>
        <p:txBody>
          <a:bodyPr wrap="square" rtlCol="0">
            <a:spAutoFit/>
          </a:bodyPr>
          <a:lstStyle/>
          <a:p>
            <a:r>
              <a:rPr lang="en-US" sz="2800" b="1" dirty="0">
                <a:solidFill>
                  <a:schemeClr val="bg1"/>
                </a:solidFill>
              </a:rPr>
              <a:t>Loop Iterations</a:t>
            </a:r>
          </a:p>
        </p:txBody>
      </p:sp>
      <p:cxnSp>
        <p:nvCxnSpPr>
          <p:cNvPr id="83" name="Straight Arrow Connector 82">
            <a:extLst>
              <a:ext uri="{FF2B5EF4-FFF2-40B4-BE49-F238E27FC236}">
                <a16:creationId xmlns:a16="http://schemas.microsoft.com/office/drawing/2014/main" id="{4BABAA67-8C0F-404B-A8ED-EC2A175F790F}"/>
              </a:ext>
            </a:extLst>
          </p:cNvPr>
          <p:cNvCxnSpPr>
            <a:cxnSpLocks/>
          </p:cNvCxnSpPr>
          <p:nvPr/>
        </p:nvCxnSpPr>
        <p:spPr>
          <a:xfrm>
            <a:off x="11331383" y="5434642"/>
            <a:ext cx="0" cy="837272"/>
          </a:xfrm>
          <a:prstGeom prst="straightConnector1">
            <a:avLst/>
          </a:prstGeom>
          <a:ln w="57150">
            <a:solidFill>
              <a:srgbClr val="60B5FF"/>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6851111-973E-494E-A6ED-B4CE8123964C}"/>
              </a:ext>
            </a:extLst>
          </p:cNvPr>
          <p:cNvSpPr txBox="1"/>
          <p:nvPr/>
        </p:nvSpPr>
        <p:spPr>
          <a:xfrm>
            <a:off x="6894566" y="1406501"/>
            <a:ext cx="3995663" cy="758477"/>
          </a:xfrm>
          <a:prstGeom prst="rect">
            <a:avLst/>
          </a:prstGeom>
          <a:noFill/>
        </p:spPr>
        <p:txBody>
          <a:bodyPr wrap="square" rtlCol="0">
            <a:spAutoFit/>
          </a:bodyPr>
          <a:lstStyle/>
          <a:p>
            <a:r>
              <a:rPr lang="en-US" sz="2400" b="1" dirty="0">
                <a:solidFill>
                  <a:schemeClr val="bg1"/>
                </a:solidFill>
              </a:rPr>
              <a:t>In Python, these operations are COSTLY</a:t>
            </a:r>
          </a:p>
        </p:txBody>
      </p:sp>
      <p:grpSp>
        <p:nvGrpSpPr>
          <p:cNvPr id="46" name="Group 45">
            <a:extLst>
              <a:ext uri="{FF2B5EF4-FFF2-40B4-BE49-F238E27FC236}">
                <a16:creationId xmlns:a16="http://schemas.microsoft.com/office/drawing/2014/main" id="{DDFBBFC9-DA82-48CE-AEB4-594EF2B77F8A}"/>
              </a:ext>
            </a:extLst>
          </p:cNvPr>
          <p:cNvGrpSpPr/>
          <p:nvPr/>
        </p:nvGrpSpPr>
        <p:grpSpPr>
          <a:xfrm>
            <a:off x="8230870" y="2410738"/>
            <a:ext cx="3709415" cy="3537639"/>
            <a:chOff x="8230870" y="2395959"/>
            <a:chExt cx="3709415" cy="3537639"/>
          </a:xfrm>
        </p:grpSpPr>
        <p:grpSp>
          <p:nvGrpSpPr>
            <p:cNvPr id="49" name="Group 48">
              <a:extLst>
                <a:ext uri="{FF2B5EF4-FFF2-40B4-BE49-F238E27FC236}">
                  <a16:creationId xmlns:a16="http://schemas.microsoft.com/office/drawing/2014/main" id="{595EA6D6-1947-4310-9544-F7FABF0479BB}"/>
                </a:ext>
              </a:extLst>
            </p:cNvPr>
            <p:cNvGrpSpPr/>
            <p:nvPr/>
          </p:nvGrpSpPr>
          <p:grpSpPr>
            <a:xfrm>
              <a:off x="8230870" y="3466659"/>
              <a:ext cx="2659359" cy="513737"/>
              <a:chOff x="8230870" y="3428997"/>
              <a:chExt cx="2659359" cy="513737"/>
            </a:xfrm>
          </p:grpSpPr>
          <p:sp>
            <p:nvSpPr>
              <p:cNvPr id="77" name="Rectangle 76">
                <a:extLst>
                  <a:ext uri="{FF2B5EF4-FFF2-40B4-BE49-F238E27FC236}">
                    <a16:creationId xmlns:a16="http://schemas.microsoft.com/office/drawing/2014/main" id="{EFE663D5-27A9-4DDC-A864-E6C39640A568}"/>
                  </a:ext>
                </a:extLst>
              </p:cNvPr>
              <p:cNvSpPr/>
              <p:nvPr/>
            </p:nvSpPr>
            <p:spPr>
              <a:xfrm>
                <a:off x="8230870" y="3428999"/>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78" name="Rectangle 77">
                <a:extLst>
                  <a:ext uri="{FF2B5EF4-FFF2-40B4-BE49-F238E27FC236}">
                    <a16:creationId xmlns:a16="http://schemas.microsoft.com/office/drawing/2014/main" id="{8B6C5B6D-A86F-426F-8964-433066FD5C34}"/>
                  </a:ext>
                </a:extLst>
              </p:cNvPr>
              <p:cNvSpPr/>
              <p:nvPr/>
            </p:nvSpPr>
            <p:spPr>
              <a:xfrm>
                <a:off x="9215099" y="3428998"/>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79" name="Rectangle 78">
                <a:extLst>
                  <a:ext uri="{FF2B5EF4-FFF2-40B4-BE49-F238E27FC236}">
                    <a16:creationId xmlns:a16="http://schemas.microsoft.com/office/drawing/2014/main" id="{EAC4A369-0A93-4CF3-A0D8-8171181CC1AB}"/>
                  </a:ext>
                </a:extLst>
              </p:cNvPr>
              <p:cNvSpPr/>
              <p:nvPr/>
            </p:nvSpPr>
            <p:spPr>
              <a:xfrm>
                <a:off x="10321228" y="3428997"/>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p>
            </p:txBody>
          </p:sp>
          <p:sp>
            <p:nvSpPr>
              <p:cNvPr id="80" name="TextBox 79">
                <a:extLst>
                  <a:ext uri="{FF2B5EF4-FFF2-40B4-BE49-F238E27FC236}">
                    <a16:creationId xmlns:a16="http://schemas.microsoft.com/office/drawing/2014/main" id="{250B5A77-BA2B-4934-86FC-44CFFF9917C1}"/>
                  </a:ext>
                </a:extLst>
              </p:cNvPr>
              <p:cNvSpPr txBox="1"/>
              <p:nvPr/>
            </p:nvSpPr>
            <p:spPr>
              <a:xfrm>
                <a:off x="8799871" y="3495421"/>
                <a:ext cx="367408" cy="426079"/>
              </a:xfrm>
              <a:prstGeom prst="rect">
                <a:avLst/>
              </a:prstGeom>
              <a:noFill/>
            </p:spPr>
            <p:txBody>
              <a:bodyPr wrap="none" rtlCol="0">
                <a:spAutoFit/>
              </a:bodyPr>
              <a:lstStyle/>
              <a:p>
                <a:r>
                  <a:rPr lang="en-US" b="1" dirty="0">
                    <a:solidFill>
                      <a:schemeClr val="bg1"/>
                    </a:solidFill>
                  </a:rPr>
                  <a:t>+</a:t>
                </a:r>
              </a:p>
            </p:txBody>
          </p:sp>
          <p:sp>
            <p:nvSpPr>
              <p:cNvPr id="81" name="TextBox 80">
                <a:extLst>
                  <a:ext uri="{FF2B5EF4-FFF2-40B4-BE49-F238E27FC236}">
                    <a16:creationId xmlns:a16="http://schemas.microsoft.com/office/drawing/2014/main" id="{1FB635DD-9479-41D8-A67B-A1D983949B83}"/>
                  </a:ext>
                </a:extLst>
              </p:cNvPr>
              <p:cNvSpPr txBox="1"/>
              <p:nvPr/>
            </p:nvSpPr>
            <p:spPr>
              <a:xfrm>
                <a:off x="9834064" y="3479159"/>
                <a:ext cx="367408" cy="426079"/>
              </a:xfrm>
              <a:prstGeom prst="rect">
                <a:avLst/>
              </a:prstGeom>
              <a:noFill/>
            </p:spPr>
            <p:txBody>
              <a:bodyPr wrap="none" rtlCol="0">
                <a:spAutoFit/>
              </a:bodyPr>
              <a:lstStyle/>
              <a:p>
                <a:r>
                  <a:rPr lang="en-US" b="1" dirty="0">
                    <a:solidFill>
                      <a:schemeClr val="bg1"/>
                    </a:solidFill>
                  </a:rPr>
                  <a:t>=</a:t>
                </a:r>
              </a:p>
            </p:txBody>
          </p:sp>
        </p:grpSp>
        <p:grpSp>
          <p:nvGrpSpPr>
            <p:cNvPr id="52" name="Group 51">
              <a:extLst>
                <a:ext uri="{FF2B5EF4-FFF2-40B4-BE49-F238E27FC236}">
                  <a16:creationId xmlns:a16="http://schemas.microsoft.com/office/drawing/2014/main" id="{62CE5F1E-7B62-49B2-9F83-0576940A6F80}"/>
                </a:ext>
              </a:extLst>
            </p:cNvPr>
            <p:cNvGrpSpPr/>
            <p:nvPr/>
          </p:nvGrpSpPr>
          <p:grpSpPr>
            <a:xfrm>
              <a:off x="8230870" y="4117727"/>
              <a:ext cx="2659359" cy="513737"/>
              <a:chOff x="8230870" y="3428997"/>
              <a:chExt cx="2659359" cy="513737"/>
            </a:xfrm>
          </p:grpSpPr>
          <p:sp>
            <p:nvSpPr>
              <p:cNvPr id="72" name="Rectangle 71">
                <a:extLst>
                  <a:ext uri="{FF2B5EF4-FFF2-40B4-BE49-F238E27FC236}">
                    <a16:creationId xmlns:a16="http://schemas.microsoft.com/office/drawing/2014/main" id="{0E260376-B238-4B66-95BB-15199AF2F4CA}"/>
                  </a:ext>
                </a:extLst>
              </p:cNvPr>
              <p:cNvSpPr/>
              <p:nvPr/>
            </p:nvSpPr>
            <p:spPr>
              <a:xfrm>
                <a:off x="8230870" y="3428999"/>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p>
            </p:txBody>
          </p:sp>
          <p:sp>
            <p:nvSpPr>
              <p:cNvPr id="73" name="Rectangle 72">
                <a:extLst>
                  <a:ext uri="{FF2B5EF4-FFF2-40B4-BE49-F238E27FC236}">
                    <a16:creationId xmlns:a16="http://schemas.microsoft.com/office/drawing/2014/main" id="{B56C6C7F-A97B-4835-85DC-8343519F5212}"/>
                  </a:ext>
                </a:extLst>
              </p:cNvPr>
              <p:cNvSpPr/>
              <p:nvPr/>
            </p:nvSpPr>
            <p:spPr>
              <a:xfrm>
                <a:off x="9215099" y="3428998"/>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74" name="Rectangle 73">
                <a:extLst>
                  <a:ext uri="{FF2B5EF4-FFF2-40B4-BE49-F238E27FC236}">
                    <a16:creationId xmlns:a16="http://schemas.microsoft.com/office/drawing/2014/main" id="{FE9B9498-1261-4E72-8C99-A3C3170A91BF}"/>
                  </a:ext>
                </a:extLst>
              </p:cNvPr>
              <p:cNvSpPr/>
              <p:nvPr/>
            </p:nvSpPr>
            <p:spPr>
              <a:xfrm>
                <a:off x="10321228" y="3428997"/>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8</a:t>
                </a:r>
              </a:p>
            </p:txBody>
          </p:sp>
          <p:sp>
            <p:nvSpPr>
              <p:cNvPr id="75" name="TextBox 74">
                <a:extLst>
                  <a:ext uri="{FF2B5EF4-FFF2-40B4-BE49-F238E27FC236}">
                    <a16:creationId xmlns:a16="http://schemas.microsoft.com/office/drawing/2014/main" id="{4EFB99E5-B29A-43A8-8FC0-288433795D4E}"/>
                  </a:ext>
                </a:extLst>
              </p:cNvPr>
              <p:cNvSpPr txBox="1"/>
              <p:nvPr/>
            </p:nvSpPr>
            <p:spPr>
              <a:xfrm>
                <a:off x="8799871" y="3495421"/>
                <a:ext cx="367408" cy="426079"/>
              </a:xfrm>
              <a:prstGeom prst="rect">
                <a:avLst/>
              </a:prstGeom>
              <a:noFill/>
            </p:spPr>
            <p:txBody>
              <a:bodyPr wrap="none" rtlCol="0">
                <a:spAutoFit/>
              </a:bodyPr>
              <a:lstStyle/>
              <a:p>
                <a:r>
                  <a:rPr lang="en-US" b="1" dirty="0">
                    <a:solidFill>
                      <a:schemeClr val="bg1"/>
                    </a:solidFill>
                  </a:rPr>
                  <a:t>+</a:t>
                </a:r>
              </a:p>
            </p:txBody>
          </p:sp>
          <p:sp>
            <p:nvSpPr>
              <p:cNvPr id="76" name="TextBox 75">
                <a:extLst>
                  <a:ext uri="{FF2B5EF4-FFF2-40B4-BE49-F238E27FC236}">
                    <a16:creationId xmlns:a16="http://schemas.microsoft.com/office/drawing/2014/main" id="{CF6EF29E-D14F-4F89-9B44-5B184D467187}"/>
                  </a:ext>
                </a:extLst>
              </p:cNvPr>
              <p:cNvSpPr txBox="1"/>
              <p:nvPr/>
            </p:nvSpPr>
            <p:spPr>
              <a:xfrm>
                <a:off x="9834064" y="3479159"/>
                <a:ext cx="367408" cy="426079"/>
              </a:xfrm>
              <a:prstGeom prst="rect">
                <a:avLst/>
              </a:prstGeom>
              <a:noFill/>
            </p:spPr>
            <p:txBody>
              <a:bodyPr wrap="none" rtlCol="0">
                <a:spAutoFit/>
              </a:bodyPr>
              <a:lstStyle/>
              <a:p>
                <a:r>
                  <a:rPr lang="en-US" b="1" dirty="0">
                    <a:solidFill>
                      <a:schemeClr val="bg1"/>
                    </a:solidFill>
                  </a:rPr>
                  <a:t>=</a:t>
                </a:r>
              </a:p>
            </p:txBody>
          </p:sp>
        </p:grpSp>
        <p:grpSp>
          <p:nvGrpSpPr>
            <p:cNvPr id="53" name="Group 52">
              <a:extLst>
                <a:ext uri="{FF2B5EF4-FFF2-40B4-BE49-F238E27FC236}">
                  <a16:creationId xmlns:a16="http://schemas.microsoft.com/office/drawing/2014/main" id="{E5A79BFA-1141-4F15-B585-6FC1AA547324}"/>
                </a:ext>
              </a:extLst>
            </p:cNvPr>
            <p:cNvGrpSpPr/>
            <p:nvPr/>
          </p:nvGrpSpPr>
          <p:grpSpPr>
            <a:xfrm>
              <a:off x="8230870" y="4768795"/>
              <a:ext cx="2659359" cy="513737"/>
              <a:chOff x="8230870" y="3428997"/>
              <a:chExt cx="2659359" cy="513737"/>
            </a:xfrm>
          </p:grpSpPr>
          <p:sp>
            <p:nvSpPr>
              <p:cNvPr id="67" name="Rectangle 66">
                <a:extLst>
                  <a:ext uri="{FF2B5EF4-FFF2-40B4-BE49-F238E27FC236}">
                    <a16:creationId xmlns:a16="http://schemas.microsoft.com/office/drawing/2014/main" id="{E9151674-8B62-4846-ACF2-762D08CD10B1}"/>
                  </a:ext>
                </a:extLst>
              </p:cNvPr>
              <p:cNvSpPr/>
              <p:nvPr/>
            </p:nvSpPr>
            <p:spPr>
              <a:xfrm>
                <a:off x="8230870" y="3428999"/>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7</a:t>
                </a:r>
              </a:p>
            </p:txBody>
          </p:sp>
          <p:sp>
            <p:nvSpPr>
              <p:cNvPr id="68" name="Rectangle 67">
                <a:extLst>
                  <a:ext uri="{FF2B5EF4-FFF2-40B4-BE49-F238E27FC236}">
                    <a16:creationId xmlns:a16="http://schemas.microsoft.com/office/drawing/2014/main" id="{33F74984-33CB-4129-B10A-DD621AC09C8E}"/>
                  </a:ext>
                </a:extLst>
              </p:cNvPr>
              <p:cNvSpPr/>
              <p:nvPr/>
            </p:nvSpPr>
            <p:spPr>
              <a:xfrm>
                <a:off x="9215099" y="3428998"/>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sp>
            <p:nvSpPr>
              <p:cNvPr id="69" name="Rectangle 68">
                <a:extLst>
                  <a:ext uri="{FF2B5EF4-FFF2-40B4-BE49-F238E27FC236}">
                    <a16:creationId xmlns:a16="http://schemas.microsoft.com/office/drawing/2014/main" id="{85A2EA1C-92C8-409F-A9CD-C1DE974355D3}"/>
                  </a:ext>
                </a:extLst>
              </p:cNvPr>
              <p:cNvSpPr/>
              <p:nvPr/>
            </p:nvSpPr>
            <p:spPr>
              <a:xfrm>
                <a:off x="10321228" y="3428997"/>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11</a:t>
                </a:r>
              </a:p>
            </p:txBody>
          </p:sp>
          <p:sp>
            <p:nvSpPr>
              <p:cNvPr id="70" name="TextBox 69">
                <a:extLst>
                  <a:ext uri="{FF2B5EF4-FFF2-40B4-BE49-F238E27FC236}">
                    <a16:creationId xmlns:a16="http://schemas.microsoft.com/office/drawing/2014/main" id="{8EA29CF1-9DDF-4A54-A05C-CCF52C3E5936}"/>
                  </a:ext>
                </a:extLst>
              </p:cNvPr>
              <p:cNvSpPr txBox="1"/>
              <p:nvPr/>
            </p:nvSpPr>
            <p:spPr>
              <a:xfrm>
                <a:off x="8799871" y="3495421"/>
                <a:ext cx="367408" cy="426079"/>
              </a:xfrm>
              <a:prstGeom prst="rect">
                <a:avLst/>
              </a:prstGeom>
              <a:noFill/>
            </p:spPr>
            <p:txBody>
              <a:bodyPr wrap="none" rtlCol="0">
                <a:spAutoFit/>
              </a:bodyPr>
              <a:lstStyle/>
              <a:p>
                <a:r>
                  <a:rPr lang="en-US" b="1" dirty="0">
                    <a:solidFill>
                      <a:schemeClr val="bg1"/>
                    </a:solidFill>
                  </a:rPr>
                  <a:t>+</a:t>
                </a:r>
              </a:p>
            </p:txBody>
          </p:sp>
          <p:sp>
            <p:nvSpPr>
              <p:cNvPr id="71" name="TextBox 70">
                <a:extLst>
                  <a:ext uri="{FF2B5EF4-FFF2-40B4-BE49-F238E27FC236}">
                    <a16:creationId xmlns:a16="http://schemas.microsoft.com/office/drawing/2014/main" id="{F1757AB0-1839-42CA-8B01-D516BBFF3019}"/>
                  </a:ext>
                </a:extLst>
              </p:cNvPr>
              <p:cNvSpPr txBox="1"/>
              <p:nvPr/>
            </p:nvSpPr>
            <p:spPr>
              <a:xfrm>
                <a:off x="9834064" y="3479159"/>
                <a:ext cx="367408" cy="426079"/>
              </a:xfrm>
              <a:prstGeom prst="rect">
                <a:avLst/>
              </a:prstGeom>
              <a:noFill/>
            </p:spPr>
            <p:txBody>
              <a:bodyPr wrap="none" rtlCol="0">
                <a:spAutoFit/>
              </a:bodyPr>
              <a:lstStyle/>
              <a:p>
                <a:r>
                  <a:rPr lang="en-US" b="1" dirty="0">
                    <a:solidFill>
                      <a:schemeClr val="bg1"/>
                    </a:solidFill>
                  </a:rPr>
                  <a:t>=</a:t>
                </a:r>
              </a:p>
            </p:txBody>
          </p:sp>
        </p:grpSp>
        <p:grpSp>
          <p:nvGrpSpPr>
            <p:cNvPr id="54" name="Group 53">
              <a:extLst>
                <a:ext uri="{FF2B5EF4-FFF2-40B4-BE49-F238E27FC236}">
                  <a16:creationId xmlns:a16="http://schemas.microsoft.com/office/drawing/2014/main" id="{88F13960-19BC-43C6-9E64-509E12081BA3}"/>
                </a:ext>
              </a:extLst>
            </p:cNvPr>
            <p:cNvGrpSpPr/>
            <p:nvPr/>
          </p:nvGrpSpPr>
          <p:grpSpPr>
            <a:xfrm>
              <a:off x="8230870" y="5419861"/>
              <a:ext cx="2659359" cy="513737"/>
              <a:chOff x="8230870" y="3428997"/>
              <a:chExt cx="2659359" cy="513737"/>
            </a:xfrm>
          </p:grpSpPr>
          <p:sp>
            <p:nvSpPr>
              <p:cNvPr id="62" name="Rectangle 61">
                <a:extLst>
                  <a:ext uri="{FF2B5EF4-FFF2-40B4-BE49-F238E27FC236}">
                    <a16:creationId xmlns:a16="http://schemas.microsoft.com/office/drawing/2014/main" id="{B26443F0-204A-4DC7-B383-75FB9F9783EA}"/>
                  </a:ext>
                </a:extLst>
              </p:cNvPr>
              <p:cNvSpPr/>
              <p:nvPr/>
            </p:nvSpPr>
            <p:spPr>
              <a:xfrm>
                <a:off x="8230870" y="3428999"/>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9</a:t>
                </a:r>
              </a:p>
            </p:txBody>
          </p:sp>
          <p:sp>
            <p:nvSpPr>
              <p:cNvPr id="63" name="Rectangle 62">
                <a:extLst>
                  <a:ext uri="{FF2B5EF4-FFF2-40B4-BE49-F238E27FC236}">
                    <a16:creationId xmlns:a16="http://schemas.microsoft.com/office/drawing/2014/main" id="{431C74E9-B5A9-4B5B-B5D7-E37A2790761E}"/>
                  </a:ext>
                </a:extLst>
              </p:cNvPr>
              <p:cNvSpPr/>
              <p:nvPr/>
            </p:nvSpPr>
            <p:spPr>
              <a:xfrm>
                <a:off x="9215099" y="3428998"/>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p>
            </p:txBody>
          </p:sp>
          <p:sp>
            <p:nvSpPr>
              <p:cNvPr id="64" name="Rectangle 63">
                <a:extLst>
                  <a:ext uri="{FF2B5EF4-FFF2-40B4-BE49-F238E27FC236}">
                    <a16:creationId xmlns:a16="http://schemas.microsoft.com/office/drawing/2014/main" id="{A0D498B8-4C2D-4074-9C4F-A4605A70DD01}"/>
                  </a:ext>
                </a:extLst>
              </p:cNvPr>
              <p:cNvSpPr/>
              <p:nvPr/>
            </p:nvSpPr>
            <p:spPr>
              <a:xfrm>
                <a:off x="10321228" y="3428997"/>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14</a:t>
                </a:r>
              </a:p>
            </p:txBody>
          </p:sp>
          <p:sp>
            <p:nvSpPr>
              <p:cNvPr id="65" name="TextBox 64">
                <a:extLst>
                  <a:ext uri="{FF2B5EF4-FFF2-40B4-BE49-F238E27FC236}">
                    <a16:creationId xmlns:a16="http://schemas.microsoft.com/office/drawing/2014/main" id="{703F9138-1984-4911-8E08-145B9E75C841}"/>
                  </a:ext>
                </a:extLst>
              </p:cNvPr>
              <p:cNvSpPr txBox="1"/>
              <p:nvPr/>
            </p:nvSpPr>
            <p:spPr>
              <a:xfrm>
                <a:off x="8799871" y="3495421"/>
                <a:ext cx="367408" cy="426079"/>
              </a:xfrm>
              <a:prstGeom prst="rect">
                <a:avLst/>
              </a:prstGeom>
              <a:noFill/>
            </p:spPr>
            <p:txBody>
              <a:bodyPr wrap="none" rtlCol="0">
                <a:spAutoFit/>
              </a:bodyPr>
              <a:lstStyle/>
              <a:p>
                <a:r>
                  <a:rPr lang="en-US" b="1" dirty="0">
                    <a:solidFill>
                      <a:schemeClr val="bg1"/>
                    </a:solidFill>
                  </a:rPr>
                  <a:t>+</a:t>
                </a:r>
              </a:p>
            </p:txBody>
          </p:sp>
          <p:sp>
            <p:nvSpPr>
              <p:cNvPr id="66" name="TextBox 65">
                <a:extLst>
                  <a:ext uri="{FF2B5EF4-FFF2-40B4-BE49-F238E27FC236}">
                    <a16:creationId xmlns:a16="http://schemas.microsoft.com/office/drawing/2014/main" id="{C381A511-1BAF-45A8-9633-0AF4EC0DEFB5}"/>
                  </a:ext>
                </a:extLst>
              </p:cNvPr>
              <p:cNvSpPr txBox="1"/>
              <p:nvPr/>
            </p:nvSpPr>
            <p:spPr>
              <a:xfrm>
                <a:off x="9834064" y="3479159"/>
                <a:ext cx="367408" cy="426079"/>
              </a:xfrm>
              <a:prstGeom prst="rect">
                <a:avLst/>
              </a:prstGeom>
              <a:noFill/>
            </p:spPr>
            <p:txBody>
              <a:bodyPr wrap="none" rtlCol="0">
                <a:spAutoFit/>
              </a:bodyPr>
              <a:lstStyle/>
              <a:p>
                <a:r>
                  <a:rPr lang="en-US" b="1" dirty="0">
                    <a:solidFill>
                      <a:schemeClr val="bg1"/>
                    </a:solidFill>
                  </a:rPr>
                  <a:t>=</a:t>
                </a:r>
              </a:p>
            </p:txBody>
          </p:sp>
        </p:grpSp>
        <p:grpSp>
          <p:nvGrpSpPr>
            <p:cNvPr id="55" name="Group 54">
              <a:extLst>
                <a:ext uri="{FF2B5EF4-FFF2-40B4-BE49-F238E27FC236}">
                  <a16:creationId xmlns:a16="http://schemas.microsoft.com/office/drawing/2014/main" id="{62AE3068-0960-4FC2-AD16-FB7CBE15B2A7}"/>
                </a:ext>
              </a:extLst>
            </p:cNvPr>
            <p:cNvGrpSpPr/>
            <p:nvPr/>
          </p:nvGrpSpPr>
          <p:grpSpPr>
            <a:xfrm>
              <a:off x="8230870" y="2815591"/>
              <a:ext cx="2659359" cy="513737"/>
              <a:chOff x="8230870" y="3428997"/>
              <a:chExt cx="2659359" cy="513737"/>
            </a:xfrm>
          </p:grpSpPr>
          <p:sp>
            <p:nvSpPr>
              <p:cNvPr id="57" name="Rectangle 56">
                <a:extLst>
                  <a:ext uri="{FF2B5EF4-FFF2-40B4-BE49-F238E27FC236}">
                    <a16:creationId xmlns:a16="http://schemas.microsoft.com/office/drawing/2014/main" id="{24982021-03E6-4410-964D-36C3169F2C18}"/>
                  </a:ext>
                </a:extLst>
              </p:cNvPr>
              <p:cNvSpPr/>
              <p:nvPr/>
            </p:nvSpPr>
            <p:spPr>
              <a:xfrm>
                <a:off x="8230870" y="3428999"/>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58" name="Rectangle 57">
                <a:extLst>
                  <a:ext uri="{FF2B5EF4-FFF2-40B4-BE49-F238E27FC236}">
                    <a16:creationId xmlns:a16="http://schemas.microsoft.com/office/drawing/2014/main" id="{BFACC9A8-80D2-4E32-9682-550FEC1C05DF}"/>
                  </a:ext>
                </a:extLst>
              </p:cNvPr>
              <p:cNvSpPr/>
              <p:nvPr/>
            </p:nvSpPr>
            <p:spPr>
              <a:xfrm>
                <a:off x="9215099" y="3428998"/>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59" name="Rectangle 58">
                <a:extLst>
                  <a:ext uri="{FF2B5EF4-FFF2-40B4-BE49-F238E27FC236}">
                    <a16:creationId xmlns:a16="http://schemas.microsoft.com/office/drawing/2014/main" id="{F6B02227-072B-4AC6-AD26-6F5826CBE03C}"/>
                  </a:ext>
                </a:extLst>
              </p:cNvPr>
              <p:cNvSpPr/>
              <p:nvPr/>
            </p:nvSpPr>
            <p:spPr>
              <a:xfrm>
                <a:off x="10321228" y="3428997"/>
                <a:ext cx="569001" cy="5137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60" name="TextBox 59">
                <a:extLst>
                  <a:ext uri="{FF2B5EF4-FFF2-40B4-BE49-F238E27FC236}">
                    <a16:creationId xmlns:a16="http://schemas.microsoft.com/office/drawing/2014/main" id="{E762B9A3-D14D-4BE6-9AE9-366B264A340A}"/>
                  </a:ext>
                </a:extLst>
              </p:cNvPr>
              <p:cNvSpPr txBox="1"/>
              <p:nvPr/>
            </p:nvSpPr>
            <p:spPr>
              <a:xfrm>
                <a:off x="8799871" y="3495421"/>
                <a:ext cx="367408" cy="426079"/>
              </a:xfrm>
              <a:prstGeom prst="rect">
                <a:avLst/>
              </a:prstGeom>
              <a:noFill/>
            </p:spPr>
            <p:txBody>
              <a:bodyPr wrap="none" rtlCol="0">
                <a:spAutoFit/>
              </a:bodyPr>
              <a:lstStyle/>
              <a:p>
                <a:r>
                  <a:rPr lang="en-US" b="1" dirty="0">
                    <a:solidFill>
                      <a:schemeClr val="bg1"/>
                    </a:solidFill>
                  </a:rPr>
                  <a:t>+</a:t>
                </a:r>
              </a:p>
            </p:txBody>
          </p:sp>
          <p:sp>
            <p:nvSpPr>
              <p:cNvPr id="61" name="TextBox 60">
                <a:extLst>
                  <a:ext uri="{FF2B5EF4-FFF2-40B4-BE49-F238E27FC236}">
                    <a16:creationId xmlns:a16="http://schemas.microsoft.com/office/drawing/2014/main" id="{61CDB0EF-5504-406D-B48D-4EF7795192BC}"/>
                  </a:ext>
                </a:extLst>
              </p:cNvPr>
              <p:cNvSpPr txBox="1"/>
              <p:nvPr/>
            </p:nvSpPr>
            <p:spPr>
              <a:xfrm>
                <a:off x="9834064" y="3479159"/>
                <a:ext cx="367408" cy="426079"/>
              </a:xfrm>
              <a:prstGeom prst="rect">
                <a:avLst/>
              </a:prstGeom>
              <a:noFill/>
            </p:spPr>
            <p:txBody>
              <a:bodyPr wrap="none" rtlCol="0">
                <a:spAutoFit/>
              </a:bodyPr>
              <a:lstStyle/>
              <a:p>
                <a:r>
                  <a:rPr lang="en-US" b="1" dirty="0">
                    <a:solidFill>
                      <a:schemeClr val="bg1"/>
                    </a:solidFill>
                  </a:rPr>
                  <a:t>=</a:t>
                </a:r>
              </a:p>
            </p:txBody>
          </p:sp>
        </p:grpSp>
        <p:sp>
          <p:nvSpPr>
            <p:cNvPr id="56" name="TextBox 55">
              <a:extLst>
                <a:ext uri="{FF2B5EF4-FFF2-40B4-BE49-F238E27FC236}">
                  <a16:creationId xmlns:a16="http://schemas.microsoft.com/office/drawing/2014/main" id="{22DB2570-110F-4711-A254-7437C862D286}"/>
                </a:ext>
              </a:extLst>
            </p:cNvPr>
            <p:cNvSpPr txBox="1"/>
            <p:nvPr/>
          </p:nvSpPr>
          <p:spPr>
            <a:xfrm>
              <a:off x="8230870" y="2395959"/>
              <a:ext cx="3709415" cy="426079"/>
            </a:xfrm>
            <a:prstGeom prst="rect">
              <a:avLst/>
            </a:prstGeom>
            <a:noFill/>
          </p:spPr>
          <p:txBody>
            <a:bodyPr wrap="square" rtlCol="0">
              <a:spAutoFit/>
            </a:bodyPr>
            <a:lstStyle/>
            <a:p>
              <a:r>
                <a:rPr lang="en-US" b="1" dirty="0">
                  <a:solidFill>
                    <a:schemeClr val="bg1"/>
                  </a:solidFill>
                </a:rPr>
                <a:t>Scalar Instructions</a:t>
              </a:r>
            </a:p>
          </p:txBody>
        </p:sp>
      </p:grpSp>
      <p:grpSp>
        <p:nvGrpSpPr>
          <p:cNvPr id="13" name="Group 12">
            <a:extLst>
              <a:ext uri="{FF2B5EF4-FFF2-40B4-BE49-F238E27FC236}">
                <a16:creationId xmlns:a16="http://schemas.microsoft.com/office/drawing/2014/main" id="{6F455CC4-7BBB-4A0C-AB59-B1AC9924753A}"/>
              </a:ext>
            </a:extLst>
          </p:cNvPr>
          <p:cNvGrpSpPr/>
          <p:nvPr/>
        </p:nvGrpSpPr>
        <p:grpSpPr>
          <a:xfrm>
            <a:off x="9081933" y="2108394"/>
            <a:ext cx="935835" cy="2044005"/>
            <a:chOff x="9081933" y="2108394"/>
            <a:chExt cx="935835" cy="2044005"/>
          </a:xfrm>
        </p:grpSpPr>
        <p:cxnSp>
          <p:nvCxnSpPr>
            <p:cNvPr id="6" name="Straight Arrow Connector 5">
              <a:extLst>
                <a:ext uri="{FF2B5EF4-FFF2-40B4-BE49-F238E27FC236}">
                  <a16:creationId xmlns:a16="http://schemas.microsoft.com/office/drawing/2014/main" id="{7C20E4C0-8B52-4BA3-82AB-DF3846C27189}"/>
                </a:ext>
              </a:extLst>
            </p:cNvPr>
            <p:cNvCxnSpPr>
              <a:cxnSpLocks/>
            </p:cNvCxnSpPr>
            <p:nvPr/>
          </p:nvCxnSpPr>
          <p:spPr>
            <a:xfrm flipH="1">
              <a:off x="9081933" y="2108394"/>
              <a:ext cx="688757" cy="1549206"/>
            </a:xfrm>
            <a:prstGeom prst="straightConnector1">
              <a:avLst/>
            </a:prstGeom>
            <a:noFill/>
            <a:ln w="25400" cap="flat">
              <a:solidFill>
                <a:schemeClr val="accent3">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14A33B12-6A66-456F-BCD0-301886251C25}"/>
                </a:ext>
              </a:extLst>
            </p:cNvPr>
            <p:cNvCxnSpPr>
              <a:cxnSpLocks/>
            </p:cNvCxnSpPr>
            <p:nvPr/>
          </p:nvCxnSpPr>
          <p:spPr>
            <a:xfrm flipH="1">
              <a:off x="9095343" y="2108394"/>
              <a:ext cx="688757" cy="2044005"/>
            </a:xfrm>
            <a:prstGeom prst="straightConnector1">
              <a:avLst/>
            </a:prstGeom>
            <a:noFill/>
            <a:ln w="25400" cap="flat">
              <a:solidFill>
                <a:schemeClr val="accent3">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3379A8CD-8F66-4DAD-AF1E-C73086AA3A95}"/>
                </a:ext>
              </a:extLst>
            </p:cNvPr>
            <p:cNvCxnSpPr>
              <a:cxnSpLocks/>
            </p:cNvCxnSpPr>
            <p:nvPr/>
          </p:nvCxnSpPr>
          <p:spPr>
            <a:xfrm flipH="1">
              <a:off x="9081933" y="2108394"/>
              <a:ext cx="702167" cy="846746"/>
            </a:xfrm>
            <a:prstGeom prst="straightConnector1">
              <a:avLst/>
            </a:prstGeom>
            <a:noFill/>
            <a:ln w="25400" cap="flat">
              <a:solidFill>
                <a:schemeClr val="accent3">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367CD3DC-62E9-4347-ACFF-57A34AA2402A}"/>
                </a:ext>
              </a:extLst>
            </p:cNvPr>
            <p:cNvCxnSpPr>
              <a:cxnSpLocks/>
              <a:endCxn id="61" idx="0"/>
            </p:cNvCxnSpPr>
            <p:nvPr/>
          </p:nvCxnSpPr>
          <p:spPr>
            <a:xfrm>
              <a:off x="9784100" y="2108394"/>
              <a:ext cx="233668" cy="772138"/>
            </a:xfrm>
            <a:prstGeom prst="straightConnector1">
              <a:avLst/>
            </a:prstGeom>
            <a:noFill/>
            <a:ln w="25400" cap="flat">
              <a:solidFill>
                <a:schemeClr val="accent3">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87153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B45A-1E79-4FC5-A5DA-69FC848C41C3}"/>
              </a:ext>
            </a:extLst>
          </p:cNvPr>
          <p:cNvSpPr>
            <a:spLocks noGrp="1"/>
          </p:cNvSpPr>
          <p:nvPr>
            <p:ph type="title"/>
          </p:nvPr>
        </p:nvSpPr>
        <p:spPr/>
        <p:txBody>
          <a:bodyPr/>
          <a:lstStyle/>
          <a:p>
            <a:r>
              <a:rPr lang="en-US" dirty="0"/>
              <a:t>Effect of Noncontiguous Memory Access</a:t>
            </a:r>
          </a:p>
        </p:txBody>
      </p:sp>
      <p:sp>
        <p:nvSpPr>
          <p:cNvPr id="3" name="Content Placeholder 2">
            <a:extLst>
              <a:ext uri="{FF2B5EF4-FFF2-40B4-BE49-F238E27FC236}">
                <a16:creationId xmlns:a16="http://schemas.microsoft.com/office/drawing/2014/main" id="{05B73571-D165-41A2-B90E-939133438BA3}"/>
              </a:ext>
            </a:extLst>
          </p:cNvPr>
          <p:cNvSpPr>
            <a:spLocks noGrp="1"/>
          </p:cNvSpPr>
          <p:nvPr>
            <p:ph type="body" sz="quarter" idx="10"/>
          </p:nvPr>
        </p:nvSpPr>
        <p:spPr/>
        <p:txBody>
          <a:bodyPr>
            <a:normAutofit/>
          </a:bodyPr>
          <a:lstStyle/>
          <a:p>
            <a:r>
              <a:rPr lang="en-US" sz="2400" dirty="0"/>
              <a:t>A list of integers in python are NOT generally in contiguous locations</a:t>
            </a:r>
          </a:p>
          <a:p>
            <a:r>
              <a:rPr lang="en-US" sz="2400" dirty="0"/>
              <a:t>For this list: [1, 2, 3, 4, 5, 6, 7, 8] </a:t>
            </a:r>
          </a:p>
          <a:p>
            <a:r>
              <a:rPr lang="en-US" sz="2400" dirty="0"/>
              <a:t>Accessing many of these in loops is VERY Costly (could be hundreds of clock cycles)</a:t>
            </a:r>
          </a:p>
          <a:p>
            <a:endParaRPr lang="en-US" sz="2400" dirty="0"/>
          </a:p>
        </p:txBody>
      </p:sp>
      <p:graphicFrame>
        <p:nvGraphicFramePr>
          <p:cNvPr id="163" name="Table 163">
            <a:extLst>
              <a:ext uri="{FF2B5EF4-FFF2-40B4-BE49-F238E27FC236}">
                <a16:creationId xmlns:a16="http://schemas.microsoft.com/office/drawing/2014/main" id="{FAC6759F-153A-486C-B464-DADEB1F43D94}"/>
              </a:ext>
            </a:extLst>
          </p:cNvPr>
          <p:cNvGraphicFramePr>
            <a:graphicFrameLocks noGrp="1"/>
          </p:cNvGraphicFramePr>
          <p:nvPr/>
        </p:nvGraphicFramePr>
        <p:xfrm>
          <a:off x="1813306" y="3162300"/>
          <a:ext cx="8041890" cy="2862072"/>
        </p:xfrm>
        <a:graphic>
          <a:graphicData uri="http://schemas.openxmlformats.org/drawingml/2006/table">
            <a:tbl>
              <a:tblPr firstRow="1" bandRow="1">
                <a:tableStyleId>{5C22544A-7EE6-4342-B048-85BDC9FD1C3A}</a:tableStyleId>
              </a:tblPr>
              <a:tblGrid>
                <a:gridCol w="804189">
                  <a:extLst>
                    <a:ext uri="{9D8B030D-6E8A-4147-A177-3AD203B41FA5}">
                      <a16:colId xmlns:a16="http://schemas.microsoft.com/office/drawing/2014/main" val="2929803042"/>
                    </a:ext>
                  </a:extLst>
                </a:gridCol>
                <a:gridCol w="804189">
                  <a:extLst>
                    <a:ext uri="{9D8B030D-6E8A-4147-A177-3AD203B41FA5}">
                      <a16:colId xmlns:a16="http://schemas.microsoft.com/office/drawing/2014/main" val="2151929042"/>
                    </a:ext>
                  </a:extLst>
                </a:gridCol>
                <a:gridCol w="804189">
                  <a:extLst>
                    <a:ext uri="{9D8B030D-6E8A-4147-A177-3AD203B41FA5}">
                      <a16:colId xmlns:a16="http://schemas.microsoft.com/office/drawing/2014/main" val="2170655812"/>
                    </a:ext>
                  </a:extLst>
                </a:gridCol>
                <a:gridCol w="804189">
                  <a:extLst>
                    <a:ext uri="{9D8B030D-6E8A-4147-A177-3AD203B41FA5}">
                      <a16:colId xmlns:a16="http://schemas.microsoft.com/office/drawing/2014/main" val="2501728826"/>
                    </a:ext>
                  </a:extLst>
                </a:gridCol>
                <a:gridCol w="804189">
                  <a:extLst>
                    <a:ext uri="{9D8B030D-6E8A-4147-A177-3AD203B41FA5}">
                      <a16:colId xmlns:a16="http://schemas.microsoft.com/office/drawing/2014/main" val="1237412373"/>
                    </a:ext>
                  </a:extLst>
                </a:gridCol>
                <a:gridCol w="804189">
                  <a:extLst>
                    <a:ext uri="{9D8B030D-6E8A-4147-A177-3AD203B41FA5}">
                      <a16:colId xmlns:a16="http://schemas.microsoft.com/office/drawing/2014/main" val="2847166475"/>
                    </a:ext>
                  </a:extLst>
                </a:gridCol>
                <a:gridCol w="804189">
                  <a:extLst>
                    <a:ext uri="{9D8B030D-6E8A-4147-A177-3AD203B41FA5}">
                      <a16:colId xmlns:a16="http://schemas.microsoft.com/office/drawing/2014/main" val="2853160906"/>
                    </a:ext>
                  </a:extLst>
                </a:gridCol>
                <a:gridCol w="804189">
                  <a:extLst>
                    <a:ext uri="{9D8B030D-6E8A-4147-A177-3AD203B41FA5}">
                      <a16:colId xmlns:a16="http://schemas.microsoft.com/office/drawing/2014/main" val="2625651753"/>
                    </a:ext>
                  </a:extLst>
                </a:gridCol>
                <a:gridCol w="804189">
                  <a:extLst>
                    <a:ext uri="{9D8B030D-6E8A-4147-A177-3AD203B41FA5}">
                      <a16:colId xmlns:a16="http://schemas.microsoft.com/office/drawing/2014/main" val="14072462"/>
                    </a:ext>
                  </a:extLst>
                </a:gridCol>
                <a:gridCol w="804189">
                  <a:extLst>
                    <a:ext uri="{9D8B030D-6E8A-4147-A177-3AD203B41FA5}">
                      <a16:colId xmlns:a16="http://schemas.microsoft.com/office/drawing/2014/main" val="3697315244"/>
                    </a:ext>
                  </a:extLst>
                </a:gridCol>
              </a:tblGrid>
              <a:tr h="357759">
                <a:tc>
                  <a:txBody>
                    <a:bodyPr/>
                    <a:lstStyle/>
                    <a:p>
                      <a:endParaRPr lang="en-US" sz="1600" b="1" dirty="0"/>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dirty="0"/>
                    </a:p>
                  </a:txBody>
                  <a:tcPr>
                    <a:solidFill>
                      <a:schemeClr val="accent1">
                        <a:lumMod val="20000"/>
                        <a:lumOff val="80000"/>
                      </a:schemeClr>
                    </a:solidFill>
                  </a:tcPr>
                </a:tc>
                <a:tc>
                  <a:txBody>
                    <a:bodyPr/>
                    <a:lstStyle/>
                    <a:p>
                      <a:endParaRPr lang="en-US" sz="1600" b="1" dirty="0"/>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814860123"/>
                  </a:ext>
                </a:extLst>
              </a:tr>
              <a:tr h="357759">
                <a:tc>
                  <a:txBody>
                    <a:bodyPr/>
                    <a:lstStyle/>
                    <a:p>
                      <a:endParaRPr lang="en-US" sz="1600" b="1"/>
                    </a:p>
                  </a:txBody>
                  <a:tcPr>
                    <a:solidFill>
                      <a:schemeClr val="accent1">
                        <a:lumMod val="20000"/>
                        <a:lumOff val="80000"/>
                      </a:schemeClr>
                    </a:solidFill>
                  </a:tcPr>
                </a:tc>
                <a:tc>
                  <a:txBody>
                    <a:bodyPr/>
                    <a:lstStyle/>
                    <a:p>
                      <a:r>
                        <a:rPr lang="en-US" sz="1600" b="1" dirty="0"/>
                        <a:t>5</a:t>
                      </a:r>
                    </a:p>
                  </a:txBody>
                  <a:tcPr>
                    <a:solidFill>
                      <a:schemeClr val="accent1">
                        <a:lumMod val="20000"/>
                        <a:lumOff val="80000"/>
                      </a:schemeClr>
                    </a:solidFill>
                  </a:tcPr>
                </a:tc>
                <a:tc>
                  <a:txBody>
                    <a:bodyPr/>
                    <a:lstStyle/>
                    <a:p>
                      <a:r>
                        <a:rPr lang="en-US" sz="1600" b="1" dirty="0"/>
                        <a:t>7</a:t>
                      </a:r>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2198394907"/>
                  </a:ext>
                </a:extLst>
              </a:tr>
              <a:tr h="357759">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r>
                        <a:rPr lang="en-US" sz="1600" b="1" dirty="0"/>
                        <a:t>3</a:t>
                      </a:r>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3939713852"/>
                  </a:ext>
                </a:extLst>
              </a:tr>
              <a:tr h="357759">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r>
                        <a:rPr lang="en-US" sz="1600" b="1" dirty="0"/>
                        <a:t>8</a:t>
                      </a:r>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2181735263"/>
                  </a:ext>
                </a:extLst>
              </a:tr>
              <a:tr h="357759">
                <a:tc>
                  <a:txBody>
                    <a:bodyPr/>
                    <a:lstStyle/>
                    <a:p>
                      <a:r>
                        <a:rPr lang="en-US" sz="1600" b="1" dirty="0"/>
                        <a:t>2</a:t>
                      </a:r>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1696832996"/>
                  </a:ext>
                </a:extLst>
              </a:tr>
              <a:tr h="357759">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1439956358"/>
                  </a:ext>
                </a:extLst>
              </a:tr>
              <a:tr h="357759">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r>
                        <a:rPr lang="en-US" sz="1600" b="1" dirty="0"/>
                        <a:t>1</a:t>
                      </a:r>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extLst>
                  <a:ext uri="{0D108BD9-81ED-4DB2-BD59-A6C34878D82A}">
                    <a16:rowId xmlns:a16="http://schemas.microsoft.com/office/drawing/2014/main" val="1944217435"/>
                  </a:ext>
                </a:extLst>
              </a:tr>
              <a:tr h="357759">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r>
                        <a:rPr lang="en-US" sz="1600" b="1" dirty="0"/>
                        <a:t>6</a:t>
                      </a:r>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endParaRPr lang="en-US" sz="1600" b="1"/>
                    </a:p>
                  </a:txBody>
                  <a:tcPr>
                    <a:solidFill>
                      <a:schemeClr val="accent1">
                        <a:lumMod val="20000"/>
                        <a:lumOff val="80000"/>
                      </a:schemeClr>
                    </a:solidFill>
                  </a:tcPr>
                </a:tc>
                <a:tc>
                  <a:txBody>
                    <a:bodyPr/>
                    <a:lstStyle/>
                    <a:p>
                      <a:r>
                        <a:rPr lang="en-US" sz="1600" b="1" dirty="0"/>
                        <a:t>4</a:t>
                      </a:r>
                    </a:p>
                  </a:txBody>
                  <a:tcPr>
                    <a:solidFill>
                      <a:schemeClr val="accent1">
                        <a:lumMod val="20000"/>
                        <a:lumOff val="80000"/>
                      </a:schemeClr>
                    </a:solidFill>
                  </a:tcPr>
                </a:tc>
                <a:extLst>
                  <a:ext uri="{0D108BD9-81ED-4DB2-BD59-A6C34878D82A}">
                    <a16:rowId xmlns:a16="http://schemas.microsoft.com/office/drawing/2014/main" val="71995765"/>
                  </a:ext>
                </a:extLst>
              </a:tr>
            </a:tbl>
          </a:graphicData>
        </a:graphic>
      </p:graphicFrame>
    </p:spTree>
    <p:extLst>
      <p:ext uri="{BB962C8B-B14F-4D97-AF65-F5344CB8AC3E}">
        <p14:creationId xmlns:p14="http://schemas.microsoft.com/office/powerpoint/2010/main" val="343558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5EAE-F32F-4C45-90D8-BEF0C093DA18}"/>
              </a:ext>
            </a:extLst>
          </p:cNvPr>
          <p:cNvSpPr>
            <a:spLocks noGrp="1"/>
          </p:cNvSpPr>
          <p:nvPr>
            <p:ph type="title"/>
          </p:nvPr>
        </p:nvSpPr>
        <p:spPr/>
        <p:txBody>
          <a:bodyPr/>
          <a:lstStyle/>
          <a:p>
            <a:r>
              <a:rPr lang="en-US" dirty="0"/>
              <a:t>Cache is used ineffectively</a:t>
            </a:r>
          </a:p>
        </p:txBody>
      </p:sp>
      <p:sp>
        <p:nvSpPr>
          <p:cNvPr id="3" name="Content Placeholder 2">
            <a:extLst>
              <a:ext uri="{FF2B5EF4-FFF2-40B4-BE49-F238E27FC236}">
                <a16:creationId xmlns:a16="http://schemas.microsoft.com/office/drawing/2014/main" id="{76545740-0324-4645-9659-D8B417094D03}"/>
              </a:ext>
            </a:extLst>
          </p:cNvPr>
          <p:cNvSpPr>
            <a:spLocks noGrp="1"/>
          </p:cNvSpPr>
          <p:nvPr>
            <p:ph type="body" sz="quarter" idx="10"/>
          </p:nvPr>
        </p:nvSpPr>
        <p:spPr/>
        <p:txBody>
          <a:bodyPr>
            <a:normAutofit fontScale="32500" lnSpcReduction="20000"/>
          </a:bodyPr>
          <a:lstStyle/>
          <a:p>
            <a:r>
              <a:rPr lang="en-US" dirty="0"/>
              <a:t>Random reads from all over memory hurt performance.</a:t>
            </a:r>
          </a:p>
          <a:p>
            <a:r>
              <a:rPr lang="en-US" dirty="0"/>
              <a:t>Modern Intel CPU’s read in Cache line of consecutive memory  so that consecutive data is already to go when needed. The cache line may contain 16 consecutive elements or more.</a:t>
            </a:r>
          </a:p>
          <a:p>
            <a:r>
              <a:rPr lang="en-US" dirty="0"/>
              <a:t>But with random reads, our next data element is read from a completely different place in memory – wasting the remaining elements that were ready to be served from the cache line.</a:t>
            </a:r>
          </a:p>
          <a:p>
            <a:r>
              <a:rPr lang="en-US" dirty="0"/>
              <a:t>This is analogous to a chef opening and cooking a single egg from a carton of 16 to service customer number 1.</a:t>
            </a:r>
          </a:p>
          <a:p>
            <a:r>
              <a:rPr lang="en-US" dirty="0"/>
              <a:t>Then opening a NEW carton of eggs from a SECOND carton for customer number 2.  The other eggs get tossed out [analogous to cache line eviction ].</a:t>
            </a:r>
          </a:p>
          <a:p>
            <a:r>
              <a:rPr lang="en-US" dirty="0"/>
              <a:t>These are SOME reasons why vectorization is better – it mitigates all the above.</a:t>
            </a:r>
          </a:p>
          <a:p>
            <a:endParaRPr lang="en-US" dirty="0"/>
          </a:p>
        </p:txBody>
      </p:sp>
      <p:grpSp>
        <p:nvGrpSpPr>
          <p:cNvPr id="13" name="Group 12">
            <a:extLst>
              <a:ext uri="{FF2B5EF4-FFF2-40B4-BE49-F238E27FC236}">
                <a16:creationId xmlns:a16="http://schemas.microsoft.com/office/drawing/2014/main" id="{3657ADF2-4FFD-4CC5-8030-A4862189E134}"/>
              </a:ext>
            </a:extLst>
          </p:cNvPr>
          <p:cNvGrpSpPr/>
          <p:nvPr/>
        </p:nvGrpSpPr>
        <p:grpSpPr>
          <a:xfrm>
            <a:off x="7040559" y="980790"/>
            <a:ext cx="4106372" cy="642503"/>
            <a:chOff x="7040559" y="980790"/>
            <a:chExt cx="4106372" cy="642503"/>
          </a:xfrm>
        </p:grpSpPr>
        <p:grpSp>
          <p:nvGrpSpPr>
            <p:cNvPr id="40" name="Group 39">
              <a:extLst>
                <a:ext uri="{FF2B5EF4-FFF2-40B4-BE49-F238E27FC236}">
                  <a16:creationId xmlns:a16="http://schemas.microsoft.com/office/drawing/2014/main" id="{8D4EBD2D-D98C-4C6A-986C-F2BBAFAC06C6}"/>
                </a:ext>
              </a:extLst>
            </p:cNvPr>
            <p:cNvGrpSpPr/>
            <p:nvPr/>
          </p:nvGrpSpPr>
          <p:grpSpPr>
            <a:xfrm>
              <a:off x="7040559" y="980790"/>
              <a:ext cx="4106372" cy="642503"/>
              <a:chOff x="645160" y="1937830"/>
              <a:chExt cx="5386671" cy="1020794"/>
            </a:xfrm>
            <a:solidFill>
              <a:srgbClr val="FFCCFF"/>
            </a:solidFill>
          </p:grpSpPr>
          <p:sp>
            <p:nvSpPr>
              <p:cNvPr id="50" name="Cube 49">
                <a:extLst>
                  <a:ext uri="{FF2B5EF4-FFF2-40B4-BE49-F238E27FC236}">
                    <a16:creationId xmlns:a16="http://schemas.microsoft.com/office/drawing/2014/main" id="{AFC507C4-7606-436A-891A-FD6269276857}"/>
                  </a:ext>
                </a:extLst>
              </p:cNvPr>
              <p:cNvSpPr/>
              <p:nvPr/>
            </p:nvSpPr>
            <p:spPr>
              <a:xfrm>
                <a:off x="645160"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a:extLst>
                  <a:ext uri="{FF2B5EF4-FFF2-40B4-BE49-F238E27FC236}">
                    <a16:creationId xmlns:a16="http://schemas.microsoft.com/office/drawing/2014/main" id="{873AD8EA-E864-4A59-89AA-8CD6FEB7F63A}"/>
                  </a:ext>
                </a:extLst>
              </p:cNvPr>
              <p:cNvSpPr/>
              <p:nvPr/>
            </p:nvSpPr>
            <p:spPr>
              <a:xfrm>
                <a:off x="125360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a:extLst>
                  <a:ext uri="{FF2B5EF4-FFF2-40B4-BE49-F238E27FC236}">
                    <a16:creationId xmlns:a16="http://schemas.microsoft.com/office/drawing/2014/main" id="{BA947DE9-D253-45A9-9FF0-850CB434FAF8}"/>
                  </a:ext>
                </a:extLst>
              </p:cNvPr>
              <p:cNvSpPr/>
              <p:nvPr/>
            </p:nvSpPr>
            <p:spPr>
              <a:xfrm>
                <a:off x="1939352"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a:extLst>
                  <a:ext uri="{FF2B5EF4-FFF2-40B4-BE49-F238E27FC236}">
                    <a16:creationId xmlns:a16="http://schemas.microsoft.com/office/drawing/2014/main" id="{08B47305-F6AA-41AE-89CF-BF553D83D301}"/>
                  </a:ext>
                </a:extLst>
              </p:cNvPr>
              <p:cNvSpPr/>
              <p:nvPr/>
            </p:nvSpPr>
            <p:spPr>
              <a:xfrm>
                <a:off x="2547796"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a:extLst>
                  <a:ext uri="{FF2B5EF4-FFF2-40B4-BE49-F238E27FC236}">
                    <a16:creationId xmlns:a16="http://schemas.microsoft.com/office/drawing/2014/main" id="{A9F508FA-130F-401E-A377-AC3CF082EEBD}"/>
                  </a:ext>
                </a:extLst>
              </p:cNvPr>
              <p:cNvSpPr/>
              <p:nvPr/>
            </p:nvSpPr>
            <p:spPr>
              <a:xfrm>
                <a:off x="323354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be 54">
                <a:extLst>
                  <a:ext uri="{FF2B5EF4-FFF2-40B4-BE49-F238E27FC236}">
                    <a16:creationId xmlns:a16="http://schemas.microsoft.com/office/drawing/2014/main" id="{34CE9314-9375-47D2-AB15-0AB9067231F9}"/>
                  </a:ext>
                </a:extLst>
              </p:cNvPr>
              <p:cNvSpPr/>
              <p:nvPr/>
            </p:nvSpPr>
            <p:spPr>
              <a:xfrm>
                <a:off x="3841989"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id="{94696DAD-91BD-4823-AB72-9447EDDFB966}"/>
                  </a:ext>
                </a:extLst>
              </p:cNvPr>
              <p:cNvSpPr/>
              <p:nvPr/>
            </p:nvSpPr>
            <p:spPr>
              <a:xfrm>
                <a:off x="4527737"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be 56">
                <a:extLst>
                  <a:ext uri="{FF2B5EF4-FFF2-40B4-BE49-F238E27FC236}">
                    <a16:creationId xmlns:a16="http://schemas.microsoft.com/office/drawing/2014/main" id="{C1FE6611-099B-4442-9B94-7DD209D16812}"/>
                  </a:ext>
                </a:extLst>
              </p:cNvPr>
              <p:cNvSpPr/>
              <p:nvPr/>
            </p:nvSpPr>
            <p:spPr>
              <a:xfrm>
                <a:off x="5136181"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070B61C-4468-4CCF-89E2-4A7CF66F3D9B}"/>
                </a:ext>
              </a:extLst>
            </p:cNvPr>
            <p:cNvGrpSpPr/>
            <p:nvPr/>
          </p:nvGrpSpPr>
          <p:grpSpPr>
            <a:xfrm>
              <a:off x="7744156" y="1227909"/>
              <a:ext cx="3137514" cy="296414"/>
              <a:chOff x="8313765" y="417759"/>
              <a:chExt cx="3402775" cy="315912"/>
            </a:xfrm>
          </p:grpSpPr>
          <p:sp>
            <p:nvSpPr>
              <p:cNvPr id="43" name="Oval 42">
                <a:extLst>
                  <a:ext uri="{FF2B5EF4-FFF2-40B4-BE49-F238E27FC236}">
                    <a16:creationId xmlns:a16="http://schemas.microsoft.com/office/drawing/2014/main" id="{69C238FF-9F50-418D-B98E-94404E528935}"/>
                  </a:ext>
                </a:extLst>
              </p:cNvPr>
              <p:cNvSpPr/>
              <p:nvPr/>
            </p:nvSpPr>
            <p:spPr>
              <a:xfrm>
                <a:off x="8313765"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CDB1FE4-EBF0-4899-ADF0-C29C98DC5F37}"/>
                  </a:ext>
                </a:extLst>
              </p:cNvPr>
              <p:cNvSpPr/>
              <p:nvPr/>
            </p:nvSpPr>
            <p:spPr>
              <a:xfrm>
                <a:off x="8843821"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108793C-C907-4309-B111-8A38754FAD82}"/>
                  </a:ext>
                </a:extLst>
              </p:cNvPr>
              <p:cNvSpPr/>
              <p:nvPr/>
            </p:nvSpPr>
            <p:spPr>
              <a:xfrm>
                <a:off x="9373877"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41816EF-BD9B-400F-B2AC-5203860F7A81}"/>
                  </a:ext>
                </a:extLst>
              </p:cNvPr>
              <p:cNvSpPr/>
              <p:nvPr/>
            </p:nvSpPr>
            <p:spPr>
              <a:xfrm>
                <a:off x="9903933"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EDCBF39-9582-4498-B067-43E523368784}"/>
                  </a:ext>
                </a:extLst>
              </p:cNvPr>
              <p:cNvSpPr/>
              <p:nvPr/>
            </p:nvSpPr>
            <p:spPr>
              <a:xfrm>
                <a:off x="10433989"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2111620-E04E-4D66-9397-CC004814E18D}"/>
                  </a:ext>
                </a:extLst>
              </p:cNvPr>
              <p:cNvSpPr/>
              <p:nvPr/>
            </p:nvSpPr>
            <p:spPr>
              <a:xfrm>
                <a:off x="10964045"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04D8FA5-3BA4-45F6-A645-B89A85825636}"/>
                  </a:ext>
                </a:extLst>
              </p:cNvPr>
              <p:cNvSpPr/>
              <p:nvPr/>
            </p:nvSpPr>
            <p:spPr>
              <a:xfrm>
                <a:off x="11494103"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8DAAD22E-EC30-4903-BC6E-096384CBDD11}"/>
              </a:ext>
            </a:extLst>
          </p:cNvPr>
          <p:cNvGrpSpPr/>
          <p:nvPr/>
        </p:nvGrpSpPr>
        <p:grpSpPr>
          <a:xfrm>
            <a:off x="1400388" y="5131901"/>
            <a:ext cx="4453545" cy="684766"/>
            <a:chOff x="645160" y="1937830"/>
            <a:chExt cx="5386671" cy="1020794"/>
          </a:xfrm>
          <a:solidFill>
            <a:srgbClr val="FFCCFF"/>
          </a:solidFill>
        </p:grpSpPr>
        <p:sp>
          <p:nvSpPr>
            <p:cNvPr id="68" name="Cube 67">
              <a:extLst>
                <a:ext uri="{FF2B5EF4-FFF2-40B4-BE49-F238E27FC236}">
                  <a16:creationId xmlns:a16="http://schemas.microsoft.com/office/drawing/2014/main" id="{9C714DD5-5346-4D03-9907-363D56297B42}"/>
                </a:ext>
              </a:extLst>
            </p:cNvPr>
            <p:cNvSpPr/>
            <p:nvPr/>
          </p:nvSpPr>
          <p:spPr>
            <a:xfrm>
              <a:off x="645160"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ube 68">
              <a:extLst>
                <a:ext uri="{FF2B5EF4-FFF2-40B4-BE49-F238E27FC236}">
                  <a16:creationId xmlns:a16="http://schemas.microsoft.com/office/drawing/2014/main" id="{8FEC334F-AFDE-4404-B429-52B0F749F99F}"/>
                </a:ext>
              </a:extLst>
            </p:cNvPr>
            <p:cNvSpPr/>
            <p:nvPr/>
          </p:nvSpPr>
          <p:spPr>
            <a:xfrm>
              <a:off x="125360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be 69">
              <a:extLst>
                <a:ext uri="{FF2B5EF4-FFF2-40B4-BE49-F238E27FC236}">
                  <a16:creationId xmlns:a16="http://schemas.microsoft.com/office/drawing/2014/main" id="{3407454B-FC1B-4616-8326-D43796270C9C}"/>
                </a:ext>
              </a:extLst>
            </p:cNvPr>
            <p:cNvSpPr/>
            <p:nvPr/>
          </p:nvSpPr>
          <p:spPr>
            <a:xfrm>
              <a:off x="1939352"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ube 70">
              <a:extLst>
                <a:ext uri="{FF2B5EF4-FFF2-40B4-BE49-F238E27FC236}">
                  <a16:creationId xmlns:a16="http://schemas.microsoft.com/office/drawing/2014/main" id="{8E80937C-CCFA-4164-833A-E3F160CDED53}"/>
                </a:ext>
              </a:extLst>
            </p:cNvPr>
            <p:cNvSpPr/>
            <p:nvPr/>
          </p:nvSpPr>
          <p:spPr>
            <a:xfrm>
              <a:off x="2547796"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ube 71">
              <a:extLst>
                <a:ext uri="{FF2B5EF4-FFF2-40B4-BE49-F238E27FC236}">
                  <a16:creationId xmlns:a16="http://schemas.microsoft.com/office/drawing/2014/main" id="{B4D37514-45B6-4D32-98F1-9542FE700612}"/>
                </a:ext>
              </a:extLst>
            </p:cNvPr>
            <p:cNvSpPr/>
            <p:nvPr/>
          </p:nvSpPr>
          <p:spPr>
            <a:xfrm>
              <a:off x="323354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ube 72">
              <a:extLst>
                <a:ext uri="{FF2B5EF4-FFF2-40B4-BE49-F238E27FC236}">
                  <a16:creationId xmlns:a16="http://schemas.microsoft.com/office/drawing/2014/main" id="{4C5EC9C3-EB50-48FA-9FC2-5CB8C9B68D83}"/>
                </a:ext>
              </a:extLst>
            </p:cNvPr>
            <p:cNvSpPr/>
            <p:nvPr/>
          </p:nvSpPr>
          <p:spPr>
            <a:xfrm>
              <a:off x="3841989"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ube 73">
              <a:extLst>
                <a:ext uri="{FF2B5EF4-FFF2-40B4-BE49-F238E27FC236}">
                  <a16:creationId xmlns:a16="http://schemas.microsoft.com/office/drawing/2014/main" id="{80730530-3F05-415A-AEE1-E060E49958FC}"/>
                </a:ext>
              </a:extLst>
            </p:cNvPr>
            <p:cNvSpPr/>
            <p:nvPr/>
          </p:nvSpPr>
          <p:spPr>
            <a:xfrm>
              <a:off x="4527737"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ube 74">
              <a:extLst>
                <a:ext uri="{FF2B5EF4-FFF2-40B4-BE49-F238E27FC236}">
                  <a16:creationId xmlns:a16="http://schemas.microsoft.com/office/drawing/2014/main" id="{AE03F036-AAB3-42A1-BD82-744499FDFE13}"/>
                </a:ext>
              </a:extLst>
            </p:cNvPr>
            <p:cNvSpPr/>
            <p:nvPr/>
          </p:nvSpPr>
          <p:spPr>
            <a:xfrm>
              <a:off x="5136181"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B8AE8BD3-80B5-4691-8475-8236C94C7166}"/>
              </a:ext>
            </a:extLst>
          </p:cNvPr>
          <p:cNvGrpSpPr/>
          <p:nvPr/>
        </p:nvGrpSpPr>
        <p:grpSpPr>
          <a:xfrm>
            <a:off x="1931764" y="5345871"/>
            <a:ext cx="3677241" cy="470791"/>
            <a:chOff x="1931764" y="6209493"/>
            <a:chExt cx="3677241" cy="470791"/>
          </a:xfrm>
        </p:grpSpPr>
        <p:pic>
          <p:nvPicPr>
            <p:cNvPr id="1028" name="Picture 4" descr="Broken Egg Clipart ">
              <a:extLst>
                <a:ext uri="{FF2B5EF4-FFF2-40B4-BE49-F238E27FC236}">
                  <a16:creationId xmlns:a16="http://schemas.microsoft.com/office/drawing/2014/main" id="{2E8544EB-D737-4A17-B2C9-FB04BFF74E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764" y="6209493"/>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Broken Egg Clipart ">
              <a:extLst>
                <a:ext uri="{FF2B5EF4-FFF2-40B4-BE49-F238E27FC236}">
                  <a16:creationId xmlns:a16="http://schemas.microsoft.com/office/drawing/2014/main" id="{F0304AB4-717E-412A-8109-43E627A78D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172" y="6209493"/>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Broken Egg Clipart ">
              <a:extLst>
                <a:ext uri="{FF2B5EF4-FFF2-40B4-BE49-F238E27FC236}">
                  <a16:creationId xmlns:a16="http://schemas.microsoft.com/office/drawing/2014/main" id="{2FAAE7B1-B7F3-4EEF-9E3C-B381F429A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580" y="6209493"/>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Broken Egg Clipart ">
              <a:extLst>
                <a:ext uri="{FF2B5EF4-FFF2-40B4-BE49-F238E27FC236}">
                  <a16:creationId xmlns:a16="http://schemas.microsoft.com/office/drawing/2014/main" id="{960729D0-4A76-40C2-BC3B-693CF275BF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4988" y="6209493"/>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Broken Egg Clipart ">
              <a:extLst>
                <a:ext uri="{FF2B5EF4-FFF2-40B4-BE49-F238E27FC236}">
                  <a16:creationId xmlns:a16="http://schemas.microsoft.com/office/drawing/2014/main" id="{BEBAB4DD-FCDB-416C-BA10-F3D4D7F0F5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396" y="6209493"/>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Broken Egg Clipart ">
              <a:extLst>
                <a:ext uri="{FF2B5EF4-FFF2-40B4-BE49-F238E27FC236}">
                  <a16:creationId xmlns:a16="http://schemas.microsoft.com/office/drawing/2014/main" id="{BAA4825F-D3F8-48B9-ADAC-6A84E8187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804" y="6209493"/>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Broken Egg Clipart ">
              <a:extLst>
                <a:ext uri="{FF2B5EF4-FFF2-40B4-BE49-F238E27FC236}">
                  <a16:creationId xmlns:a16="http://schemas.microsoft.com/office/drawing/2014/main" id="{272A22EC-BF2C-42D2-8A45-8C11E92F2F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8214" y="6209493"/>
              <a:ext cx="470791" cy="4707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8B74CDFA-00A7-460F-A7D5-3335549636BC}"/>
              </a:ext>
            </a:extLst>
          </p:cNvPr>
          <p:cNvGrpSpPr/>
          <p:nvPr/>
        </p:nvGrpSpPr>
        <p:grpSpPr>
          <a:xfrm>
            <a:off x="7309578" y="230420"/>
            <a:ext cx="4106372" cy="642503"/>
            <a:chOff x="7040559" y="980790"/>
            <a:chExt cx="4106372" cy="642503"/>
          </a:xfrm>
        </p:grpSpPr>
        <p:grpSp>
          <p:nvGrpSpPr>
            <p:cNvPr id="60" name="Group 59">
              <a:extLst>
                <a:ext uri="{FF2B5EF4-FFF2-40B4-BE49-F238E27FC236}">
                  <a16:creationId xmlns:a16="http://schemas.microsoft.com/office/drawing/2014/main" id="{2C35AB94-64FC-4169-AF5C-1B7C70264D8F}"/>
                </a:ext>
              </a:extLst>
            </p:cNvPr>
            <p:cNvGrpSpPr/>
            <p:nvPr/>
          </p:nvGrpSpPr>
          <p:grpSpPr>
            <a:xfrm>
              <a:off x="7040559" y="980790"/>
              <a:ext cx="4106372" cy="642503"/>
              <a:chOff x="645160" y="1937830"/>
              <a:chExt cx="5386671" cy="1020794"/>
            </a:xfrm>
            <a:solidFill>
              <a:srgbClr val="FFCCFF"/>
            </a:solidFill>
          </p:grpSpPr>
          <p:sp>
            <p:nvSpPr>
              <p:cNvPr id="84" name="Cube 83">
                <a:extLst>
                  <a:ext uri="{FF2B5EF4-FFF2-40B4-BE49-F238E27FC236}">
                    <a16:creationId xmlns:a16="http://schemas.microsoft.com/office/drawing/2014/main" id="{AC2EFF1B-2E4A-4894-8E26-97AC934346F3}"/>
                  </a:ext>
                </a:extLst>
              </p:cNvPr>
              <p:cNvSpPr/>
              <p:nvPr/>
            </p:nvSpPr>
            <p:spPr>
              <a:xfrm>
                <a:off x="645160"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ube 84">
                <a:extLst>
                  <a:ext uri="{FF2B5EF4-FFF2-40B4-BE49-F238E27FC236}">
                    <a16:creationId xmlns:a16="http://schemas.microsoft.com/office/drawing/2014/main" id="{8C67A0F8-0035-4722-A942-B8CA19109741}"/>
                  </a:ext>
                </a:extLst>
              </p:cNvPr>
              <p:cNvSpPr/>
              <p:nvPr/>
            </p:nvSpPr>
            <p:spPr>
              <a:xfrm>
                <a:off x="125360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ube 85">
                <a:extLst>
                  <a:ext uri="{FF2B5EF4-FFF2-40B4-BE49-F238E27FC236}">
                    <a16:creationId xmlns:a16="http://schemas.microsoft.com/office/drawing/2014/main" id="{DA5A673C-6BC9-4FCA-9143-A525C1A14A2B}"/>
                  </a:ext>
                </a:extLst>
              </p:cNvPr>
              <p:cNvSpPr/>
              <p:nvPr/>
            </p:nvSpPr>
            <p:spPr>
              <a:xfrm>
                <a:off x="1939352"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86">
                <a:extLst>
                  <a:ext uri="{FF2B5EF4-FFF2-40B4-BE49-F238E27FC236}">
                    <a16:creationId xmlns:a16="http://schemas.microsoft.com/office/drawing/2014/main" id="{ACAAB97F-11E7-4B6C-AD46-9A483914B986}"/>
                  </a:ext>
                </a:extLst>
              </p:cNvPr>
              <p:cNvSpPr/>
              <p:nvPr/>
            </p:nvSpPr>
            <p:spPr>
              <a:xfrm>
                <a:off x="2547796"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87">
                <a:extLst>
                  <a:ext uri="{FF2B5EF4-FFF2-40B4-BE49-F238E27FC236}">
                    <a16:creationId xmlns:a16="http://schemas.microsoft.com/office/drawing/2014/main" id="{4DBD5AB6-90B8-47FD-AE36-3A1A10F1C7A7}"/>
                  </a:ext>
                </a:extLst>
              </p:cNvPr>
              <p:cNvSpPr/>
              <p:nvPr/>
            </p:nvSpPr>
            <p:spPr>
              <a:xfrm>
                <a:off x="3233544"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88">
                <a:extLst>
                  <a:ext uri="{FF2B5EF4-FFF2-40B4-BE49-F238E27FC236}">
                    <a16:creationId xmlns:a16="http://schemas.microsoft.com/office/drawing/2014/main" id="{DAC58914-0189-48CA-A34C-A80E0E4EE2D7}"/>
                  </a:ext>
                </a:extLst>
              </p:cNvPr>
              <p:cNvSpPr/>
              <p:nvPr/>
            </p:nvSpPr>
            <p:spPr>
              <a:xfrm>
                <a:off x="3841989"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89">
                <a:extLst>
                  <a:ext uri="{FF2B5EF4-FFF2-40B4-BE49-F238E27FC236}">
                    <a16:creationId xmlns:a16="http://schemas.microsoft.com/office/drawing/2014/main" id="{720B3ADA-1B2C-41E5-A729-19671A53F0C3}"/>
                  </a:ext>
                </a:extLst>
              </p:cNvPr>
              <p:cNvSpPr/>
              <p:nvPr/>
            </p:nvSpPr>
            <p:spPr>
              <a:xfrm>
                <a:off x="4527737"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ube 90">
                <a:extLst>
                  <a:ext uri="{FF2B5EF4-FFF2-40B4-BE49-F238E27FC236}">
                    <a16:creationId xmlns:a16="http://schemas.microsoft.com/office/drawing/2014/main" id="{35127030-5BF4-43D4-B3FA-9C45BB205E33}"/>
                  </a:ext>
                </a:extLst>
              </p:cNvPr>
              <p:cNvSpPr/>
              <p:nvPr/>
            </p:nvSpPr>
            <p:spPr>
              <a:xfrm>
                <a:off x="5136181" y="1937830"/>
                <a:ext cx="895650" cy="1020794"/>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9EF91C63-85EC-4583-8CEA-01FCDFD7F7A6}"/>
                </a:ext>
              </a:extLst>
            </p:cNvPr>
            <p:cNvGrpSpPr/>
            <p:nvPr/>
          </p:nvGrpSpPr>
          <p:grpSpPr>
            <a:xfrm>
              <a:off x="7744156" y="1227909"/>
              <a:ext cx="3137514" cy="296414"/>
              <a:chOff x="8313765" y="417759"/>
              <a:chExt cx="3402775" cy="315912"/>
            </a:xfrm>
          </p:grpSpPr>
          <p:sp>
            <p:nvSpPr>
              <p:cNvPr id="62" name="Oval 61">
                <a:extLst>
                  <a:ext uri="{FF2B5EF4-FFF2-40B4-BE49-F238E27FC236}">
                    <a16:creationId xmlns:a16="http://schemas.microsoft.com/office/drawing/2014/main" id="{48D24FB4-CB54-4B93-956F-F5142F70E70C}"/>
                  </a:ext>
                </a:extLst>
              </p:cNvPr>
              <p:cNvSpPr/>
              <p:nvPr/>
            </p:nvSpPr>
            <p:spPr>
              <a:xfrm>
                <a:off x="8313765"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A9D47DD-6DEF-4F49-B244-D8B7455F9390}"/>
                  </a:ext>
                </a:extLst>
              </p:cNvPr>
              <p:cNvSpPr/>
              <p:nvPr/>
            </p:nvSpPr>
            <p:spPr>
              <a:xfrm>
                <a:off x="8843821"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F1070F3-1AA7-4FAA-931B-2DFF7FFD1237}"/>
                  </a:ext>
                </a:extLst>
              </p:cNvPr>
              <p:cNvSpPr/>
              <p:nvPr/>
            </p:nvSpPr>
            <p:spPr>
              <a:xfrm>
                <a:off x="9373877"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B4DD699-9942-4C4C-A34A-97905FA32093}"/>
                  </a:ext>
                </a:extLst>
              </p:cNvPr>
              <p:cNvSpPr/>
              <p:nvPr/>
            </p:nvSpPr>
            <p:spPr>
              <a:xfrm>
                <a:off x="9903933"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54E6ADF-058E-4AF1-A4B3-E741336276D4}"/>
                  </a:ext>
                </a:extLst>
              </p:cNvPr>
              <p:cNvSpPr/>
              <p:nvPr/>
            </p:nvSpPr>
            <p:spPr>
              <a:xfrm>
                <a:off x="10433989"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977B9B1-DE4F-4019-995B-A307CAFE2C32}"/>
                  </a:ext>
                </a:extLst>
              </p:cNvPr>
              <p:cNvSpPr/>
              <p:nvPr/>
            </p:nvSpPr>
            <p:spPr>
              <a:xfrm>
                <a:off x="10964045"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4BC2434-CF1F-4729-8F9B-695F411430D5}"/>
                  </a:ext>
                </a:extLst>
              </p:cNvPr>
              <p:cNvSpPr/>
              <p:nvPr/>
            </p:nvSpPr>
            <p:spPr>
              <a:xfrm>
                <a:off x="11494103" y="417759"/>
                <a:ext cx="222437" cy="3159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7723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7A0045-75F4-47E3-B909-C3EC53CADA83}"/>
              </a:ext>
            </a:extLst>
          </p:cNvPr>
          <p:cNvSpPr/>
          <p:nvPr/>
        </p:nvSpPr>
        <p:spPr>
          <a:xfrm>
            <a:off x="467343" y="1743845"/>
            <a:ext cx="11257314" cy="46983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604E5EAE-F32F-4C45-90D8-BEF0C093DA18}"/>
              </a:ext>
            </a:extLst>
          </p:cNvPr>
          <p:cNvSpPr>
            <a:spLocks noGrp="1"/>
          </p:cNvSpPr>
          <p:nvPr>
            <p:ph type="title"/>
          </p:nvPr>
        </p:nvSpPr>
        <p:spPr/>
        <p:txBody>
          <a:bodyPr>
            <a:normAutofit fontScale="90000"/>
          </a:bodyPr>
          <a:lstStyle/>
          <a:p>
            <a:r>
              <a:rPr lang="en-US" dirty="0"/>
              <a:t>Cache is used ineffectively with random memory accesses</a:t>
            </a:r>
          </a:p>
        </p:txBody>
      </p:sp>
      <p:grpSp>
        <p:nvGrpSpPr>
          <p:cNvPr id="76" name="Group 75">
            <a:extLst>
              <a:ext uri="{FF2B5EF4-FFF2-40B4-BE49-F238E27FC236}">
                <a16:creationId xmlns:a16="http://schemas.microsoft.com/office/drawing/2014/main" id="{B8AE8BD3-80B5-4691-8475-8236C94C7166}"/>
              </a:ext>
            </a:extLst>
          </p:cNvPr>
          <p:cNvGrpSpPr/>
          <p:nvPr/>
        </p:nvGrpSpPr>
        <p:grpSpPr>
          <a:xfrm>
            <a:off x="5308774" y="3338599"/>
            <a:ext cx="3187960" cy="2494958"/>
            <a:chOff x="1931763" y="6068530"/>
            <a:chExt cx="2400794" cy="1207122"/>
          </a:xfrm>
        </p:grpSpPr>
        <p:pic>
          <p:nvPicPr>
            <p:cNvPr id="1028" name="Picture 4" descr="Broken Egg Clipart ">
              <a:extLst>
                <a:ext uri="{FF2B5EF4-FFF2-40B4-BE49-F238E27FC236}">
                  <a16:creationId xmlns:a16="http://schemas.microsoft.com/office/drawing/2014/main" id="{2E8544EB-D737-4A17-B2C9-FB04BFF74E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1763" y="6209492"/>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Broken Egg Clipart ">
              <a:extLst>
                <a:ext uri="{FF2B5EF4-FFF2-40B4-BE49-F238E27FC236}">
                  <a16:creationId xmlns:a16="http://schemas.microsoft.com/office/drawing/2014/main" id="{F0304AB4-717E-412A-8109-43E627A78D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667" y="6091925"/>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Broken Egg Clipart ">
              <a:extLst>
                <a:ext uri="{FF2B5EF4-FFF2-40B4-BE49-F238E27FC236}">
                  <a16:creationId xmlns:a16="http://schemas.microsoft.com/office/drawing/2014/main" id="{2FAAE7B1-B7F3-4EEF-9E3C-B381F429A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056" y="6233710"/>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Broken Egg Clipart ">
              <a:extLst>
                <a:ext uri="{FF2B5EF4-FFF2-40B4-BE49-F238E27FC236}">
                  <a16:creationId xmlns:a16="http://schemas.microsoft.com/office/drawing/2014/main" id="{960729D0-4A76-40C2-BC3B-693CF275BF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082" y="6372352"/>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Broken Egg Clipart ">
              <a:extLst>
                <a:ext uri="{FF2B5EF4-FFF2-40B4-BE49-F238E27FC236}">
                  <a16:creationId xmlns:a16="http://schemas.microsoft.com/office/drawing/2014/main" id="{BEBAB4DD-FCDB-416C-BA10-F3D4D7F0F5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882" y="6499514"/>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Broken Egg Clipart ">
              <a:extLst>
                <a:ext uri="{FF2B5EF4-FFF2-40B4-BE49-F238E27FC236}">
                  <a16:creationId xmlns:a16="http://schemas.microsoft.com/office/drawing/2014/main" id="{BAA4825F-D3F8-48B9-ADAC-6A84E8187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1766" y="6068530"/>
              <a:ext cx="470791" cy="47079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Broken Egg Clipart ">
              <a:extLst>
                <a:ext uri="{FF2B5EF4-FFF2-40B4-BE49-F238E27FC236}">
                  <a16:creationId xmlns:a16="http://schemas.microsoft.com/office/drawing/2014/main" id="{272A22EC-BF2C-42D2-8A45-8C11E92F2F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381" y="6804861"/>
              <a:ext cx="470791" cy="4707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2823F764-9ED0-48AE-959B-DA33CE522B8C}"/>
              </a:ext>
            </a:extLst>
          </p:cNvPr>
          <p:cNvGrpSpPr/>
          <p:nvPr/>
        </p:nvGrpSpPr>
        <p:grpSpPr>
          <a:xfrm>
            <a:off x="664230" y="3396036"/>
            <a:ext cx="5189106" cy="2893573"/>
            <a:chOff x="664230" y="3396036"/>
            <a:chExt cx="5189106" cy="2893573"/>
          </a:xfrm>
        </p:grpSpPr>
        <p:cxnSp>
          <p:nvCxnSpPr>
            <p:cNvPr id="20" name="Straight Connector 19">
              <a:extLst>
                <a:ext uri="{FF2B5EF4-FFF2-40B4-BE49-F238E27FC236}">
                  <a16:creationId xmlns:a16="http://schemas.microsoft.com/office/drawing/2014/main" id="{56BA8120-AF1F-41A2-ABA8-F8D04CF12291}"/>
                </a:ext>
              </a:extLst>
            </p:cNvPr>
            <p:cNvCxnSpPr/>
            <p:nvPr/>
          </p:nvCxnSpPr>
          <p:spPr>
            <a:xfrm flipV="1">
              <a:off x="1230033" y="3396036"/>
              <a:ext cx="2790288" cy="189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1205D931-013D-442C-929E-B55194D6B6D8}"/>
                </a:ext>
              </a:extLst>
            </p:cNvPr>
            <p:cNvCxnSpPr/>
            <p:nvPr/>
          </p:nvCxnSpPr>
          <p:spPr>
            <a:xfrm flipV="1">
              <a:off x="3063048" y="3398684"/>
              <a:ext cx="2790288" cy="189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23447E-3784-4AFD-86B6-C35EFB9C4A44}"/>
                </a:ext>
              </a:extLst>
            </p:cNvPr>
            <p:cNvCxnSpPr/>
            <p:nvPr/>
          </p:nvCxnSpPr>
          <p:spPr>
            <a:xfrm>
              <a:off x="4005779" y="3398684"/>
              <a:ext cx="184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927DB639-96B9-473F-AB98-EB8451BB26DA}"/>
                </a:ext>
              </a:extLst>
            </p:cNvPr>
            <p:cNvSpPr/>
            <p:nvPr/>
          </p:nvSpPr>
          <p:spPr>
            <a:xfrm>
              <a:off x="664230" y="5273856"/>
              <a:ext cx="2941938" cy="1015753"/>
            </a:xfrm>
            <a:custGeom>
              <a:avLst/>
              <a:gdLst>
                <a:gd name="connsiteX0" fmla="*/ 2078546 w 2941938"/>
                <a:gd name="connsiteY0" fmla="*/ 507877 h 1015753"/>
                <a:gd name="connsiteX1" fmla="*/ 1754532 w 2941938"/>
                <a:gd name="connsiteY1" fmla="*/ 39067 h 1015753"/>
                <a:gd name="connsiteX2" fmla="*/ 2407040 w 2941938"/>
                <a:gd name="connsiteY2" fmla="*/ 39067 h 1015753"/>
                <a:gd name="connsiteX3" fmla="*/ 2407040 w 2941938"/>
                <a:gd name="connsiteY3" fmla="*/ 0 h 1015753"/>
                <a:gd name="connsiteX4" fmla="*/ 534898 w 2941938"/>
                <a:gd name="connsiteY4" fmla="*/ 0 h 1015753"/>
                <a:gd name="connsiteX5" fmla="*/ 534898 w 2941938"/>
                <a:gd name="connsiteY5" fmla="*/ 39067 h 1015753"/>
                <a:gd name="connsiteX6" fmla="*/ 1187406 w 2941938"/>
                <a:gd name="connsiteY6" fmla="*/ 39067 h 1015753"/>
                <a:gd name="connsiteX7" fmla="*/ 863392 w 2941938"/>
                <a:gd name="connsiteY7" fmla="*/ 507877 h 1015753"/>
                <a:gd name="connsiteX8" fmla="*/ 0 w 2941938"/>
                <a:gd name="connsiteY8" fmla="*/ 507877 h 1015753"/>
                <a:gd name="connsiteX9" fmla="*/ 0 w 2941938"/>
                <a:gd name="connsiteY9" fmla="*/ 546944 h 1015753"/>
                <a:gd name="connsiteX10" fmla="*/ 836380 w 2941938"/>
                <a:gd name="connsiteY10" fmla="*/ 546944 h 1015753"/>
                <a:gd name="connsiteX11" fmla="*/ 512365 w 2941938"/>
                <a:gd name="connsiteY11" fmla="*/ 1015753 h 1015753"/>
                <a:gd name="connsiteX12" fmla="*/ 584443 w 2941938"/>
                <a:gd name="connsiteY12" fmla="*/ 1015753 h 1015753"/>
                <a:gd name="connsiteX13" fmla="*/ 908457 w 2941938"/>
                <a:gd name="connsiteY13" fmla="*/ 546944 h 1015753"/>
                <a:gd name="connsiteX14" fmla="*/ 2033481 w 2941938"/>
                <a:gd name="connsiteY14" fmla="*/ 546944 h 1015753"/>
                <a:gd name="connsiteX15" fmla="*/ 2357495 w 2941938"/>
                <a:gd name="connsiteY15" fmla="*/ 1015753 h 1015753"/>
                <a:gd name="connsiteX16" fmla="*/ 2429573 w 2941938"/>
                <a:gd name="connsiteY16" fmla="*/ 1015753 h 1015753"/>
                <a:gd name="connsiteX17" fmla="*/ 2105559 w 2941938"/>
                <a:gd name="connsiteY17" fmla="*/ 546944 h 1015753"/>
                <a:gd name="connsiteX18" fmla="*/ 2941938 w 2941938"/>
                <a:gd name="connsiteY18" fmla="*/ 546944 h 1015753"/>
                <a:gd name="connsiteX19" fmla="*/ 2941938 w 2941938"/>
                <a:gd name="connsiteY19" fmla="*/ 507877 h 1015753"/>
                <a:gd name="connsiteX20" fmla="*/ 935469 w 2941938"/>
                <a:gd name="connsiteY20" fmla="*/ 507877 h 1015753"/>
                <a:gd name="connsiteX21" fmla="*/ 1259484 w 2941938"/>
                <a:gd name="connsiteY21" fmla="*/ 39067 h 1015753"/>
                <a:gd name="connsiteX22" fmla="*/ 1682454 w 2941938"/>
                <a:gd name="connsiteY22" fmla="*/ 39067 h 1015753"/>
                <a:gd name="connsiteX23" fmla="*/ 2006469 w 2941938"/>
                <a:gd name="connsiteY23" fmla="*/ 507877 h 101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1938" h="1015753">
                  <a:moveTo>
                    <a:pt x="2078546" y="507877"/>
                  </a:moveTo>
                  <a:lnTo>
                    <a:pt x="1754532" y="39067"/>
                  </a:lnTo>
                  <a:lnTo>
                    <a:pt x="2407040" y="39067"/>
                  </a:lnTo>
                  <a:lnTo>
                    <a:pt x="2407040" y="0"/>
                  </a:lnTo>
                  <a:lnTo>
                    <a:pt x="534898" y="0"/>
                  </a:lnTo>
                  <a:lnTo>
                    <a:pt x="534898" y="39067"/>
                  </a:lnTo>
                  <a:lnTo>
                    <a:pt x="1187406" y="39067"/>
                  </a:lnTo>
                  <a:lnTo>
                    <a:pt x="863392" y="507877"/>
                  </a:lnTo>
                  <a:lnTo>
                    <a:pt x="0" y="507877"/>
                  </a:lnTo>
                  <a:lnTo>
                    <a:pt x="0" y="546944"/>
                  </a:lnTo>
                  <a:lnTo>
                    <a:pt x="836380" y="546944"/>
                  </a:lnTo>
                  <a:lnTo>
                    <a:pt x="512365" y="1015753"/>
                  </a:lnTo>
                  <a:lnTo>
                    <a:pt x="584443" y="1015753"/>
                  </a:lnTo>
                  <a:lnTo>
                    <a:pt x="908457" y="546944"/>
                  </a:lnTo>
                  <a:lnTo>
                    <a:pt x="2033481" y="546944"/>
                  </a:lnTo>
                  <a:lnTo>
                    <a:pt x="2357495" y="1015753"/>
                  </a:lnTo>
                  <a:lnTo>
                    <a:pt x="2429573" y="1015753"/>
                  </a:lnTo>
                  <a:lnTo>
                    <a:pt x="2105559" y="546944"/>
                  </a:lnTo>
                  <a:lnTo>
                    <a:pt x="2941938" y="546944"/>
                  </a:lnTo>
                  <a:lnTo>
                    <a:pt x="2941938" y="507877"/>
                  </a:lnTo>
                  <a:close/>
                  <a:moveTo>
                    <a:pt x="935469" y="507877"/>
                  </a:moveTo>
                  <a:lnTo>
                    <a:pt x="1259484" y="39067"/>
                  </a:lnTo>
                  <a:lnTo>
                    <a:pt x="1682454" y="39067"/>
                  </a:lnTo>
                  <a:lnTo>
                    <a:pt x="2006469" y="507877"/>
                  </a:lnTo>
                  <a:close/>
                </a:path>
              </a:pathLst>
            </a:custGeom>
            <a:solidFill>
              <a:srgbClr val="000000"/>
            </a:solidFill>
            <a:ln w="33338" cap="flat">
              <a:noFill/>
              <a:prstDash val="solid"/>
              <a:miter/>
            </a:ln>
          </p:spPr>
          <p:txBody>
            <a:bodyPr rtlCol="0" anchor="ctr"/>
            <a:lstStyle/>
            <a:p>
              <a:endParaRPr lang="en-US"/>
            </a:p>
          </p:txBody>
        </p:sp>
      </p:grpSp>
      <p:grpSp>
        <p:nvGrpSpPr>
          <p:cNvPr id="28" name="Group 27">
            <a:extLst>
              <a:ext uri="{FF2B5EF4-FFF2-40B4-BE49-F238E27FC236}">
                <a16:creationId xmlns:a16="http://schemas.microsoft.com/office/drawing/2014/main" id="{E1B4EF6E-E2A3-4A49-9286-A264F1EEE179}"/>
              </a:ext>
            </a:extLst>
          </p:cNvPr>
          <p:cNvGrpSpPr/>
          <p:nvPr/>
        </p:nvGrpSpPr>
        <p:grpSpPr>
          <a:xfrm>
            <a:off x="3905690" y="3268961"/>
            <a:ext cx="1605973" cy="348202"/>
            <a:chOff x="1530510" y="4871601"/>
            <a:chExt cx="1605973" cy="348202"/>
          </a:xfrm>
        </p:grpSpPr>
        <p:sp>
          <p:nvSpPr>
            <p:cNvPr id="291" name="Cube 290">
              <a:extLst>
                <a:ext uri="{FF2B5EF4-FFF2-40B4-BE49-F238E27FC236}">
                  <a16:creationId xmlns:a16="http://schemas.microsoft.com/office/drawing/2014/main" id="{37B10920-3735-4E00-9395-07F4C045F943}"/>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ube 291">
              <a:extLst>
                <a:ext uri="{FF2B5EF4-FFF2-40B4-BE49-F238E27FC236}">
                  <a16:creationId xmlns:a16="http://schemas.microsoft.com/office/drawing/2014/main" id="{A0BC78F8-526F-4E06-B086-D7EDAF8CB675}"/>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Cube 292">
              <a:extLst>
                <a:ext uri="{FF2B5EF4-FFF2-40B4-BE49-F238E27FC236}">
                  <a16:creationId xmlns:a16="http://schemas.microsoft.com/office/drawing/2014/main" id="{B494CABD-C7E7-4724-B545-C1B5074D5A37}"/>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ube 293">
              <a:extLst>
                <a:ext uri="{FF2B5EF4-FFF2-40B4-BE49-F238E27FC236}">
                  <a16:creationId xmlns:a16="http://schemas.microsoft.com/office/drawing/2014/main" id="{7AA58B92-642A-4895-8482-4A61B6DCC367}"/>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Cube 294">
              <a:extLst>
                <a:ext uri="{FF2B5EF4-FFF2-40B4-BE49-F238E27FC236}">
                  <a16:creationId xmlns:a16="http://schemas.microsoft.com/office/drawing/2014/main" id="{AD82AE1C-462A-4818-ADF8-02EC4AF8C498}"/>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ube 295">
              <a:extLst>
                <a:ext uri="{FF2B5EF4-FFF2-40B4-BE49-F238E27FC236}">
                  <a16:creationId xmlns:a16="http://schemas.microsoft.com/office/drawing/2014/main" id="{4BA4A1FF-F172-4F42-BFCA-ADCCD9DFEA57}"/>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A42B8B0-756A-4D18-AA4B-1A48AEC76A56}"/>
                </a:ext>
              </a:extLst>
            </p:cNvPr>
            <p:cNvGrpSpPr/>
            <p:nvPr/>
          </p:nvGrpSpPr>
          <p:grpSpPr>
            <a:xfrm>
              <a:off x="1837290" y="4941241"/>
              <a:ext cx="1199516" cy="253460"/>
              <a:chOff x="1897015" y="4629721"/>
              <a:chExt cx="1199516" cy="253460"/>
            </a:xfrm>
            <a:solidFill>
              <a:schemeClr val="bg1"/>
            </a:solidFill>
          </p:grpSpPr>
          <p:sp>
            <p:nvSpPr>
              <p:cNvPr id="299" name="Oval 298">
                <a:extLst>
                  <a:ext uri="{FF2B5EF4-FFF2-40B4-BE49-F238E27FC236}">
                    <a16:creationId xmlns:a16="http://schemas.microsoft.com/office/drawing/2014/main" id="{F462E2F7-A9E5-436E-90CD-007C0E68B196}"/>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4F432B83-37FB-42FB-A961-3A1CA1BCD426}"/>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93DB10AF-7717-43D9-9D8B-66955852CE71}"/>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a:extLst>
                  <a:ext uri="{FF2B5EF4-FFF2-40B4-BE49-F238E27FC236}">
                    <a16:creationId xmlns:a16="http://schemas.microsoft.com/office/drawing/2014/main" id="{2F516A51-25D3-4DDD-9EB6-955123C8A402}"/>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FE24CBC5-92F1-4629-9CAE-91DD70560BDC}"/>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7" name="Group 306">
            <a:extLst>
              <a:ext uri="{FF2B5EF4-FFF2-40B4-BE49-F238E27FC236}">
                <a16:creationId xmlns:a16="http://schemas.microsoft.com/office/drawing/2014/main" id="{DEC0A920-BD2E-4A57-9EBE-CE835D5022C0}"/>
              </a:ext>
            </a:extLst>
          </p:cNvPr>
          <p:cNvGrpSpPr/>
          <p:nvPr/>
        </p:nvGrpSpPr>
        <p:grpSpPr>
          <a:xfrm>
            <a:off x="3486047" y="3543649"/>
            <a:ext cx="1605973" cy="348202"/>
            <a:chOff x="1530510" y="4871601"/>
            <a:chExt cx="1605973" cy="348202"/>
          </a:xfrm>
        </p:grpSpPr>
        <p:sp>
          <p:nvSpPr>
            <p:cNvPr id="308" name="Cube 307">
              <a:extLst>
                <a:ext uri="{FF2B5EF4-FFF2-40B4-BE49-F238E27FC236}">
                  <a16:creationId xmlns:a16="http://schemas.microsoft.com/office/drawing/2014/main" id="{B15C7B25-ADA3-4836-B10A-6AB04A6E8403}"/>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Cube 308">
              <a:extLst>
                <a:ext uri="{FF2B5EF4-FFF2-40B4-BE49-F238E27FC236}">
                  <a16:creationId xmlns:a16="http://schemas.microsoft.com/office/drawing/2014/main" id="{BCFAC012-EEE1-460B-ADD6-300A29A3BD0A}"/>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ube 309">
              <a:extLst>
                <a:ext uri="{FF2B5EF4-FFF2-40B4-BE49-F238E27FC236}">
                  <a16:creationId xmlns:a16="http://schemas.microsoft.com/office/drawing/2014/main" id="{1D03E889-D51E-49A8-8A0A-CCBD144D803C}"/>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Cube 310">
              <a:extLst>
                <a:ext uri="{FF2B5EF4-FFF2-40B4-BE49-F238E27FC236}">
                  <a16:creationId xmlns:a16="http://schemas.microsoft.com/office/drawing/2014/main" id="{DE2930D1-0B0C-4C37-BE8F-712662397EB6}"/>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Cube 311">
              <a:extLst>
                <a:ext uri="{FF2B5EF4-FFF2-40B4-BE49-F238E27FC236}">
                  <a16:creationId xmlns:a16="http://schemas.microsoft.com/office/drawing/2014/main" id="{C8876711-69B4-4B94-A3CC-10EA0BA43D13}"/>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Cube 312">
              <a:extLst>
                <a:ext uri="{FF2B5EF4-FFF2-40B4-BE49-F238E27FC236}">
                  <a16:creationId xmlns:a16="http://schemas.microsoft.com/office/drawing/2014/main" id="{5EDA025B-8C08-4C4D-A665-D27D72D24E31}"/>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13">
              <a:extLst>
                <a:ext uri="{FF2B5EF4-FFF2-40B4-BE49-F238E27FC236}">
                  <a16:creationId xmlns:a16="http://schemas.microsoft.com/office/drawing/2014/main" id="{153C3CCC-159A-4BFF-86C2-CFC3E4AF9C6C}"/>
                </a:ext>
              </a:extLst>
            </p:cNvPr>
            <p:cNvGrpSpPr/>
            <p:nvPr/>
          </p:nvGrpSpPr>
          <p:grpSpPr>
            <a:xfrm>
              <a:off x="1837290" y="4941241"/>
              <a:ext cx="1199516" cy="253460"/>
              <a:chOff x="1897015" y="4629721"/>
              <a:chExt cx="1199516" cy="253460"/>
            </a:xfrm>
            <a:solidFill>
              <a:schemeClr val="bg1"/>
            </a:solidFill>
          </p:grpSpPr>
          <p:sp>
            <p:nvSpPr>
              <p:cNvPr id="316" name="Oval 315">
                <a:extLst>
                  <a:ext uri="{FF2B5EF4-FFF2-40B4-BE49-F238E27FC236}">
                    <a16:creationId xmlns:a16="http://schemas.microsoft.com/office/drawing/2014/main" id="{25A26F4D-694E-433C-9436-4EDF972A04D5}"/>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C9579CC5-2994-4717-964E-9E4F51E3602F}"/>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422C67DB-CBF3-4241-B466-BD2701C3ACA6}"/>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a:extLst>
                  <a:ext uri="{FF2B5EF4-FFF2-40B4-BE49-F238E27FC236}">
                    <a16:creationId xmlns:a16="http://schemas.microsoft.com/office/drawing/2014/main" id="{04210C5E-DCFC-4BDF-A745-23D0D2DD76E7}"/>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F17B95AD-B14C-4894-A930-98C78349F3D6}"/>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20">
            <a:extLst>
              <a:ext uri="{FF2B5EF4-FFF2-40B4-BE49-F238E27FC236}">
                <a16:creationId xmlns:a16="http://schemas.microsoft.com/office/drawing/2014/main" id="{1CF35DA7-E598-4711-8F9F-1972B01C947E}"/>
              </a:ext>
            </a:extLst>
          </p:cNvPr>
          <p:cNvGrpSpPr/>
          <p:nvPr/>
        </p:nvGrpSpPr>
        <p:grpSpPr>
          <a:xfrm>
            <a:off x="3082331" y="3818337"/>
            <a:ext cx="1605973" cy="348202"/>
            <a:chOff x="1530510" y="4871601"/>
            <a:chExt cx="1605973" cy="348202"/>
          </a:xfrm>
        </p:grpSpPr>
        <p:sp>
          <p:nvSpPr>
            <p:cNvPr id="322" name="Cube 321">
              <a:extLst>
                <a:ext uri="{FF2B5EF4-FFF2-40B4-BE49-F238E27FC236}">
                  <a16:creationId xmlns:a16="http://schemas.microsoft.com/office/drawing/2014/main" id="{38FB0B57-DA9F-4104-BE4D-A971E1CB07A9}"/>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ube 322">
              <a:extLst>
                <a:ext uri="{FF2B5EF4-FFF2-40B4-BE49-F238E27FC236}">
                  <a16:creationId xmlns:a16="http://schemas.microsoft.com/office/drawing/2014/main" id="{D0934686-B39A-4AD9-9F4C-3A996A5D6E19}"/>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Cube 323">
              <a:extLst>
                <a:ext uri="{FF2B5EF4-FFF2-40B4-BE49-F238E27FC236}">
                  <a16:creationId xmlns:a16="http://schemas.microsoft.com/office/drawing/2014/main" id="{C8D5772A-A58E-43E2-8CE4-CFD681074F71}"/>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ube 324">
              <a:extLst>
                <a:ext uri="{FF2B5EF4-FFF2-40B4-BE49-F238E27FC236}">
                  <a16:creationId xmlns:a16="http://schemas.microsoft.com/office/drawing/2014/main" id="{572F11D4-8B65-4EF6-BE93-9AF8243AD0F3}"/>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ube 325">
              <a:extLst>
                <a:ext uri="{FF2B5EF4-FFF2-40B4-BE49-F238E27FC236}">
                  <a16:creationId xmlns:a16="http://schemas.microsoft.com/office/drawing/2014/main" id="{DBB8D6A8-24BA-44B3-A05C-09F3682A0635}"/>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ube 326">
              <a:extLst>
                <a:ext uri="{FF2B5EF4-FFF2-40B4-BE49-F238E27FC236}">
                  <a16:creationId xmlns:a16="http://schemas.microsoft.com/office/drawing/2014/main" id="{F98B32DC-04BD-437B-8BB3-124F0AC5F865}"/>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a:extLst>
                <a:ext uri="{FF2B5EF4-FFF2-40B4-BE49-F238E27FC236}">
                  <a16:creationId xmlns:a16="http://schemas.microsoft.com/office/drawing/2014/main" id="{CD09DCB3-EA2E-4601-925C-43BF24A3B8E2}"/>
                </a:ext>
              </a:extLst>
            </p:cNvPr>
            <p:cNvGrpSpPr/>
            <p:nvPr/>
          </p:nvGrpSpPr>
          <p:grpSpPr>
            <a:xfrm>
              <a:off x="1837290" y="4941241"/>
              <a:ext cx="1199516" cy="253460"/>
              <a:chOff x="1897015" y="4629721"/>
              <a:chExt cx="1199516" cy="253460"/>
            </a:xfrm>
            <a:solidFill>
              <a:schemeClr val="bg1"/>
            </a:solidFill>
          </p:grpSpPr>
          <p:sp>
            <p:nvSpPr>
              <p:cNvPr id="330" name="Oval 329">
                <a:extLst>
                  <a:ext uri="{FF2B5EF4-FFF2-40B4-BE49-F238E27FC236}">
                    <a16:creationId xmlns:a16="http://schemas.microsoft.com/office/drawing/2014/main" id="{1D8FFFF4-4BDD-46E9-9FC0-6CF326D3B5A9}"/>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9C9BEDF3-EC45-4D35-8D3D-2486FE167058}"/>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62BB1619-613B-48D4-95BD-9FA298EB08A9}"/>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C2332ACE-AB0E-4EF8-A652-DD85801C9596}"/>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6D9EC79C-FEF8-45E1-9DCE-33333D193EEB}"/>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a16="http://schemas.microsoft.com/office/drawing/2014/main" id="{4B29A545-6862-4AAB-B8F7-7035308B6485}"/>
              </a:ext>
            </a:extLst>
          </p:cNvPr>
          <p:cNvGrpSpPr/>
          <p:nvPr/>
        </p:nvGrpSpPr>
        <p:grpSpPr>
          <a:xfrm>
            <a:off x="2682327" y="4093025"/>
            <a:ext cx="1605973" cy="348202"/>
            <a:chOff x="1530510" y="4871601"/>
            <a:chExt cx="1605973" cy="348202"/>
          </a:xfrm>
        </p:grpSpPr>
        <p:sp>
          <p:nvSpPr>
            <p:cNvPr id="336" name="Cube 335">
              <a:extLst>
                <a:ext uri="{FF2B5EF4-FFF2-40B4-BE49-F238E27FC236}">
                  <a16:creationId xmlns:a16="http://schemas.microsoft.com/office/drawing/2014/main" id="{C4D44273-C8FE-444F-B717-404C7620087F}"/>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ube 336">
              <a:extLst>
                <a:ext uri="{FF2B5EF4-FFF2-40B4-BE49-F238E27FC236}">
                  <a16:creationId xmlns:a16="http://schemas.microsoft.com/office/drawing/2014/main" id="{E778A747-98B8-4DF7-8264-5F5AAA1ED45E}"/>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ube 337">
              <a:extLst>
                <a:ext uri="{FF2B5EF4-FFF2-40B4-BE49-F238E27FC236}">
                  <a16:creationId xmlns:a16="http://schemas.microsoft.com/office/drawing/2014/main" id="{169A7BFB-E610-4B4A-A00B-3D7508B43200}"/>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ube 338">
              <a:extLst>
                <a:ext uri="{FF2B5EF4-FFF2-40B4-BE49-F238E27FC236}">
                  <a16:creationId xmlns:a16="http://schemas.microsoft.com/office/drawing/2014/main" id="{DD6DB4CB-8696-472B-8E5D-FCA0A7D2573D}"/>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ube 339">
              <a:extLst>
                <a:ext uri="{FF2B5EF4-FFF2-40B4-BE49-F238E27FC236}">
                  <a16:creationId xmlns:a16="http://schemas.microsoft.com/office/drawing/2014/main" id="{DFD899CB-4055-46EC-9276-5A58891BB23C}"/>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ube 340">
              <a:extLst>
                <a:ext uri="{FF2B5EF4-FFF2-40B4-BE49-F238E27FC236}">
                  <a16:creationId xmlns:a16="http://schemas.microsoft.com/office/drawing/2014/main" id="{4F72B9BA-3E99-4207-B33D-2618CAB88500}"/>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54C1BDAA-351F-4C88-9FE8-45E28E3EB230}"/>
                </a:ext>
              </a:extLst>
            </p:cNvPr>
            <p:cNvGrpSpPr/>
            <p:nvPr/>
          </p:nvGrpSpPr>
          <p:grpSpPr>
            <a:xfrm>
              <a:off x="1837290" y="4941241"/>
              <a:ext cx="1199516" cy="253460"/>
              <a:chOff x="1897015" y="4629721"/>
              <a:chExt cx="1199516" cy="253460"/>
            </a:xfrm>
            <a:solidFill>
              <a:schemeClr val="bg1"/>
            </a:solidFill>
          </p:grpSpPr>
          <p:sp>
            <p:nvSpPr>
              <p:cNvPr id="344" name="Oval 343">
                <a:extLst>
                  <a:ext uri="{FF2B5EF4-FFF2-40B4-BE49-F238E27FC236}">
                    <a16:creationId xmlns:a16="http://schemas.microsoft.com/office/drawing/2014/main" id="{7FBE8BAF-E03B-4A69-BAB7-A98B596EE9AC}"/>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78B1EE4B-E5FF-41B7-B5B7-340037CA2C5D}"/>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FD58725F-1DC6-4531-9A0A-BA38B343E03A}"/>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BED624D7-B2AC-4031-A17F-3E61611E73FF}"/>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F66ED59C-83A8-476A-BC4B-5F7EB3D9B2AD}"/>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9" name="Group 348">
            <a:extLst>
              <a:ext uri="{FF2B5EF4-FFF2-40B4-BE49-F238E27FC236}">
                <a16:creationId xmlns:a16="http://schemas.microsoft.com/office/drawing/2014/main" id="{507DB7F4-D3D5-464C-861A-2AD3D494A2E1}"/>
              </a:ext>
            </a:extLst>
          </p:cNvPr>
          <p:cNvGrpSpPr/>
          <p:nvPr/>
        </p:nvGrpSpPr>
        <p:grpSpPr>
          <a:xfrm>
            <a:off x="2281763" y="4367713"/>
            <a:ext cx="1605973" cy="348202"/>
            <a:chOff x="1530510" y="4871601"/>
            <a:chExt cx="1605973" cy="348202"/>
          </a:xfrm>
        </p:grpSpPr>
        <p:sp>
          <p:nvSpPr>
            <p:cNvPr id="350" name="Cube 349">
              <a:extLst>
                <a:ext uri="{FF2B5EF4-FFF2-40B4-BE49-F238E27FC236}">
                  <a16:creationId xmlns:a16="http://schemas.microsoft.com/office/drawing/2014/main" id="{22C98F1C-93FC-46F4-B822-FE85D7E9F5B0}"/>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ube 350">
              <a:extLst>
                <a:ext uri="{FF2B5EF4-FFF2-40B4-BE49-F238E27FC236}">
                  <a16:creationId xmlns:a16="http://schemas.microsoft.com/office/drawing/2014/main" id="{67901B01-B3BA-4359-A966-1456A4E0B23D}"/>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Cube 351">
              <a:extLst>
                <a:ext uri="{FF2B5EF4-FFF2-40B4-BE49-F238E27FC236}">
                  <a16:creationId xmlns:a16="http://schemas.microsoft.com/office/drawing/2014/main" id="{A4DC2181-FC36-43E3-90CB-2AFD52174A6C}"/>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ube 352">
              <a:extLst>
                <a:ext uri="{FF2B5EF4-FFF2-40B4-BE49-F238E27FC236}">
                  <a16:creationId xmlns:a16="http://schemas.microsoft.com/office/drawing/2014/main" id="{998F26D4-B5C6-443B-9F1E-B37B31919036}"/>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ube 353">
              <a:extLst>
                <a:ext uri="{FF2B5EF4-FFF2-40B4-BE49-F238E27FC236}">
                  <a16:creationId xmlns:a16="http://schemas.microsoft.com/office/drawing/2014/main" id="{354C5993-935C-4A9F-AC9F-ADE14BD06617}"/>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Cube 354">
              <a:extLst>
                <a:ext uri="{FF2B5EF4-FFF2-40B4-BE49-F238E27FC236}">
                  <a16:creationId xmlns:a16="http://schemas.microsoft.com/office/drawing/2014/main" id="{E2FC96D0-4AAC-4148-AF68-88A93C3EA1D0}"/>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355">
              <a:extLst>
                <a:ext uri="{FF2B5EF4-FFF2-40B4-BE49-F238E27FC236}">
                  <a16:creationId xmlns:a16="http://schemas.microsoft.com/office/drawing/2014/main" id="{6248E51F-AEB1-40C0-ACB8-32D8BC634C9F}"/>
                </a:ext>
              </a:extLst>
            </p:cNvPr>
            <p:cNvGrpSpPr/>
            <p:nvPr/>
          </p:nvGrpSpPr>
          <p:grpSpPr>
            <a:xfrm>
              <a:off x="1837290" y="4941241"/>
              <a:ext cx="1199516" cy="253460"/>
              <a:chOff x="1897015" y="4629721"/>
              <a:chExt cx="1199516" cy="253460"/>
            </a:xfrm>
            <a:solidFill>
              <a:schemeClr val="bg1"/>
            </a:solidFill>
          </p:grpSpPr>
          <p:sp>
            <p:nvSpPr>
              <p:cNvPr id="358" name="Oval 357">
                <a:extLst>
                  <a:ext uri="{FF2B5EF4-FFF2-40B4-BE49-F238E27FC236}">
                    <a16:creationId xmlns:a16="http://schemas.microsoft.com/office/drawing/2014/main" id="{8483D205-0327-423F-8876-3B1A2914393D}"/>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5435B051-9198-44AE-8DB3-5E682B1FDA31}"/>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894C6EBB-DFE3-4B8F-9B07-7118295E1E05}"/>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660F8333-B488-4086-8ED7-8F728C38897D}"/>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4CBA8B4A-D7A6-442C-930E-CD6987451D12}"/>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3" name="Group 362">
            <a:extLst>
              <a:ext uri="{FF2B5EF4-FFF2-40B4-BE49-F238E27FC236}">
                <a16:creationId xmlns:a16="http://schemas.microsoft.com/office/drawing/2014/main" id="{5D440257-2E10-42E7-9923-8CCBCB514688}"/>
              </a:ext>
            </a:extLst>
          </p:cNvPr>
          <p:cNvGrpSpPr/>
          <p:nvPr/>
        </p:nvGrpSpPr>
        <p:grpSpPr>
          <a:xfrm>
            <a:off x="1891908" y="4642401"/>
            <a:ext cx="1605973" cy="348202"/>
            <a:chOff x="1530510" y="4871601"/>
            <a:chExt cx="1605973" cy="348202"/>
          </a:xfrm>
        </p:grpSpPr>
        <p:sp>
          <p:nvSpPr>
            <p:cNvPr id="364" name="Cube 363">
              <a:extLst>
                <a:ext uri="{FF2B5EF4-FFF2-40B4-BE49-F238E27FC236}">
                  <a16:creationId xmlns:a16="http://schemas.microsoft.com/office/drawing/2014/main" id="{E01D2B07-F873-4A4D-9A08-987F880AA735}"/>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ube 364">
              <a:extLst>
                <a:ext uri="{FF2B5EF4-FFF2-40B4-BE49-F238E27FC236}">
                  <a16:creationId xmlns:a16="http://schemas.microsoft.com/office/drawing/2014/main" id="{520F7390-1F4A-41A5-AB91-593AABFD2C93}"/>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ube 365">
              <a:extLst>
                <a:ext uri="{FF2B5EF4-FFF2-40B4-BE49-F238E27FC236}">
                  <a16:creationId xmlns:a16="http://schemas.microsoft.com/office/drawing/2014/main" id="{65E00230-32F1-4D35-933D-8F5C20F04E71}"/>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ube 366">
              <a:extLst>
                <a:ext uri="{FF2B5EF4-FFF2-40B4-BE49-F238E27FC236}">
                  <a16:creationId xmlns:a16="http://schemas.microsoft.com/office/drawing/2014/main" id="{F8BCFBBE-0703-48B6-8801-A2D4CFF6D1C2}"/>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ube 367">
              <a:extLst>
                <a:ext uri="{FF2B5EF4-FFF2-40B4-BE49-F238E27FC236}">
                  <a16:creationId xmlns:a16="http://schemas.microsoft.com/office/drawing/2014/main" id="{787B9561-9B9D-4401-9C19-FCC88AD0278C}"/>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ube 368">
              <a:extLst>
                <a:ext uri="{FF2B5EF4-FFF2-40B4-BE49-F238E27FC236}">
                  <a16:creationId xmlns:a16="http://schemas.microsoft.com/office/drawing/2014/main" id="{BD2EA0F0-2248-48B5-AF93-27FAF1B1C3A5}"/>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69">
              <a:extLst>
                <a:ext uri="{FF2B5EF4-FFF2-40B4-BE49-F238E27FC236}">
                  <a16:creationId xmlns:a16="http://schemas.microsoft.com/office/drawing/2014/main" id="{78DFBB2B-7567-4924-9498-6D2742F048E8}"/>
                </a:ext>
              </a:extLst>
            </p:cNvPr>
            <p:cNvGrpSpPr/>
            <p:nvPr/>
          </p:nvGrpSpPr>
          <p:grpSpPr>
            <a:xfrm>
              <a:off x="1837290" y="4941241"/>
              <a:ext cx="1199516" cy="253460"/>
              <a:chOff x="1897015" y="4629721"/>
              <a:chExt cx="1199516" cy="253460"/>
            </a:xfrm>
            <a:solidFill>
              <a:schemeClr val="bg1"/>
            </a:solidFill>
          </p:grpSpPr>
          <p:sp>
            <p:nvSpPr>
              <p:cNvPr id="372" name="Oval 371">
                <a:extLst>
                  <a:ext uri="{FF2B5EF4-FFF2-40B4-BE49-F238E27FC236}">
                    <a16:creationId xmlns:a16="http://schemas.microsoft.com/office/drawing/2014/main" id="{436A8E52-A218-4E2A-88D8-BCC3161D5EC3}"/>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E930B02A-7879-4731-906C-4A43540A0276}"/>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B03A5D0B-955F-47BB-9FAF-E0B8562E796C}"/>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FE7BEC5A-8F5E-41CD-A4FD-81CA30B74CFD}"/>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103DB0F7-7099-4A32-964E-5AD3404F80F1}"/>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7" name="Group 376">
            <a:extLst>
              <a:ext uri="{FF2B5EF4-FFF2-40B4-BE49-F238E27FC236}">
                <a16:creationId xmlns:a16="http://schemas.microsoft.com/office/drawing/2014/main" id="{4F883A78-26BC-4CA5-8597-F2158D597AD2}"/>
              </a:ext>
            </a:extLst>
          </p:cNvPr>
          <p:cNvGrpSpPr/>
          <p:nvPr/>
        </p:nvGrpSpPr>
        <p:grpSpPr>
          <a:xfrm>
            <a:off x="1483003" y="4917087"/>
            <a:ext cx="1605973" cy="348202"/>
            <a:chOff x="1530510" y="4871601"/>
            <a:chExt cx="1605973" cy="348202"/>
          </a:xfrm>
        </p:grpSpPr>
        <p:sp>
          <p:nvSpPr>
            <p:cNvPr id="378" name="Cube 377">
              <a:extLst>
                <a:ext uri="{FF2B5EF4-FFF2-40B4-BE49-F238E27FC236}">
                  <a16:creationId xmlns:a16="http://schemas.microsoft.com/office/drawing/2014/main" id="{12204701-06A5-4401-8327-B119A5849C40}"/>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ube 378">
              <a:extLst>
                <a:ext uri="{FF2B5EF4-FFF2-40B4-BE49-F238E27FC236}">
                  <a16:creationId xmlns:a16="http://schemas.microsoft.com/office/drawing/2014/main" id="{BB74F740-7957-416D-B1B8-9151F081A4A7}"/>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ube 379">
              <a:extLst>
                <a:ext uri="{FF2B5EF4-FFF2-40B4-BE49-F238E27FC236}">
                  <a16:creationId xmlns:a16="http://schemas.microsoft.com/office/drawing/2014/main" id="{97D10D72-E843-4DB9-80AF-275829428045}"/>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ube 380">
              <a:extLst>
                <a:ext uri="{FF2B5EF4-FFF2-40B4-BE49-F238E27FC236}">
                  <a16:creationId xmlns:a16="http://schemas.microsoft.com/office/drawing/2014/main" id="{1E061C47-E14B-4685-A8AA-9DC0AC68B072}"/>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ube 381">
              <a:extLst>
                <a:ext uri="{FF2B5EF4-FFF2-40B4-BE49-F238E27FC236}">
                  <a16:creationId xmlns:a16="http://schemas.microsoft.com/office/drawing/2014/main" id="{D272AAF0-19C0-4EE6-B9F6-EB01F7703DC8}"/>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ube 382">
              <a:extLst>
                <a:ext uri="{FF2B5EF4-FFF2-40B4-BE49-F238E27FC236}">
                  <a16:creationId xmlns:a16="http://schemas.microsoft.com/office/drawing/2014/main" id="{DDAAA4D3-06ED-4A5D-92A1-EF9CAD7F9C12}"/>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a:extLst>
                <a:ext uri="{FF2B5EF4-FFF2-40B4-BE49-F238E27FC236}">
                  <a16:creationId xmlns:a16="http://schemas.microsoft.com/office/drawing/2014/main" id="{BB1A1F7A-9F7E-4266-903E-9337141FF064}"/>
                </a:ext>
              </a:extLst>
            </p:cNvPr>
            <p:cNvGrpSpPr/>
            <p:nvPr/>
          </p:nvGrpSpPr>
          <p:grpSpPr>
            <a:xfrm>
              <a:off x="1837290" y="4941241"/>
              <a:ext cx="1199516" cy="253460"/>
              <a:chOff x="1897015" y="4629721"/>
              <a:chExt cx="1199516" cy="253460"/>
            </a:xfrm>
            <a:solidFill>
              <a:schemeClr val="bg1"/>
            </a:solidFill>
          </p:grpSpPr>
          <p:sp>
            <p:nvSpPr>
              <p:cNvPr id="386" name="Oval 385">
                <a:extLst>
                  <a:ext uri="{FF2B5EF4-FFF2-40B4-BE49-F238E27FC236}">
                    <a16:creationId xmlns:a16="http://schemas.microsoft.com/office/drawing/2014/main" id="{E489E188-CADC-4EF8-9587-AA7BED16D62E}"/>
                  </a:ext>
                </a:extLst>
              </p:cNvPr>
              <p:cNvSpPr/>
              <p:nvPr/>
            </p:nvSpPr>
            <p:spPr>
              <a:xfrm>
                <a:off x="2152299"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B7C72C4A-F2D3-4DF6-851F-0FACF7C6F027}"/>
                  </a:ext>
                </a:extLst>
              </p:cNvPr>
              <p:cNvSpPr/>
              <p:nvPr/>
            </p:nvSpPr>
            <p:spPr>
              <a:xfrm>
                <a:off x="1897015"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F2B26975-0549-4941-AD52-DA68639D1CF8}"/>
                  </a:ext>
                </a:extLst>
              </p:cNvPr>
              <p:cNvSpPr/>
              <p:nvPr/>
            </p:nvSpPr>
            <p:spPr>
              <a:xfrm>
                <a:off x="2662867"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a:extLst>
                  <a:ext uri="{FF2B5EF4-FFF2-40B4-BE49-F238E27FC236}">
                    <a16:creationId xmlns:a16="http://schemas.microsoft.com/office/drawing/2014/main" id="{FFC7A2E8-82E4-4409-9083-E2A90A17B801}"/>
                  </a:ext>
                </a:extLst>
              </p:cNvPr>
              <p:cNvSpPr/>
              <p:nvPr/>
            </p:nvSpPr>
            <p:spPr>
              <a:xfrm>
                <a:off x="2407583"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a:extLst>
                  <a:ext uri="{FF2B5EF4-FFF2-40B4-BE49-F238E27FC236}">
                    <a16:creationId xmlns:a16="http://schemas.microsoft.com/office/drawing/2014/main" id="{441AC99E-890F-40EC-9DB8-D8AF509C738C}"/>
                  </a:ext>
                </a:extLst>
              </p:cNvPr>
              <p:cNvSpPr/>
              <p:nvPr/>
            </p:nvSpPr>
            <p:spPr>
              <a:xfrm>
                <a:off x="2918152" y="4629721"/>
                <a:ext cx="178379" cy="25346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1" name="Group 390">
            <a:extLst>
              <a:ext uri="{FF2B5EF4-FFF2-40B4-BE49-F238E27FC236}">
                <a16:creationId xmlns:a16="http://schemas.microsoft.com/office/drawing/2014/main" id="{0B69814C-7E7C-4254-AF2F-130F0999D127}"/>
              </a:ext>
            </a:extLst>
          </p:cNvPr>
          <p:cNvGrpSpPr/>
          <p:nvPr/>
        </p:nvGrpSpPr>
        <p:grpSpPr>
          <a:xfrm>
            <a:off x="5602500" y="4516712"/>
            <a:ext cx="1605973" cy="348202"/>
            <a:chOff x="1530510" y="4871601"/>
            <a:chExt cx="1605973" cy="348202"/>
          </a:xfrm>
        </p:grpSpPr>
        <p:sp>
          <p:nvSpPr>
            <p:cNvPr id="392" name="Cube 391">
              <a:extLst>
                <a:ext uri="{FF2B5EF4-FFF2-40B4-BE49-F238E27FC236}">
                  <a16:creationId xmlns:a16="http://schemas.microsoft.com/office/drawing/2014/main" id="{FCFE26AF-76BD-46B4-B532-1643FB8B42D5}"/>
                </a:ext>
              </a:extLst>
            </p:cNvPr>
            <p:cNvSpPr/>
            <p:nvPr/>
          </p:nvSpPr>
          <p:spPr>
            <a:xfrm>
              <a:off x="1530510"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ube 392">
              <a:extLst>
                <a:ext uri="{FF2B5EF4-FFF2-40B4-BE49-F238E27FC236}">
                  <a16:creationId xmlns:a16="http://schemas.microsoft.com/office/drawing/2014/main" id="{AB0254E6-A69C-4A77-B6A1-30D8D1257764}"/>
                </a:ext>
              </a:extLst>
            </p:cNvPr>
            <p:cNvSpPr/>
            <p:nvPr/>
          </p:nvSpPr>
          <p:spPr>
            <a:xfrm>
              <a:off x="1790142"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Cube 393">
              <a:extLst>
                <a:ext uri="{FF2B5EF4-FFF2-40B4-BE49-F238E27FC236}">
                  <a16:creationId xmlns:a16="http://schemas.microsoft.com/office/drawing/2014/main" id="{6C47CD3E-C1C5-432E-BA1B-B61ECE79B4C4}"/>
                </a:ext>
              </a:extLst>
            </p:cNvPr>
            <p:cNvSpPr/>
            <p:nvPr/>
          </p:nvSpPr>
          <p:spPr>
            <a:xfrm>
              <a:off x="2049774"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ube 394">
              <a:extLst>
                <a:ext uri="{FF2B5EF4-FFF2-40B4-BE49-F238E27FC236}">
                  <a16:creationId xmlns:a16="http://schemas.microsoft.com/office/drawing/2014/main" id="{821703C7-F90D-4789-82C3-CBE2EAD94B94}"/>
                </a:ext>
              </a:extLst>
            </p:cNvPr>
            <p:cNvSpPr/>
            <p:nvPr/>
          </p:nvSpPr>
          <p:spPr>
            <a:xfrm>
              <a:off x="2309406"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Cube 395">
              <a:extLst>
                <a:ext uri="{FF2B5EF4-FFF2-40B4-BE49-F238E27FC236}">
                  <a16:creationId xmlns:a16="http://schemas.microsoft.com/office/drawing/2014/main" id="{ECEB34B4-1A4D-4945-9798-34ACEAD48ADA}"/>
                </a:ext>
              </a:extLst>
            </p:cNvPr>
            <p:cNvSpPr/>
            <p:nvPr/>
          </p:nvSpPr>
          <p:spPr>
            <a:xfrm>
              <a:off x="256903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ube 396">
              <a:extLst>
                <a:ext uri="{FF2B5EF4-FFF2-40B4-BE49-F238E27FC236}">
                  <a16:creationId xmlns:a16="http://schemas.microsoft.com/office/drawing/2014/main" id="{E5C873D8-5A39-49C1-B03F-ECFC48BD9633}"/>
                </a:ext>
              </a:extLst>
            </p:cNvPr>
            <p:cNvSpPr/>
            <p:nvPr/>
          </p:nvSpPr>
          <p:spPr>
            <a:xfrm>
              <a:off x="2828668" y="4871601"/>
              <a:ext cx="307815" cy="348202"/>
            </a:xfrm>
            <a:prstGeom prst="cub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Arrow: Curved Down 28">
            <a:extLst>
              <a:ext uri="{FF2B5EF4-FFF2-40B4-BE49-F238E27FC236}">
                <a16:creationId xmlns:a16="http://schemas.microsoft.com/office/drawing/2014/main" id="{BBF3F0F8-B3D0-433D-B287-29325A80E7A3}"/>
              </a:ext>
            </a:extLst>
          </p:cNvPr>
          <p:cNvSpPr/>
          <p:nvPr/>
        </p:nvSpPr>
        <p:spPr>
          <a:xfrm rot="1740834">
            <a:off x="5140753" y="3045686"/>
            <a:ext cx="1739922" cy="528443"/>
          </a:xfrm>
          <a:prstGeom prst="curved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4E826242-BEE1-4573-A43E-7E394AA84A72}"/>
              </a:ext>
            </a:extLst>
          </p:cNvPr>
          <p:cNvSpPr txBox="1"/>
          <p:nvPr/>
        </p:nvSpPr>
        <p:spPr>
          <a:xfrm>
            <a:off x="6331524" y="2551430"/>
            <a:ext cx="5294090" cy="758477"/>
          </a:xfrm>
          <a:prstGeom prst="rect">
            <a:avLst/>
          </a:prstGeom>
          <a:noFill/>
        </p:spPr>
        <p:txBody>
          <a:bodyPr wrap="square" rtlCol="0">
            <a:spAutoFit/>
          </a:bodyPr>
          <a:lstStyle/>
          <a:p>
            <a:r>
              <a:rPr lang="en-US" dirty="0">
                <a:solidFill>
                  <a:schemeClr val="tx2"/>
                </a:solidFill>
              </a:rPr>
              <a:t>Cache Eviction: Similar to not enough room on the table</a:t>
            </a:r>
          </a:p>
        </p:txBody>
      </p:sp>
      <p:sp>
        <p:nvSpPr>
          <p:cNvPr id="3" name="TextBox 2">
            <a:extLst>
              <a:ext uri="{FF2B5EF4-FFF2-40B4-BE49-F238E27FC236}">
                <a16:creationId xmlns:a16="http://schemas.microsoft.com/office/drawing/2014/main" id="{291B083F-931C-4F74-8512-9FF151E1B3A4}"/>
              </a:ext>
            </a:extLst>
          </p:cNvPr>
          <p:cNvSpPr txBox="1"/>
          <p:nvPr/>
        </p:nvSpPr>
        <p:spPr>
          <a:xfrm>
            <a:off x="1328520" y="3227898"/>
            <a:ext cx="2147333"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Table full of egg cartons</a:t>
            </a:r>
          </a:p>
        </p:txBody>
      </p:sp>
    </p:spTree>
    <p:extLst>
      <p:ext uri="{BB962C8B-B14F-4D97-AF65-F5344CB8AC3E}">
        <p14:creationId xmlns:p14="http://schemas.microsoft.com/office/powerpoint/2010/main" val="17514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B45A-1E79-4FC5-A5DA-69FC848C41C3}"/>
              </a:ext>
            </a:extLst>
          </p:cNvPr>
          <p:cNvSpPr>
            <a:spLocks noGrp="1"/>
          </p:cNvSpPr>
          <p:nvPr>
            <p:ph type="title"/>
          </p:nvPr>
        </p:nvSpPr>
        <p:spPr/>
        <p:txBody>
          <a:bodyPr/>
          <a:lstStyle/>
          <a:p>
            <a:r>
              <a:rPr lang="en-US" dirty="0"/>
              <a:t>Additionally: concerning memory</a:t>
            </a:r>
          </a:p>
        </p:txBody>
      </p:sp>
      <p:sp>
        <p:nvSpPr>
          <p:cNvPr id="3" name="Content Placeholder 2">
            <a:extLst>
              <a:ext uri="{FF2B5EF4-FFF2-40B4-BE49-F238E27FC236}">
                <a16:creationId xmlns:a16="http://schemas.microsoft.com/office/drawing/2014/main" id="{05B73571-D165-41A2-B90E-939133438BA3}"/>
              </a:ext>
            </a:extLst>
          </p:cNvPr>
          <p:cNvSpPr>
            <a:spLocks noGrp="1"/>
          </p:cNvSpPr>
          <p:nvPr>
            <p:ph type="body" sz="quarter" idx="10"/>
          </p:nvPr>
        </p:nvSpPr>
        <p:spPr>
          <a:xfrm>
            <a:off x="571500" y="1599816"/>
            <a:ext cx="6767458" cy="3719897"/>
          </a:xfrm>
        </p:spPr>
        <p:txBody>
          <a:bodyPr lIns="0" tIns="0" rIns="0" bIns="0" anchor="t">
            <a:normAutofit/>
          </a:bodyPr>
          <a:lstStyle/>
          <a:p>
            <a:r>
              <a:rPr lang="en-US" sz="2400" dirty="0">
                <a:latin typeface="Intel Clear Light"/>
              </a:rPr>
              <a:t>An array of integers in NumPy are contiguous locations.</a:t>
            </a:r>
          </a:p>
          <a:p>
            <a:r>
              <a:rPr lang="en-US" sz="2400" dirty="0"/>
              <a:t>Modern CPU’s return a cache line (like a carton of eggs) for the contiguous memory elements nearby one you chose to load initially. </a:t>
            </a:r>
          </a:p>
          <a:p>
            <a:r>
              <a:rPr lang="en-US" sz="2400" dirty="0">
                <a:latin typeface="Intel Clear Light"/>
              </a:rPr>
              <a:t>The assumption is if I just used memory address 0x12345, then likely I will use 0x12346 very soon.</a:t>
            </a:r>
          </a:p>
          <a:p>
            <a:endParaRPr lang="en-US" sz="2400" dirty="0"/>
          </a:p>
        </p:txBody>
      </p:sp>
      <p:grpSp>
        <p:nvGrpSpPr>
          <p:cNvPr id="7" name="Group 6">
            <a:extLst>
              <a:ext uri="{FF2B5EF4-FFF2-40B4-BE49-F238E27FC236}">
                <a16:creationId xmlns:a16="http://schemas.microsoft.com/office/drawing/2014/main" id="{18962129-690C-4268-8147-B27EAF14EE44}"/>
              </a:ext>
            </a:extLst>
          </p:cNvPr>
          <p:cNvGrpSpPr/>
          <p:nvPr/>
        </p:nvGrpSpPr>
        <p:grpSpPr>
          <a:xfrm>
            <a:off x="7812607" y="3047219"/>
            <a:ext cx="2648671" cy="2580475"/>
            <a:chOff x="1278244" y="3773820"/>
            <a:chExt cx="2648671" cy="2580475"/>
          </a:xfrm>
        </p:grpSpPr>
        <p:grpSp>
          <p:nvGrpSpPr>
            <p:cNvPr id="64" name="Group 63">
              <a:extLst>
                <a:ext uri="{FF2B5EF4-FFF2-40B4-BE49-F238E27FC236}">
                  <a16:creationId xmlns:a16="http://schemas.microsoft.com/office/drawing/2014/main" id="{4299CD69-9D1C-4B95-BD61-533F48E28035}"/>
                </a:ext>
              </a:extLst>
            </p:cNvPr>
            <p:cNvGrpSpPr/>
            <p:nvPr/>
          </p:nvGrpSpPr>
          <p:grpSpPr>
            <a:xfrm rot="5400000">
              <a:off x="159817" y="4892247"/>
              <a:ext cx="2580475" cy="343621"/>
              <a:chOff x="1268361" y="2670686"/>
              <a:chExt cx="3015821" cy="597310"/>
            </a:xfrm>
            <a:solidFill>
              <a:srgbClr val="FFCCFF"/>
            </a:solidFill>
          </p:grpSpPr>
          <p:sp>
            <p:nvSpPr>
              <p:cNvPr id="65" name="Cube 64">
                <a:extLst>
                  <a:ext uri="{FF2B5EF4-FFF2-40B4-BE49-F238E27FC236}">
                    <a16:creationId xmlns:a16="http://schemas.microsoft.com/office/drawing/2014/main" id="{76FCD61B-8F56-4CA7-925B-34C76FA6934A}"/>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1</a:t>
                </a:r>
              </a:p>
            </p:txBody>
          </p:sp>
          <p:sp>
            <p:nvSpPr>
              <p:cNvPr id="66" name="Cube 65">
                <a:extLst>
                  <a:ext uri="{FF2B5EF4-FFF2-40B4-BE49-F238E27FC236}">
                    <a16:creationId xmlns:a16="http://schemas.microsoft.com/office/drawing/2014/main" id="{B6835CB1-6F07-4BDC-904E-6F7EEE2E6C68}"/>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ube 66">
                <a:extLst>
                  <a:ext uri="{FF2B5EF4-FFF2-40B4-BE49-F238E27FC236}">
                    <a16:creationId xmlns:a16="http://schemas.microsoft.com/office/drawing/2014/main" id="{5B94DAF4-B633-4D05-8F72-575C2100E038}"/>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ube 67">
                <a:extLst>
                  <a:ext uri="{FF2B5EF4-FFF2-40B4-BE49-F238E27FC236}">
                    <a16:creationId xmlns:a16="http://schemas.microsoft.com/office/drawing/2014/main" id="{E3710875-AA79-4D93-9594-8C7C719ABFA9}"/>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Cube 68">
                <a:extLst>
                  <a:ext uri="{FF2B5EF4-FFF2-40B4-BE49-F238E27FC236}">
                    <a16:creationId xmlns:a16="http://schemas.microsoft.com/office/drawing/2014/main" id="{62A22BEF-D8FC-48DC-8E7D-EA4EB4848590}"/>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ube 69">
                <a:extLst>
                  <a:ext uri="{FF2B5EF4-FFF2-40B4-BE49-F238E27FC236}">
                    <a16:creationId xmlns:a16="http://schemas.microsoft.com/office/drawing/2014/main" id="{633371D1-EC4A-4F10-B309-85284071B364}"/>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Cube 70">
                <a:extLst>
                  <a:ext uri="{FF2B5EF4-FFF2-40B4-BE49-F238E27FC236}">
                    <a16:creationId xmlns:a16="http://schemas.microsoft.com/office/drawing/2014/main" id="{89F91557-D1CD-4272-B0F9-F78414C0AD42}"/>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ube 71">
                <a:extLst>
                  <a:ext uri="{FF2B5EF4-FFF2-40B4-BE49-F238E27FC236}">
                    <a16:creationId xmlns:a16="http://schemas.microsoft.com/office/drawing/2014/main" id="{30F1E8C0-92FF-4281-BEB2-80019AE0CDF9}"/>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a:extLst>
                <a:ext uri="{FF2B5EF4-FFF2-40B4-BE49-F238E27FC236}">
                  <a16:creationId xmlns:a16="http://schemas.microsoft.com/office/drawing/2014/main" id="{4EEE9048-794F-45CF-B71D-43562216B73A}"/>
                </a:ext>
              </a:extLst>
            </p:cNvPr>
            <p:cNvGrpSpPr/>
            <p:nvPr/>
          </p:nvGrpSpPr>
          <p:grpSpPr>
            <a:xfrm rot="5400000">
              <a:off x="489110" y="4892247"/>
              <a:ext cx="2580475" cy="343621"/>
              <a:chOff x="1268361" y="2670686"/>
              <a:chExt cx="3015821" cy="597310"/>
            </a:xfrm>
            <a:solidFill>
              <a:srgbClr val="FFCCFF"/>
            </a:solidFill>
          </p:grpSpPr>
          <p:sp>
            <p:nvSpPr>
              <p:cNvPr id="112" name="Cube 111">
                <a:extLst>
                  <a:ext uri="{FF2B5EF4-FFF2-40B4-BE49-F238E27FC236}">
                    <a16:creationId xmlns:a16="http://schemas.microsoft.com/office/drawing/2014/main" id="{23EC3991-799C-474C-86E2-9819EA00C940}"/>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2</a:t>
                </a:r>
              </a:p>
            </p:txBody>
          </p:sp>
          <p:sp>
            <p:nvSpPr>
              <p:cNvPr id="113" name="Cube 112">
                <a:extLst>
                  <a:ext uri="{FF2B5EF4-FFF2-40B4-BE49-F238E27FC236}">
                    <a16:creationId xmlns:a16="http://schemas.microsoft.com/office/drawing/2014/main" id="{5320B643-339A-4738-AFF6-0820BECB082F}"/>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Cube 114">
                <a:extLst>
                  <a:ext uri="{FF2B5EF4-FFF2-40B4-BE49-F238E27FC236}">
                    <a16:creationId xmlns:a16="http://schemas.microsoft.com/office/drawing/2014/main" id="{2BAA3BD4-3D7C-4C48-BF9E-703E99CDF967}"/>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Cube 115">
                <a:extLst>
                  <a:ext uri="{FF2B5EF4-FFF2-40B4-BE49-F238E27FC236}">
                    <a16:creationId xmlns:a16="http://schemas.microsoft.com/office/drawing/2014/main" id="{89F84E74-AC92-4C19-AC7E-A5F11DC2E072}"/>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Cube 126">
                <a:extLst>
                  <a:ext uri="{FF2B5EF4-FFF2-40B4-BE49-F238E27FC236}">
                    <a16:creationId xmlns:a16="http://schemas.microsoft.com/office/drawing/2014/main" id="{7DF12CA0-4EF2-4542-908C-1570951C87EA}"/>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Cube 127">
                <a:extLst>
                  <a:ext uri="{FF2B5EF4-FFF2-40B4-BE49-F238E27FC236}">
                    <a16:creationId xmlns:a16="http://schemas.microsoft.com/office/drawing/2014/main" id="{8A460341-2730-4168-82E8-7A771DCA1236}"/>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Cube 129">
                <a:extLst>
                  <a:ext uri="{FF2B5EF4-FFF2-40B4-BE49-F238E27FC236}">
                    <a16:creationId xmlns:a16="http://schemas.microsoft.com/office/drawing/2014/main" id="{8AEA2723-C144-45DB-8F52-2EAA98151769}"/>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Cube 130">
                <a:extLst>
                  <a:ext uri="{FF2B5EF4-FFF2-40B4-BE49-F238E27FC236}">
                    <a16:creationId xmlns:a16="http://schemas.microsoft.com/office/drawing/2014/main" id="{5FFF6BA5-FDD3-4099-9BC7-F534FF696822}"/>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a:extLst>
                <a:ext uri="{FF2B5EF4-FFF2-40B4-BE49-F238E27FC236}">
                  <a16:creationId xmlns:a16="http://schemas.microsoft.com/office/drawing/2014/main" id="{4F055810-1F85-45A0-99F4-979D51BBB42C}"/>
                </a:ext>
              </a:extLst>
            </p:cNvPr>
            <p:cNvGrpSpPr/>
            <p:nvPr/>
          </p:nvGrpSpPr>
          <p:grpSpPr>
            <a:xfrm rot="5400000">
              <a:off x="818403" y="4892247"/>
              <a:ext cx="2580475" cy="343621"/>
              <a:chOff x="1268361" y="2670686"/>
              <a:chExt cx="3015821" cy="597310"/>
            </a:xfrm>
            <a:solidFill>
              <a:srgbClr val="FFCCFF"/>
            </a:solidFill>
          </p:grpSpPr>
          <p:sp>
            <p:nvSpPr>
              <p:cNvPr id="134" name="Cube 133">
                <a:extLst>
                  <a:ext uri="{FF2B5EF4-FFF2-40B4-BE49-F238E27FC236}">
                    <a16:creationId xmlns:a16="http://schemas.microsoft.com/office/drawing/2014/main" id="{4439D7A0-B9EC-449F-83D1-185702D8D661}"/>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3</a:t>
                </a:r>
              </a:p>
            </p:txBody>
          </p:sp>
          <p:sp>
            <p:nvSpPr>
              <p:cNvPr id="135" name="Cube 134">
                <a:extLst>
                  <a:ext uri="{FF2B5EF4-FFF2-40B4-BE49-F238E27FC236}">
                    <a16:creationId xmlns:a16="http://schemas.microsoft.com/office/drawing/2014/main" id="{E8B7E468-E377-4D92-8D88-455F0342E256}"/>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Cube 135">
                <a:extLst>
                  <a:ext uri="{FF2B5EF4-FFF2-40B4-BE49-F238E27FC236}">
                    <a16:creationId xmlns:a16="http://schemas.microsoft.com/office/drawing/2014/main" id="{801C12FF-180F-49C3-A5E4-93575BF8B6E3}"/>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Cube 136">
                <a:extLst>
                  <a:ext uri="{FF2B5EF4-FFF2-40B4-BE49-F238E27FC236}">
                    <a16:creationId xmlns:a16="http://schemas.microsoft.com/office/drawing/2014/main" id="{498BBA0C-677E-45C7-8011-0B2F678ADC30}"/>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Cube 137">
                <a:extLst>
                  <a:ext uri="{FF2B5EF4-FFF2-40B4-BE49-F238E27FC236}">
                    <a16:creationId xmlns:a16="http://schemas.microsoft.com/office/drawing/2014/main" id="{C30BCC95-2EDE-428C-A93C-647D3D7B9330}"/>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ube 138">
                <a:extLst>
                  <a:ext uri="{FF2B5EF4-FFF2-40B4-BE49-F238E27FC236}">
                    <a16:creationId xmlns:a16="http://schemas.microsoft.com/office/drawing/2014/main" id="{159F1EDD-C8FA-4CEC-B339-8934920BC5C7}"/>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Cube 139">
                <a:extLst>
                  <a:ext uri="{FF2B5EF4-FFF2-40B4-BE49-F238E27FC236}">
                    <a16:creationId xmlns:a16="http://schemas.microsoft.com/office/drawing/2014/main" id="{8A6745A1-A4F3-404D-BAA7-89FC45DD303F}"/>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Cube 140">
                <a:extLst>
                  <a:ext uri="{FF2B5EF4-FFF2-40B4-BE49-F238E27FC236}">
                    <a16:creationId xmlns:a16="http://schemas.microsoft.com/office/drawing/2014/main" id="{88E848CA-656F-4976-B48E-9C4782ECFA97}"/>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BD6302EF-7259-420B-A1CA-35AD8E74513E}"/>
                </a:ext>
              </a:extLst>
            </p:cNvPr>
            <p:cNvGrpSpPr/>
            <p:nvPr/>
          </p:nvGrpSpPr>
          <p:grpSpPr>
            <a:xfrm rot="5400000">
              <a:off x="1147696" y="4892247"/>
              <a:ext cx="2580475" cy="343621"/>
              <a:chOff x="1268361" y="2670686"/>
              <a:chExt cx="3015821" cy="597310"/>
            </a:xfrm>
            <a:solidFill>
              <a:srgbClr val="FFCCFF"/>
            </a:solidFill>
          </p:grpSpPr>
          <p:sp>
            <p:nvSpPr>
              <p:cNvPr id="143" name="Cube 142">
                <a:extLst>
                  <a:ext uri="{FF2B5EF4-FFF2-40B4-BE49-F238E27FC236}">
                    <a16:creationId xmlns:a16="http://schemas.microsoft.com/office/drawing/2014/main" id="{D9B0ADE6-F2DB-4214-BC56-C338271D0AEC}"/>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4</a:t>
                </a:r>
              </a:p>
            </p:txBody>
          </p:sp>
          <p:sp>
            <p:nvSpPr>
              <p:cNvPr id="144" name="Cube 143">
                <a:extLst>
                  <a:ext uri="{FF2B5EF4-FFF2-40B4-BE49-F238E27FC236}">
                    <a16:creationId xmlns:a16="http://schemas.microsoft.com/office/drawing/2014/main" id="{674A4FA1-FC3C-47CD-8EA0-24A2E29F8C81}"/>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Cube 144">
                <a:extLst>
                  <a:ext uri="{FF2B5EF4-FFF2-40B4-BE49-F238E27FC236}">
                    <a16:creationId xmlns:a16="http://schemas.microsoft.com/office/drawing/2014/main" id="{BF529A96-262A-4E75-A23F-AD038C101EBD}"/>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Cube 145">
                <a:extLst>
                  <a:ext uri="{FF2B5EF4-FFF2-40B4-BE49-F238E27FC236}">
                    <a16:creationId xmlns:a16="http://schemas.microsoft.com/office/drawing/2014/main" id="{9D50B9EF-42E0-4264-8E8D-7E28CB01D8C0}"/>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Cube 146">
                <a:extLst>
                  <a:ext uri="{FF2B5EF4-FFF2-40B4-BE49-F238E27FC236}">
                    <a16:creationId xmlns:a16="http://schemas.microsoft.com/office/drawing/2014/main" id="{D176E326-8C51-47C2-BBAD-9FBC0240A912}"/>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Cube 147">
                <a:extLst>
                  <a:ext uri="{FF2B5EF4-FFF2-40B4-BE49-F238E27FC236}">
                    <a16:creationId xmlns:a16="http://schemas.microsoft.com/office/drawing/2014/main" id="{BD89E339-0F43-4072-BC2C-1F0853C33099}"/>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Cube 148">
                <a:extLst>
                  <a:ext uri="{FF2B5EF4-FFF2-40B4-BE49-F238E27FC236}">
                    <a16:creationId xmlns:a16="http://schemas.microsoft.com/office/drawing/2014/main" id="{E0B6CE8E-958A-41E0-B388-A783DA246971}"/>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Cube 150">
                <a:extLst>
                  <a:ext uri="{FF2B5EF4-FFF2-40B4-BE49-F238E27FC236}">
                    <a16:creationId xmlns:a16="http://schemas.microsoft.com/office/drawing/2014/main" id="{8C0163DD-40E4-4189-BA01-E6BF0CE73F74}"/>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2" name="Group 151">
              <a:extLst>
                <a:ext uri="{FF2B5EF4-FFF2-40B4-BE49-F238E27FC236}">
                  <a16:creationId xmlns:a16="http://schemas.microsoft.com/office/drawing/2014/main" id="{DAAE2C8C-B809-4B47-A44F-5492DF696E6C}"/>
                </a:ext>
              </a:extLst>
            </p:cNvPr>
            <p:cNvGrpSpPr/>
            <p:nvPr/>
          </p:nvGrpSpPr>
          <p:grpSpPr>
            <a:xfrm rot="5400000">
              <a:off x="1476989" y="4892247"/>
              <a:ext cx="2580475" cy="343621"/>
              <a:chOff x="1268361" y="2670686"/>
              <a:chExt cx="3015821" cy="597310"/>
            </a:xfrm>
            <a:solidFill>
              <a:srgbClr val="FFCCFF"/>
            </a:solidFill>
          </p:grpSpPr>
          <p:sp>
            <p:nvSpPr>
              <p:cNvPr id="153" name="Cube 152">
                <a:extLst>
                  <a:ext uri="{FF2B5EF4-FFF2-40B4-BE49-F238E27FC236}">
                    <a16:creationId xmlns:a16="http://schemas.microsoft.com/office/drawing/2014/main" id="{8E33F13A-9D9C-4F00-8838-03818B2464C6}"/>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5</a:t>
                </a:r>
              </a:p>
            </p:txBody>
          </p:sp>
          <p:sp>
            <p:nvSpPr>
              <p:cNvPr id="154" name="Cube 153">
                <a:extLst>
                  <a:ext uri="{FF2B5EF4-FFF2-40B4-BE49-F238E27FC236}">
                    <a16:creationId xmlns:a16="http://schemas.microsoft.com/office/drawing/2014/main" id="{77392879-0341-40FB-8D18-A5CBA3EB31BE}"/>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Cube 154">
                <a:extLst>
                  <a:ext uri="{FF2B5EF4-FFF2-40B4-BE49-F238E27FC236}">
                    <a16:creationId xmlns:a16="http://schemas.microsoft.com/office/drawing/2014/main" id="{C83F7A73-5491-44E3-A3FC-C0F6AB08FA15}"/>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Cube 155">
                <a:extLst>
                  <a:ext uri="{FF2B5EF4-FFF2-40B4-BE49-F238E27FC236}">
                    <a16:creationId xmlns:a16="http://schemas.microsoft.com/office/drawing/2014/main" id="{9BE6223A-026A-4C81-BFC8-03FBD4D82CFB}"/>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Cube 156">
                <a:extLst>
                  <a:ext uri="{FF2B5EF4-FFF2-40B4-BE49-F238E27FC236}">
                    <a16:creationId xmlns:a16="http://schemas.microsoft.com/office/drawing/2014/main" id="{D4F0B783-34A2-40D0-9511-0BE5C9C76A98}"/>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Cube 157">
                <a:extLst>
                  <a:ext uri="{FF2B5EF4-FFF2-40B4-BE49-F238E27FC236}">
                    <a16:creationId xmlns:a16="http://schemas.microsoft.com/office/drawing/2014/main" id="{0DB6DE0D-1188-433F-A8CA-133B3D60F099}"/>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Cube 158">
                <a:extLst>
                  <a:ext uri="{FF2B5EF4-FFF2-40B4-BE49-F238E27FC236}">
                    <a16:creationId xmlns:a16="http://schemas.microsoft.com/office/drawing/2014/main" id="{47A6DE33-3958-4152-BD12-09B5B73AF86F}"/>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Cube 159">
                <a:extLst>
                  <a:ext uri="{FF2B5EF4-FFF2-40B4-BE49-F238E27FC236}">
                    <a16:creationId xmlns:a16="http://schemas.microsoft.com/office/drawing/2014/main" id="{D3EDBC06-EA21-4064-B89A-0E01DFE8C2E6}"/>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1" name="Group 160">
              <a:extLst>
                <a:ext uri="{FF2B5EF4-FFF2-40B4-BE49-F238E27FC236}">
                  <a16:creationId xmlns:a16="http://schemas.microsoft.com/office/drawing/2014/main" id="{8B82F74B-E625-48B5-A7DC-5A9C73F8EBB6}"/>
                </a:ext>
              </a:extLst>
            </p:cNvPr>
            <p:cNvGrpSpPr/>
            <p:nvPr/>
          </p:nvGrpSpPr>
          <p:grpSpPr>
            <a:xfrm rot="5400000">
              <a:off x="1806282" y="4892247"/>
              <a:ext cx="2580475" cy="343621"/>
              <a:chOff x="1268361" y="2670686"/>
              <a:chExt cx="3015821" cy="597310"/>
            </a:xfrm>
            <a:solidFill>
              <a:srgbClr val="FFCCFF"/>
            </a:solidFill>
          </p:grpSpPr>
          <p:sp>
            <p:nvSpPr>
              <p:cNvPr id="162" name="Cube 161">
                <a:extLst>
                  <a:ext uri="{FF2B5EF4-FFF2-40B4-BE49-F238E27FC236}">
                    <a16:creationId xmlns:a16="http://schemas.microsoft.com/office/drawing/2014/main" id="{744D9E8A-8C7A-4717-B10C-7EF6A50200B5}"/>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6</a:t>
                </a:r>
              </a:p>
            </p:txBody>
          </p:sp>
          <p:sp>
            <p:nvSpPr>
              <p:cNvPr id="163" name="Cube 162">
                <a:extLst>
                  <a:ext uri="{FF2B5EF4-FFF2-40B4-BE49-F238E27FC236}">
                    <a16:creationId xmlns:a16="http://schemas.microsoft.com/office/drawing/2014/main" id="{D4779C12-229B-476C-B5FB-4C81C38617C3}"/>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Cube 163">
                <a:extLst>
                  <a:ext uri="{FF2B5EF4-FFF2-40B4-BE49-F238E27FC236}">
                    <a16:creationId xmlns:a16="http://schemas.microsoft.com/office/drawing/2014/main" id="{B2EDC453-BB34-44EA-8B95-B41CF511FF6B}"/>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Cube 164">
                <a:extLst>
                  <a:ext uri="{FF2B5EF4-FFF2-40B4-BE49-F238E27FC236}">
                    <a16:creationId xmlns:a16="http://schemas.microsoft.com/office/drawing/2014/main" id="{54CD7C46-F12F-46C7-AED6-F264E7462642}"/>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Cube 165">
                <a:extLst>
                  <a:ext uri="{FF2B5EF4-FFF2-40B4-BE49-F238E27FC236}">
                    <a16:creationId xmlns:a16="http://schemas.microsoft.com/office/drawing/2014/main" id="{88FC3FD1-B441-4B42-8701-C81C07499F24}"/>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Cube 166">
                <a:extLst>
                  <a:ext uri="{FF2B5EF4-FFF2-40B4-BE49-F238E27FC236}">
                    <a16:creationId xmlns:a16="http://schemas.microsoft.com/office/drawing/2014/main" id="{625C1E53-BC34-49B8-B764-1FF7F625FCBE}"/>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Cube 167">
                <a:extLst>
                  <a:ext uri="{FF2B5EF4-FFF2-40B4-BE49-F238E27FC236}">
                    <a16:creationId xmlns:a16="http://schemas.microsoft.com/office/drawing/2014/main" id="{CCE4F1B2-800F-4430-8AB6-14B8556E9434}"/>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Cube 168">
                <a:extLst>
                  <a:ext uri="{FF2B5EF4-FFF2-40B4-BE49-F238E27FC236}">
                    <a16:creationId xmlns:a16="http://schemas.microsoft.com/office/drawing/2014/main" id="{E90BC5B8-EEC7-4AC2-B155-CD5173D5011A}"/>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A79C137-48B4-44A1-B936-3B9BB9619D0B}"/>
                </a:ext>
              </a:extLst>
            </p:cNvPr>
            <p:cNvGrpSpPr/>
            <p:nvPr/>
          </p:nvGrpSpPr>
          <p:grpSpPr>
            <a:xfrm rot="5400000">
              <a:off x="2135575" y="4892247"/>
              <a:ext cx="2580475" cy="343621"/>
              <a:chOff x="1268361" y="2670686"/>
              <a:chExt cx="3015821" cy="597310"/>
            </a:xfrm>
            <a:solidFill>
              <a:srgbClr val="FFCCFF"/>
            </a:solidFill>
          </p:grpSpPr>
          <p:sp>
            <p:nvSpPr>
              <p:cNvPr id="171" name="Cube 170">
                <a:extLst>
                  <a:ext uri="{FF2B5EF4-FFF2-40B4-BE49-F238E27FC236}">
                    <a16:creationId xmlns:a16="http://schemas.microsoft.com/office/drawing/2014/main" id="{20D2A677-6B92-4B84-ADAD-19B945F5D9EA}"/>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7</a:t>
                </a:r>
              </a:p>
            </p:txBody>
          </p:sp>
          <p:sp>
            <p:nvSpPr>
              <p:cNvPr id="172" name="Cube 171">
                <a:extLst>
                  <a:ext uri="{FF2B5EF4-FFF2-40B4-BE49-F238E27FC236}">
                    <a16:creationId xmlns:a16="http://schemas.microsoft.com/office/drawing/2014/main" id="{4AB5AC6C-1BDD-461E-98E3-3F5CFDA3D935}"/>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Cube 172">
                <a:extLst>
                  <a:ext uri="{FF2B5EF4-FFF2-40B4-BE49-F238E27FC236}">
                    <a16:creationId xmlns:a16="http://schemas.microsoft.com/office/drawing/2014/main" id="{362E3295-14B6-43C2-987F-60E7A4032F90}"/>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Cube 173">
                <a:extLst>
                  <a:ext uri="{FF2B5EF4-FFF2-40B4-BE49-F238E27FC236}">
                    <a16:creationId xmlns:a16="http://schemas.microsoft.com/office/drawing/2014/main" id="{73C00EFF-FD2D-4EF0-9DAC-592D2537FBCF}"/>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Cube 174">
                <a:extLst>
                  <a:ext uri="{FF2B5EF4-FFF2-40B4-BE49-F238E27FC236}">
                    <a16:creationId xmlns:a16="http://schemas.microsoft.com/office/drawing/2014/main" id="{8ECA8144-B0A5-4BFC-82C2-0032FF03DE8C}"/>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Cube 175">
                <a:extLst>
                  <a:ext uri="{FF2B5EF4-FFF2-40B4-BE49-F238E27FC236}">
                    <a16:creationId xmlns:a16="http://schemas.microsoft.com/office/drawing/2014/main" id="{B2821F44-A620-4365-BED2-F691FC67B77B}"/>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Cube 176">
                <a:extLst>
                  <a:ext uri="{FF2B5EF4-FFF2-40B4-BE49-F238E27FC236}">
                    <a16:creationId xmlns:a16="http://schemas.microsoft.com/office/drawing/2014/main" id="{B709F0AB-AF8C-4B88-961E-4A16E20D95F3}"/>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Cube 177">
                <a:extLst>
                  <a:ext uri="{FF2B5EF4-FFF2-40B4-BE49-F238E27FC236}">
                    <a16:creationId xmlns:a16="http://schemas.microsoft.com/office/drawing/2014/main" id="{1D89E7ED-9190-49DA-9771-E5D062170E2D}"/>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9" name="Group 178">
              <a:extLst>
                <a:ext uri="{FF2B5EF4-FFF2-40B4-BE49-F238E27FC236}">
                  <a16:creationId xmlns:a16="http://schemas.microsoft.com/office/drawing/2014/main" id="{7692932C-7900-445A-B94E-1746DDD87013}"/>
                </a:ext>
              </a:extLst>
            </p:cNvPr>
            <p:cNvGrpSpPr/>
            <p:nvPr/>
          </p:nvGrpSpPr>
          <p:grpSpPr>
            <a:xfrm rot="5400000">
              <a:off x="2464867" y="4892247"/>
              <a:ext cx="2580475" cy="343621"/>
              <a:chOff x="1268361" y="2670686"/>
              <a:chExt cx="3015821" cy="597310"/>
            </a:xfrm>
            <a:solidFill>
              <a:srgbClr val="FFCCFF"/>
            </a:solidFill>
          </p:grpSpPr>
          <p:sp>
            <p:nvSpPr>
              <p:cNvPr id="180" name="Cube 179">
                <a:extLst>
                  <a:ext uri="{FF2B5EF4-FFF2-40B4-BE49-F238E27FC236}">
                    <a16:creationId xmlns:a16="http://schemas.microsoft.com/office/drawing/2014/main" id="{18744D41-6324-4BB5-9E1A-AB3859736E11}"/>
                  </a:ext>
                </a:extLst>
              </p:cNvPr>
              <p:cNvSpPr/>
              <p:nvPr/>
            </p:nvSpPr>
            <p:spPr>
              <a:xfrm>
                <a:off x="1268361" y="2670686"/>
                <a:ext cx="501445" cy="597310"/>
              </a:xfrm>
              <a:prstGeom prst="cub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8</a:t>
                </a:r>
              </a:p>
            </p:txBody>
          </p:sp>
          <p:sp>
            <p:nvSpPr>
              <p:cNvPr id="181" name="Cube 180">
                <a:extLst>
                  <a:ext uri="{FF2B5EF4-FFF2-40B4-BE49-F238E27FC236}">
                    <a16:creationId xmlns:a16="http://schemas.microsoft.com/office/drawing/2014/main" id="{7223666A-6544-43F2-A8BC-61918923E9B6}"/>
                  </a:ext>
                </a:extLst>
              </p:cNvPr>
              <p:cNvSpPr/>
              <p:nvPr/>
            </p:nvSpPr>
            <p:spPr>
              <a:xfrm>
                <a:off x="160900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Cube 181">
                <a:extLst>
                  <a:ext uri="{FF2B5EF4-FFF2-40B4-BE49-F238E27FC236}">
                    <a16:creationId xmlns:a16="http://schemas.microsoft.com/office/drawing/2014/main" id="{9CE88EBE-0ECD-4ED7-B9AE-44CECF841BB4}"/>
                  </a:ext>
                </a:extLst>
              </p:cNvPr>
              <p:cNvSpPr/>
              <p:nvPr/>
            </p:nvSpPr>
            <p:spPr>
              <a:xfrm>
                <a:off x="19929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Cube 182">
                <a:extLst>
                  <a:ext uri="{FF2B5EF4-FFF2-40B4-BE49-F238E27FC236}">
                    <a16:creationId xmlns:a16="http://schemas.microsoft.com/office/drawing/2014/main" id="{46631451-67F9-4D17-930F-E9425DFEBD6D}"/>
                  </a:ext>
                </a:extLst>
              </p:cNvPr>
              <p:cNvSpPr/>
              <p:nvPr/>
            </p:nvSpPr>
            <p:spPr>
              <a:xfrm>
                <a:off x="2333585"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Cube 183">
                <a:extLst>
                  <a:ext uri="{FF2B5EF4-FFF2-40B4-BE49-F238E27FC236}">
                    <a16:creationId xmlns:a16="http://schemas.microsoft.com/office/drawing/2014/main" id="{CDC64EFC-D063-4BB1-88A0-10668C6AEFC1}"/>
                  </a:ext>
                </a:extLst>
              </p:cNvPr>
              <p:cNvSpPr/>
              <p:nvPr/>
            </p:nvSpPr>
            <p:spPr>
              <a:xfrm>
                <a:off x="2717513"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Cube 184">
                <a:extLst>
                  <a:ext uri="{FF2B5EF4-FFF2-40B4-BE49-F238E27FC236}">
                    <a16:creationId xmlns:a16="http://schemas.microsoft.com/office/drawing/2014/main" id="{A24C25DA-9262-49F7-A1E2-3FE5EED56BD8}"/>
                  </a:ext>
                </a:extLst>
              </p:cNvPr>
              <p:cNvSpPr/>
              <p:nvPr/>
            </p:nvSpPr>
            <p:spPr>
              <a:xfrm>
                <a:off x="3058161"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Cube 185">
                <a:extLst>
                  <a:ext uri="{FF2B5EF4-FFF2-40B4-BE49-F238E27FC236}">
                    <a16:creationId xmlns:a16="http://schemas.microsoft.com/office/drawing/2014/main" id="{C6AB6144-1A69-47C7-A20E-9F08A7D1386C}"/>
                  </a:ext>
                </a:extLst>
              </p:cNvPr>
              <p:cNvSpPr/>
              <p:nvPr/>
            </p:nvSpPr>
            <p:spPr>
              <a:xfrm>
                <a:off x="3442089"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Cube 186">
                <a:extLst>
                  <a:ext uri="{FF2B5EF4-FFF2-40B4-BE49-F238E27FC236}">
                    <a16:creationId xmlns:a16="http://schemas.microsoft.com/office/drawing/2014/main" id="{C379ECD9-80DD-4362-8F4A-9053B9F60D93}"/>
                  </a:ext>
                </a:extLst>
              </p:cNvPr>
              <p:cNvSpPr/>
              <p:nvPr/>
            </p:nvSpPr>
            <p:spPr>
              <a:xfrm>
                <a:off x="3782737" y="2670686"/>
                <a:ext cx="501445" cy="597310"/>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 name="Rectangle 3">
            <a:extLst>
              <a:ext uri="{FF2B5EF4-FFF2-40B4-BE49-F238E27FC236}">
                <a16:creationId xmlns:a16="http://schemas.microsoft.com/office/drawing/2014/main" id="{D72F8560-8B96-4FC7-B22C-B9BC4BE6B862}"/>
              </a:ext>
            </a:extLst>
          </p:cNvPr>
          <p:cNvSpPr/>
          <p:nvPr/>
        </p:nvSpPr>
        <p:spPr>
          <a:xfrm>
            <a:off x="7644239" y="2978426"/>
            <a:ext cx="2817039" cy="429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5D2B7B-C3CD-41C3-BCC9-41806090F6F4}"/>
              </a:ext>
            </a:extLst>
          </p:cNvPr>
          <p:cNvSpPr txBox="1"/>
          <p:nvPr/>
        </p:nvSpPr>
        <p:spPr>
          <a:xfrm>
            <a:off x="7717104" y="2301564"/>
            <a:ext cx="3574858" cy="758477"/>
          </a:xfrm>
          <a:prstGeom prst="rect">
            <a:avLst/>
          </a:prstGeom>
          <a:noFill/>
        </p:spPr>
        <p:txBody>
          <a:bodyPr wrap="square" rtlCol="0">
            <a:spAutoFit/>
          </a:bodyPr>
          <a:lstStyle/>
          <a:p>
            <a:r>
              <a:rPr lang="en-US" dirty="0">
                <a:solidFill>
                  <a:schemeClr val="bg1"/>
                </a:solidFill>
              </a:rPr>
              <a:t>Contiguous memory addresses</a:t>
            </a:r>
          </a:p>
        </p:txBody>
      </p:sp>
    </p:spTree>
    <p:extLst>
      <p:ext uri="{BB962C8B-B14F-4D97-AF65-F5344CB8AC3E}">
        <p14:creationId xmlns:p14="http://schemas.microsoft.com/office/powerpoint/2010/main" val="16074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32AD-88E9-4C95-BC69-467EA2DC6806}"/>
              </a:ext>
            </a:extLst>
          </p:cNvPr>
          <p:cNvSpPr>
            <a:spLocks noGrp="1"/>
          </p:cNvSpPr>
          <p:nvPr>
            <p:ph type="title"/>
          </p:nvPr>
        </p:nvSpPr>
        <p:spPr>
          <a:xfrm>
            <a:off x="571501" y="346529"/>
            <a:ext cx="11022060" cy="873744"/>
          </a:xfrm>
        </p:spPr>
        <p:txBody>
          <a:bodyPr>
            <a:normAutofit fontScale="90000"/>
          </a:bodyPr>
          <a:lstStyle/>
          <a:p>
            <a:r>
              <a:rPr lang="en-US" dirty="0"/>
              <a:t>How do I move my code patterns </a:t>
            </a:r>
            <a:br>
              <a:rPr lang="en-US" dirty="0"/>
            </a:br>
            <a:r>
              <a:rPr lang="en-US" dirty="0"/>
              <a:t>to NumPy?</a:t>
            </a:r>
          </a:p>
        </p:txBody>
      </p:sp>
      <p:sp>
        <p:nvSpPr>
          <p:cNvPr id="3" name="Content Placeholder 2">
            <a:extLst>
              <a:ext uri="{FF2B5EF4-FFF2-40B4-BE49-F238E27FC236}">
                <a16:creationId xmlns:a16="http://schemas.microsoft.com/office/drawing/2014/main" id="{EE559FA7-0D74-4343-817E-6FE99DC8973C}"/>
              </a:ext>
            </a:extLst>
          </p:cNvPr>
          <p:cNvSpPr>
            <a:spLocks noGrp="1"/>
          </p:cNvSpPr>
          <p:nvPr>
            <p:ph type="body" sz="quarter" idx="10"/>
          </p:nvPr>
        </p:nvSpPr>
        <p:spPr>
          <a:xfrm>
            <a:off x="361638" y="2064511"/>
            <a:ext cx="11010900" cy="3719897"/>
          </a:xfrm>
        </p:spPr>
        <p:txBody>
          <a:bodyPr>
            <a:normAutofit fontScale="77500" lnSpcReduction="20000"/>
          </a:bodyPr>
          <a:lstStyle/>
          <a:p>
            <a:pPr marL="857250" indent="-857250">
              <a:buFont typeface="Arial" panose="020B0604020202020204" pitchFamily="34" charset="0"/>
              <a:buChar char="•"/>
            </a:pPr>
            <a:r>
              <a:rPr lang="en-US" sz="2800" dirty="0"/>
              <a:t>NumPy Vectorization encompasses…</a:t>
            </a:r>
          </a:p>
          <a:p>
            <a:pPr marL="857250" indent="-857250">
              <a:buFont typeface="Arial" panose="020B0604020202020204" pitchFamily="34" charset="0"/>
              <a:buChar char="•"/>
            </a:pPr>
            <a:r>
              <a:rPr lang="en-US" sz="2800" dirty="0"/>
              <a:t>NumPy Universal Functions (</a:t>
            </a:r>
            <a:r>
              <a:rPr lang="en-US" sz="2800" dirty="0" err="1"/>
              <a:t>Ufuncs</a:t>
            </a:r>
            <a:r>
              <a:rPr lang="en-US" sz="2800" dirty="0"/>
              <a:t>)</a:t>
            </a:r>
          </a:p>
          <a:p>
            <a:pPr marL="857250" indent="-857250">
              <a:buFont typeface="Arial" panose="020B0604020202020204" pitchFamily="34" charset="0"/>
              <a:buChar char="•"/>
            </a:pPr>
            <a:r>
              <a:rPr lang="en-US" sz="2800" dirty="0"/>
              <a:t>Aggregations</a:t>
            </a:r>
          </a:p>
          <a:p>
            <a:pPr marL="857250" indent="-857250">
              <a:buFont typeface="Arial" panose="020B0604020202020204" pitchFamily="34" charset="0"/>
              <a:buChar char="•"/>
            </a:pPr>
            <a:r>
              <a:rPr lang="en-US" sz="2800" dirty="0"/>
              <a:t>Fancy Indexing</a:t>
            </a:r>
          </a:p>
          <a:p>
            <a:pPr marL="857250" indent="-857250">
              <a:buFont typeface="Arial" panose="020B0604020202020204" pitchFamily="34" charset="0"/>
              <a:buChar char="•"/>
            </a:pPr>
            <a:r>
              <a:rPr lang="en-US" sz="2800" dirty="0"/>
              <a:t>Broadcasting</a:t>
            </a:r>
          </a:p>
          <a:p>
            <a:pPr marL="857250" indent="-857250">
              <a:buFont typeface="Arial" panose="020B0604020202020204" pitchFamily="34" charset="0"/>
              <a:buChar char="•"/>
            </a:pPr>
            <a:r>
              <a:rPr lang="en-US" sz="2800" dirty="0"/>
              <a:t>NumPy Where &amp; Select for Conditionals</a:t>
            </a:r>
          </a:p>
          <a:p>
            <a:pPr marL="857250" indent="-857250">
              <a:buFont typeface="Arial" panose="020B0604020202020204" pitchFamily="34" charset="0"/>
              <a:buChar char="•"/>
            </a:pPr>
            <a:r>
              <a:rPr lang="en-US" sz="2800" dirty="0"/>
              <a:t>Are ALL loops vectorizable?</a:t>
            </a:r>
          </a:p>
          <a:p>
            <a:pPr marL="228600" lvl="1" indent="0">
              <a:buNone/>
            </a:pPr>
            <a:endParaRPr lang="en-US" sz="2200" dirty="0">
              <a:solidFill>
                <a:schemeClr val="bg1"/>
              </a:solidFill>
            </a:endParaRPr>
          </a:p>
          <a:p>
            <a:pPr marL="228600" lvl="1" indent="0">
              <a:buNone/>
            </a:pPr>
            <a:r>
              <a:rPr lang="en-US" sz="3100" b="1" dirty="0">
                <a:solidFill>
                  <a:schemeClr val="bg1"/>
                </a:solidFill>
              </a:rPr>
              <a:t>We will give guidance!</a:t>
            </a:r>
          </a:p>
        </p:txBody>
      </p:sp>
      <p:pic>
        <p:nvPicPr>
          <p:cNvPr id="4" name="Picture 3" descr="Icon&#10;&#10;Description automatically generated with low confidence">
            <a:extLst>
              <a:ext uri="{FF2B5EF4-FFF2-40B4-BE49-F238E27FC236}">
                <a16:creationId xmlns:a16="http://schemas.microsoft.com/office/drawing/2014/main" id="{C9DDA677-A417-47EF-BCE9-6FB14385693B}"/>
              </a:ext>
            </a:extLst>
          </p:cNvPr>
          <p:cNvPicPr>
            <a:picLocks noChangeAspect="1"/>
          </p:cNvPicPr>
          <p:nvPr/>
        </p:nvPicPr>
        <p:blipFill rotWithShape="1">
          <a:blip r:embed="rId3">
            <a:extLst>
              <a:ext uri="{28A0092B-C50C-407E-A947-70E740481C1C}">
                <a14:useLocalDpi xmlns:a14="http://schemas.microsoft.com/office/drawing/2010/main" val="0"/>
              </a:ext>
            </a:extLst>
          </a:blip>
          <a:srcRect r="48641" b="32719"/>
          <a:stretch/>
        </p:blipFill>
        <p:spPr>
          <a:xfrm>
            <a:off x="10002790" y="147703"/>
            <a:ext cx="1617709" cy="693026"/>
          </a:xfrm>
          <a:prstGeom prst="rect">
            <a:avLst/>
          </a:prstGeom>
        </p:spPr>
      </p:pic>
    </p:spTree>
    <p:extLst>
      <p:ext uri="{BB962C8B-B14F-4D97-AF65-F5344CB8AC3E}">
        <p14:creationId xmlns:p14="http://schemas.microsoft.com/office/powerpoint/2010/main" val="149315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E5C5-C4E3-47DD-8A64-99CABB577838}"/>
              </a:ext>
            </a:extLst>
          </p:cNvPr>
          <p:cNvSpPr>
            <a:spLocks noGrp="1"/>
          </p:cNvSpPr>
          <p:nvPr>
            <p:ph type="title"/>
          </p:nvPr>
        </p:nvSpPr>
        <p:spPr/>
        <p:txBody>
          <a:bodyPr lIns="0" tIns="0" rIns="0" bIns="0" anchor="t">
            <a:normAutofit/>
          </a:bodyPr>
          <a:lstStyle/>
          <a:p>
            <a:r>
              <a:rPr lang="en-US">
                <a:latin typeface="Intel Clear Light"/>
              </a:rPr>
              <a:t>How to create NumPy arrays</a:t>
            </a:r>
          </a:p>
        </p:txBody>
      </p:sp>
      <p:sp>
        <p:nvSpPr>
          <p:cNvPr id="3" name="Text Placeholder 2">
            <a:extLst>
              <a:ext uri="{FF2B5EF4-FFF2-40B4-BE49-F238E27FC236}">
                <a16:creationId xmlns:a16="http://schemas.microsoft.com/office/drawing/2014/main" id="{EEC64F86-A6CF-4D2E-9167-63027FA4C1C5}"/>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3200" dirty="0"/>
              <a:t>From existing lists: </a:t>
            </a:r>
          </a:p>
          <a:p>
            <a:pPr marL="457200" indent="-457200">
              <a:buFont typeface="Arial" panose="020B0604020202020204" pitchFamily="34" charset="0"/>
              <a:buChar char="•"/>
            </a:pPr>
            <a:r>
              <a:rPr lang="en-US" sz="3200" dirty="0"/>
              <a:t>By dimensions but empty: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By Shape – fill with zeros or ones:</a:t>
            </a:r>
          </a:p>
          <a:p>
            <a:pPr marL="457200" indent="-457200">
              <a:buFont typeface="Arial" panose="020B0604020202020204" pitchFamily="34" charset="0"/>
              <a:buChar char="•"/>
            </a:pPr>
            <a:endParaRPr lang="en-US" sz="3200" dirty="0"/>
          </a:p>
        </p:txBody>
      </p:sp>
      <p:pic>
        <p:nvPicPr>
          <p:cNvPr id="7" name="Picture 6">
            <a:extLst>
              <a:ext uri="{FF2B5EF4-FFF2-40B4-BE49-F238E27FC236}">
                <a16:creationId xmlns:a16="http://schemas.microsoft.com/office/drawing/2014/main" id="{BA2BCA52-1987-4594-A6AC-B94F109B413D}"/>
              </a:ext>
            </a:extLst>
          </p:cNvPr>
          <p:cNvPicPr>
            <a:picLocks noChangeAspect="1"/>
          </p:cNvPicPr>
          <p:nvPr/>
        </p:nvPicPr>
        <p:blipFill>
          <a:blip r:embed="rId3"/>
          <a:stretch>
            <a:fillRect/>
          </a:stretch>
        </p:blipFill>
        <p:spPr>
          <a:xfrm>
            <a:off x="4914899" y="1599816"/>
            <a:ext cx="3782241" cy="533784"/>
          </a:xfrm>
          <a:prstGeom prst="rect">
            <a:avLst/>
          </a:prstGeom>
        </p:spPr>
      </p:pic>
      <p:pic>
        <p:nvPicPr>
          <p:cNvPr id="9" name="Picture 8">
            <a:extLst>
              <a:ext uri="{FF2B5EF4-FFF2-40B4-BE49-F238E27FC236}">
                <a16:creationId xmlns:a16="http://schemas.microsoft.com/office/drawing/2014/main" id="{175A340D-8238-4796-AF44-B003E8AB8DA6}"/>
              </a:ext>
            </a:extLst>
          </p:cNvPr>
          <p:cNvPicPr>
            <a:picLocks noChangeAspect="1"/>
          </p:cNvPicPr>
          <p:nvPr/>
        </p:nvPicPr>
        <p:blipFill rotWithShape="1">
          <a:blip r:embed="rId4"/>
          <a:srcRect r="24304"/>
          <a:stretch/>
        </p:blipFill>
        <p:spPr>
          <a:xfrm>
            <a:off x="1070752" y="2884687"/>
            <a:ext cx="5926948" cy="533784"/>
          </a:xfrm>
          <a:prstGeom prst="rect">
            <a:avLst/>
          </a:prstGeom>
        </p:spPr>
      </p:pic>
      <p:pic>
        <p:nvPicPr>
          <p:cNvPr id="11" name="Picture 10">
            <a:extLst>
              <a:ext uri="{FF2B5EF4-FFF2-40B4-BE49-F238E27FC236}">
                <a16:creationId xmlns:a16="http://schemas.microsoft.com/office/drawing/2014/main" id="{4B6BC99F-16B7-4FE9-979F-890D5A91F623}"/>
              </a:ext>
            </a:extLst>
          </p:cNvPr>
          <p:cNvPicPr>
            <a:picLocks noChangeAspect="1"/>
          </p:cNvPicPr>
          <p:nvPr/>
        </p:nvPicPr>
        <p:blipFill>
          <a:blip r:embed="rId5"/>
          <a:stretch>
            <a:fillRect/>
          </a:stretch>
        </p:blipFill>
        <p:spPr>
          <a:xfrm>
            <a:off x="2087787" y="4169558"/>
            <a:ext cx="3005246" cy="1736977"/>
          </a:xfrm>
          <a:prstGeom prst="rect">
            <a:avLst/>
          </a:prstGeom>
        </p:spPr>
      </p:pic>
      <p:pic>
        <p:nvPicPr>
          <p:cNvPr id="13" name="Picture 12">
            <a:extLst>
              <a:ext uri="{FF2B5EF4-FFF2-40B4-BE49-F238E27FC236}">
                <a16:creationId xmlns:a16="http://schemas.microsoft.com/office/drawing/2014/main" id="{5AC87D43-0F95-46B1-B7C6-8B354313863C}"/>
              </a:ext>
            </a:extLst>
          </p:cNvPr>
          <p:cNvPicPr>
            <a:picLocks noChangeAspect="1"/>
          </p:cNvPicPr>
          <p:nvPr/>
        </p:nvPicPr>
        <p:blipFill>
          <a:blip r:embed="rId6"/>
          <a:stretch>
            <a:fillRect/>
          </a:stretch>
        </p:blipFill>
        <p:spPr>
          <a:xfrm>
            <a:off x="5782523" y="4169558"/>
            <a:ext cx="3005246" cy="1780887"/>
          </a:xfrm>
          <a:prstGeom prst="rect">
            <a:avLst/>
          </a:prstGeom>
        </p:spPr>
      </p:pic>
    </p:spTree>
    <p:extLst>
      <p:ext uri="{BB962C8B-B14F-4D97-AF65-F5344CB8AC3E}">
        <p14:creationId xmlns:p14="http://schemas.microsoft.com/office/powerpoint/2010/main" val="38774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1C14-B9F2-4137-967A-1B0A4D9BF269}"/>
              </a:ext>
            </a:extLst>
          </p:cNvPr>
          <p:cNvSpPr>
            <a:spLocks noGrp="1"/>
          </p:cNvSpPr>
          <p:nvPr>
            <p:ph type="title"/>
          </p:nvPr>
        </p:nvSpPr>
        <p:spPr>
          <a:xfrm>
            <a:off x="547559" y="171629"/>
            <a:ext cx="11022060" cy="873744"/>
          </a:xfrm>
        </p:spPr>
        <p:txBody>
          <a:bodyPr/>
          <a:lstStyle/>
          <a:p>
            <a:r>
              <a:rPr lang="en-US" dirty="0" err="1"/>
              <a:t>ufuncs</a:t>
            </a:r>
            <a:endParaRPr lang="en-US" dirty="0"/>
          </a:p>
        </p:txBody>
      </p:sp>
      <p:sp>
        <p:nvSpPr>
          <p:cNvPr id="3" name="Content Placeholder 2">
            <a:extLst>
              <a:ext uri="{FF2B5EF4-FFF2-40B4-BE49-F238E27FC236}">
                <a16:creationId xmlns:a16="http://schemas.microsoft.com/office/drawing/2014/main" id="{0B547CA2-7CBB-491B-9880-B48F45DC3E26}"/>
              </a:ext>
            </a:extLst>
          </p:cNvPr>
          <p:cNvSpPr>
            <a:spLocks noGrp="1"/>
          </p:cNvSpPr>
          <p:nvPr>
            <p:ph type="body" sz="quarter" idx="10"/>
          </p:nvPr>
        </p:nvSpPr>
        <p:spPr>
          <a:xfrm>
            <a:off x="547559" y="1282316"/>
            <a:ext cx="11010900" cy="3719897"/>
          </a:xfrm>
        </p:spPr>
        <p:txBody>
          <a:bodyPr/>
          <a:lstStyle/>
          <a:p>
            <a:r>
              <a:rPr lang="en-US" sz="2800" b="0" i="0" kern="1200" dirty="0" err="1">
                <a:effectLst/>
                <a:latin typeface="+mn-lt"/>
                <a:ea typeface="+mn-ea"/>
                <a:cs typeface="+mn-cs"/>
              </a:rPr>
              <a:t>ufuncs</a:t>
            </a:r>
            <a:r>
              <a:rPr lang="en-US" sz="2800" b="0" i="0" kern="1200" dirty="0">
                <a:effectLst/>
                <a:latin typeface="+mn-lt"/>
                <a:ea typeface="+mn-ea"/>
                <a:cs typeface="+mn-cs"/>
              </a:rPr>
              <a:t> are written in C (for speed) and linked into Python with NumPy’s </a:t>
            </a:r>
            <a:r>
              <a:rPr lang="en-US" sz="2800" b="0" i="0" kern="1200" dirty="0" err="1">
                <a:effectLst/>
                <a:latin typeface="+mn-lt"/>
                <a:ea typeface="+mn-ea"/>
                <a:cs typeface="+mn-cs"/>
              </a:rPr>
              <a:t>ufunc</a:t>
            </a:r>
            <a:r>
              <a:rPr lang="en-US" sz="2800" b="0" i="0" kern="1200" dirty="0">
                <a:effectLst/>
                <a:latin typeface="+mn-lt"/>
                <a:ea typeface="+mn-ea"/>
                <a:cs typeface="+mn-cs"/>
              </a:rPr>
              <a:t> facility</a:t>
            </a:r>
            <a:endParaRPr lang="en-US" sz="3600" b="1" dirty="0">
              <a:effectLst/>
            </a:endParaRPr>
          </a:p>
          <a:p>
            <a:endParaRPr lang="en-US" dirty="0"/>
          </a:p>
        </p:txBody>
      </p:sp>
      <p:sp>
        <p:nvSpPr>
          <p:cNvPr id="4" name="Text Placeholder 3">
            <a:extLst>
              <a:ext uri="{FF2B5EF4-FFF2-40B4-BE49-F238E27FC236}">
                <a16:creationId xmlns:a16="http://schemas.microsoft.com/office/drawing/2014/main" id="{B62A72CD-CBBA-481D-91E7-10F789618CA3}"/>
              </a:ext>
            </a:extLst>
          </p:cNvPr>
          <p:cNvSpPr>
            <a:spLocks noGrp="1"/>
          </p:cNvSpPr>
          <p:nvPr>
            <p:ph type="body" sz="quarter" idx="29"/>
          </p:nvPr>
        </p:nvSpPr>
        <p:spPr/>
        <p:txBody>
          <a:bodyPr/>
          <a:lstStyle/>
          <a:p>
            <a:endParaRPr lang="en-US"/>
          </a:p>
        </p:txBody>
      </p:sp>
      <p:graphicFrame>
        <p:nvGraphicFramePr>
          <p:cNvPr id="6" name="Table 7">
            <a:extLst>
              <a:ext uri="{FF2B5EF4-FFF2-40B4-BE49-F238E27FC236}">
                <a16:creationId xmlns:a16="http://schemas.microsoft.com/office/drawing/2014/main" id="{CF8C7AE3-17F7-48A3-9848-4C10185B7530}"/>
              </a:ext>
            </a:extLst>
          </p:cNvPr>
          <p:cNvGraphicFramePr>
            <a:graphicFrameLocks/>
          </p:cNvGraphicFramePr>
          <p:nvPr>
            <p:extLst>
              <p:ext uri="{D42A27DB-BD31-4B8C-83A1-F6EECF244321}">
                <p14:modId xmlns:p14="http://schemas.microsoft.com/office/powerpoint/2010/main" val="2382101586"/>
              </p:ext>
            </p:extLst>
          </p:nvPr>
        </p:nvGraphicFramePr>
        <p:xfrm>
          <a:off x="494070" y="2267667"/>
          <a:ext cx="11029335" cy="3581400"/>
        </p:xfrm>
        <a:graphic>
          <a:graphicData uri="http://schemas.openxmlformats.org/drawingml/2006/table">
            <a:tbl>
              <a:tblPr firstRow="1" bandRow="1">
                <a:tableStyleId>{5C22544A-7EE6-4342-B048-85BDC9FD1C3A}</a:tableStyleId>
              </a:tblPr>
              <a:tblGrid>
                <a:gridCol w="2799736">
                  <a:extLst>
                    <a:ext uri="{9D8B030D-6E8A-4147-A177-3AD203B41FA5}">
                      <a16:colId xmlns:a16="http://schemas.microsoft.com/office/drawing/2014/main" val="3021321415"/>
                    </a:ext>
                  </a:extLst>
                </a:gridCol>
                <a:gridCol w="8229599">
                  <a:extLst>
                    <a:ext uri="{9D8B030D-6E8A-4147-A177-3AD203B41FA5}">
                      <a16:colId xmlns:a16="http://schemas.microsoft.com/office/drawing/2014/main" val="4239668291"/>
                    </a:ext>
                  </a:extLst>
                </a:gridCol>
              </a:tblGrid>
              <a:tr h="370840">
                <a:tc>
                  <a:txBody>
                    <a:bodyPr/>
                    <a:lstStyle/>
                    <a:p>
                      <a:pPr algn="l" fontAlgn="t"/>
                      <a:r>
                        <a:rPr lang="en-US" sz="2200" b="1" dirty="0">
                          <a:solidFill>
                            <a:schemeClr val="bg1"/>
                          </a:solidFill>
                          <a:effectLst/>
                        </a:rPr>
                        <a:t>Universal Functions</a:t>
                      </a:r>
                    </a:p>
                  </a:txBody>
                  <a:tcPr marL="53340" marR="53340" marT="60960" marB="60960"/>
                </a:tc>
                <a:tc>
                  <a:txBody>
                    <a:bodyPr/>
                    <a:lstStyle/>
                    <a:p>
                      <a:pPr algn="l" fontAlgn="t"/>
                      <a:r>
                        <a:rPr lang="en-US" sz="2200" b="1" dirty="0">
                          <a:solidFill>
                            <a:schemeClr val="bg1"/>
                          </a:solidFill>
                          <a:effectLst/>
                        </a:rPr>
                        <a:t>Description: These are vectorized</a:t>
                      </a:r>
                    </a:p>
                  </a:txBody>
                  <a:tcPr marL="53340" marR="53340" marT="60960" marB="60960"/>
                </a:tc>
                <a:extLst>
                  <a:ext uri="{0D108BD9-81ED-4DB2-BD59-A6C34878D82A}">
                    <a16:rowId xmlns:a16="http://schemas.microsoft.com/office/drawing/2014/main" val="2339077483"/>
                  </a:ext>
                </a:extLst>
              </a:tr>
              <a:tr h="370840">
                <a:tc>
                  <a:txBody>
                    <a:bodyPr/>
                    <a:lstStyle/>
                    <a:p>
                      <a:r>
                        <a:rPr lang="en-US" sz="2400" b="1" kern="1200" dirty="0">
                          <a:solidFill>
                            <a:srgbClr val="484848"/>
                          </a:solidFill>
                          <a:effectLst/>
                          <a:latin typeface="+mn-lt"/>
                          <a:ea typeface="+mn-ea"/>
                          <a:cs typeface="+mn-cs"/>
                        </a:rPr>
                        <a:t>Math operations</a:t>
                      </a:r>
                    </a:p>
                  </a:txBody>
                  <a:tcPr marL="53340" marR="53340" marT="38100" marB="381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b="1" kern="1200" dirty="0">
                          <a:solidFill>
                            <a:srgbClr val="484848"/>
                          </a:solidFill>
                          <a:effectLst/>
                          <a:latin typeface="+mn-lt"/>
                          <a:ea typeface="+mn-ea"/>
                          <a:cs typeface="+mn-cs"/>
                        </a:rPr>
                        <a:t>add, subtract, multiply, divide, reciprocal,  </a:t>
                      </a:r>
                      <a:r>
                        <a:rPr lang="en-US" sz="2000" b="1" kern="1200" dirty="0" err="1">
                          <a:solidFill>
                            <a:srgbClr val="484848"/>
                          </a:solidFill>
                          <a:effectLst/>
                          <a:latin typeface="+mn-lt"/>
                          <a:ea typeface="+mn-ea"/>
                          <a:cs typeface="+mn-cs"/>
                        </a:rPr>
                        <a:t>matmul</a:t>
                      </a:r>
                      <a:r>
                        <a:rPr lang="en-US" sz="2000" b="1" kern="1200" dirty="0">
                          <a:solidFill>
                            <a:srgbClr val="484848"/>
                          </a:solidFill>
                          <a:effectLst/>
                          <a:latin typeface="+mn-lt"/>
                          <a:ea typeface="+mn-ea"/>
                          <a:cs typeface="+mn-cs"/>
                        </a:rPr>
                        <a:t>, log, exp, square, sqrt, …</a:t>
                      </a:r>
                    </a:p>
                  </a:txBody>
                  <a:tcPr marL="53340" marR="53340" marT="38100" marB="38100"/>
                </a:tc>
                <a:extLst>
                  <a:ext uri="{0D108BD9-81ED-4DB2-BD59-A6C34878D82A}">
                    <a16:rowId xmlns:a16="http://schemas.microsoft.com/office/drawing/2014/main" val="1087691571"/>
                  </a:ext>
                </a:extLst>
              </a:tr>
              <a:tr h="0">
                <a:tc>
                  <a:txBody>
                    <a:bodyPr/>
                    <a:lstStyle/>
                    <a:p>
                      <a:r>
                        <a:rPr lang="en-US" sz="2400" b="1" kern="1200" dirty="0">
                          <a:solidFill>
                            <a:srgbClr val="484848"/>
                          </a:solidFill>
                          <a:effectLst/>
                          <a:latin typeface="+mn-lt"/>
                          <a:ea typeface="+mn-ea"/>
                          <a:cs typeface="+mn-cs"/>
                        </a:rPr>
                        <a:t>Trigonometric</a:t>
                      </a:r>
                      <a:endParaRPr lang="en-US" sz="2200" b="1" dirty="0">
                        <a:solidFill>
                          <a:srgbClr val="484848"/>
                        </a:solidFill>
                        <a:effectLst/>
                      </a:endParaRPr>
                    </a:p>
                  </a:txBody>
                  <a:tcPr marL="53340" marR="53340" marT="38100" marB="38100"/>
                </a:tc>
                <a:tc>
                  <a:txBody>
                    <a:bodyPr/>
                    <a:lstStyle/>
                    <a:p>
                      <a:pPr algn="l" fontAlgn="t"/>
                      <a:r>
                        <a:rPr lang="en-US" sz="2200" b="0" dirty="0">
                          <a:solidFill>
                            <a:srgbClr val="484848"/>
                          </a:solidFill>
                          <a:effectLst/>
                        </a:rPr>
                        <a:t>sin, cos, tan, </a:t>
                      </a:r>
                      <a:r>
                        <a:rPr lang="en-US" sz="2200" b="0" dirty="0" err="1">
                          <a:solidFill>
                            <a:srgbClr val="484848"/>
                          </a:solidFill>
                          <a:effectLst/>
                        </a:rPr>
                        <a:t>arcsin</a:t>
                      </a:r>
                      <a:r>
                        <a:rPr lang="en-US" sz="2200" b="0" dirty="0">
                          <a:solidFill>
                            <a:srgbClr val="484848"/>
                          </a:solidFill>
                          <a:effectLst/>
                        </a:rPr>
                        <a:t>, </a:t>
                      </a:r>
                      <a:r>
                        <a:rPr lang="en-US" sz="2200" b="0" dirty="0" err="1">
                          <a:solidFill>
                            <a:srgbClr val="484848"/>
                          </a:solidFill>
                          <a:effectLst/>
                        </a:rPr>
                        <a:t>arccos</a:t>
                      </a:r>
                      <a:r>
                        <a:rPr lang="en-US" sz="2200" b="0" dirty="0">
                          <a:solidFill>
                            <a:srgbClr val="484848"/>
                          </a:solidFill>
                          <a:effectLst/>
                        </a:rPr>
                        <a:t>, arctan, </a:t>
                      </a:r>
                      <a:r>
                        <a:rPr lang="en-US" sz="2200" b="0" dirty="0" err="1">
                          <a:solidFill>
                            <a:srgbClr val="484848"/>
                          </a:solidFill>
                          <a:effectLst/>
                        </a:rPr>
                        <a:t>hypot</a:t>
                      </a:r>
                      <a:r>
                        <a:rPr lang="en-US" sz="2200" b="0" dirty="0">
                          <a:solidFill>
                            <a:srgbClr val="484848"/>
                          </a:solidFill>
                          <a:effectLst/>
                        </a:rPr>
                        <a:t>, </a:t>
                      </a:r>
                      <a:r>
                        <a:rPr lang="en-US" sz="2200" b="0" dirty="0" err="1">
                          <a:solidFill>
                            <a:srgbClr val="484848"/>
                          </a:solidFill>
                          <a:effectLst/>
                        </a:rPr>
                        <a:t>sinh</a:t>
                      </a:r>
                      <a:r>
                        <a:rPr lang="en-US" sz="2200" b="0" dirty="0">
                          <a:solidFill>
                            <a:srgbClr val="484848"/>
                          </a:solidFill>
                          <a:effectLst/>
                        </a:rPr>
                        <a:t>, </a:t>
                      </a:r>
                      <a:r>
                        <a:rPr lang="en-US" sz="2200" b="0" dirty="0" err="1">
                          <a:solidFill>
                            <a:srgbClr val="484848"/>
                          </a:solidFill>
                          <a:effectLst/>
                        </a:rPr>
                        <a:t>cosh</a:t>
                      </a:r>
                      <a:r>
                        <a:rPr lang="en-US" sz="2200" b="0" dirty="0">
                          <a:solidFill>
                            <a:srgbClr val="484848"/>
                          </a:solidFill>
                          <a:effectLst/>
                        </a:rPr>
                        <a:t>, tanh, degrees, radians</a:t>
                      </a:r>
                    </a:p>
                  </a:txBody>
                  <a:tcPr marL="53340" marR="53340" marT="38100" marB="38100"/>
                </a:tc>
                <a:extLst>
                  <a:ext uri="{0D108BD9-81ED-4DB2-BD59-A6C34878D82A}">
                    <a16:rowId xmlns:a16="http://schemas.microsoft.com/office/drawing/2014/main" val="235335198"/>
                  </a:ext>
                </a:extLst>
              </a:tr>
              <a:tr h="370840">
                <a:tc>
                  <a:txBody>
                    <a:bodyPr/>
                    <a:lstStyle/>
                    <a:p>
                      <a:r>
                        <a:rPr lang="en-US" sz="2400" b="1" kern="1200" dirty="0">
                          <a:solidFill>
                            <a:srgbClr val="484848"/>
                          </a:solidFill>
                          <a:effectLst/>
                          <a:latin typeface="+mn-lt"/>
                          <a:ea typeface="+mn-ea"/>
                          <a:cs typeface="+mn-cs"/>
                        </a:rPr>
                        <a:t>Bit-twiddling</a:t>
                      </a:r>
                      <a:endParaRPr lang="en-US" sz="2200" b="1" dirty="0">
                        <a:solidFill>
                          <a:srgbClr val="484848"/>
                        </a:solidFill>
                        <a:effectLst/>
                      </a:endParaRPr>
                    </a:p>
                  </a:txBody>
                  <a:tcPr marL="53340" marR="53340" marT="38100" marB="38100"/>
                </a:tc>
                <a:tc>
                  <a:txBody>
                    <a:bodyPr/>
                    <a:lstStyle/>
                    <a:p>
                      <a:pPr algn="l" fontAlgn="t"/>
                      <a:r>
                        <a:rPr lang="en-US" sz="2200" b="0" dirty="0" err="1">
                          <a:solidFill>
                            <a:srgbClr val="484848"/>
                          </a:solidFill>
                          <a:effectLst/>
                        </a:rPr>
                        <a:t>bitwise_and</a:t>
                      </a:r>
                      <a:r>
                        <a:rPr lang="en-US" sz="2200" b="0" dirty="0">
                          <a:solidFill>
                            <a:srgbClr val="484848"/>
                          </a:solidFill>
                          <a:effectLst/>
                        </a:rPr>
                        <a:t>, </a:t>
                      </a:r>
                      <a:r>
                        <a:rPr lang="en-US" sz="2200" b="0" dirty="0" err="1">
                          <a:solidFill>
                            <a:srgbClr val="484848"/>
                          </a:solidFill>
                          <a:effectLst/>
                        </a:rPr>
                        <a:t>bitwise_or</a:t>
                      </a:r>
                      <a:r>
                        <a:rPr lang="en-US" sz="2200" b="0" dirty="0">
                          <a:solidFill>
                            <a:srgbClr val="484848"/>
                          </a:solidFill>
                          <a:effectLst/>
                        </a:rPr>
                        <a:t>, </a:t>
                      </a:r>
                      <a:r>
                        <a:rPr lang="en-US" sz="2200" b="0" dirty="0" err="1">
                          <a:solidFill>
                            <a:srgbClr val="484848"/>
                          </a:solidFill>
                          <a:effectLst/>
                        </a:rPr>
                        <a:t>bitwise_xor</a:t>
                      </a:r>
                      <a:r>
                        <a:rPr lang="en-US" sz="2200" b="0" dirty="0">
                          <a:solidFill>
                            <a:srgbClr val="484848"/>
                          </a:solidFill>
                          <a:effectLst/>
                        </a:rPr>
                        <a:t>, invert, </a:t>
                      </a:r>
                      <a:r>
                        <a:rPr lang="en-US" sz="2200" b="0" dirty="0" err="1">
                          <a:solidFill>
                            <a:srgbClr val="484848"/>
                          </a:solidFill>
                          <a:effectLst/>
                        </a:rPr>
                        <a:t>left_shift</a:t>
                      </a:r>
                      <a:r>
                        <a:rPr lang="en-US" sz="2200" b="0" dirty="0">
                          <a:solidFill>
                            <a:srgbClr val="484848"/>
                          </a:solidFill>
                          <a:effectLst/>
                        </a:rPr>
                        <a:t>, </a:t>
                      </a:r>
                      <a:r>
                        <a:rPr lang="en-US" sz="2200" b="0" dirty="0" err="1">
                          <a:solidFill>
                            <a:srgbClr val="484848"/>
                          </a:solidFill>
                          <a:effectLst/>
                        </a:rPr>
                        <a:t>right_shift</a:t>
                      </a:r>
                      <a:endParaRPr lang="en-US" sz="2200" b="0" dirty="0">
                        <a:solidFill>
                          <a:srgbClr val="484848"/>
                        </a:solidFill>
                        <a:effectLst/>
                      </a:endParaRPr>
                    </a:p>
                  </a:txBody>
                  <a:tcPr marL="53340" marR="53340" marT="38100" marB="38100"/>
                </a:tc>
                <a:extLst>
                  <a:ext uri="{0D108BD9-81ED-4DB2-BD59-A6C34878D82A}">
                    <a16:rowId xmlns:a16="http://schemas.microsoft.com/office/drawing/2014/main" val="818923105"/>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200" b="1" i="0" kern="1200" dirty="0">
                          <a:solidFill>
                            <a:srgbClr val="484848"/>
                          </a:solidFill>
                          <a:effectLst/>
                          <a:latin typeface="+mn-lt"/>
                          <a:ea typeface="+mn-ea"/>
                          <a:cs typeface="+mn-cs"/>
                        </a:rPr>
                        <a:t>Comparison  Functions</a:t>
                      </a:r>
                    </a:p>
                  </a:txBody>
                  <a:tcPr marL="53340" marR="53340" marT="38100" marB="38100"/>
                </a:tc>
                <a:tc>
                  <a:txBody>
                    <a:bodyPr/>
                    <a:lstStyle/>
                    <a:p>
                      <a:pPr algn="l" fontAlgn="t"/>
                      <a:r>
                        <a:rPr lang="en-US" sz="2200" b="0" dirty="0">
                          <a:solidFill>
                            <a:srgbClr val="484848"/>
                          </a:solidFill>
                          <a:effectLst/>
                        </a:rPr>
                        <a:t>greater, </a:t>
                      </a:r>
                      <a:r>
                        <a:rPr lang="en-US" sz="2200" b="0" dirty="0" err="1">
                          <a:solidFill>
                            <a:srgbClr val="484848"/>
                          </a:solidFill>
                          <a:effectLst/>
                        </a:rPr>
                        <a:t>greater_equal</a:t>
                      </a:r>
                      <a:r>
                        <a:rPr lang="en-US" sz="2200" b="0" dirty="0">
                          <a:solidFill>
                            <a:srgbClr val="484848"/>
                          </a:solidFill>
                          <a:effectLst/>
                        </a:rPr>
                        <a:t>, less, </a:t>
                      </a:r>
                      <a:r>
                        <a:rPr lang="en-US" sz="2200" b="0" dirty="0" err="1">
                          <a:solidFill>
                            <a:srgbClr val="484848"/>
                          </a:solidFill>
                          <a:effectLst/>
                        </a:rPr>
                        <a:t>less_equal</a:t>
                      </a:r>
                      <a:r>
                        <a:rPr lang="en-US" sz="2200" b="0" dirty="0">
                          <a:solidFill>
                            <a:srgbClr val="484848"/>
                          </a:solidFill>
                          <a:effectLst/>
                        </a:rPr>
                        <a:t>, </a:t>
                      </a:r>
                      <a:r>
                        <a:rPr lang="en-US" sz="2200" b="0" dirty="0" err="1">
                          <a:solidFill>
                            <a:srgbClr val="484848"/>
                          </a:solidFill>
                          <a:effectLst/>
                        </a:rPr>
                        <a:t>not_equal</a:t>
                      </a:r>
                      <a:r>
                        <a:rPr lang="en-US" sz="2200" b="0" dirty="0">
                          <a:solidFill>
                            <a:srgbClr val="484848"/>
                          </a:solidFill>
                          <a:effectLst/>
                        </a:rPr>
                        <a:t>, equal, </a:t>
                      </a:r>
                      <a:r>
                        <a:rPr lang="en-US" sz="2200" b="0" dirty="0" err="1">
                          <a:solidFill>
                            <a:srgbClr val="484848"/>
                          </a:solidFill>
                          <a:effectLst/>
                        </a:rPr>
                        <a:t>logical_and</a:t>
                      </a:r>
                      <a:r>
                        <a:rPr lang="en-US" sz="2200" b="0" dirty="0">
                          <a:solidFill>
                            <a:srgbClr val="484848"/>
                          </a:solidFill>
                          <a:effectLst/>
                        </a:rPr>
                        <a:t>, </a:t>
                      </a:r>
                      <a:r>
                        <a:rPr lang="en-US" sz="2200" b="0" dirty="0" err="1">
                          <a:solidFill>
                            <a:srgbClr val="484848"/>
                          </a:solidFill>
                          <a:effectLst/>
                        </a:rPr>
                        <a:t>logical_or</a:t>
                      </a:r>
                      <a:r>
                        <a:rPr lang="en-US" sz="2200" b="0" dirty="0">
                          <a:solidFill>
                            <a:srgbClr val="484848"/>
                          </a:solidFill>
                          <a:effectLst/>
                        </a:rPr>
                        <a:t>, </a:t>
                      </a:r>
                      <a:r>
                        <a:rPr lang="en-US" sz="2200" b="0" dirty="0" err="1">
                          <a:solidFill>
                            <a:srgbClr val="484848"/>
                          </a:solidFill>
                          <a:effectLst/>
                        </a:rPr>
                        <a:t>logical_xor</a:t>
                      </a:r>
                      <a:r>
                        <a:rPr lang="en-US" sz="2200" b="0" dirty="0">
                          <a:solidFill>
                            <a:srgbClr val="484848"/>
                          </a:solidFill>
                          <a:effectLst/>
                        </a:rPr>
                        <a:t>, </a:t>
                      </a:r>
                      <a:r>
                        <a:rPr lang="en-US" sz="2200" b="0" dirty="0" err="1">
                          <a:solidFill>
                            <a:srgbClr val="484848"/>
                          </a:solidFill>
                          <a:effectLst/>
                        </a:rPr>
                        <a:t>logical_not</a:t>
                      </a:r>
                      <a:endParaRPr lang="en-US" sz="2200" b="0" dirty="0">
                        <a:solidFill>
                          <a:srgbClr val="484848"/>
                        </a:solidFill>
                        <a:effectLst/>
                      </a:endParaRPr>
                    </a:p>
                  </a:txBody>
                  <a:tcPr marL="53340" marR="53340" marT="38100" marB="38100"/>
                </a:tc>
                <a:extLst>
                  <a:ext uri="{0D108BD9-81ED-4DB2-BD59-A6C34878D82A}">
                    <a16:rowId xmlns:a16="http://schemas.microsoft.com/office/drawing/2014/main" val="1968618725"/>
                  </a:ext>
                </a:extLst>
              </a:tr>
              <a:tr h="370840">
                <a:tc>
                  <a:txBody>
                    <a:bodyPr/>
                    <a:lstStyle/>
                    <a:p>
                      <a:r>
                        <a:rPr lang="en-US" sz="2200" b="1" i="0" kern="1200" dirty="0">
                          <a:solidFill>
                            <a:srgbClr val="484848"/>
                          </a:solidFill>
                          <a:effectLst/>
                          <a:latin typeface="+mn-lt"/>
                          <a:ea typeface="+mn-ea"/>
                          <a:cs typeface="+mn-cs"/>
                        </a:rPr>
                        <a:t>Floating Functions</a:t>
                      </a:r>
                      <a:endParaRPr lang="en-US" sz="2200" b="1" dirty="0">
                        <a:solidFill>
                          <a:srgbClr val="484848"/>
                        </a:solidFill>
                        <a:effectLst/>
                      </a:endParaRPr>
                    </a:p>
                  </a:txBody>
                  <a:tcPr marL="53340" marR="53340" marT="38100" marB="38100"/>
                </a:tc>
                <a:tc>
                  <a:txBody>
                    <a:bodyPr/>
                    <a:lstStyle/>
                    <a:p>
                      <a:pPr algn="l" fontAlgn="t"/>
                      <a:r>
                        <a:rPr lang="en-US" sz="2200" b="0" dirty="0" err="1">
                          <a:solidFill>
                            <a:srgbClr val="484848"/>
                          </a:solidFill>
                          <a:effectLst/>
                        </a:rPr>
                        <a:t>isfinite</a:t>
                      </a:r>
                      <a:r>
                        <a:rPr lang="en-US" sz="2200" b="0" dirty="0">
                          <a:solidFill>
                            <a:srgbClr val="484848"/>
                          </a:solidFill>
                          <a:effectLst/>
                        </a:rPr>
                        <a:t>, </a:t>
                      </a:r>
                      <a:r>
                        <a:rPr lang="en-US" sz="2200" b="0" dirty="0" err="1">
                          <a:solidFill>
                            <a:srgbClr val="484848"/>
                          </a:solidFill>
                          <a:effectLst/>
                        </a:rPr>
                        <a:t>isinf</a:t>
                      </a:r>
                      <a:r>
                        <a:rPr lang="en-US" sz="2200" b="0" dirty="0">
                          <a:solidFill>
                            <a:srgbClr val="484848"/>
                          </a:solidFill>
                          <a:effectLst/>
                        </a:rPr>
                        <a:t>, </a:t>
                      </a:r>
                      <a:r>
                        <a:rPr lang="en-US" sz="2200" b="0" dirty="0" err="1">
                          <a:solidFill>
                            <a:srgbClr val="484848"/>
                          </a:solidFill>
                          <a:effectLst/>
                        </a:rPr>
                        <a:t>isnan</a:t>
                      </a:r>
                      <a:r>
                        <a:rPr lang="en-US" sz="2200" b="0" dirty="0">
                          <a:solidFill>
                            <a:srgbClr val="484848"/>
                          </a:solidFill>
                          <a:effectLst/>
                        </a:rPr>
                        <a:t>, </a:t>
                      </a:r>
                      <a:r>
                        <a:rPr lang="en-US" sz="2200" b="0" dirty="0" err="1">
                          <a:solidFill>
                            <a:srgbClr val="484848"/>
                          </a:solidFill>
                          <a:effectLst/>
                        </a:rPr>
                        <a:t>isnat</a:t>
                      </a:r>
                      <a:r>
                        <a:rPr lang="en-US" sz="2200" b="0" dirty="0">
                          <a:solidFill>
                            <a:srgbClr val="484848"/>
                          </a:solidFill>
                          <a:effectLst/>
                        </a:rPr>
                        <a:t>, fabs, </a:t>
                      </a:r>
                      <a:r>
                        <a:rPr lang="en-US" sz="2200" b="0" dirty="0" err="1">
                          <a:solidFill>
                            <a:srgbClr val="484848"/>
                          </a:solidFill>
                          <a:effectLst/>
                        </a:rPr>
                        <a:t>signbit</a:t>
                      </a:r>
                      <a:r>
                        <a:rPr lang="en-US" sz="2200" b="0" dirty="0">
                          <a:solidFill>
                            <a:srgbClr val="484848"/>
                          </a:solidFill>
                          <a:effectLst/>
                        </a:rPr>
                        <a:t>, </a:t>
                      </a:r>
                      <a:r>
                        <a:rPr lang="en-US" sz="2200" b="0" dirty="0" err="1">
                          <a:solidFill>
                            <a:srgbClr val="484848"/>
                          </a:solidFill>
                          <a:effectLst/>
                        </a:rPr>
                        <a:t>copysign</a:t>
                      </a:r>
                      <a:r>
                        <a:rPr lang="en-US" sz="2200" b="0" dirty="0">
                          <a:solidFill>
                            <a:srgbClr val="484848"/>
                          </a:solidFill>
                          <a:effectLst/>
                        </a:rPr>
                        <a:t>, </a:t>
                      </a:r>
                      <a:r>
                        <a:rPr lang="en-US" sz="2200" b="0" dirty="0" err="1">
                          <a:solidFill>
                            <a:srgbClr val="484848"/>
                          </a:solidFill>
                          <a:effectLst/>
                        </a:rPr>
                        <a:t>nextafter</a:t>
                      </a:r>
                      <a:r>
                        <a:rPr lang="en-US" sz="2200" b="0" dirty="0">
                          <a:solidFill>
                            <a:srgbClr val="484848"/>
                          </a:solidFill>
                          <a:effectLst/>
                        </a:rPr>
                        <a:t>, spacing, </a:t>
                      </a:r>
                      <a:r>
                        <a:rPr lang="en-US" sz="2200" b="0" dirty="0" err="1">
                          <a:solidFill>
                            <a:srgbClr val="484848"/>
                          </a:solidFill>
                          <a:effectLst/>
                        </a:rPr>
                        <a:t>modf</a:t>
                      </a:r>
                      <a:r>
                        <a:rPr lang="en-US" sz="2200" b="0" dirty="0">
                          <a:solidFill>
                            <a:srgbClr val="484848"/>
                          </a:solidFill>
                          <a:effectLst/>
                        </a:rPr>
                        <a:t>, </a:t>
                      </a:r>
                      <a:r>
                        <a:rPr lang="en-US" sz="2200" b="0" dirty="0" err="1">
                          <a:solidFill>
                            <a:srgbClr val="484848"/>
                          </a:solidFill>
                          <a:effectLst/>
                        </a:rPr>
                        <a:t>ldexp</a:t>
                      </a:r>
                      <a:r>
                        <a:rPr lang="en-US" sz="2200" b="0" dirty="0">
                          <a:solidFill>
                            <a:srgbClr val="484848"/>
                          </a:solidFill>
                          <a:effectLst/>
                        </a:rPr>
                        <a:t>, </a:t>
                      </a:r>
                      <a:r>
                        <a:rPr lang="en-US" sz="2200" b="0" dirty="0" err="1">
                          <a:solidFill>
                            <a:srgbClr val="484848"/>
                          </a:solidFill>
                          <a:effectLst/>
                        </a:rPr>
                        <a:t>frexp</a:t>
                      </a:r>
                      <a:r>
                        <a:rPr lang="en-US" sz="2200" b="0" dirty="0">
                          <a:solidFill>
                            <a:srgbClr val="484848"/>
                          </a:solidFill>
                          <a:effectLst/>
                        </a:rPr>
                        <a:t>, </a:t>
                      </a:r>
                      <a:r>
                        <a:rPr lang="en-US" sz="2200" b="0" dirty="0" err="1">
                          <a:solidFill>
                            <a:srgbClr val="484848"/>
                          </a:solidFill>
                          <a:effectLst/>
                        </a:rPr>
                        <a:t>fmod</a:t>
                      </a:r>
                      <a:r>
                        <a:rPr lang="en-US" sz="2200" b="0" dirty="0">
                          <a:solidFill>
                            <a:srgbClr val="484848"/>
                          </a:solidFill>
                          <a:effectLst/>
                        </a:rPr>
                        <a:t>, floor, ceil, </a:t>
                      </a:r>
                      <a:r>
                        <a:rPr lang="en-US" sz="2200" b="0" dirty="0" err="1">
                          <a:solidFill>
                            <a:srgbClr val="484848"/>
                          </a:solidFill>
                          <a:effectLst/>
                        </a:rPr>
                        <a:t>trunc</a:t>
                      </a:r>
                      <a:endParaRPr lang="en-US" sz="2200" b="0" dirty="0">
                        <a:solidFill>
                          <a:srgbClr val="484848"/>
                        </a:solidFill>
                        <a:effectLst/>
                      </a:endParaRPr>
                    </a:p>
                  </a:txBody>
                  <a:tcPr marL="53340" marR="53340" marT="38100" marB="38100"/>
                </a:tc>
                <a:extLst>
                  <a:ext uri="{0D108BD9-81ED-4DB2-BD59-A6C34878D82A}">
                    <a16:rowId xmlns:a16="http://schemas.microsoft.com/office/drawing/2014/main" val="2166608767"/>
                  </a:ext>
                </a:extLst>
              </a:tr>
            </a:tbl>
          </a:graphicData>
        </a:graphic>
      </p:graphicFrame>
      <p:pic>
        <p:nvPicPr>
          <p:cNvPr id="7" name="Picture 6">
            <a:extLst>
              <a:ext uri="{FF2B5EF4-FFF2-40B4-BE49-F238E27FC236}">
                <a16:creationId xmlns:a16="http://schemas.microsoft.com/office/drawing/2014/main" id="{889ED94C-C477-4AC4-8FAF-34E2096388D3}"/>
              </a:ext>
            </a:extLst>
          </p:cNvPr>
          <p:cNvPicPr>
            <a:picLocks noChangeAspect="1"/>
          </p:cNvPicPr>
          <p:nvPr/>
        </p:nvPicPr>
        <p:blipFill>
          <a:blip r:embed="rId3"/>
          <a:stretch>
            <a:fillRect/>
          </a:stretch>
        </p:blipFill>
        <p:spPr>
          <a:xfrm>
            <a:off x="9823092" y="111273"/>
            <a:ext cx="1800016" cy="1154113"/>
          </a:xfrm>
          <a:prstGeom prst="rect">
            <a:avLst/>
          </a:prstGeom>
        </p:spPr>
      </p:pic>
    </p:spTree>
    <p:extLst>
      <p:ext uri="{BB962C8B-B14F-4D97-AF65-F5344CB8AC3E}">
        <p14:creationId xmlns:p14="http://schemas.microsoft.com/office/powerpoint/2010/main" val="5599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6DC-FC54-4629-94B1-5BCC629C9619}"/>
              </a:ext>
            </a:extLst>
          </p:cNvPr>
          <p:cNvSpPr>
            <a:spLocks noGrp="1"/>
          </p:cNvSpPr>
          <p:nvPr>
            <p:ph type="title"/>
          </p:nvPr>
        </p:nvSpPr>
        <p:spPr>
          <a:xfrm>
            <a:off x="571501" y="202725"/>
            <a:ext cx="11022060" cy="873744"/>
          </a:xfrm>
        </p:spPr>
        <p:txBody>
          <a:bodyPr/>
          <a:lstStyle/>
          <a:p>
            <a:pPr algn="ctr"/>
            <a:r>
              <a:rPr lang="en-US" sz="4000" dirty="0"/>
              <a:t>Learning Objectives</a:t>
            </a:r>
            <a:endParaRPr lang="en-US" dirty="0">
              <a:latin typeface="+mn-lt"/>
            </a:endParaRPr>
          </a:p>
        </p:txBody>
      </p:sp>
      <p:sp>
        <p:nvSpPr>
          <p:cNvPr id="6" name="Text Placeholder 5">
            <a:extLst>
              <a:ext uri="{FF2B5EF4-FFF2-40B4-BE49-F238E27FC236}">
                <a16:creationId xmlns:a16="http://schemas.microsoft.com/office/drawing/2014/main" id="{C1F2B7AE-D7E6-4FB1-9D00-76CAC4F86577}"/>
              </a:ext>
            </a:extLst>
          </p:cNvPr>
          <p:cNvSpPr>
            <a:spLocks noGrp="1"/>
          </p:cNvSpPr>
          <p:nvPr>
            <p:ph type="body" sz="quarter" idx="10"/>
          </p:nvPr>
        </p:nvSpPr>
        <p:spPr>
          <a:xfrm>
            <a:off x="271334" y="1162590"/>
            <a:ext cx="10547522" cy="4662499"/>
          </a:xfrm>
        </p:spPr>
        <p:txBody>
          <a:bodyPr lIns="0" tIns="0" rIns="0" bIns="0" anchor="t">
            <a:normAutofit/>
          </a:bodyPr>
          <a:lstStyle/>
          <a:p>
            <a:pPr marL="643255" lvl="1" indent="-342900" defTabSz="609585" rtl="0">
              <a:spcBef>
                <a:spcPts val="1600"/>
              </a:spcBef>
            </a:pPr>
            <a:r>
              <a:rPr lang="en-US" dirty="0">
                <a:solidFill>
                  <a:schemeClr val="bg1"/>
                </a:solidFill>
                <a:latin typeface="Intel Clear Light"/>
              </a:rPr>
              <a:t>At the end of the webinar, you will be able to:</a:t>
            </a:r>
          </a:p>
          <a:p>
            <a:pPr marL="897890" lvl="2" indent="-342900" defTabSz="609585" rtl="0">
              <a:spcBef>
                <a:spcPts val="1600"/>
              </a:spcBef>
            </a:pPr>
            <a:r>
              <a:rPr lang="en-US" sz="2000" dirty="0">
                <a:solidFill>
                  <a:schemeClr val="bg1"/>
                </a:solidFill>
                <a:latin typeface="Intel Clear Light"/>
              </a:rPr>
              <a:t>Describe a Python loop replacement strategy using NumPy constructs which:</a:t>
            </a:r>
          </a:p>
          <a:p>
            <a:pPr marL="1131253" lvl="3" indent="-342900" defTabSz="609585">
              <a:spcBef>
                <a:spcPts val="1600"/>
              </a:spcBef>
            </a:pPr>
            <a:r>
              <a:rPr lang="en-US" sz="2000" dirty="0">
                <a:solidFill>
                  <a:schemeClr val="bg1"/>
                </a:solidFill>
                <a:latin typeface="Intel Clear Light"/>
              </a:rPr>
              <a:t>Improves readability, maintainability</a:t>
            </a:r>
          </a:p>
          <a:p>
            <a:pPr marL="1131253" lvl="3" indent="-342900" defTabSz="609585">
              <a:spcBef>
                <a:spcPts val="1600"/>
              </a:spcBef>
            </a:pPr>
            <a:r>
              <a:rPr lang="en-US" sz="2000" dirty="0">
                <a:solidFill>
                  <a:schemeClr val="bg1"/>
                </a:solidFill>
                <a:latin typeface="Intel Clear Light"/>
              </a:rPr>
              <a:t>Performs fasts on current hardware and</a:t>
            </a:r>
          </a:p>
          <a:p>
            <a:pPr marL="1131253" lvl="3" indent="-342900" defTabSz="609585">
              <a:spcBef>
                <a:spcPts val="1600"/>
              </a:spcBef>
            </a:pPr>
            <a:r>
              <a:rPr lang="en-US" sz="2000" dirty="0">
                <a:solidFill>
                  <a:schemeClr val="bg1"/>
                </a:solidFill>
                <a:latin typeface="Intel Clear Light"/>
              </a:rPr>
              <a:t>Readies code for future HW &amp; SW accelerations that Intel builds into silicon, and which are exposed via NumPy</a:t>
            </a:r>
            <a:endParaRPr lang="en-US" dirty="0">
              <a:solidFill>
                <a:schemeClr val="bg1"/>
              </a:solidFill>
            </a:endParaRPr>
          </a:p>
          <a:p>
            <a:pPr marL="897890" lvl="2" indent="-342900" defTabSz="609585" rtl="0">
              <a:spcBef>
                <a:spcPts val="1600"/>
              </a:spcBef>
            </a:pPr>
            <a:r>
              <a:rPr lang="en-US" sz="2000" dirty="0">
                <a:solidFill>
                  <a:schemeClr val="bg1"/>
                </a:solidFill>
                <a:latin typeface="Intel Clear Light"/>
              </a:rPr>
              <a:t>Describe NumPy clause to aid aggregations, reductions, broadcasting, and “where” and “select”  to significantly accelerate your Python code</a:t>
            </a:r>
          </a:p>
          <a:p>
            <a:pPr marL="897890" lvl="2" indent="-342900" defTabSz="609585" rtl="0">
              <a:spcBef>
                <a:spcPts val="1600"/>
              </a:spcBef>
            </a:pPr>
            <a:r>
              <a:rPr lang="en-US" sz="2000" dirty="0">
                <a:solidFill>
                  <a:schemeClr val="bg1"/>
                </a:solidFill>
                <a:latin typeface="Intel Clear Light"/>
              </a:rPr>
              <a:t>Describe the value of the Intel AI Analytics Toolkit</a:t>
            </a:r>
          </a:p>
          <a:p>
            <a:pPr marL="897890" lvl="2" indent="-342900" defTabSz="609585" rtl="0">
              <a:spcBef>
                <a:spcPts val="1600"/>
              </a:spcBef>
            </a:pPr>
            <a:r>
              <a:rPr lang="en-US" sz="2000" dirty="0">
                <a:solidFill>
                  <a:schemeClr val="bg1"/>
                </a:solidFill>
                <a:latin typeface="Intel Clear Light"/>
              </a:rPr>
              <a:t>Describe underlying reasons for the acceleration due to NumPy powered by oneAPI</a:t>
            </a:r>
          </a:p>
          <a:p>
            <a:pPr marL="897890" lvl="2" indent="-342900" defTabSz="609585" rtl="0">
              <a:spcBef>
                <a:spcPts val="1600"/>
              </a:spcBef>
            </a:pPr>
            <a:endParaRPr lang="en-US" sz="2000" dirty="0">
              <a:solidFill>
                <a:schemeClr val="bg1"/>
              </a:solidFill>
            </a:endParaRPr>
          </a:p>
          <a:p>
            <a:pPr marL="643255" lvl="1" indent="-342900" defTabSz="609585" rtl="0">
              <a:spcBef>
                <a:spcPts val="1600"/>
              </a:spcBef>
            </a:pPr>
            <a:endParaRPr lang="en-US" dirty="0">
              <a:solidFill>
                <a:schemeClr val="bg1"/>
              </a:solidFill>
            </a:endParaRPr>
          </a:p>
          <a:p>
            <a:pPr marL="643255" lvl="1" indent="-342900" defTabSz="609585" rtl="0">
              <a:spcBef>
                <a:spcPts val="1600"/>
              </a:spcBef>
            </a:pPr>
            <a:endParaRPr lang="en-US" dirty="0">
              <a:solidFill>
                <a:schemeClr val="bg1"/>
              </a:solidFill>
            </a:endParaRPr>
          </a:p>
          <a:p>
            <a:pPr marL="897890" lvl="2" indent="-342900"/>
            <a:endParaRPr lang="en-US" sz="2400" dirty="0">
              <a:solidFill>
                <a:schemeClr val="bg1"/>
              </a:solidFill>
            </a:endParaRPr>
          </a:p>
          <a:p>
            <a:pPr marL="897890" lvl="2" indent="-342900"/>
            <a:endParaRPr lang="en-US" sz="2400" dirty="0">
              <a:solidFill>
                <a:schemeClr val="bg1"/>
              </a:solidFill>
            </a:endParaRPr>
          </a:p>
        </p:txBody>
      </p:sp>
    </p:spTree>
    <p:extLst>
      <p:ext uri="{BB962C8B-B14F-4D97-AF65-F5344CB8AC3E}">
        <p14:creationId xmlns:p14="http://schemas.microsoft.com/office/powerpoint/2010/main" val="322972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5A484D-5813-4679-AB22-2315DD714A8D}"/>
              </a:ext>
            </a:extLst>
          </p:cNvPr>
          <p:cNvSpPr/>
          <p:nvPr/>
        </p:nvSpPr>
        <p:spPr>
          <a:xfrm>
            <a:off x="571501" y="4524140"/>
            <a:ext cx="4229100" cy="1625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5204F81E-E979-4BDE-99F2-F9FB102A3CFD}"/>
              </a:ext>
            </a:extLst>
          </p:cNvPr>
          <p:cNvSpPr>
            <a:spLocks noGrp="1"/>
          </p:cNvSpPr>
          <p:nvPr>
            <p:ph type="title"/>
          </p:nvPr>
        </p:nvSpPr>
        <p:spPr/>
        <p:txBody>
          <a:bodyPr>
            <a:normAutofit fontScale="90000"/>
          </a:bodyPr>
          <a:lstStyle/>
          <a:p>
            <a:r>
              <a:rPr lang="en-US" dirty="0"/>
              <a:t>NumPy Universal functions (</a:t>
            </a:r>
            <a:r>
              <a:rPr lang="en-US" dirty="0" err="1"/>
              <a:t>ufunc</a:t>
            </a:r>
            <a:r>
              <a:rPr lang="en-US" dirty="0"/>
              <a:t>): </a:t>
            </a:r>
            <a:br>
              <a:rPr lang="en-US" dirty="0"/>
            </a:br>
            <a:r>
              <a:rPr lang="en-US" dirty="0"/>
              <a:t>Vectorized!</a:t>
            </a:r>
          </a:p>
        </p:txBody>
      </p:sp>
      <p:sp>
        <p:nvSpPr>
          <p:cNvPr id="3" name="Content Placeholder 2">
            <a:extLst>
              <a:ext uri="{FF2B5EF4-FFF2-40B4-BE49-F238E27FC236}">
                <a16:creationId xmlns:a16="http://schemas.microsoft.com/office/drawing/2014/main" id="{BA06D433-8C89-4C06-8D06-074099D54F4B}"/>
              </a:ext>
            </a:extLst>
          </p:cNvPr>
          <p:cNvSpPr>
            <a:spLocks noGrp="1"/>
          </p:cNvSpPr>
          <p:nvPr>
            <p:ph type="body" sz="quarter" idx="10"/>
          </p:nvPr>
        </p:nvSpPr>
        <p:spPr>
          <a:xfrm>
            <a:off x="254000" y="1759187"/>
            <a:ext cx="11010900" cy="4527312"/>
          </a:xfrm>
        </p:spPr>
        <p:txBody>
          <a:bodyPr>
            <a:normAutofit/>
          </a:bodyPr>
          <a:lstStyle/>
          <a:p>
            <a:pPr marL="342900" indent="-342900">
              <a:buFont typeface="Arial" panose="020B0604020202020204" pitchFamily="34" charset="0"/>
              <a:buChar char="•"/>
            </a:pPr>
            <a:r>
              <a:rPr lang="en-US" sz="1800" b="0" i="0" dirty="0" err="1">
                <a:effectLst/>
                <a:latin typeface="Open Sans" panose="020B0606030504020204" pitchFamily="34" charset="0"/>
              </a:rPr>
              <a:t>ufunc</a:t>
            </a:r>
            <a:r>
              <a:rPr lang="en-US" sz="1800" b="0" i="0" dirty="0">
                <a:effectLst/>
                <a:latin typeface="Open Sans" panose="020B0606030504020204" pitchFamily="34" charset="0"/>
              </a:rPr>
              <a:t> is a “</a:t>
            </a:r>
            <a:r>
              <a:rPr lang="en-US" sz="1800" b="0" i="0" u="none" strike="noStrike" dirty="0">
                <a:effectLst/>
                <a:latin typeface="Open Sans" panose="020B0606030504020204" pitchFamily="34" charset="0"/>
                <a:hlinkClick r:id="rId3">
                  <a:extLst>
                    <a:ext uri="{A12FA001-AC4F-418D-AE19-62706E023703}">
                      <ahyp:hlinkClr xmlns:ahyp="http://schemas.microsoft.com/office/drawing/2018/hyperlinkcolor" val="tx"/>
                    </a:ext>
                  </a:extLst>
                </a:hlinkClick>
              </a:rPr>
              <a:t>vectorized</a:t>
            </a:r>
            <a:r>
              <a:rPr lang="en-US" sz="1800" b="0" i="0" dirty="0">
                <a:effectLst/>
                <a:latin typeface="Open Sans" panose="020B0606030504020204" pitchFamily="34" charset="0"/>
              </a:rPr>
              <a:t>” wrapper for a </a:t>
            </a:r>
            <a:r>
              <a:rPr lang="en-US" sz="1800" dirty="0">
                <a:latin typeface="Open Sans" panose="020B0606030504020204" pitchFamily="34" charset="0"/>
              </a:rPr>
              <a:t>function </a:t>
            </a:r>
          </a:p>
          <a:p>
            <a:pPr marL="342900" indent="-342900">
              <a:buFont typeface="Arial" panose="020B0604020202020204" pitchFamily="34" charset="0"/>
              <a:buChar char="•"/>
            </a:pPr>
            <a:r>
              <a:rPr lang="en-US" sz="1800" dirty="0">
                <a:latin typeface="Open Sans" panose="020B0606030504020204" pitchFamily="34" charset="0"/>
              </a:rPr>
              <a:t>Implements vectorization support in Intel AVX2 and AVX512</a:t>
            </a:r>
          </a:p>
          <a:p>
            <a:pPr marL="342900" indent="-342900">
              <a:buFont typeface="Arial" panose="020B0604020202020204" pitchFamily="34" charset="0"/>
              <a:buChar char="•"/>
            </a:pPr>
            <a:r>
              <a:rPr lang="en-US" sz="1800" dirty="0">
                <a:latin typeface="Open Sans" panose="020B0606030504020204" pitchFamily="34" charset="0"/>
              </a:rPr>
              <a:t>Takes a fixed number of specific inputs  </a:t>
            </a:r>
          </a:p>
          <a:p>
            <a:pPr marL="342900" indent="-342900">
              <a:buFont typeface="Arial" panose="020B0604020202020204" pitchFamily="34" charset="0"/>
              <a:buChar char="•"/>
            </a:pPr>
            <a:r>
              <a:rPr lang="en-US" sz="1800" dirty="0">
                <a:latin typeface="Open Sans" panose="020B0606030504020204" pitchFamily="34" charset="0"/>
              </a:rPr>
              <a:t>P</a:t>
            </a:r>
            <a:r>
              <a:rPr lang="en-US" sz="1800" b="0" i="0" dirty="0">
                <a:effectLst/>
                <a:latin typeface="Open Sans" panose="020B0606030504020204" pitchFamily="34" charset="0"/>
              </a:rPr>
              <a:t>roduces a fixed number of specific outputs</a:t>
            </a:r>
          </a:p>
          <a:p>
            <a:pPr marL="342900" indent="-342900">
              <a:buFont typeface="Arial" panose="020B0604020202020204" pitchFamily="34" charset="0"/>
              <a:buChar char="•"/>
            </a:pPr>
            <a:r>
              <a:rPr lang="en-US" sz="1800" dirty="0">
                <a:latin typeface="Open Sans" panose="020B0606030504020204" pitchFamily="34" charset="0"/>
              </a:rPr>
              <a:t>A</a:t>
            </a:r>
            <a:r>
              <a:rPr lang="en-US" sz="1800" b="0" i="0" dirty="0">
                <a:effectLst/>
                <a:latin typeface="Open Sans" panose="020B0606030504020204" pitchFamily="34" charset="0"/>
              </a:rPr>
              <a:t>pplies function in per element-wise fashion. </a:t>
            </a:r>
          </a:p>
          <a:p>
            <a:pPr marL="342900" indent="-342900">
              <a:buFont typeface="Arial" panose="020B0604020202020204" pitchFamily="34" charset="0"/>
              <a:buChar char="•"/>
            </a:pPr>
            <a:r>
              <a:rPr lang="en-US" sz="1800" b="0" i="0" dirty="0">
                <a:effectLst/>
                <a:latin typeface="Open Sans" panose="020B0606030504020204" pitchFamily="34" charset="0"/>
              </a:rPr>
              <a:t>For detailed information on universal functions, see </a:t>
            </a:r>
            <a:r>
              <a:rPr lang="en-US" sz="1800" b="0" i="0" u="none"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Universal functions (</a:t>
            </a:r>
            <a:r>
              <a:rPr lang="en-US" sz="1800" b="0" i="0" u="none" strike="noStrike" dirty="0" err="1">
                <a:effectLst/>
                <a:latin typeface="Open Sans" panose="020B0606030504020204" pitchFamily="34" charset="0"/>
                <a:hlinkClick r:id="rId4">
                  <a:extLst>
                    <a:ext uri="{A12FA001-AC4F-418D-AE19-62706E023703}">
                      <ahyp:hlinkClr xmlns:ahyp="http://schemas.microsoft.com/office/drawing/2018/hyperlinkcolor" val="tx"/>
                    </a:ext>
                  </a:extLst>
                </a:hlinkClick>
              </a:rPr>
              <a:t>ufunc</a:t>
            </a:r>
            <a:r>
              <a:rPr lang="en-US" sz="1800" b="0" i="0" u="none" strike="noStrike" dirty="0">
                <a:effectLst/>
                <a:latin typeface="Open Sans" panose="020B0606030504020204" pitchFamily="34" charset="0"/>
                <a:hlinkClick r:id="rId4">
                  <a:extLst>
                    <a:ext uri="{A12FA001-AC4F-418D-AE19-62706E023703}">
                      <ahyp:hlinkClr xmlns:ahyp="http://schemas.microsoft.com/office/drawing/2018/hyperlinkcolor" val="tx"/>
                    </a:ext>
                  </a:extLst>
                </a:hlinkClick>
              </a:rPr>
              <a:t>) basics</a:t>
            </a:r>
            <a:r>
              <a:rPr lang="en-US" sz="1800" b="0" i="0" dirty="0">
                <a:effectLst/>
                <a:latin typeface="Open Sans" panose="020B0606030504020204" pitchFamily="34" charset="0"/>
              </a:rPr>
              <a:t>.</a:t>
            </a:r>
            <a:br>
              <a:rPr lang="en-US" sz="1800" b="0" i="0" dirty="0">
                <a:solidFill>
                  <a:srgbClr val="333333"/>
                </a:solidFill>
                <a:effectLst/>
                <a:latin typeface="Open Sans" panose="020B0606030504020204" pitchFamily="34" charset="0"/>
              </a:rPr>
            </a:br>
            <a:endParaRPr lang="en-US" sz="1800" b="0" i="0" dirty="0">
              <a:solidFill>
                <a:srgbClr val="333333"/>
              </a:solidFill>
              <a:effectLst/>
              <a:latin typeface="Open Sans" panose="020B0606030504020204" pitchFamily="34" charset="0"/>
            </a:endParaRPr>
          </a:p>
          <a:p>
            <a:pPr marL="914400" lvl="2" indent="0">
              <a:buNone/>
            </a:pPr>
            <a:r>
              <a:rPr lang="en-US" sz="1400" b="0" i="0" dirty="0">
                <a:solidFill>
                  <a:srgbClr val="0000CD"/>
                </a:solidFill>
                <a:effectLst/>
                <a:latin typeface="Consolas" panose="020B0609020204030204" pitchFamily="49" charset="0"/>
              </a:rPr>
              <a:t>import</a:t>
            </a:r>
            <a:r>
              <a:rPr lang="en-US" sz="1400" b="0" i="0" dirty="0">
                <a:solidFill>
                  <a:srgbClr val="000000"/>
                </a:solidFill>
                <a:effectLst/>
                <a:latin typeface="Consolas" panose="020B0609020204030204" pitchFamily="49" charset="0"/>
              </a:rPr>
              <a:t> </a:t>
            </a:r>
            <a:r>
              <a:rPr lang="en-US" sz="1400" b="0" i="0" dirty="0" err="1">
                <a:solidFill>
                  <a:srgbClr val="000000"/>
                </a:solidFill>
                <a:effectLst/>
                <a:latin typeface="Consolas" panose="020B0609020204030204" pitchFamily="49" charset="0"/>
              </a:rPr>
              <a:t>numpy</a:t>
            </a:r>
            <a:r>
              <a:rPr lang="en-US" sz="1400" b="0" i="0" dirty="0">
                <a:solidFill>
                  <a:srgbClr val="000000"/>
                </a:solidFill>
                <a:effectLst/>
                <a:latin typeface="Consolas" panose="020B0609020204030204" pitchFamily="49" charset="0"/>
              </a:rPr>
              <a:t> </a:t>
            </a:r>
            <a:r>
              <a:rPr lang="en-US" sz="1400" b="0" i="0" dirty="0">
                <a:solidFill>
                  <a:srgbClr val="0000CD"/>
                </a:solidFill>
                <a:effectLst/>
                <a:latin typeface="Consolas" panose="020B0609020204030204" pitchFamily="49" charset="0"/>
              </a:rPr>
              <a:t>as</a:t>
            </a:r>
            <a:r>
              <a:rPr lang="en-US" sz="1400" b="0" i="0" dirty="0">
                <a:solidFill>
                  <a:srgbClr val="000000"/>
                </a:solidFill>
                <a:effectLst/>
                <a:latin typeface="Consolas" panose="020B0609020204030204" pitchFamily="49" charset="0"/>
              </a:rPr>
              <a:t> np</a:t>
            </a:r>
            <a:br>
              <a:rPr lang="en-US" sz="1400" dirty="0"/>
            </a:br>
            <a:br>
              <a:rPr lang="en-US" sz="1400" dirty="0"/>
            </a:br>
            <a:r>
              <a:rPr lang="en-US" sz="1400" b="0" i="0" dirty="0" err="1">
                <a:solidFill>
                  <a:srgbClr val="000000"/>
                </a:solidFill>
                <a:effectLst/>
                <a:latin typeface="Consolas" panose="020B0609020204030204" pitchFamily="49" charset="0"/>
              </a:rPr>
              <a:t>arr</a:t>
            </a:r>
            <a:r>
              <a:rPr lang="en-US" sz="1400" b="0" i="0" dirty="0">
                <a:solidFill>
                  <a:srgbClr val="000000"/>
                </a:solidFill>
                <a:effectLst/>
                <a:latin typeface="Consolas" panose="020B0609020204030204" pitchFamily="49" charset="0"/>
              </a:rPr>
              <a:t> = </a:t>
            </a:r>
            <a:r>
              <a:rPr lang="en-US" sz="1400" b="0" i="0" dirty="0" err="1">
                <a:solidFill>
                  <a:srgbClr val="000000"/>
                </a:solidFill>
                <a:effectLst/>
                <a:latin typeface="Consolas" panose="020B0609020204030204" pitchFamily="49" charset="0"/>
              </a:rPr>
              <a:t>np.trunc</a:t>
            </a:r>
            <a:r>
              <a:rPr lang="en-US" sz="1400" b="0" i="0" dirty="0">
                <a:solidFill>
                  <a:srgbClr val="000000"/>
                </a:solidFill>
                <a:effectLst/>
                <a:latin typeface="Consolas" panose="020B0609020204030204" pitchFamily="49" charset="0"/>
              </a:rPr>
              <a:t>([-</a:t>
            </a:r>
            <a:r>
              <a:rPr lang="en-US" sz="1400" b="0" i="0" dirty="0">
                <a:solidFill>
                  <a:srgbClr val="FF0000"/>
                </a:solidFill>
                <a:effectLst/>
                <a:latin typeface="Consolas" panose="020B0609020204030204" pitchFamily="49" charset="0"/>
              </a:rPr>
              <a:t>3.1666</a:t>
            </a:r>
            <a:r>
              <a:rPr lang="en-US" sz="1400" b="0" i="0" dirty="0">
                <a:solidFill>
                  <a:srgbClr val="000000"/>
                </a:solidFill>
                <a:effectLst/>
                <a:latin typeface="Consolas" panose="020B0609020204030204" pitchFamily="49" charset="0"/>
              </a:rPr>
              <a:t>, </a:t>
            </a:r>
            <a:r>
              <a:rPr lang="en-US" sz="1400" b="0" i="0" dirty="0">
                <a:solidFill>
                  <a:srgbClr val="FF0000"/>
                </a:solidFill>
                <a:effectLst/>
                <a:latin typeface="Consolas" panose="020B0609020204030204" pitchFamily="49" charset="0"/>
              </a:rPr>
              <a:t>3.6667</a:t>
            </a:r>
            <a:r>
              <a:rPr lang="en-US" sz="1400" b="0" i="0" dirty="0">
                <a:solidFill>
                  <a:srgbClr val="000000"/>
                </a:solidFill>
                <a:effectLst/>
                <a:latin typeface="Consolas" panose="020B0609020204030204" pitchFamily="49" charset="0"/>
              </a:rPr>
              <a:t>])</a:t>
            </a:r>
            <a:br>
              <a:rPr lang="en-US" sz="1400" dirty="0"/>
            </a:br>
            <a:br>
              <a:rPr lang="en-US" sz="1400" dirty="0"/>
            </a:br>
            <a:r>
              <a:rPr lang="en-US" sz="1400" b="0" i="0" dirty="0">
                <a:solidFill>
                  <a:srgbClr val="0000CD"/>
                </a:solidFill>
                <a:effectLst/>
                <a:latin typeface="Consolas" panose="020B0609020204030204" pitchFamily="49" charset="0"/>
              </a:rPr>
              <a:t>print</a:t>
            </a:r>
            <a:r>
              <a:rPr lang="en-US" sz="1400" b="0" i="0" dirty="0">
                <a:solidFill>
                  <a:srgbClr val="000000"/>
                </a:solidFill>
                <a:effectLst/>
                <a:latin typeface="Consolas" panose="020B0609020204030204" pitchFamily="49" charset="0"/>
              </a:rPr>
              <a:t>(</a:t>
            </a:r>
            <a:r>
              <a:rPr lang="en-US" sz="1400" b="0" i="0" dirty="0" err="1">
                <a:solidFill>
                  <a:srgbClr val="000000"/>
                </a:solidFill>
                <a:effectLst/>
                <a:latin typeface="Consolas" panose="020B0609020204030204" pitchFamily="49" charset="0"/>
              </a:rPr>
              <a:t>arr</a:t>
            </a:r>
            <a:r>
              <a:rPr lang="en-US" sz="1400" b="0" i="0" dirty="0">
                <a:solidFill>
                  <a:srgbClr val="000000"/>
                </a:solidFill>
                <a:effectLst/>
                <a:latin typeface="Consolas" panose="020B0609020204030204" pitchFamily="49" charset="0"/>
              </a:rPr>
              <a:t>)</a:t>
            </a:r>
            <a:br>
              <a:rPr lang="en-US" sz="1400" b="0" i="0" dirty="0">
                <a:solidFill>
                  <a:srgbClr val="000000"/>
                </a:solidFill>
                <a:effectLst/>
                <a:latin typeface="Consolas" panose="020B0609020204030204" pitchFamily="49" charset="0"/>
              </a:rPr>
            </a:br>
            <a:r>
              <a:rPr lang="en-US" sz="1400" b="0" i="0" dirty="0">
                <a:solidFill>
                  <a:srgbClr val="000000"/>
                </a:solidFill>
                <a:effectLst/>
                <a:latin typeface="Consolas" panose="020B0609020204030204" pitchFamily="49" charset="0"/>
              </a:rPr>
              <a:t>out:</a:t>
            </a:r>
            <a:br>
              <a:rPr lang="en-US" sz="1400" b="0" i="0" dirty="0">
                <a:solidFill>
                  <a:srgbClr val="000000"/>
                </a:solidFill>
                <a:effectLst/>
                <a:latin typeface="Consolas" panose="020B0609020204030204" pitchFamily="49" charset="0"/>
              </a:rPr>
            </a:br>
            <a:r>
              <a:rPr lang="en-US" sz="1400" b="0" i="0" dirty="0">
                <a:solidFill>
                  <a:srgbClr val="000000"/>
                </a:solidFill>
                <a:effectLst/>
                <a:latin typeface="Consolas" panose="020B0609020204030204" pitchFamily="49" charset="0"/>
              </a:rPr>
              <a:t>[-3.  3.]</a:t>
            </a:r>
            <a:endParaRPr lang="en-US" sz="1400" b="0" i="0" dirty="0">
              <a:solidFill>
                <a:srgbClr val="333333"/>
              </a:solidFill>
              <a:effectLst/>
              <a:latin typeface="Open Sans" panose="020B0606030504020204" pitchFamily="34" charset="0"/>
            </a:endParaRPr>
          </a:p>
        </p:txBody>
      </p:sp>
      <p:pic>
        <p:nvPicPr>
          <p:cNvPr id="7" name="Picture 6">
            <a:extLst>
              <a:ext uri="{FF2B5EF4-FFF2-40B4-BE49-F238E27FC236}">
                <a16:creationId xmlns:a16="http://schemas.microsoft.com/office/drawing/2014/main" id="{E90AA244-4BEF-4AFB-87F0-88F9FDC346C7}"/>
              </a:ext>
            </a:extLst>
          </p:cNvPr>
          <p:cNvPicPr>
            <a:picLocks noChangeAspect="1"/>
          </p:cNvPicPr>
          <p:nvPr/>
        </p:nvPicPr>
        <p:blipFill>
          <a:blip r:embed="rId5"/>
          <a:stretch>
            <a:fillRect/>
          </a:stretch>
        </p:blipFill>
        <p:spPr>
          <a:xfrm>
            <a:off x="9823092" y="111273"/>
            <a:ext cx="1800016" cy="1154113"/>
          </a:xfrm>
          <a:prstGeom prst="rect">
            <a:avLst/>
          </a:prstGeom>
        </p:spPr>
      </p:pic>
    </p:spTree>
    <p:extLst>
      <p:ext uri="{BB962C8B-B14F-4D97-AF65-F5344CB8AC3E}">
        <p14:creationId xmlns:p14="http://schemas.microsoft.com/office/powerpoint/2010/main" val="12867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8279-963D-4155-9C85-DA306007FC8F}"/>
              </a:ext>
            </a:extLst>
          </p:cNvPr>
          <p:cNvSpPr>
            <a:spLocks noGrp="1"/>
          </p:cNvSpPr>
          <p:nvPr>
            <p:ph type="title"/>
          </p:nvPr>
        </p:nvSpPr>
        <p:spPr/>
        <p:txBody>
          <a:bodyPr/>
          <a:lstStyle/>
          <a:p>
            <a:r>
              <a:rPr lang="en-US" dirty="0"/>
              <a:t>Sophisticated Indexing</a:t>
            </a:r>
          </a:p>
        </p:txBody>
      </p:sp>
      <p:sp>
        <p:nvSpPr>
          <p:cNvPr id="3" name="Text Placeholder 2">
            <a:extLst>
              <a:ext uri="{FF2B5EF4-FFF2-40B4-BE49-F238E27FC236}">
                <a16:creationId xmlns:a16="http://schemas.microsoft.com/office/drawing/2014/main" id="{F58A63EC-5E0A-4EE0-AF39-C90EDA1D572B}"/>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3200" dirty="0"/>
              <a:t>Slicing and Indexing can replace many common loop concepts</a:t>
            </a:r>
          </a:p>
          <a:p>
            <a:endParaRPr lang="en-US" sz="3200" dirty="0"/>
          </a:p>
        </p:txBody>
      </p:sp>
      <p:sp>
        <p:nvSpPr>
          <p:cNvPr id="4" name="Text Placeholder 3">
            <a:extLst>
              <a:ext uri="{FF2B5EF4-FFF2-40B4-BE49-F238E27FC236}">
                <a16:creationId xmlns:a16="http://schemas.microsoft.com/office/drawing/2014/main" id="{BAE25272-D712-4B7F-9293-E26C7428E54B}"/>
              </a:ext>
            </a:extLst>
          </p:cNvPr>
          <p:cNvSpPr>
            <a:spLocks noGrp="1"/>
          </p:cNvSpPr>
          <p:nvPr>
            <p:ph type="body" sz="quarter" idx="29"/>
          </p:nvPr>
        </p:nvSpPr>
        <p:spPr>
          <a:xfrm>
            <a:off x="5436294" y="4079873"/>
            <a:ext cx="1667330" cy="847725"/>
          </a:xfrm>
        </p:spPr>
        <p:txBody>
          <a:bodyPr>
            <a:normAutofit lnSpcReduction="10000"/>
          </a:bodyPr>
          <a:lstStyle/>
          <a:p>
            <a:pPr algn="ctr"/>
            <a:r>
              <a:rPr lang="en-US" dirty="0"/>
              <a:t>Results </a:t>
            </a:r>
            <a:r>
              <a:rPr lang="en-US" b="1" dirty="0">
                <a:solidFill>
                  <a:srgbClr val="00B050"/>
                </a:solidFill>
              </a:rPr>
              <a:t>4.5 X</a:t>
            </a:r>
          </a:p>
        </p:txBody>
      </p:sp>
      <p:pic>
        <p:nvPicPr>
          <p:cNvPr id="8" name="Picture 7">
            <a:extLst>
              <a:ext uri="{FF2B5EF4-FFF2-40B4-BE49-F238E27FC236}">
                <a16:creationId xmlns:a16="http://schemas.microsoft.com/office/drawing/2014/main" id="{BE39BA70-6386-4D5D-A093-D2B8347B4A72}"/>
              </a:ext>
            </a:extLst>
          </p:cNvPr>
          <p:cNvPicPr>
            <a:picLocks noChangeAspect="1"/>
          </p:cNvPicPr>
          <p:nvPr/>
        </p:nvPicPr>
        <p:blipFill>
          <a:blip r:embed="rId3"/>
          <a:stretch>
            <a:fillRect/>
          </a:stretch>
        </p:blipFill>
        <p:spPr>
          <a:xfrm>
            <a:off x="7726135" y="3232148"/>
            <a:ext cx="2200048" cy="847725"/>
          </a:xfrm>
          <a:prstGeom prst="rect">
            <a:avLst/>
          </a:prstGeom>
        </p:spPr>
      </p:pic>
      <p:pic>
        <p:nvPicPr>
          <p:cNvPr id="10" name="Picture 9">
            <a:extLst>
              <a:ext uri="{FF2B5EF4-FFF2-40B4-BE49-F238E27FC236}">
                <a16:creationId xmlns:a16="http://schemas.microsoft.com/office/drawing/2014/main" id="{654F2211-6522-4ED1-B88B-FF00E28B12C8}"/>
              </a:ext>
            </a:extLst>
          </p:cNvPr>
          <p:cNvPicPr>
            <a:picLocks noChangeAspect="1"/>
          </p:cNvPicPr>
          <p:nvPr/>
        </p:nvPicPr>
        <p:blipFill>
          <a:blip r:embed="rId4"/>
          <a:stretch>
            <a:fillRect/>
          </a:stretch>
        </p:blipFill>
        <p:spPr>
          <a:xfrm>
            <a:off x="958849" y="2733474"/>
            <a:ext cx="3854934" cy="2524710"/>
          </a:xfrm>
          <a:prstGeom prst="rect">
            <a:avLst/>
          </a:prstGeom>
        </p:spPr>
      </p:pic>
      <p:sp>
        <p:nvSpPr>
          <p:cNvPr id="11" name="Arrow: Right 10">
            <a:extLst>
              <a:ext uri="{FF2B5EF4-FFF2-40B4-BE49-F238E27FC236}">
                <a16:creationId xmlns:a16="http://schemas.microsoft.com/office/drawing/2014/main" id="{0F995B5A-D709-44B5-A09B-EF894A03F26C}"/>
              </a:ext>
            </a:extLst>
          </p:cNvPr>
          <p:cNvSpPr/>
          <p:nvPr/>
        </p:nvSpPr>
        <p:spPr>
          <a:xfrm>
            <a:off x="5626100" y="3232148"/>
            <a:ext cx="1477524" cy="679452"/>
          </a:xfrm>
          <a:prstGeom prst="rightArrow">
            <a:avLst/>
          </a:prstGeom>
          <a:solidFill>
            <a:srgbClr val="60B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665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FD2C-12CF-4F42-B2C1-57C263489E6A}"/>
              </a:ext>
            </a:extLst>
          </p:cNvPr>
          <p:cNvSpPr>
            <a:spLocks noGrp="1"/>
          </p:cNvSpPr>
          <p:nvPr>
            <p:ph type="title"/>
          </p:nvPr>
        </p:nvSpPr>
        <p:spPr/>
        <p:txBody>
          <a:bodyPr/>
          <a:lstStyle/>
          <a:p>
            <a:r>
              <a:rPr lang="en-US" dirty="0"/>
              <a:t>NumPy Aggregation &amp; Statistics Functions</a:t>
            </a:r>
          </a:p>
        </p:txBody>
      </p:sp>
      <p:sp>
        <p:nvSpPr>
          <p:cNvPr id="3" name="Text Placeholder 2">
            <a:extLst>
              <a:ext uri="{FF2B5EF4-FFF2-40B4-BE49-F238E27FC236}">
                <a16:creationId xmlns:a16="http://schemas.microsoft.com/office/drawing/2014/main" id="{ADF8CD50-9EFE-4826-8019-DDC1D054F767}"/>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DE7EEDE9-B5AF-4B6E-8FBA-536C63109583}"/>
              </a:ext>
            </a:extLst>
          </p:cNvPr>
          <p:cNvSpPr>
            <a:spLocks noGrp="1"/>
          </p:cNvSpPr>
          <p:nvPr>
            <p:ph type="body" sz="quarter" idx="29"/>
          </p:nvPr>
        </p:nvSpPr>
        <p:spPr/>
        <p:txBody>
          <a:bodyPr/>
          <a:lstStyle/>
          <a:p>
            <a:endParaRPr lang="en-US"/>
          </a:p>
        </p:txBody>
      </p:sp>
      <p:graphicFrame>
        <p:nvGraphicFramePr>
          <p:cNvPr id="7" name="Table 7">
            <a:extLst>
              <a:ext uri="{FF2B5EF4-FFF2-40B4-BE49-F238E27FC236}">
                <a16:creationId xmlns:a16="http://schemas.microsoft.com/office/drawing/2014/main" id="{859D4200-4117-468F-8CD2-E06B7FF65C1A}"/>
              </a:ext>
            </a:extLst>
          </p:cNvPr>
          <p:cNvGraphicFramePr>
            <a:graphicFrameLocks noGrp="1"/>
          </p:cNvGraphicFramePr>
          <p:nvPr>
            <p:ph idx="4294967295"/>
          </p:nvPr>
        </p:nvGraphicFramePr>
        <p:xfrm>
          <a:off x="374831" y="1363979"/>
          <a:ext cx="11022014" cy="4922520"/>
        </p:xfrm>
        <a:graphic>
          <a:graphicData uri="http://schemas.openxmlformats.org/drawingml/2006/table">
            <a:tbl>
              <a:tblPr firstRow="1" bandRow="1">
                <a:tableStyleId>{5C22544A-7EE6-4342-B048-85BDC9FD1C3A}</a:tableStyleId>
              </a:tblPr>
              <a:tblGrid>
                <a:gridCol w="2522336">
                  <a:extLst>
                    <a:ext uri="{9D8B030D-6E8A-4147-A177-3AD203B41FA5}">
                      <a16:colId xmlns:a16="http://schemas.microsoft.com/office/drawing/2014/main" val="3021321415"/>
                    </a:ext>
                  </a:extLst>
                </a:gridCol>
                <a:gridCol w="8499678">
                  <a:extLst>
                    <a:ext uri="{9D8B030D-6E8A-4147-A177-3AD203B41FA5}">
                      <a16:colId xmlns:a16="http://schemas.microsoft.com/office/drawing/2014/main" val="4239668291"/>
                    </a:ext>
                  </a:extLst>
                </a:gridCol>
              </a:tblGrid>
              <a:tr h="370840">
                <a:tc>
                  <a:txBody>
                    <a:bodyPr/>
                    <a:lstStyle/>
                    <a:p>
                      <a:pPr algn="l" fontAlgn="t"/>
                      <a:r>
                        <a:rPr lang="en-US" sz="2000" b="1" dirty="0">
                          <a:solidFill>
                            <a:schemeClr val="bg1"/>
                          </a:solidFill>
                          <a:effectLst/>
                        </a:rPr>
                        <a:t>Functions</a:t>
                      </a:r>
                    </a:p>
                  </a:txBody>
                  <a:tcPr marL="53340" marR="53340" marT="60960" marB="60960"/>
                </a:tc>
                <a:tc>
                  <a:txBody>
                    <a:bodyPr/>
                    <a:lstStyle/>
                    <a:p>
                      <a:pPr algn="l" fontAlgn="t"/>
                      <a:r>
                        <a:rPr lang="en-US" sz="2000" b="1" dirty="0">
                          <a:solidFill>
                            <a:schemeClr val="bg1"/>
                          </a:solidFill>
                          <a:effectLst/>
                        </a:rPr>
                        <a:t>Description: These are vectorized</a:t>
                      </a:r>
                    </a:p>
                  </a:txBody>
                  <a:tcPr marL="53340" marR="53340" marT="60960" marB="60960"/>
                </a:tc>
                <a:extLst>
                  <a:ext uri="{0D108BD9-81ED-4DB2-BD59-A6C34878D82A}">
                    <a16:rowId xmlns:a16="http://schemas.microsoft.com/office/drawing/2014/main" val="2339077483"/>
                  </a:ext>
                </a:extLst>
              </a:tr>
              <a:tr h="370840">
                <a:tc>
                  <a:txBody>
                    <a:bodyPr/>
                    <a:lstStyle/>
                    <a:p>
                      <a:pPr algn="l" fontAlgn="t"/>
                      <a:r>
                        <a:rPr lang="en-US" sz="2000" b="1" dirty="0" err="1">
                          <a:solidFill>
                            <a:srgbClr val="484848"/>
                          </a:solidFill>
                          <a:effectLst/>
                        </a:rPr>
                        <a:t>np.mean</a:t>
                      </a:r>
                      <a:r>
                        <a:rPr lang="en-US" sz="2000" b="1" dirty="0">
                          <a:solidFill>
                            <a:srgbClr val="484848"/>
                          </a:solidFill>
                          <a:effectLst/>
                        </a:rPr>
                        <a:t>()</a:t>
                      </a:r>
                    </a:p>
                  </a:txBody>
                  <a:tcPr marL="53340" marR="53340" marT="38100" marB="38100"/>
                </a:tc>
                <a:tc>
                  <a:txBody>
                    <a:bodyPr/>
                    <a:lstStyle/>
                    <a:p>
                      <a:pPr algn="l" fontAlgn="t"/>
                      <a:r>
                        <a:rPr lang="en-US" sz="2000" b="0" dirty="0">
                          <a:solidFill>
                            <a:srgbClr val="484848"/>
                          </a:solidFill>
                          <a:effectLst/>
                        </a:rPr>
                        <a:t>Compute the arithmetic mean along the specified axis.</a:t>
                      </a:r>
                    </a:p>
                  </a:txBody>
                  <a:tcPr marL="53340" marR="53340" marT="38100" marB="38100"/>
                </a:tc>
                <a:extLst>
                  <a:ext uri="{0D108BD9-81ED-4DB2-BD59-A6C34878D82A}">
                    <a16:rowId xmlns:a16="http://schemas.microsoft.com/office/drawing/2014/main" val="1087691571"/>
                  </a:ext>
                </a:extLst>
              </a:tr>
              <a:tr h="370840">
                <a:tc>
                  <a:txBody>
                    <a:bodyPr/>
                    <a:lstStyle/>
                    <a:p>
                      <a:pPr algn="l" fontAlgn="t"/>
                      <a:r>
                        <a:rPr lang="en-US" sz="2000" b="1">
                          <a:solidFill>
                            <a:srgbClr val="484848"/>
                          </a:solidFill>
                          <a:effectLst/>
                        </a:rPr>
                        <a:t>np.std()</a:t>
                      </a:r>
                    </a:p>
                  </a:txBody>
                  <a:tcPr marL="53340" marR="53340" marT="38100" marB="38100"/>
                </a:tc>
                <a:tc>
                  <a:txBody>
                    <a:bodyPr/>
                    <a:lstStyle/>
                    <a:p>
                      <a:pPr algn="l" fontAlgn="t"/>
                      <a:r>
                        <a:rPr lang="en-US" sz="2000" b="0">
                          <a:solidFill>
                            <a:srgbClr val="484848"/>
                          </a:solidFill>
                          <a:effectLst/>
                        </a:rPr>
                        <a:t>Compute the standard deviation along the specified axis.</a:t>
                      </a:r>
                    </a:p>
                  </a:txBody>
                  <a:tcPr marL="53340" marR="53340" marT="38100" marB="38100"/>
                </a:tc>
                <a:extLst>
                  <a:ext uri="{0D108BD9-81ED-4DB2-BD59-A6C34878D82A}">
                    <a16:rowId xmlns:a16="http://schemas.microsoft.com/office/drawing/2014/main" val="235335198"/>
                  </a:ext>
                </a:extLst>
              </a:tr>
              <a:tr h="370840">
                <a:tc>
                  <a:txBody>
                    <a:bodyPr/>
                    <a:lstStyle/>
                    <a:p>
                      <a:pPr algn="l" fontAlgn="t"/>
                      <a:r>
                        <a:rPr lang="en-US" sz="2000" b="1">
                          <a:solidFill>
                            <a:srgbClr val="484848"/>
                          </a:solidFill>
                          <a:effectLst/>
                        </a:rPr>
                        <a:t>np.var()</a:t>
                      </a:r>
                    </a:p>
                  </a:txBody>
                  <a:tcPr marL="53340" marR="53340" marT="38100" marB="38100"/>
                </a:tc>
                <a:tc>
                  <a:txBody>
                    <a:bodyPr/>
                    <a:lstStyle/>
                    <a:p>
                      <a:pPr algn="l" fontAlgn="t"/>
                      <a:r>
                        <a:rPr lang="en-US" sz="2000" b="0">
                          <a:solidFill>
                            <a:srgbClr val="484848"/>
                          </a:solidFill>
                          <a:effectLst/>
                        </a:rPr>
                        <a:t>Compute the variance along the specified axis.</a:t>
                      </a:r>
                    </a:p>
                  </a:txBody>
                  <a:tcPr marL="53340" marR="53340" marT="38100" marB="38100"/>
                </a:tc>
                <a:extLst>
                  <a:ext uri="{0D108BD9-81ED-4DB2-BD59-A6C34878D82A}">
                    <a16:rowId xmlns:a16="http://schemas.microsoft.com/office/drawing/2014/main" val="818923105"/>
                  </a:ext>
                </a:extLst>
              </a:tr>
              <a:tr h="370840">
                <a:tc>
                  <a:txBody>
                    <a:bodyPr/>
                    <a:lstStyle/>
                    <a:p>
                      <a:pPr algn="l" fontAlgn="t"/>
                      <a:r>
                        <a:rPr lang="en-US" sz="2000" b="1">
                          <a:solidFill>
                            <a:srgbClr val="484848"/>
                          </a:solidFill>
                          <a:effectLst/>
                        </a:rPr>
                        <a:t>np.sum()</a:t>
                      </a:r>
                    </a:p>
                  </a:txBody>
                  <a:tcPr marL="53340" marR="53340" marT="38100" marB="38100"/>
                </a:tc>
                <a:tc>
                  <a:txBody>
                    <a:bodyPr/>
                    <a:lstStyle/>
                    <a:p>
                      <a:pPr algn="l" fontAlgn="t"/>
                      <a:r>
                        <a:rPr lang="en-US" sz="2000" b="0">
                          <a:solidFill>
                            <a:srgbClr val="484848"/>
                          </a:solidFill>
                          <a:effectLst/>
                        </a:rPr>
                        <a:t>Sum of array elements over a given axis.</a:t>
                      </a:r>
                    </a:p>
                  </a:txBody>
                  <a:tcPr marL="53340" marR="53340" marT="38100" marB="38100"/>
                </a:tc>
                <a:extLst>
                  <a:ext uri="{0D108BD9-81ED-4DB2-BD59-A6C34878D82A}">
                    <a16:rowId xmlns:a16="http://schemas.microsoft.com/office/drawing/2014/main" val="1968618725"/>
                  </a:ext>
                </a:extLst>
              </a:tr>
              <a:tr h="370840">
                <a:tc>
                  <a:txBody>
                    <a:bodyPr/>
                    <a:lstStyle/>
                    <a:p>
                      <a:pPr algn="l" fontAlgn="t"/>
                      <a:r>
                        <a:rPr lang="en-US" sz="2000" b="1">
                          <a:solidFill>
                            <a:srgbClr val="484848"/>
                          </a:solidFill>
                          <a:effectLst/>
                        </a:rPr>
                        <a:t>np.prod()</a:t>
                      </a:r>
                    </a:p>
                  </a:txBody>
                  <a:tcPr marL="53340" marR="53340" marT="38100" marB="38100"/>
                </a:tc>
                <a:tc>
                  <a:txBody>
                    <a:bodyPr/>
                    <a:lstStyle/>
                    <a:p>
                      <a:pPr algn="l" fontAlgn="t"/>
                      <a:r>
                        <a:rPr lang="en-US" sz="2000" b="0">
                          <a:solidFill>
                            <a:srgbClr val="484848"/>
                          </a:solidFill>
                          <a:effectLst/>
                        </a:rPr>
                        <a:t>Return the product of array elements over a given axis.</a:t>
                      </a:r>
                    </a:p>
                  </a:txBody>
                  <a:tcPr marL="53340" marR="53340" marT="38100" marB="38100"/>
                </a:tc>
                <a:extLst>
                  <a:ext uri="{0D108BD9-81ED-4DB2-BD59-A6C34878D82A}">
                    <a16:rowId xmlns:a16="http://schemas.microsoft.com/office/drawing/2014/main" val="2166608767"/>
                  </a:ext>
                </a:extLst>
              </a:tr>
              <a:tr h="370840">
                <a:tc>
                  <a:txBody>
                    <a:bodyPr/>
                    <a:lstStyle/>
                    <a:p>
                      <a:pPr algn="l" fontAlgn="t"/>
                      <a:r>
                        <a:rPr lang="en-US" sz="2000" b="1" dirty="0" err="1">
                          <a:solidFill>
                            <a:srgbClr val="484848"/>
                          </a:solidFill>
                          <a:effectLst/>
                        </a:rPr>
                        <a:t>np.cumsum</a:t>
                      </a:r>
                      <a:r>
                        <a:rPr lang="en-US" sz="2000" b="1" dirty="0">
                          <a:solidFill>
                            <a:srgbClr val="484848"/>
                          </a:solidFill>
                          <a:effectLst/>
                        </a:rPr>
                        <a:t>()</a:t>
                      </a:r>
                    </a:p>
                  </a:txBody>
                  <a:tcPr marL="53340" marR="53340" marT="38100" marB="38100"/>
                </a:tc>
                <a:tc>
                  <a:txBody>
                    <a:bodyPr/>
                    <a:lstStyle/>
                    <a:p>
                      <a:pPr algn="l" fontAlgn="t"/>
                      <a:r>
                        <a:rPr lang="en-US" sz="2000" b="0">
                          <a:solidFill>
                            <a:srgbClr val="484848"/>
                          </a:solidFill>
                          <a:effectLst/>
                        </a:rPr>
                        <a:t>Return the cumulative sum of the elements along a given axis.</a:t>
                      </a:r>
                    </a:p>
                  </a:txBody>
                  <a:tcPr marL="53340" marR="53340" marT="38100" marB="38100"/>
                </a:tc>
                <a:extLst>
                  <a:ext uri="{0D108BD9-81ED-4DB2-BD59-A6C34878D82A}">
                    <a16:rowId xmlns:a16="http://schemas.microsoft.com/office/drawing/2014/main" val="3308386215"/>
                  </a:ext>
                </a:extLst>
              </a:tr>
              <a:tr h="370840">
                <a:tc>
                  <a:txBody>
                    <a:bodyPr/>
                    <a:lstStyle/>
                    <a:p>
                      <a:pPr algn="l" fontAlgn="t"/>
                      <a:r>
                        <a:rPr lang="en-US" sz="2000" b="1" dirty="0" err="1">
                          <a:solidFill>
                            <a:srgbClr val="484848"/>
                          </a:solidFill>
                          <a:effectLst/>
                        </a:rPr>
                        <a:t>np.cumprod</a:t>
                      </a:r>
                      <a:r>
                        <a:rPr lang="en-US" sz="2000" b="1" dirty="0">
                          <a:solidFill>
                            <a:srgbClr val="484848"/>
                          </a:solidFill>
                          <a:effectLst/>
                        </a:rPr>
                        <a:t>()</a:t>
                      </a:r>
                    </a:p>
                  </a:txBody>
                  <a:tcPr marL="53340" marR="53340" marT="38100" marB="38100"/>
                </a:tc>
                <a:tc>
                  <a:txBody>
                    <a:bodyPr/>
                    <a:lstStyle/>
                    <a:p>
                      <a:pPr algn="l" fontAlgn="t"/>
                      <a:r>
                        <a:rPr lang="en-US" sz="2000" b="0">
                          <a:solidFill>
                            <a:srgbClr val="484848"/>
                          </a:solidFill>
                          <a:effectLst/>
                        </a:rPr>
                        <a:t>Return the cumulative product of elements along a given axis.</a:t>
                      </a:r>
                    </a:p>
                  </a:txBody>
                  <a:tcPr marL="53340" marR="53340" marT="38100" marB="38100"/>
                </a:tc>
                <a:extLst>
                  <a:ext uri="{0D108BD9-81ED-4DB2-BD59-A6C34878D82A}">
                    <a16:rowId xmlns:a16="http://schemas.microsoft.com/office/drawing/2014/main" val="755719725"/>
                  </a:ext>
                </a:extLst>
              </a:tr>
              <a:tr h="370840">
                <a:tc>
                  <a:txBody>
                    <a:bodyPr/>
                    <a:lstStyle/>
                    <a:p>
                      <a:pPr algn="l" fontAlgn="t"/>
                      <a:r>
                        <a:rPr lang="en-US" sz="2000" b="1">
                          <a:solidFill>
                            <a:srgbClr val="484848"/>
                          </a:solidFill>
                          <a:effectLst/>
                        </a:rPr>
                        <a:t>np.min(), np.max()</a:t>
                      </a:r>
                    </a:p>
                  </a:txBody>
                  <a:tcPr marL="53340" marR="53340" marT="38100" marB="38100"/>
                </a:tc>
                <a:tc>
                  <a:txBody>
                    <a:bodyPr/>
                    <a:lstStyle/>
                    <a:p>
                      <a:pPr algn="l" fontAlgn="t"/>
                      <a:r>
                        <a:rPr lang="en-US" sz="2000" b="0">
                          <a:solidFill>
                            <a:srgbClr val="484848"/>
                          </a:solidFill>
                          <a:effectLst/>
                        </a:rPr>
                        <a:t>Return the minimum / maximum of an array or minimum along an axis.</a:t>
                      </a:r>
                    </a:p>
                  </a:txBody>
                  <a:tcPr marL="53340" marR="53340" marT="38100" marB="38100"/>
                </a:tc>
                <a:extLst>
                  <a:ext uri="{0D108BD9-81ED-4DB2-BD59-A6C34878D82A}">
                    <a16:rowId xmlns:a16="http://schemas.microsoft.com/office/drawing/2014/main" val="3805309562"/>
                  </a:ext>
                </a:extLst>
              </a:tr>
              <a:tr h="370840">
                <a:tc>
                  <a:txBody>
                    <a:bodyPr/>
                    <a:lstStyle/>
                    <a:p>
                      <a:pPr algn="l" fontAlgn="t"/>
                      <a:r>
                        <a:rPr lang="en-US" sz="2000" b="1">
                          <a:solidFill>
                            <a:srgbClr val="484848"/>
                          </a:solidFill>
                          <a:effectLst/>
                        </a:rPr>
                        <a:t>np.argmin(), np.argmax()</a:t>
                      </a:r>
                    </a:p>
                  </a:txBody>
                  <a:tcPr marL="53340" marR="53340" marT="38100" marB="38100"/>
                </a:tc>
                <a:tc>
                  <a:txBody>
                    <a:bodyPr/>
                    <a:lstStyle/>
                    <a:p>
                      <a:pPr algn="l" fontAlgn="t"/>
                      <a:r>
                        <a:rPr lang="en-US" sz="2000" b="0">
                          <a:solidFill>
                            <a:srgbClr val="484848"/>
                          </a:solidFill>
                          <a:effectLst/>
                        </a:rPr>
                        <a:t>Returns the indices of the minimum / maximum values along an axis</a:t>
                      </a:r>
                    </a:p>
                  </a:txBody>
                  <a:tcPr marL="53340" marR="53340" marT="38100" marB="38100"/>
                </a:tc>
                <a:extLst>
                  <a:ext uri="{0D108BD9-81ED-4DB2-BD59-A6C34878D82A}">
                    <a16:rowId xmlns:a16="http://schemas.microsoft.com/office/drawing/2014/main" val="3223622859"/>
                  </a:ext>
                </a:extLst>
              </a:tr>
              <a:tr h="370840">
                <a:tc>
                  <a:txBody>
                    <a:bodyPr/>
                    <a:lstStyle/>
                    <a:p>
                      <a:pPr algn="l" fontAlgn="t"/>
                      <a:r>
                        <a:rPr lang="en-US" sz="2000" b="1">
                          <a:solidFill>
                            <a:srgbClr val="484848"/>
                          </a:solidFill>
                          <a:effectLst/>
                        </a:rPr>
                        <a:t>np.all()</a:t>
                      </a:r>
                    </a:p>
                  </a:txBody>
                  <a:tcPr marL="53340" marR="53340" marT="38100" marB="38100"/>
                </a:tc>
                <a:tc>
                  <a:txBody>
                    <a:bodyPr/>
                    <a:lstStyle/>
                    <a:p>
                      <a:pPr algn="l" fontAlgn="t"/>
                      <a:r>
                        <a:rPr lang="en-US" sz="2000" b="0">
                          <a:solidFill>
                            <a:srgbClr val="484848"/>
                          </a:solidFill>
                          <a:effectLst/>
                        </a:rPr>
                        <a:t>Test whether all array elements along a given axis evaluate to True.</a:t>
                      </a:r>
                    </a:p>
                  </a:txBody>
                  <a:tcPr marL="53340" marR="53340" marT="38100" marB="38100"/>
                </a:tc>
                <a:extLst>
                  <a:ext uri="{0D108BD9-81ED-4DB2-BD59-A6C34878D82A}">
                    <a16:rowId xmlns:a16="http://schemas.microsoft.com/office/drawing/2014/main" val="948715256"/>
                  </a:ext>
                </a:extLst>
              </a:tr>
              <a:tr h="370840">
                <a:tc>
                  <a:txBody>
                    <a:bodyPr/>
                    <a:lstStyle/>
                    <a:p>
                      <a:pPr algn="l" fontAlgn="t"/>
                      <a:r>
                        <a:rPr lang="en-US" sz="2000" b="1" dirty="0" err="1">
                          <a:solidFill>
                            <a:srgbClr val="484848"/>
                          </a:solidFill>
                          <a:effectLst/>
                        </a:rPr>
                        <a:t>np.any</a:t>
                      </a:r>
                      <a:r>
                        <a:rPr lang="en-US" sz="2000" b="1" dirty="0">
                          <a:solidFill>
                            <a:srgbClr val="484848"/>
                          </a:solidFill>
                          <a:effectLst/>
                        </a:rPr>
                        <a:t>()</a:t>
                      </a:r>
                    </a:p>
                  </a:txBody>
                  <a:tcPr marL="53340" marR="53340" marT="38100" marB="38100"/>
                </a:tc>
                <a:tc>
                  <a:txBody>
                    <a:bodyPr/>
                    <a:lstStyle/>
                    <a:p>
                      <a:pPr algn="l" fontAlgn="t"/>
                      <a:r>
                        <a:rPr lang="en-US" sz="2000" b="0" dirty="0">
                          <a:solidFill>
                            <a:srgbClr val="484848"/>
                          </a:solidFill>
                          <a:effectLst/>
                        </a:rPr>
                        <a:t>Test whether any array element along a given axis evaluates to True.</a:t>
                      </a:r>
                    </a:p>
                  </a:txBody>
                  <a:tcPr marL="53340" marR="53340" marT="38100" marB="38100"/>
                </a:tc>
                <a:extLst>
                  <a:ext uri="{0D108BD9-81ED-4DB2-BD59-A6C34878D82A}">
                    <a16:rowId xmlns:a16="http://schemas.microsoft.com/office/drawing/2014/main" val="4266372773"/>
                  </a:ext>
                </a:extLst>
              </a:tr>
            </a:tbl>
          </a:graphicData>
        </a:graphic>
      </p:graphicFrame>
    </p:spTree>
    <p:extLst>
      <p:ext uri="{BB962C8B-B14F-4D97-AF65-F5344CB8AC3E}">
        <p14:creationId xmlns:p14="http://schemas.microsoft.com/office/powerpoint/2010/main" val="80222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1F9758-B223-4B44-A467-2EB88FFC2262}"/>
              </a:ext>
            </a:extLst>
          </p:cNvPr>
          <p:cNvSpPr/>
          <p:nvPr/>
        </p:nvSpPr>
        <p:spPr>
          <a:xfrm>
            <a:off x="789201" y="4278393"/>
            <a:ext cx="3827417" cy="139474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1" indent="0">
              <a:buNone/>
            </a:pPr>
            <a:r>
              <a:rPr lang="en-US" sz="1800" b="1" dirty="0">
                <a:solidFill>
                  <a:srgbClr val="000000"/>
                </a:solidFill>
                <a:latin typeface="Consolas" panose="020B0609020204030204" pitchFamily="49" charset="0"/>
              </a:rPr>
              <a:t>A = [</a:t>
            </a:r>
            <a:r>
              <a:rPr lang="pl-PL" sz="1800" b="1" i="0" dirty="0">
                <a:solidFill>
                  <a:srgbClr val="FF0000"/>
                </a:solidFill>
                <a:effectLst/>
                <a:latin typeface="Consolas" panose="020B0609020204030204" pitchFamily="49" charset="0"/>
              </a:rPr>
              <a:t>1</a:t>
            </a:r>
            <a:r>
              <a:rPr lang="pl-PL" sz="1800" b="1" i="0" dirty="0">
                <a:solidFill>
                  <a:srgbClr val="000000"/>
                </a:solidFill>
                <a:effectLst/>
                <a:latin typeface="Consolas" panose="020B0609020204030204" pitchFamily="49" charset="0"/>
              </a:rPr>
              <a:t> </a:t>
            </a:r>
            <a:r>
              <a:rPr lang="pl-PL" sz="1800" b="1" i="0" dirty="0">
                <a:solidFill>
                  <a:srgbClr val="FF0000"/>
                </a:solidFill>
                <a:effectLst/>
                <a:latin typeface="Consolas" panose="020B0609020204030204" pitchFamily="49" charset="0"/>
              </a:rPr>
              <a:t>2</a:t>
            </a:r>
            <a:r>
              <a:rPr lang="pl-PL" sz="1800" b="1" i="0" dirty="0">
                <a:solidFill>
                  <a:srgbClr val="000000"/>
                </a:solidFill>
                <a:effectLst/>
                <a:latin typeface="Consolas" panose="020B0609020204030204" pitchFamily="49" charset="0"/>
              </a:rPr>
              <a:t> </a:t>
            </a:r>
            <a:r>
              <a:rPr lang="pl-PL" sz="1800" b="1" i="0" dirty="0">
                <a:solidFill>
                  <a:srgbClr val="FF0000"/>
                </a:solidFill>
                <a:effectLst/>
                <a:latin typeface="Consolas" panose="020B0609020204030204" pitchFamily="49" charset="0"/>
              </a:rPr>
              <a:t>3</a:t>
            </a:r>
            <a:r>
              <a:rPr lang="en-US" sz="1800" b="1" i="0" dirty="0">
                <a:solidFill>
                  <a:srgbClr val="000000"/>
                </a:solidFill>
                <a:effectLst/>
                <a:latin typeface="Consolas" panose="020B0609020204030204" pitchFamily="49" charset="0"/>
              </a:rPr>
              <a:t>]</a:t>
            </a:r>
            <a:br>
              <a:rPr lang="en-US" sz="1800" b="1" dirty="0">
                <a:latin typeface="Consolas" panose="020B0609020204030204" pitchFamily="49" charset="0"/>
              </a:rPr>
            </a:br>
            <a:r>
              <a:rPr lang="pl-PL" sz="1800" b="1" i="0" dirty="0">
                <a:solidFill>
                  <a:srgbClr val="0000CD"/>
                </a:solidFill>
                <a:effectLst/>
                <a:latin typeface="Consolas" panose="020B0609020204030204" pitchFamily="49" charset="0"/>
              </a:rPr>
              <a:t>for</a:t>
            </a:r>
            <a:r>
              <a:rPr lang="en-US" sz="1800" b="1" dirty="0">
                <a:solidFill>
                  <a:srgbClr val="000000"/>
                </a:solidFill>
                <a:latin typeface="Consolas" panose="020B0609020204030204" pitchFamily="49" charset="0"/>
              </a:rPr>
              <a:t> v </a:t>
            </a:r>
            <a:r>
              <a:rPr lang="en-US" sz="1800" b="1" i="0" dirty="0">
                <a:solidFill>
                  <a:srgbClr val="0000CD"/>
                </a:solidFill>
                <a:effectLst/>
                <a:latin typeface="Consolas" panose="020B0609020204030204" pitchFamily="49" charset="0"/>
              </a:rPr>
              <a:t>in</a:t>
            </a:r>
            <a:r>
              <a:rPr lang="en-US" sz="1800" b="1" i="0" dirty="0">
                <a:solidFill>
                  <a:srgbClr val="000000"/>
                </a:solidFill>
                <a:effectLst/>
                <a:latin typeface="Consolas" panose="020B0609020204030204" pitchFamily="49" charset="0"/>
              </a:rPr>
              <a:t> </a:t>
            </a:r>
            <a:r>
              <a:rPr lang="en-US" sz="1800" b="1" dirty="0">
                <a:solidFill>
                  <a:srgbClr val="000000"/>
                </a:solidFill>
                <a:latin typeface="Consolas" panose="020B0609020204030204" pitchFamily="49" charset="0"/>
              </a:rPr>
              <a:t> range(</a:t>
            </a:r>
            <a:r>
              <a:rPr lang="en-US" sz="1800" b="1" dirty="0" err="1">
                <a:solidFill>
                  <a:srgbClr val="000000"/>
                </a:solidFill>
                <a:latin typeface="Consolas" panose="020B0609020204030204" pitchFamily="49" charset="0"/>
              </a:rPr>
              <a:t>len</a:t>
            </a:r>
            <a:r>
              <a:rPr lang="en-US" sz="1800" b="1" dirty="0">
                <a:solidFill>
                  <a:srgbClr val="000000"/>
                </a:solidFill>
                <a:latin typeface="Consolas" panose="020B0609020204030204" pitchFamily="49" charset="0"/>
              </a:rPr>
              <a:t>(A)):</a:t>
            </a:r>
            <a:br>
              <a:rPr lang="en-US" sz="1800" b="1" dirty="0">
                <a:solidFill>
                  <a:srgbClr val="000000"/>
                </a:solidFill>
                <a:latin typeface="Consolas" panose="020B0609020204030204" pitchFamily="49" charset="0"/>
              </a:rPr>
            </a:br>
            <a:r>
              <a:rPr lang="en-US" sz="1800" b="1" dirty="0">
                <a:solidFill>
                  <a:srgbClr val="000000"/>
                </a:solidFill>
                <a:latin typeface="Consolas" panose="020B0609020204030204" pitchFamily="49" charset="0"/>
              </a:rPr>
              <a:t>     S += v</a:t>
            </a:r>
            <a:br>
              <a:rPr lang="en-US" sz="1800" b="1" dirty="0">
                <a:solidFill>
                  <a:srgbClr val="000000"/>
                </a:solidFill>
                <a:latin typeface="Consolas" panose="020B0609020204030204" pitchFamily="49" charset="0"/>
              </a:rPr>
            </a:br>
            <a:r>
              <a:rPr lang="en-US" sz="1800" b="1" dirty="0">
                <a:solidFill>
                  <a:srgbClr val="000000"/>
                </a:solidFill>
                <a:latin typeface="Consolas" panose="020B0609020204030204" pitchFamily="49" charset="0"/>
              </a:rPr>
              <a:t>mean = S/</a:t>
            </a:r>
            <a:r>
              <a:rPr lang="en-US" sz="1800" b="1" dirty="0" err="1">
                <a:solidFill>
                  <a:srgbClr val="000000"/>
                </a:solidFill>
                <a:latin typeface="Consolas" panose="020B0609020204030204" pitchFamily="49" charset="0"/>
              </a:rPr>
              <a:t>len</a:t>
            </a:r>
            <a:r>
              <a:rPr lang="en-US" sz="1800" b="1" dirty="0">
                <a:solidFill>
                  <a:srgbClr val="000000"/>
                </a:solidFill>
                <a:latin typeface="Consolas" panose="020B0609020204030204" pitchFamily="49" charset="0"/>
              </a:rPr>
              <a:t>(A)</a:t>
            </a:r>
            <a:endParaRPr lang="en-US" sz="1800" dirty="0">
              <a:solidFill>
                <a:srgbClr val="333333"/>
              </a:solidFill>
              <a:latin typeface="Open Sans" panose="020B0606030504020204" pitchFamily="34" charset="0"/>
            </a:endParaRPr>
          </a:p>
        </p:txBody>
      </p:sp>
      <p:sp>
        <p:nvSpPr>
          <p:cNvPr id="3" name="Content Placeholder 2">
            <a:extLst>
              <a:ext uri="{FF2B5EF4-FFF2-40B4-BE49-F238E27FC236}">
                <a16:creationId xmlns:a16="http://schemas.microsoft.com/office/drawing/2014/main" id="{9914CE5D-B802-4C04-A594-D28D7BCE982E}"/>
              </a:ext>
            </a:extLst>
          </p:cNvPr>
          <p:cNvSpPr>
            <a:spLocks noGrp="1"/>
          </p:cNvSpPr>
          <p:nvPr>
            <p:ph type="body" sz="quarter" idx="10"/>
          </p:nvPr>
        </p:nvSpPr>
        <p:spPr>
          <a:xfrm>
            <a:off x="761999" y="1008373"/>
            <a:ext cx="10858500" cy="3525513"/>
          </a:xfrm>
        </p:spPr>
        <p:txBody>
          <a:bodyPr lIns="0" tIns="0" rIns="0" bIns="0" anchor="t">
            <a:noAutofit/>
          </a:bodyPr>
          <a:lstStyle/>
          <a:p>
            <a:pPr marL="457200" indent="-457200">
              <a:buFont typeface="Arial" panose="020B0604020202020204" pitchFamily="34" charset="0"/>
              <a:buChar char="•"/>
            </a:pPr>
            <a:r>
              <a:rPr lang="en-US" sz="2400" dirty="0">
                <a:latin typeface="Open Sans" panose="020B0606030504020204" pitchFamily="34" charset="0"/>
              </a:rPr>
              <a:t>Aggregation is an operation to reduce the dimensionality of an array or vector</a:t>
            </a:r>
          </a:p>
          <a:p>
            <a:pPr marL="457200" indent="-457200">
              <a:buFont typeface="Arial" panose="020B0604020202020204" pitchFamily="34" charset="0"/>
              <a:buChar char="•"/>
            </a:pPr>
            <a:r>
              <a:rPr lang="en-US" sz="2400" dirty="0">
                <a:latin typeface="Open Sans" panose="020B0606030504020204" pitchFamily="34" charset="0"/>
              </a:rPr>
              <a:t>Implements vectorization support in Intel AVX2 and AVX512</a:t>
            </a:r>
          </a:p>
          <a:p>
            <a:pPr marL="457200" indent="-457200">
              <a:buFont typeface="Arial" panose="020B0604020202020204" pitchFamily="34" charset="0"/>
              <a:buChar char="•"/>
            </a:pPr>
            <a:r>
              <a:rPr lang="en-US" sz="2400" dirty="0">
                <a:latin typeface="Open Sans" panose="020B0606030504020204" pitchFamily="34" charset="0"/>
              </a:rPr>
              <a:t>Replace loops you are using to compute averages, sums, standard deviation, min, max </a:t>
            </a:r>
            <a:r>
              <a:rPr lang="en-US" sz="2400" dirty="0" err="1">
                <a:latin typeface="Open Sans" panose="020B0606030504020204" pitchFamily="34" charset="0"/>
              </a:rPr>
              <a:t>etc</a:t>
            </a:r>
            <a:r>
              <a:rPr lang="en-US" sz="2400" dirty="0">
                <a:latin typeface="Open Sans" panose="020B0606030504020204" pitchFamily="34" charset="0"/>
              </a:rPr>
              <a:t> </a:t>
            </a:r>
          </a:p>
          <a:p>
            <a:pPr marL="457200" indent="-457200">
              <a:buFont typeface="Arial" panose="020B0604020202020204" pitchFamily="34" charset="0"/>
              <a:buChar char="•"/>
            </a:pPr>
            <a:r>
              <a:rPr lang="en-US" sz="2400" dirty="0">
                <a:latin typeface="Open Sans"/>
              </a:rPr>
              <a:t>Use NumPy aggregation instead. Its more readable, faster, and future proof</a:t>
            </a:r>
            <a:br>
              <a:rPr lang="en-US" sz="1800" dirty="0">
                <a:latin typeface="Open Sans" panose="020B0606030504020204" pitchFamily="34" charset="0"/>
              </a:rPr>
            </a:br>
            <a:br>
              <a:rPr lang="en-US" sz="1800" dirty="0">
                <a:latin typeface="Open Sans" panose="020B0606030504020204" pitchFamily="34" charset="0"/>
              </a:rPr>
            </a:br>
            <a:br>
              <a:rPr lang="en-US" sz="1800" dirty="0">
                <a:latin typeface="Consolas" panose="020B0609020204030204" pitchFamily="49" charset="0"/>
              </a:rPr>
            </a:br>
            <a:endParaRPr lang="en-US" sz="1800" dirty="0">
              <a:solidFill>
                <a:srgbClr val="000000"/>
              </a:solidFill>
              <a:latin typeface="Consolas" panose="020B0609020204030204" pitchFamily="49" charset="0"/>
            </a:endParaRPr>
          </a:p>
          <a:p>
            <a:pPr marL="228600" lvl="1" indent="0">
              <a:buNone/>
            </a:pPr>
            <a:endParaRPr lang="en-US" sz="1800" dirty="0">
              <a:latin typeface="Century" panose="02040604050505020304" pitchFamily="18" charset="0"/>
            </a:endParaRPr>
          </a:p>
        </p:txBody>
      </p:sp>
      <p:sp>
        <p:nvSpPr>
          <p:cNvPr id="29" name="Rectangle 28">
            <a:extLst>
              <a:ext uri="{FF2B5EF4-FFF2-40B4-BE49-F238E27FC236}">
                <a16:creationId xmlns:a16="http://schemas.microsoft.com/office/drawing/2014/main" id="{7704B6BF-2EC4-4024-B29B-81E26BC9201D}"/>
              </a:ext>
            </a:extLst>
          </p:cNvPr>
          <p:cNvSpPr/>
          <p:nvPr/>
        </p:nvSpPr>
        <p:spPr>
          <a:xfrm>
            <a:off x="6178538" y="4278479"/>
            <a:ext cx="3073400" cy="8961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800" b="1" dirty="0">
                <a:solidFill>
                  <a:srgbClr val="000000"/>
                </a:solidFill>
                <a:latin typeface="Consolas" panose="020B0609020204030204" pitchFamily="49" charset="0"/>
              </a:rPr>
              <a:t>A = </a:t>
            </a:r>
            <a:r>
              <a:rPr lang="en-US" sz="1800" b="1" dirty="0" err="1">
                <a:solidFill>
                  <a:srgbClr val="000000"/>
                </a:solidFill>
                <a:latin typeface="Consolas" panose="020B0609020204030204" pitchFamily="49" charset="0"/>
              </a:rPr>
              <a:t>np.array</a:t>
            </a:r>
            <a:r>
              <a:rPr lang="en-US" sz="1800" b="1" dirty="0">
                <a:solidFill>
                  <a:srgbClr val="000000"/>
                </a:solidFill>
                <a:latin typeface="Consolas" panose="020B0609020204030204" pitchFamily="49" charset="0"/>
              </a:rPr>
              <a:t>(A)</a:t>
            </a:r>
            <a:br>
              <a:rPr lang="en-US" sz="1800" b="1" dirty="0">
                <a:solidFill>
                  <a:srgbClr val="000000"/>
                </a:solidFill>
                <a:latin typeface="Consolas" panose="020B0609020204030204" pitchFamily="49" charset="0"/>
              </a:rPr>
            </a:br>
            <a:r>
              <a:rPr lang="en-US" sz="1800" b="1" dirty="0">
                <a:solidFill>
                  <a:srgbClr val="000000"/>
                </a:solidFill>
                <a:latin typeface="Consolas" panose="020B0609020204030204" pitchFamily="49" charset="0"/>
              </a:rPr>
              <a:t>mean = </a:t>
            </a:r>
            <a:r>
              <a:rPr lang="en-US" sz="1800" b="1" dirty="0" err="1">
                <a:solidFill>
                  <a:srgbClr val="000000"/>
                </a:solidFill>
                <a:latin typeface="Consolas" panose="020B0609020204030204" pitchFamily="49" charset="0"/>
              </a:rPr>
              <a:t>A.mean</a:t>
            </a:r>
            <a:r>
              <a:rPr lang="en-US" sz="1800" b="1" dirty="0">
                <a:solidFill>
                  <a:srgbClr val="000000"/>
                </a:solidFill>
                <a:latin typeface="Consolas" panose="020B0609020204030204" pitchFamily="49" charset="0"/>
              </a:rPr>
              <a:t>()</a:t>
            </a:r>
          </a:p>
        </p:txBody>
      </p:sp>
      <p:sp>
        <p:nvSpPr>
          <p:cNvPr id="2" name="Title 1">
            <a:extLst>
              <a:ext uri="{FF2B5EF4-FFF2-40B4-BE49-F238E27FC236}">
                <a16:creationId xmlns:a16="http://schemas.microsoft.com/office/drawing/2014/main" id="{2D2E208B-EBE5-4E52-8565-E4614839411E}"/>
              </a:ext>
            </a:extLst>
          </p:cNvPr>
          <p:cNvSpPr>
            <a:spLocks noGrp="1"/>
          </p:cNvSpPr>
          <p:nvPr>
            <p:ph type="title"/>
          </p:nvPr>
        </p:nvSpPr>
        <p:spPr>
          <a:xfrm>
            <a:off x="571501" y="186680"/>
            <a:ext cx="11022060" cy="873744"/>
          </a:xfrm>
        </p:spPr>
        <p:txBody>
          <a:bodyPr/>
          <a:lstStyle/>
          <a:p>
            <a:r>
              <a:rPr lang="en-US" dirty="0"/>
              <a:t>NumPy Aggregations: Vectorized!</a:t>
            </a:r>
          </a:p>
        </p:txBody>
      </p:sp>
      <p:grpSp>
        <p:nvGrpSpPr>
          <p:cNvPr id="11" name="Group 10">
            <a:extLst>
              <a:ext uri="{FF2B5EF4-FFF2-40B4-BE49-F238E27FC236}">
                <a16:creationId xmlns:a16="http://schemas.microsoft.com/office/drawing/2014/main" id="{D5F35409-B37A-4118-985D-F735AC1C563F}"/>
              </a:ext>
            </a:extLst>
          </p:cNvPr>
          <p:cNvGrpSpPr/>
          <p:nvPr/>
        </p:nvGrpSpPr>
        <p:grpSpPr>
          <a:xfrm>
            <a:off x="6178538" y="5402205"/>
            <a:ext cx="4056016" cy="717105"/>
            <a:chOff x="822960" y="5880187"/>
            <a:chExt cx="4056016" cy="717105"/>
          </a:xfrm>
        </p:grpSpPr>
        <p:sp>
          <p:nvSpPr>
            <p:cNvPr id="5" name="Cube 4">
              <a:extLst>
                <a:ext uri="{FF2B5EF4-FFF2-40B4-BE49-F238E27FC236}">
                  <a16:creationId xmlns:a16="http://schemas.microsoft.com/office/drawing/2014/main" id="{EF12A5F7-26E4-429A-A7F3-9C2E3916D5F3}"/>
                </a:ext>
              </a:extLst>
            </p:cNvPr>
            <p:cNvSpPr/>
            <p:nvPr/>
          </p:nvSpPr>
          <p:spPr>
            <a:xfrm>
              <a:off x="822960" y="5911492"/>
              <a:ext cx="599440" cy="68072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 name="Cube 5">
              <a:extLst>
                <a:ext uri="{FF2B5EF4-FFF2-40B4-BE49-F238E27FC236}">
                  <a16:creationId xmlns:a16="http://schemas.microsoft.com/office/drawing/2014/main" id="{C07EE054-3B6D-4524-AD26-59CAF3D35271}"/>
                </a:ext>
              </a:extLst>
            </p:cNvPr>
            <p:cNvSpPr/>
            <p:nvPr/>
          </p:nvSpPr>
          <p:spPr>
            <a:xfrm>
              <a:off x="1275080" y="5911492"/>
              <a:ext cx="599440" cy="68072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 name="Cube 6">
              <a:extLst>
                <a:ext uri="{FF2B5EF4-FFF2-40B4-BE49-F238E27FC236}">
                  <a16:creationId xmlns:a16="http://schemas.microsoft.com/office/drawing/2014/main" id="{A2CDC8A7-89AD-40D1-80D3-AAFA2178364C}"/>
                </a:ext>
              </a:extLst>
            </p:cNvPr>
            <p:cNvSpPr/>
            <p:nvPr/>
          </p:nvSpPr>
          <p:spPr>
            <a:xfrm>
              <a:off x="1727200" y="5916572"/>
              <a:ext cx="599440" cy="68072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 name="TextBox 7">
              <a:extLst>
                <a:ext uri="{FF2B5EF4-FFF2-40B4-BE49-F238E27FC236}">
                  <a16:creationId xmlns:a16="http://schemas.microsoft.com/office/drawing/2014/main" id="{E53A8540-E078-46EF-B182-5B045A1BDA29}"/>
                </a:ext>
              </a:extLst>
            </p:cNvPr>
            <p:cNvSpPr txBox="1"/>
            <p:nvPr/>
          </p:nvSpPr>
          <p:spPr>
            <a:xfrm>
              <a:off x="2462163" y="5989715"/>
              <a:ext cx="1693092" cy="426079"/>
            </a:xfrm>
            <a:prstGeom prst="rect">
              <a:avLst/>
            </a:prstGeom>
            <a:noFill/>
          </p:spPr>
          <p:txBody>
            <a:bodyPr wrap="none" rtlCol="0">
              <a:spAutoFit/>
            </a:bodyPr>
            <a:lstStyle/>
            <a:p>
              <a:r>
                <a:rPr lang="en-US" sz="2400" b="1" dirty="0" err="1">
                  <a:solidFill>
                    <a:schemeClr val="bg1"/>
                  </a:solidFill>
                </a:rPr>
                <a:t>np.mean</a:t>
              </a:r>
              <a:r>
                <a:rPr lang="en-US" sz="2400" b="1" dirty="0">
                  <a:solidFill>
                    <a:schemeClr val="bg1"/>
                  </a:solidFill>
                </a:rPr>
                <a:t> =</a:t>
              </a:r>
            </a:p>
          </p:txBody>
        </p:sp>
        <p:sp>
          <p:nvSpPr>
            <p:cNvPr id="9" name="Cube 8">
              <a:extLst>
                <a:ext uri="{FF2B5EF4-FFF2-40B4-BE49-F238E27FC236}">
                  <a16:creationId xmlns:a16="http://schemas.microsoft.com/office/drawing/2014/main" id="{EAE4F7FB-3599-4418-B803-802EC52CE672}"/>
                </a:ext>
              </a:extLst>
            </p:cNvPr>
            <p:cNvSpPr/>
            <p:nvPr/>
          </p:nvSpPr>
          <p:spPr>
            <a:xfrm>
              <a:off x="4279536" y="5880187"/>
              <a:ext cx="599440" cy="68072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grpSp>
      <p:sp>
        <p:nvSpPr>
          <p:cNvPr id="30" name="Arrow: Right 29">
            <a:extLst>
              <a:ext uri="{FF2B5EF4-FFF2-40B4-BE49-F238E27FC236}">
                <a16:creationId xmlns:a16="http://schemas.microsoft.com/office/drawing/2014/main" id="{100B4136-A640-4A5F-9B7B-FA4C03C8B8D1}"/>
              </a:ext>
            </a:extLst>
          </p:cNvPr>
          <p:cNvSpPr/>
          <p:nvPr/>
        </p:nvSpPr>
        <p:spPr>
          <a:xfrm>
            <a:off x="4807115" y="4495702"/>
            <a:ext cx="1206347" cy="678920"/>
          </a:xfrm>
          <a:prstGeom prst="rightArrow">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12">
            <a:extLst>
              <a:ext uri="{FF2B5EF4-FFF2-40B4-BE49-F238E27FC236}">
                <a16:creationId xmlns:a16="http://schemas.microsoft.com/office/drawing/2014/main" id="{BF1950B5-ACE2-4A4D-A6B0-A83DA458BA25}"/>
              </a:ext>
            </a:extLst>
          </p:cNvPr>
          <p:cNvPicPr>
            <a:picLocks noChangeAspect="1"/>
          </p:cNvPicPr>
          <p:nvPr/>
        </p:nvPicPr>
        <p:blipFill>
          <a:blip r:embed="rId3"/>
          <a:stretch>
            <a:fillRect/>
          </a:stretch>
        </p:blipFill>
        <p:spPr>
          <a:xfrm>
            <a:off x="9367279" y="134629"/>
            <a:ext cx="2226282" cy="873744"/>
          </a:xfrm>
          <a:prstGeom prst="rect">
            <a:avLst/>
          </a:prstGeom>
        </p:spPr>
      </p:pic>
    </p:spTree>
    <p:extLst>
      <p:ext uri="{BB962C8B-B14F-4D97-AF65-F5344CB8AC3E}">
        <p14:creationId xmlns:p14="http://schemas.microsoft.com/office/powerpoint/2010/main" val="189015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A1A846-CC76-45BC-BE81-B1B7E4B6E4E4}"/>
              </a:ext>
            </a:extLst>
          </p:cNvPr>
          <p:cNvSpPr/>
          <p:nvPr/>
        </p:nvSpPr>
        <p:spPr>
          <a:xfrm>
            <a:off x="469900" y="2272937"/>
            <a:ext cx="7119620" cy="3931920"/>
          </a:xfrm>
          <a:prstGeom prst="rect">
            <a:avLst/>
          </a:prstGeom>
          <a:solidFill>
            <a:schemeClr val="bg1"/>
          </a:solidFill>
          <a:ln w="1270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5D377D45-CFC4-4182-AD89-EDCFCEC5AED1}"/>
              </a:ext>
            </a:extLst>
          </p:cNvPr>
          <p:cNvSpPr>
            <a:spLocks noGrp="1"/>
          </p:cNvSpPr>
          <p:nvPr>
            <p:ph type="title"/>
          </p:nvPr>
        </p:nvSpPr>
        <p:spPr/>
        <p:txBody>
          <a:bodyPr/>
          <a:lstStyle/>
          <a:p>
            <a:r>
              <a:rPr lang="en-US" dirty="0"/>
              <a:t>NumPy Aggregations: Vectorized!</a:t>
            </a:r>
          </a:p>
        </p:txBody>
      </p:sp>
      <p:sp>
        <p:nvSpPr>
          <p:cNvPr id="5" name="Rectangle 2">
            <a:extLst>
              <a:ext uri="{FF2B5EF4-FFF2-40B4-BE49-F238E27FC236}">
                <a16:creationId xmlns:a16="http://schemas.microsoft.com/office/drawing/2014/main" id="{F51268A5-D483-424F-A5A7-50EB4104A86F}"/>
              </a:ext>
            </a:extLst>
          </p:cNvPr>
          <p:cNvSpPr>
            <a:spLocks noGrp="1" noChangeArrowheads="1"/>
          </p:cNvSpPr>
          <p:nvPr>
            <p:ph type="body" sz="quarter" idx="10"/>
          </p:nvPr>
        </p:nvSpPr>
        <p:spPr bwMode="auto">
          <a:xfrm>
            <a:off x="1625600" y="2665567"/>
            <a:ext cx="1397000"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nsolas" panose="020B0609020204030204" pitchFamily="49"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nsolas" panose="020B0609020204030204" pitchFamily="49" charset="0"/>
              </a:rPr>
              <a:t>[[</a:t>
            </a:r>
            <a:r>
              <a:rPr kumimoji="0" lang="en-US" altLang="en-US" sz="2000" b="0" i="0" u="none" strike="noStrike" cap="none" normalizeH="0" baseline="0" dirty="0">
                <a:ln>
                  <a:noFill/>
                </a:ln>
                <a:solidFill>
                  <a:srgbClr val="FF0000"/>
                </a:solidFill>
                <a:effectLst/>
                <a:latin typeface="Consolas" panose="020B0609020204030204" pitchFamily="49" charset="0"/>
              </a:rPr>
              <a:t>1 2 3</a:t>
            </a:r>
            <a:r>
              <a:rPr kumimoji="0" lang="en-US" altLang="en-US" sz="2000" b="0" i="0" u="none" strike="noStrike" cap="none" normalizeH="0" baseline="0" dirty="0">
                <a:ln>
                  <a:noFill/>
                </a:ln>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Consolas" panose="020B0609020204030204" pitchFamily="49" charset="0"/>
              </a:rPr>
              <a:t>[</a:t>
            </a:r>
            <a:r>
              <a:rPr kumimoji="0" lang="en-US" altLang="en-US" sz="2000" b="0" i="0" u="none" strike="noStrike" cap="none" normalizeH="0" baseline="0" dirty="0">
                <a:ln>
                  <a:noFill/>
                </a:ln>
                <a:solidFill>
                  <a:srgbClr val="FF0000"/>
                </a:solidFill>
                <a:effectLst/>
                <a:latin typeface="Consolas" panose="020B0609020204030204" pitchFamily="49" charset="0"/>
              </a:rPr>
              <a:t>4 5 6</a:t>
            </a:r>
            <a:r>
              <a:rPr kumimoji="0" lang="en-US" altLang="en-US" sz="2000" b="0" i="0" u="none" strike="noStrike" cap="none" normalizeH="0" baseline="0" dirty="0">
                <a:ln>
                  <a:noFill/>
                </a:ln>
                <a:solidFill>
                  <a:schemeClr val="tx1"/>
                </a:solidFill>
                <a:effectLst/>
                <a:latin typeface="Consolas" panose="020B0609020204030204" pitchFamily="49" charset="0"/>
              </a:rPr>
              <a:t>]]</a:t>
            </a:r>
            <a:r>
              <a:rPr kumimoji="0" lang="en-US" altLang="en-US" sz="1400" b="0" i="0" u="none" strike="noStrike" cap="none" normalizeH="0" baseline="0" dirty="0">
                <a:ln>
                  <a:noFill/>
                </a:ln>
                <a:solidFill>
                  <a:schemeClr val="tx1"/>
                </a:solidFill>
                <a:effectLst/>
                <a:latin typeface="Consolas" panose="020B0609020204030204" pitchFamily="49" charset="0"/>
              </a:rPr>
              <a:t> </a:t>
            </a:r>
            <a:endParaRPr kumimoji="0" lang="en-US" altLang="en-US" sz="3600" b="0" i="0" u="none" strike="noStrike" cap="none" normalizeH="0" baseline="0" dirty="0">
              <a:ln>
                <a:noFill/>
              </a:ln>
              <a:solidFill>
                <a:schemeClr val="tx1"/>
              </a:solidFill>
              <a:effectLst/>
              <a:latin typeface="Consolas" panose="020B0609020204030204" pitchFamily="49" charset="0"/>
            </a:endParaRPr>
          </a:p>
        </p:txBody>
      </p:sp>
      <p:sp>
        <p:nvSpPr>
          <p:cNvPr id="7" name="TextBox 6">
            <a:extLst>
              <a:ext uri="{FF2B5EF4-FFF2-40B4-BE49-F238E27FC236}">
                <a16:creationId xmlns:a16="http://schemas.microsoft.com/office/drawing/2014/main" id="{BFF9511B-654B-4C17-B8CB-139586C3D642}"/>
              </a:ext>
            </a:extLst>
          </p:cNvPr>
          <p:cNvSpPr txBox="1"/>
          <p:nvPr/>
        </p:nvSpPr>
        <p:spPr>
          <a:xfrm>
            <a:off x="1169126" y="3931707"/>
            <a:ext cx="2860040" cy="400110"/>
          </a:xfrm>
          <a:prstGeom prst="rect">
            <a:avLst/>
          </a:prstGeom>
          <a:noFill/>
        </p:spPr>
        <p:txBody>
          <a:bodyPr wrap="square">
            <a:spAutoFit/>
          </a:bodyPr>
          <a:lstStyle/>
          <a:p>
            <a:pPr marL="457200" lvl="1" indent="0">
              <a:buNone/>
            </a:pPr>
            <a:r>
              <a:rPr lang="en-US" sz="2000" dirty="0" err="1">
                <a:solidFill>
                  <a:srgbClr val="000000"/>
                </a:solidFill>
                <a:latin typeface="Consolas" panose="020B0609020204030204" pitchFamily="49" charset="0"/>
              </a:rPr>
              <a:t>A.sum</a:t>
            </a:r>
            <a:r>
              <a:rPr lang="en-US" sz="2000" dirty="0">
                <a:solidFill>
                  <a:srgbClr val="000000"/>
                </a:solidFill>
                <a:latin typeface="Consolas" panose="020B0609020204030204" pitchFamily="49" charset="0"/>
              </a:rPr>
              <a:t>(axis = 0)</a:t>
            </a:r>
          </a:p>
        </p:txBody>
      </p:sp>
      <p:sp>
        <p:nvSpPr>
          <p:cNvPr id="9" name="TextBox 8">
            <a:extLst>
              <a:ext uri="{FF2B5EF4-FFF2-40B4-BE49-F238E27FC236}">
                <a16:creationId xmlns:a16="http://schemas.microsoft.com/office/drawing/2014/main" id="{664E567D-9207-43E4-9022-B2903C9AEFD1}"/>
              </a:ext>
            </a:extLst>
          </p:cNvPr>
          <p:cNvSpPr txBox="1"/>
          <p:nvPr/>
        </p:nvSpPr>
        <p:spPr>
          <a:xfrm>
            <a:off x="5146766" y="3947096"/>
            <a:ext cx="266192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onsolas" panose="020B0609020204030204" pitchFamily="49" charset="0"/>
              </a:rPr>
              <a:t>array(</a:t>
            </a:r>
            <a:r>
              <a:rPr kumimoji="0" lang="en-US" altLang="en-US" sz="1800" b="0" i="0" u="none" strike="noStrike" cap="none" normalizeH="0" baseline="0" dirty="0">
                <a:ln>
                  <a:noFill/>
                </a:ln>
                <a:effectLst/>
                <a:latin typeface="Consolas" panose="020B0609020204030204" pitchFamily="49" charset="0"/>
              </a:rPr>
              <a:t>[</a:t>
            </a:r>
            <a:r>
              <a:rPr kumimoji="0" lang="en-US" altLang="en-US" sz="1800" b="0" i="0" u="none" strike="noStrike" cap="none" normalizeH="0" baseline="0" dirty="0">
                <a:ln>
                  <a:noFill/>
                </a:ln>
                <a:solidFill>
                  <a:srgbClr val="FF0000"/>
                </a:solidFill>
                <a:effectLst/>
                <a:latin typeface="Consolas" panose="020B0609020204030204" pitchFamily="49" charset="0"/>
              </a:rPr>
              <a:t>5 7 9</a:t>
            </a:r>
            <a:r>
              <a:rPr kumimoji="0" lang="en-US" altLang="en-US" sz="1800" b="0" i="0" u="none" strike="noStrike" cap="none" normalizeH="0" baseline="0" dirty="0">
                <a:ln>
                  <a:noFill/>
                </a:ln>
                <a:effectLst/>
                <a:latin typeface="Consolas" panose="020B0609020204030204" pitchFamily="49" charset="0"/>
              </a:rPr>
              <a:t>]) </a:t>
            </a:r>
            <a:endParaRPr kumimoji="0" lang="en-US" altLang="en-US" sz="3200" b="0" i="0" u="none" strike="noStrike" cap="none" normalizeH="0" baseline="0" dirty="0">
              <a:ln>
                <a:noFill/>
              </a:ln>
              <a:effectLst/>
              <a:latin typeface="Consolas" panose="020B0609020204030204" pitchFamily="49" charset="0"/>
            </a:endParaRPr>
          </a:p>
        </p:txBody>
      </p:sp>
      <p:sp>
        <p:nvSpPr>
          <p:cNvPr id="12" name="TextBox 11">
            <a:extLst>
              <a:ext uri="{FF2B5EF4-FFF2-40B4-BE49-F238E27FC236}">
                <a16:creationId xmlns:a16="http://schemas.microsoft.com/office/drawing/2014/main" id="{CC9652DB-8546-4948-BE77-69CE688367B7}"/>
              </a:ext>
            </a:extLst>
          </p:cNvPr>
          <p:cNvSpPr txBox="1"/>
          <p:nvPr/>
        </p:nvSpPr>
        <p:spPr>
          <a:xfrm>
            <a:off x="1169126" y="5314461"/>
            <a:ext cx="2860040" cy="400110"/>
          </a:xfrm>
          <a:prstGeom prst="rect">
            <a:avLst/>
          </a:prstGeom>
          <a:noFill/>
        </p:spPr>
        <p:txBody>
          <a:bodyPr wrap="square">
            <a:spAutoFit/>
          </a:bodyPr>
          <a:lstStyle/>
          <a:p>
            <a:pPr marL="457200" lvl="1" indent="0">
              <a:buNone/>
            </a:pPr>
            <a:r>
              <a:rPr lang="en-US" sz="2000" dirty="0" err="1">
                <a:solidFill>
                  <a:srgbClr val="000000"/>
                </a:solidFill>
                <a:latin typeface="Consolas" panose="020B0609020204030204" pitchFamily="49" charset="0"/>
              </a:rPr>
              <a:t>A.sum</a:t>
            </a:r>
            <a:r>
              <a:rPr lang="en-US" sz="2000" dirty="0">
                <a:solidFill>
                  <a:srgbClr val="000000"/>
                </a:solidFill>
                <a:latin typeface="Consolas" panose="020B0609020204030204" pitchFamily="49" charset="0"/>
              </a:rPr>
              <a:t>(axis = 1)</a:t>
            </a:r>
          </a:p>
        </p:txBody>
      </p:sp>
      <p:sp>
        <p:nvSpPr>
          <p:cNvPr id="13" name="TextBox 12">
            <a:extLst>
              <a:ext uri="{FF2B5EF4-FFF2-40B4-BE49-F238E27FC236}">
                <a16:creationId xmlns:a16="http://schemas.microsoft.com/office/drawing/2014/main" id="{5CF72A15-6599-4B16-93A4-8DA54411DEC1}"/>
              </a:ext>
            </a:extLst>
          </p:cNvPr>
          <p:cNvSpPr txBox="1"/>
          <p:nvPr/>
        </p:nvSpPr>
        <p:spPr>
          <a:xfrm>
            <a:off x="5146766" y="5329850"/>
            <a:ext cx="227584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onsolas" panose="020B0609020204030204" pitchFamily="49" charset="0"/>
              </a:rPr>
              <a:t>array(</a:t>
            </a:r>
            <a:r>
              <a:rPr kumimoji="0" lang="en-US" altLang="en-US" sz="1800" b="0" i="0" u="none" strike="noStrike" cap="none" normalizeH="0" baseline="0" dirty="0">
                <a:ln>
                  <a:noFill/>
                </a:ln>
                <a:effectLst/>
                <a:latin typeface="Consolas" panose="020B0609020204030204" pitchFamily="49" charset="0"/>
              </a:rPr>
              <a:t>[</a:t>
            </a:r>
            <a:r>
              <a:rPr lang="en-US" altLang="en-US" dirty="0">
                <a:solidFill>
                  <a:srgbClr val="FF0000"/>
                </a:solidFill>
                <a:latin typeface="Consolas" panose="020B0609020204030204" pitchFamily="49" charset="0"/>
              </a:rPr>
              <a:t>6 15</a:t>
            </a:r>
            <a:r>
              <a:rPr kumimoji="0" lang="en-US" altLang="en-US" sz="1800" b="0" i="0" u="none" strike="noStrike" cap="none" normalizeH="0" baseline="0" dirty="0">
                <a:ln>
                  <a:noFill/>
                </a:ln>
                <a:effectLst/>
                <a:latin typeface="Consolas" panose="020B0609020204030204" pitchFamily="49" charset="0"/>
              </a:rPr>
              <a:t>]) </a:t>
            </a:r>
            <a:endParaRPr kumimoji="0" lang="en-US" altLang="en-US" sz="3200" b="0" i="0" u="none" strike="noStrike" cap="none" normalizeH="0" baseline="0" dirty="0">
              <a:ln>
                <a:noFill/>
              </a:ln>
              <a:effectLst/>
              <a:latin typeface="Consolas" panose="020B0609020204030204" pitchFamily="49" charset="0"/>
            </a:endParaRPr>
          </a:p>
        </p:txBody>
      </p:sp>
      <p:sp>
        <p:nvSpPr>
          <p:cNvPr id="14" name="Arrow: Right 13">
            <a:extLst>
              <a:ext uri="{FF2B5EF4-FFF2-40B4-BE49-F238E27FC236}">
                <a16:creationId xmlns:a16="http://schemas.microsoft.com/office/drawing/2014/main" id="{CEF5702C-FD3F-4AD7-B4E4-2E1FD11FFC79}"/>
              </a:ext>
            </a:extLst>
          </p:cNvPr>
          <p:cNvSpPr/>
          <p:nvPr/>
        </p:nvSpPr>
        <p:spPr>
          <a:xfrm>
            <a:off x="4293326" y="3974143"/>
            <a:ext cx="518160" cy="315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414E4D2-D47B-465B-97AB-E298FACFA6E4}"/>
              </a:ext>
            </a:extLst>
          </p:cNvPr>
          <p:cNvSpPr/>
          <p:nvPr/>
        </p:nvSpPr>
        <p:spPr>
          <a:xfrm>
            <a:off x="4293326" y="5356897"/>
            <a:ext cx="518160" cy="315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DE2D34-FF08-482B-A3C1-FA8B0775B718}"/>
              </a:ext>
            </a:extLst>
          </p:cNvPr>
          <p:cNvSpPr txBox="1"/>
          <p:nvPr/>
        </p:nvSpPr>
        <p:spPr>
          <a:xfrm>
            <a:off x="838200" y="1290249"/>
            <a:ext cx="8082662" cy="481735"/>
          </a:xfrm>
          <a:prstGeom prst="rect">
            <a:avLst/>
          </a:prstGeom>
          <a:noFill/>
        </p:spPr>
        <p:txBody>
          <a:bodyPr wrap="none" rtlCol="0">
            <a:spAutoFit/>
          </a:bodyPr>
          <a:lstStyle/>
          <a:p>
            <a:r>
              <a:rPr lang="en-US" sz="2800" dirty="0">
                <a:solidFill>
                  <a:schemeClr val="bg1"/>
                </a:solidFill>
              </a:rPr>
              <a:t>Aggregations can be applied along different axes</a:t>
            </a:r>
          </a:p>
        </p:txBody>
      </p:sp>
      <p:pic>
        <p:nvPicPr>
          <p:cNvPr id="17" name="Picture 16">
            <a:extLst>
              <a:ext uri="{FF2B5EF4-FFF2-40B4-BE49-F238E27FC236}">
                <a16:creationId xmlns:a16="http://schemas.microsoft.com/office/drawing/2014/main" id="{EA47DAA2-F5F2-4A12-ABC3-61B35B69B468}"/>
              </a:ext>
            </a:extLst>
          </p:cNvPr>
          <p:cNvPicPr>
            <a:picLocks noChangeAspect="1"/>
          </p:cNvPicPr>
          <p:nvPr/>
        </p:nvPicPr>
        <p:blipFill>
          <a:blip r:embed="rId3"/>
          <a:stretch>
            <a:fillRect/>
          </a:stretch>
        </p:blipFill>
        <p:spPr>
          <a:xfrm>
            <a:off x="9367279" y="134629"/>
            <a:ext cx="2226282" cy="873744"/>
          </a:xfrm>
          <a:prstGeom prst="rect">
            <a:avLst/>
          </a:prstGeom>
        </p:spPr>
      </p:pic>
    </p:spTree>
    <p:extLst>
      <p:ext uri="{BB962C8B-B14F-4D97-AF65-F5344CB8AC3E}">
        <p14:creationId xmlns:p14="http://schemas.microsoft.com/office/powerpoint/2010/main" val="30786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063-0455-4AAE-A5E7-089E1F198B4D}"/>
              </a:ext>
            </a:extLst>
          </p:cNvPr>
          <p:cNvSpPr>
            <a:spLocks noGrp="1"/>
          </p:cNvSpPr>
          <p:nvPr>
            <p:ph type="title"/>
          </p:nvPr>
        </p:nvSpPr>
        <p:spPr/>
        <p:txBody>
          <a:bodyPr/>
          <a:lstStyle/>
          <a:p>
            <a:r>
              <a:rPr lang="en-US" dirty="0"/>
              <a:t>Aggregation: Example</a:t>
            </a:r>
          </a:p>
        </p:txBody>
      </p:sp>
      <p:sp>
        <p:nvSpPr>
          <p:cNvPr id="4" name="Text Placeholder 3">
            <a:extLst>
              <a:ext uri="{FF2B5EF4-FFF2-40B4-BE49-F238E27FC236}">
                <a16:creationId xmlns:a16="http://schemas.microsoft.com/office/drawing/2014/main" id="{F7E66943-CC3C-4FFA-9658-436984735E24}"/>
              </a:ext>
            </a:extLst>
          </p:cNvPr>
          <p:cNvSpPr>
            <a:spLocks noGrp="1"/>
          </p:cNvSpPr>
          <p:nvPr>
            <p:ph type="body" sz="quarter" idx="29"/>
          </p:nvPr>
        </p:nvSpPr>
        <p:spPr/>
        <p:txBody>
          <a:bodyPr/>
          <a:lstStyle/>
          <a:p>
            <a:r>
              <a:rPr lang="en-US" b="1" dirty="0">
                <a:solidFill>
                  <a:srgbClr val="00B050"/>
                </a:solidFill>
              </a:rPr>
              <a:t>100X</a:t>
            </a:r>
            <a:r>
              <a:rPr lang="en-US" dirty="0"/>
              <a:t> speed up over naïve loop</a:t>
            </a:r>
          </a:p>
        </p:txBody>
      </p:sp>
      <p:pic>
        <p:nvPicPr>
          <p:cNvPr id="8" name="Picture 7">
            <a:extLst>
              <a:ext uri="{FF2B5EF4-FFF2-40B4-BE49-F238E27FC236}">
                <a16:creationId xmlns:a16="http://schemas.microsoft.com/office/drawing/2014/main" id="{919C8834-5A3C-45B2-98E2-BC24D808E8D8}"/>
              </a:ext>
            </a:extLst>
          </p:cNvPr>
          <p:cNvPicPr>
            <a:picLocks noChangeAspect="1"/>
          </p:cNvPicPr>
          <p:nvPr/>
        </p:nvPicPr>
        <p:blipFill>
          <a:blip r:embed="rId3"/>
          <a:stretch>
            <a:fillRect/>
          </a:stretch>
        </p:blipFill>
        <p:spPr>
          <a:xfrm>
            <a:off x="614914" y="1647826"/>
            <a:ext cx="5117575" cy="2205038"/>
          </a:xfrm>
          <a:prstGeom prst="rect">
            <a:avLst/>
          </a:prstGeom>
        </p:spPr>
      </p:pic>
      <p:pic>
        <p:nvPicPr>
          <p:cNvPr id="10" name="Picture 9">
            <a:extLst>
              <a:ext uri="{FF2B5EF4-FFF2-40B4-BE49-F238E27FC236}">
                <a16:creationId xmlns:a16="http://schemas.microsoft.com/office/drawing/2014/main" id="{7EA583F4-7CAB-44C8-AA71-952ADBD14F2C}"/>
              </a:ext>
            </a:extLst>
          </p:cNvPr>
          <p:cNvPicPr>
            <a:picLocks noChangeAspect="1"/>
          </p:cNvPicPr>
          <p:nvPr/>
        </p:nvPicPr>
        <p:blipFill>
          <a:blip r:embed="rId4"/>
          <a:stretch>
            <a:fillRect/>
          </a:stretch>
        </p:blipFill>
        <p:spPr>
          <a:xfrm>
            <a:off x="7602537" y="1647826"/>
            <a:ext cx="2337680" cy="725487"/>
          </a:xfrm>
          <a:prstGeom prst="rect">
            <a:avLst/>
          </a:prstGeom>
        </p:spPr>
      </p:pic>
      <p:sp>
        <p:nvSpPr>
          <p:cNvPr id="11" name="Arrow: Right 10">
            <a:extLst>
              <a:ext uri="{FF2B5EF4-FFF2-40B4-BE49-F238E27FC236}">
                <a16:creationId xmlns:a16="http://schemas.microsoft.com/office/drawing/2014/main" id="{3997E54E-FF20-4218-8FDA-683E4B1B8DE7}"/>
              </a:ext>
            </a:extLst>
          </p:cNvPr>
          <p:cNvSpPr/>
          <p:nvPr/>
        </p:nvSpPr>
        <p:spPr>
          <a:xfrm>
            <a:off x="6096000" y="1854200"/>
            <a:ext cx="774700" cy="519113"/>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a:extLst>
              <a:ext uri="{FF2B5EF4-FFF2-40B4-BE49-F238E27FC236}">
                <a16:creationId xmlns:a16="http://schemas.microsoft.com/office/drawing/2014/main" id="{E3AAF734-DEDF-4F6B-8AE7-9065B01F1F59}"/>
              </a:ext>
            </a:extLst>
          </p:cNvPr>
          <p:cNvPicPr>
            <a:picLocks noChangeAspect="1"/>
          </p:cNvPicPr>
          <p:nvPr/>
        </p:nvPicPr>
        <p:blipFill>
          <a:blip r:embed="rId5"/>
          <a:stretch>
            <a:fillRect/>
          </a:stretch>
        </p:blipFill>
        <p:spPr>
          <a:xfrm>
            <a:off x="9367279" y="134629"/>
            <a:ext cx="2226282" cy="873744"/>
          </a:xfrm>
          <a:prstGeom prst="rect">
            <a:avLst/>
          </a:prstGeom>
        </p:spPr>
      </p:pic>
    </p:spTree>
    <p:extLst>
      <p:ext uri="{BB962C8B-B14F-4D97-AF65-F5344CB8AC3E}">
        <p14:creationId xmlns:p14="http://schemas.microsoft.com/office/powerpoint/2010/main" val="2942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EFF2-DA8C-4D40-9A37-A8A845D4FB78}"/>
              </a:ext>
            </a:extLst>
          </p:cNvPr>
          <p:cNvSpPr>
            <a:spLocks noGrp="1"/>
          </p:cNvSpPr>
          <p:nvPr>
            <p:ph type="title"/>
          </p:nvPr>
        </p:nvSpPr>
        <p:spPr/>
        <p:txBody>
          <a:bodyPr/>
          <a:lstStyle/>
          <a:p>
            <a:r>
              <a:rPr lang="en-US" dirty="0"/>
              <a:t>NumPy: Aggregation &amp; Statistics</a:t>
            </a:r>
          </a:p>
        </p:txBody>
      </p:sp>
      <p:sp>
        <p:nvSpPr>
          <p:cNvPr id="4" name="Text Placeholder 3">
            <a:extLst>
              <a:ext uri="{FF2B5EF4-FFF2-40B4-BE49-F238E27FC236}">
                <a16:creationId xmlns:a16="http://schemas.microsoft.com/office/drawing/2014/main" id="{53381119-0E33-4C5E-BB38-CD740C6ED35A}"/>
              </a:ext>
            </a:extLst>
          </p:cNvPr>
          <p:cNvSpPr>
            <a:spLocks noGrp="1"/>
          </p:cNvSpPr>
          <p:nvPr>
            <p:ph type="body" sz="quarter" idx="29"/>
          </p:nvPr>
        </p:nvSpPr>
        <p:spPr/>
        <p:txBody>
          <a:bodyPr/>
          <a:lstStyle/>
          <a:p>
            <a:r>
              <a:rPr lang="en-US" dirty="0"/>
              <a:t>Result: 100 Million elements: roughly </a:t>
            </a:r>
            <a:r>
              <a:rPr lang="en-US" b="1" dirty="0">
                <a:solidFill>
                  <a:srgbClr val="00B050"/>
                </a:solidFill>
              </a:rPr>
              <a:t>13X</a:t>
            </a:r>
          </a:p>
        </p:txBody>
      </p:sp>
      <p:pic>
        <p:nvPicPr>
          <p:cNvPr id="6" name="Picture 5">
            <a:extLst>
              <a:ext uri="{FF2B5EF4-FFF2-40B4-BE49-F238E27FC236}">
                <a16:creationId xmlns:a16="http://schemas.microsoft.com/office/drawing/2014/main" id="{A4A5CCAB-E903-4A5D-BB57-624C3F8BD3FE}"/>
              </a:ext>
            </a:extLst>
          </p:cNvPr>
          <p:cNvPicPr>
            <a:picLocks noChangeAspect="1"/>
          </p:cNvPicPr>
          <p:nvPr/>
        </p:nvPicPr>
        <p:blipFill>
          <a:blip r:embed="rId3"/>
          <a:stretch>
            <a:fillRect/>
          </a:stretch>
        </p:blipFill>
        <p:spPr>
          <a:xfrm>
            <a:off x="571501" y="1599816"/>
            <a:ext cx="3465698" cy="1985962"/>
          </a:xfrm>
          <a:prstGeom prst="rect">
            <a:avLst/>
          </a:prstGeom>
        </p:spPr>
      </p:pic>
      <p:pic>
        <p:nvPicPr>
          <p:cNvPr id="8" name="Picture 7">
            <a:extLst>
              <a:ext uri="{FF2B5EF4-FFF2-40B4-BE49-F238E27FC236}">
                <a16:creationId xmlns:a16="http://schemas.microsoft.com/office/drawing/2014/main" id="{860BE20F-F8B5-43F0-BD6E-9EC5DB24774A}"/>
              </a:ext>
            </a:extLst>
          </p:cNvPr>
          <p:cNvPicPr>
            <a:picLocks noChangeAspect="1"/>
          </p:cNvPicPr>
          <p:nvPr/>
        </p:nvPicPr>
        <p:blipFill>
          <a:blip r:embed="rId4"/>
          <a:stretch>
            <a:fillRect/>
          </a:stretch>
        </p:blipFill>
        <p:spPr>
          <a:xfrm>
            <a:off x="6418262" y="1714500"/>
            <a:ext cx="2611438" cy="447675"/>
          </a:xfrm>
          <a:prstGeom prst="rect">
            <a:avLst/>
          </a:prstGeom>
        </p:spPr>
      </p:pic>
      <p:sp>
        <p:nvSpPr>
          <p:cNvPr id="9" name="Arrow: Right 8">
            <a:extLst>
              <a:ext uri="{FF2B5EF4-FFF2-40B4-BE49-F238E27FC236}">
                <a16:creationId xmlns:a16="http://schemas.microsoft.com/office/drawing/2014/main" id="{80706080-948D-43CF-B361-7E95C2015E7F}"/>
              </a:ext>
            </a:extLst>
          </p:cNvPr>
          <p:cNvSpPr/>
          <p:nvPr/>
        </p:nvSpPr>
        <p:spPr>
          <a:xfrm>
            <a:off x="4693598" y="1714500"/>
            <a:ext cx="774700" cy="519113"/>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6226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EADA9F-D444-4F95-977A-071EF7FA0A7E}"/>
              </a:ext>
            </a:extLst>
          </p:cNvPr>
          <p:cNvSpPr/>
          <p:nvPr/>
        </p:nvSpPr>
        <p:spPr>
          <a:xfrm>
            <a:off x="469900" y="3347056"/>
            <a:ext cx="4203700" cy="2103120"/>
          </a:xfrm>
          <a:prstGeom prst="rect">
            <a:avLst/>
          </a:prstGeom>
          <a:solidFill>
            <a:schemeClr val="bg1"/>
          </a:solidFill>
          <a:ln w="1270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F6EA215-EB3B-4721-9976-47EB7850DDF7}"/>
              </a:ext>
            </a:extLst>
          </p:cNvPr>
          <p:cNvSpPr>
            <a:spLocks noGrp="1"/>
          </p:cNvSpPr>
          <p:nvPr>
            <p:ph type="title"/>
          </p:nvPr>
        </p:nvSpPr>
        <p:spPr/>
        <p:txBody>
          <a:bodyPr/>
          <a:lstStyle/>
          <a:p>
            <a:r>
              <a:rPr lang="en-US" dirty="0"/>
              <a:t>NumPy Broadcasting: Vectorized!</a:t>
            </a:r>
          </a:p>
        </p:txBody>
      </p:sp>
      <p:sp>
        <p:nvSpPr>
          <p:cNvPr id="3" name="Content Placeholder 2">
            <a:extLst>
              <a:ext uri="{FF2B5EF4-FFF2-40B4-BE49-F238E27FC236}">
                <a16:creationId xmlns:a16="http://schemas.microsoft.com/office/drawing/2014/main" id="{43D8BC60-B09E-43B0-B777-186A0C23B72E}"/>
              </a:ext>
            </a:extLst>
          </p:cNvPr>
          <p:cNvSpPr>
            <a:spLocks noGrp="1"/>
          </p:cNvSpPr>
          <p:nvPr>
            <p:ph type="body" sz="quarter" idx="10"/>
          </p:nvPr>
        </p:nvSpPr>
        <p:spPr/>
        <p:txBody>
          <a:bodyPr/>
          <a:lstStyle/>
          <a:p>
            <a:pPr marL="342900" indent="-342900">
              <a:buFont typeface="Arial" panose="020B0604020202020204" pitchFamily="34" charset="0"/>
              <a:buChar char="•"/>
            </a:pPr>
            <a:r>
              <a:rPr lang="en-US" sz="2200" dirty="0">
                <a:latin typeface="Open Sans" panose="020B0606030504020204" pitchFamily="34" charset="0"/>
              </a:rPr>
              <a:t>Support with AVX2 and AVX512 instructions</a:t>
            </a:r>
          </a:p>
          <a:p>
            <a:pPr marL="342900" indent="-342900">
              <a:buFont typeface="Arial" panose="020B0604020202020204" pitchFamily="34" charset="0"/>
              <a:buChar char="•"/>
            </a:pPr>
            <a:r>
              <a:rPr lang="en-US" sz="2200" dirty="0">
                <a:latin typeface="Open Sans" panose="020B0606030504020204" pitchFamily="34" charset="0"/>
              </a:rPr>
              <a:t>Apply an operator with a scalar to each element in vector</a:t>
            </a:r>
          </a:p>
          <a:p>
            <a:pPr marL="342900" indent="-342900">
              <a:buFont typeface="Arial" panose="020B0604020202020204" pitchFamily="34" charset="0"/>
              <a:buChar char="•"/>
            </a:pPr>
            <a:r>
              <a:rPr lang="en-US" sz="2200" dirty="0">
                <a:latin typeface="Open Sans" panose="020B0606030504020204" pitchFamily="34" charset="0"/>
              </a:rPr>
              <a:t>Also, apply operator with lower dimension vector to larger dimension</a:t>
            </a:r>
            <a:br>
              <a:rPr lang="en-US" sz="2200" dirty="0">
                <a:solidFill>
                  <a:srgbClr val="333333"/>
                </a:solidFill>
                <a:latin typeface="Open Sans" panose="020B0606030504020204" pitchFamily="34" charset="0"/>
              </a:rPr>
            </a:br>
            <a:endParaRPr lang="en-US" sz="2200" dirty="0">
              <a:solidFill>
                <a:srgbClr val="333333"/>
              </a:solidFill>
              <a:latin typeface="Open Sans" panose="020B0606030504020204" pitchFamily="34" charset="0"/>
            </a:endParaRPr>
          </a:p>
          <a:p>
            <a:pPr marL="457200" lvl="1" indent="0">
              <a:buNone/>
            </a:pPr>
            <a:r>
              <a:rPr lang="en-US" altLang="en-US" sz="1800" b="1" dirty="0">
                <a:solidFill>
                  <a:srgbClr val="000000"/>
                </a:solidFill>
                <a:latin typeface="Consolas" panose="020B0609020204030204" pitchFamily="49" charset="0"/>
              </a:rPr>
              <a:t>a = </a:t>
            </a:r>
            <a:r>
              <a:rPr kumimoji="0" lang="en-US" altLang="en-US" sz="1800" b="1" i="0" u="none" strike="noStrike" cap="none" normalizeH="0" baseline="0" dirty="0" err="1">
                <a:ln>
                  <a:noFill/>
                </a:ln>
                <a:solidFill>
                  <a:srgbClr val="000000"/>
                </a:solidFill>
                <a:effectLst/>
                <a:latin typeface="Consolas" panose="020B0609020204030204" pitchFamily="49" charset="0"/>
              </a:rPr>
              <a:t>np</a:t>
            </a:r>
            <a:r>
              <a:rPr kumimoji="0" lang="en-US" altLang="en-US" sz="1800" b="1" i="0" u="none" strike="noStrike" cap="none" normalizeH="0" baseline="0" dirty="0" err="1">
                <a:ln>
                  <a:noFill/>
                </a:ln>
                <a:solidFill>
                  <a:srgbClr val="CE5C00"/>
                </a:solidFill>
                <a:effectLst/>
                <a:latin typeface="Consolas" panose="020B0609020204030204" pitchFamily="49" charset="0"/>
              </a:rPr>
              <a:t>.</a:t>
            </a:r>
            <a:r>
              <a:rPr kumimoji="0" lang="en-US" altLang="en-US" sz="1800" b="1" i="0" u="none" strike="noStrike" cap="none" normalizeH="0" baseline="0" dirty="0" err="1">
                <a:ln>
                  <a:noFill/>
                </a:ln>
                <a:solidFill>
                  <a:srgbClr val="000000"/>
                </a:solidFill>
                <a:effectLst/>
                <a:latin typeface="Consolas" panose="020B0609020204030204" pitchFamily="49" charset="0"/>
              </a:rPr>
              <a:t>array</a:t>
            </a:r>
            <a:r>
              <a:rPr kumimoji="0" lang="en-US" altLang="en-US" sz="1800" b="1" i="0" u="none" strike="noStrike" cap="none" normalizeH="0" baseline="0" dirty="0">
                <a:ln>
                  <a:noFill/>
                </a:ln>
                <a:solidFill>
                  <a:srgbClr val="000000"/>
                </a:solidFill>
                <a:effectLst/>
                <a:latin typeface="Consolas" panose="020B0609020204030204" pitchFamily="49" charset="0"/>
              </a:rPr>
              <a:t>([</a:t>
            </a:r>
            <a:r>
              <a:rPr kumimoji="0" lang="en-US" altLang="en-US" sz="1800" b="1" i="0" u="none" strike="noStrike" cap="none" normalizeH="0" baseline="0" dirty="0">
                <a:ln>
                  <a:noFill/>
                </a:ln>
                <a:solidFill>
                  <a:srgbClr val="FF0000"/>
                </a:solidFill>
                <a:effectLst/>
                <a:latin typeface="Consolas" panose="020B0609020204030204" pitchFamily="49" charset="0"/>
              </a:rPr>
              <a:t>1.0</a:t>
            </a:r>
            <a:r>
              <a:rPr kumimoji="0" lang="en-US" altLang="en-US" sz="1800" b="1" i="0" u="none" strike="noStrike" cap="none" normalizeH="0" baseline="0" dirty="0">
                <a:ln>
                  <a:noFill/>
                </a:ln>
                <a:solidFill>
                  <a:schemeClr val="tx1"/>
                </a:solidFill>
                <a:effectLst/>
                <a:latin typeface="Consolas" panose="020B0609020204030204" pitchFamily="49" charset="0"/>
              </a:rPr>
              <a:t> </a:t>
            </a:r>
            <a:r>
              <a:rPr kumimoji="0" lang="en-US" altLang="en-US" sz="1800" b="1" i="0" u="none" strike="noStrike" cap="none" normalizeH="0" baseline="0" dirty="0">
                <a:ln>
                  <a:noFill/>
                </a:ln>
                <a:solidFill>
                  <a:srgbClr val="FF0000"/>
                </a:solidFill>
                <a:effectLst/>
                <a:latin typeface="Consolas" panose="020B0609020204030204" pitchFamily="49" charset="0"/>
              </a:rPr>
              <a:t>2.0 3.0</a:t>
            </a:r>
            <a:r>
              <a:rPr kumimoji="0" lang="en-US" altLang="en-US" sz="1800" b="1" i="0" u="none" strike="noStrike" cap="none" normalizeH="0" baseline="0" dirty="0">
                <a:ln>
                  <a:noFill/>
                </a:ln>
                <a:solidFill>
                  <a:srgbClr val="000000"/>
                </a:solidFill>
                <a:effectLst/>
                <a:latin typeface="Consolas" panose="020B0609020204030204" pitchFamily="49" charset="0"/>
              </a:rPr>
              <a:t>])</a:t>
            </a:r>
            <a:r>
              <a:rPr kumimoji="0" lang="en-US" altLang="en-US" sz="1800" b="1" i="0" u="none" strike="noStrike" cap="none" normalizeH="0" baseline="0" dirty="0">
                <a:ln>
                  <a:noFill/>
                </a:ln>
                <a:solidFill>
                  <a:schemeClr val="tx1"/>
                </a:solidFill>
                <a:effectLst/>
                <a:latin typeface="Consolas" panose="020B0609020204030204" pitchFamily="49" charset="0"/>
              </a:rPr>
              <a:t> </a:t>
            </a:r>
            <a:endParaRPr lang="en-US" altLang="en-US" sz="1800" b="1" dirty="0">
              <a:solidFill>
                <a:srgbClr val="8F5902"/>
              </a:solidFill>
              <a:latin typeface="Consolas" panose="020B0609020204030204" pitchFamily="49" charset="0"/>
            </a:endParaRPr>
          </a:p>
          <a:p>
            <a:pPr marL="457200" lvl="1" indent="0">
              <a:buNone/>
            </a:pPr>
            <a:r>
              <a:rPr kumimoji="0" lang="en-US" altLang="en-US" sz="1800" b="1" i="0" u="none" strike="noStrike" cap="none" normalizeH="0" baseline="0" dirty="0">
                <a:ln>
                  <a:noFill/>
                </a:ln>
                <a:solidFill>
                  <a:srgbClr val="000000"/>
                </a:solidFill>
                <a:effectLst/>
                <a:latin typeface="Consolas" panose="020B0609020204030204" pitchFamily="49" charset="0"/>
              </a:rPr>
              <a:t>b</a:t>
            </a:r>
            <a:r>
              <a:rPr lang="en-US" altLang="en-US" sz="1800" b="1" dirty="0">
                <a:solidFill>
                  <a:srgbClr val="000000"/>
                </a:solidFill>
                <a:latin typeface="Consolas" panose="020B0609020204030204" pitchFamily="49" charset="0"/>
              </a:rPr>
              <a:t> = </a:t>
            </a:r>
            <a:r>
              <a:rPr kumimoji="0" lang="en-US" altLang="en-US" sz="1800" b="1" i="0" u="none" strike="noStrike" cap="none" normalizeH="0" baseline="0" dirty="0">
                <a:ln>
                  <a:noFill/>
                </a:ln>
                <a:solidFill>
                  <a:srgbClr val="FF0000"/>
                </a:solidFill>
                <a:effectLst/>
                <a:latin typeface="Consolas" panose="020B0609020204030204" pitchFamily="49" charset="0"/>
              </a:rPr>
              <a:t>2.0 </a:t>
            </a:r>
            <a:endParaRPr lang="en-US" altLang="en-US" sz="1800" b="1" dirty="0">
              <a:solidFill>
                <a:srgbClr val="FF0000"/>
              </a:solidFill>
              <a:latin typeface="Consolas" panose="020B0609020204030204" pitchFamily="49" charset="0"/>
            </a:endParaRPr>
          </a:p>
          <a:p>
            <a:pPr marL="457200" lvl="1" indent="0">
              <a:buNone/>
            </a:pPr>
            <a:r>
              <a:rPr kumimoji="0" lang="en-US" altLang="en-US" sz="1800" b="1" i="0" u="none" strike="noStrike" cap="none" normalizeH="0" baseline="0" dirty="0">
                <a:ln>
                  <a:noFill/>
                </a:ln>
                <a:solidFill>
                  <a:srgbClr val="000000"/>
                </a:solidFill>
                <a:effectLst/>
                <a:latin typeface="Consolas" panose="020B0609020204030204" pitchFamily="49" charset="0"/>
              </a:rPr>
              <a:t>a * b</a:t>
            </a:r>
            <a:r>
              <a:rPr kumimoji="0" lang="en-US" altLang="en-US" sz="1800" b="1" i="0" u="none" strike="noStrike" cap="none" normalizeH="0" baseline="0" dirty="0">
                <a:ln>
                  <a:noFill/>
                </a:ln>
                <a:solidFill>
                  <a:schemeClr val="tx1"/>
                </a:solidFill>
                <a:effectLst/>
                <a:latin typeface="Consolas" panose="020B0609020204030204" pitchFamily="49" charset="0"/>
              </a:rPr>
              <a:t> </a:t>
            </a:r>
          </a:p>
          <a:p>
            <a:pPr marL="914400" lvl="2" indent="0">
              <a:buNone/>
            </a:pPr>
            <a:r>
              <a:rPr kumimoji="0" lang="en-US" altLang="en-US" sz="1800" b="1" i="1" u="none" strike="noStrike" cap="none" normalizeH="0" baseline="0" dirty="0">
                <a:ln>
                  <a:noFill/>
                </a:ln>
                <a:solidFill>
                  <a:srgbClr val="000000"/>
                </a:solidFill>
                <a:effectLst/>
                <a:latin typeface="Consolas" panose="020B0609020204030204" pitchFamily="49" charset="0"/>
              </a:rPr>
              <a:t>array([ 2. 4. 6.])</a:t>
            </a:r>
            <a:r>
              <a:rPr kumimoji="0" lang="en-US" altLang="en-US" sz="1800" b="1" i="0" u="none" strike="noStrike" cap="none" normalizeH="0" baseline="0" dirty="0">
                <a:ln>
                  <a:noFill/>
                </a:ln>
                <a:solidFill>
                  <a:schemeClr val="tx1"/>
                </a:solidFill>
                <a:effectLst/>
                <a:latin typeface="Consolas" panose="020B0609020204030204" pitchFamily="49" charset="0"/>
              </a:rPr>
              <a:t> </a:t>
            </a:r>
          </a:p>
          <a:p>
            <a:pPr marL="914400" lvl="2" indent="0">
              <a:buNone/>
            </a:pPr>
            <a:endParaRPr kumimoji="0" lang="en-US" altLang="en-US" sz="1600" b="0" i="0" u="none" strike="noStrike" cap="none" normalizeH="0" baseline="0" dirty="0">
              <a:ln>
                <a:noFill/>
              </a:ln>
              <a:solidFill>
                <a:schemeClr val="tx1"/>
              </a:solidFill>
              <a:effectLst/>
              <a:latin typeface="Consolas" panose="020B0609020204030204" pitchFamily="49" charset="0"/>
            </a:endParaRPr>
          </a:p>
          <a:p>
            <a:pPr lvl="2"/>
            <a:endParaRPr lang="en-US" sz="1400" dirty="0">
              <a:solidFill>
                <a:srgbClr val="333333"/>
              </a:solidFill>
              <a:latin typeface="Open Sans" panose="020B0606030504020204" pitchFamily="34" charset="0"/>
            </a:endParaRPr>
          </a:p>
        </p:txBody>
      </p:sp>
      <p:pic>
        <p:nvPicPr>
          <p:cNvPr id="6" name="Picture 5">
            <a:extLst>
              <a:ext uri="{FF2B5EF4-FFF2-40B4-BE49-F238E27FC236}">
                <a16:creationId xmlns:a16="http://schemas.microsoft.com/office/drawing/2014/main" id="{9F37A0AC-4887-488B-B2DA-BD5DE489EDBF}"/>
              </a:ext>
            </a:extLst>
          </p:cNvPr>
          <p:cNvPicPr>
            <a:picLocks noChangeAspect="1"/>
          </p:cNvPicPr>
          <p:nvPr/>
        </p:nvPicPr>
        <p:blipFill>
          <a:blip r:embed="rId3"/>
          <a:stretch>
            <a:fillRect/>
          </a:stretch>
        </p:blipFill>
        <p:spPr>
          <a:xfrm>
            <a:off x="4783183" y="3347056"/>
            <a:ext cx="6114636" cy="2114550"/>
          </a:xfrm>
          <a:prstGeom prst="rect">
            <a:avLst/>
          </a:prstGeom>
        </p:spPr>
      </p:pic>
      <p:pic>
        <p:nvPicPr>
          <p:cNvPr id="8" name="Picture 7">
            <a:extLst>
              <a:ext uri="{FF2B5EF4-FFF2-40B4-BE49-F238E27FC236}">
                <a16:creationId xmlns:a16="http://schemas.microsoft.com/office/drawing/2014/main" id="{16F56266-241A-4B6B-AD72-12A1A7DB1545}"/>
              </a:ext>
            </a:extLst>
          </p:cNvPr>
          <p:cNvPicPr>
            <a:picLocks noChangeAspect="1"/>
          </p:cNvPicPr>
          <p:nvPr/>
        </p:nvPicPr>
        <p:blipFill>
          <a:blip r:embed="rId3"/>
          <a:stretch>
            <a:fillRect/>
          </a:stretch>
        </p:blipFill>
        <p:spPr>
          <a:xfrm>
            <a:off x="10121900" y="112104"/>
            <a:ext cx="1498599" cy="518242"/>
          </a:xfrm>
          <a:prstGeom prst="rect">
            <a:avLst/>
          </a:prstGeom>
        </p:spPr>
      </p:pic>
    </p:spTree>
    <p:extLst>
      <p:ext uri="{BB962C8B-B14F-4D97-AF65-F5344CB8AC3E}">
        <p14:creationId xmlns:p14="http://schemas.microsoft.com/office/powerpoint/2010/main" val="19300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AEBC-2DA8-4E3C-8970-691D4C88C8F4}"/>
              </a:ext>
            </a:extLst>
          </p:cNvPr>
          <p:cNvSpPr>
            <a:spLocks noGrp="1"/>
          </p:cNvSpPr>
          <p:nvPr>
            <p:ph type="title"/>
          </p:nvPr>
        </p:nvSpPr>
        <p:spPr/>
        <p:txBody>
          <a:bodyPr/>
          <a:lstStyle/>
          <a:p>
            <a:pPr algn="ctr"/>
            <a:r>
              <a:rPr lang="en-US" dirty="0"/>
              <a:t>Broadcasting Graphically</a:t>
            </a:r>
          </a:p>
        </p:txBody>
      </p:sp>
      <p:sp>
        <p:nvSpPr>
          <p:cNvPr id="13" name="Content Placeholder 2">
            <a:extLst>
              <a:ext uri="{FF2B5EF4-FFF2-40B4-BE49-F238E27FC236}">
                <a16:creationId xmlns:a16="http://schemas.microsoft.com/office/drawing/2014/main" id="{4C3C6246-8A46-4F66-BFF7-44FDF51C641D}"/>
              </a:ext>
            </a:extLst>
          </p:cNvPr>
          <p:cNvSpPr>
            <a:spLocks noGrp="1"/>
          </p:cNvSpPr>
          <p:nvPr>
            <p:ph type="body" sz="quarter" idx="10"/>
          </p:nvPr>
        </p:nvSpPr>
        <p:spPr/>
        <p:txBody>
          <a:bodyPr>
            <a:normAutofit/>
          </a:bodyPr>
          <a:lstStyle/>
          <a:p>
            <a:r>
              <a:rPr lang="en-US" sz="2400" dirty="0">
                <a:latin typeface="Open Sans" panose="020B0606030504020204" pitchFamily="34" charset="0"/>
              </a:rPr>
              <a:t>Non-matching dimensions are extended and data copied at HW level</a:t>
            </a:r>
          </a:p>
          <a:p>
            <a:r>
              <a:rPr lang="en-US" sz="2400" dirty="0">
                <a:latin typeface="Open Sans" panose="020B0606030504020204" pitchFamily="34" charset="0"/>
              </a:rPr>
              <a:t>Once dimensions match the vectors can be added, subtracted etc.</a:t>
            </a:r>
          </a:p>
          <a:p>
            <a:endParaRPr lang="en-US" altLang="en-US" sz="2400" dirty="0">
              <a:latin typeface="Open Sans" panose="020B0606030504020204" pitchFamily="34" charset="0"/>
            </a:endParaRPr>
          </a:p>
          <a:p>
            <a:r>
              <a:rPr kumimoji="0" lang="en-US" altLang="en-US" sz="2400" b="0" i="0" u="none" strike="noStrike" cap="none" normalizeH="0" baseline="0" dirty="0">
                <a:ln>
                  <a:noFill/>
                </a:ln>
                <a:effectLst/>
                <a:latin typeface="Open Sans" panose="020B0606030504020204" pitchFamily="34" charset="0"/>
              </a:rPr>
              <a:t>First example: </a:t>
            </a:r>
          </a:p>
          <a:p>
            <a:pPr lvl="1"/>
            <a:r>
              <a:rPr lang="en-US" altLang="en-US" sz="2000" dirty="0" err="1">
                <a:solidFill>
                  <a:schemeClr val="bg1"/>
                </a:solidFill>
                <a:latin typeface="Open Sans" panose="020B0606030504020204" pitchFamily="34" charset="0"/>
              </a:rPr>
              <a:t>a.shape</a:t>
            </a:r>
            <a:r>
              <a:rPr lang="en-US" altLang="en-US" sz="2000" dirty="0">
                <a:solidFill>
                  <a:schemeClr val="bg1"/>
                </a:solidFill>
                <a:latin typeface="Open Sans" panose="020B0606030504020204" pitchFamily="34" charset="0"/>
              </a:rPr>
              <a:t> (1, 3)</a:t>
            </a:r>
          </a:p>
          <a:p>
            <a:pPr lvl="1"/>
            <a:r>
              <a:rPr kumimoji="0" lang="en-US" altLang="en-US" sz="2000" b="0" i="0" u="none" strike="noStrike" cap="none" normalizeH="0" baseline="0" dirty="0" err="1">
                <a:ln>
                  <a:noFill/>
                </a:ln>
                <a:solidFill>
                  <a:schemeClr val="bg1"/>
                </a:solidFill>
                <a:effectLst/>
                <a:latin typeface="Open Sans" panose="020B0606030504020204" pitchFamily="34" charset="0"/>
              </a:rPr>
              <a:t>b.s</a:t>
            </a:r>
            <a:r>
              <a:rPr lang="en-US" altLang="en-US" sz="2000" dirty="0" err="1">
                <a:solidFill>
                  <a:schemeClr val="bg1"/>
                </a:solidFill>
                <a:latin typeface="Open Sans" panose="020B0606030504020204" pitchFamily="34" charset="0"/>
              </a:rPr>
              <a:t>hape</a:t>
            </a:r>
            <a:r>
              <a:rPr lang="en-US" altLang="en-US" sz="2000" dirty="0">
                <a:solidFill>
                  <a:schemeClr val="bg1"/>
                </a:solidFill>
                <a:latin typeface="Open Sans" panose="020B0606030504020204" pitchFamily="34" charset="0"/>
              </a:rPr>
              <a:t> (1,1) # extend/copy to (1, 3)</a:t>
            </a:r>
          </a:p>
          <a:p>
            <a:pPr lvl="1"/>
            <a:r>
              <a:rPr lang="en-US" altLang="en-US" sz="2000" dirty="0" err="1">
                <a:solidFill>
                  <a:schemeClr val="bg1"/>
                </a:solidFill>
                <a:latin typeface="Open Sans" panose="020B0606030504020204" pitchFamily="34" charset="0"/>
              </a:rPr>
              <a:t>result.shape</a:t>
            </a:r>
            <a:r>
              <a:rPr lang="en-US" altLang="en-US" sz="2000" dirty="0">
                <a:solidFill>
                  <a:schemeClr val="bg1"/>
                </a:solidFill>
                <a:latin typeface="Open Sans" panose="020B0606030504020204" pitchFamily="34" charset="0"/>
              </a:rPr>
              <a:t> (1, 3)</a:t>
            </a:r>
            <a:br>
              <a:rPr lang="en-US" altLang="en-US" sz="1800" dirty="0">
                <a:solidFill>
                  <a:schemeClr val="bg1"/>
                </a:solidFill>
                <a:latin typeface="Open Sans" panose="020B0606030504020204" pitchFamily="34" charset="0"/>
              </a:rPr>
            </a:br>
            <a:endParaRPr lang="en-US" altLang="en-US" sz="1800" dirty="0">
              <a:solidFill>
                <a:schemeClr val="bg1"/>
              </a:solidFill>
              <a:latin typeface="Open Sans" panose="020B0606030504020204" pitchFamily="34" charset="0"/>
            </a:endParaRPr>
          </a:p>
          <a:p>
            <a:endParaRPr lang="en-US" altLang="en-US" sz="2200" dirty="0">
              <a:latin typeface="Open Sans" panose="020B0606030504020204" pitchFamily="34" charset="0"/>
            </a:endParaRPr>
          </a:p>
          <a:p>
            <a:endParaRPr kumimoji="0" lang="en-US" altLang="en-US" sz="1600" b="0" i="0" u="none" strike="noStrike" cap="none" normalizeH="0" baseline="0" dirty="0">
              <a:ln>
                <a:noFill/>
              </a:ln>
              <a:effectLst/>
              <a:latin typeface="Consolas" panose="020B0609020204030204" pitchFamily="49" charset="0"/>
            </a:endParaRPr>
          </a:p>
          <a:p>
            <a:pPr lvl="2"/>
            <a:endParaRPr lang="en-US" sz="1400" dirty="0">
              <a:solidFill>
                <a:schemeClr val="bg1"/>
              </a:solidFill>
              <a:latin typeface="Open Sans" panose="020B0606030504020204" pitchFamily="34" charset="0"/>
            </a:endParaRPr>
          </a:p>
        </p:txBody>
      </p:sp>
      <p:pic>
        <p:nvPicPr>
          <p:cNvPr id="5" name="Picture 4">
            <a:extLst>
              <a:ext uri="{FF2B5EF4-FFF2-40B4-BE49-F238E27FC236}">
                <a16:creationId xmlns:a16="http://schemas.microsoft.com/office/drawing/2014/main" id="{7AEAA017-9ABC-4D1E-A423-E4F698D81D3C}"/>
              </a:ext>
            </a:extLst>
          </p:cNvPr>
          <p:cNvPicPr>
            <a:picLocks noChangeAspect="1"/>
          </p:cNvPicPr>
          <p:nvPr/>
        </p:nvPicPr>
        <p:blipFill>
          <a:blip r:embed="rId3"/>
          <a:stretch>
            <a:fillRect/>
          </a:stretch>
        </p:blipFill>
        <p:spPr>
          <a:xfrm>
            <a:off x="5257800" y="3066064"/>
            <a:ext cx="5692295" cy="1968497"/>
          </a:xfrm>
          <a:prstGeom prst="rect">
            <a:avLst/>
          </a:prstGeom>
        </p:spPr>
      </p:pic>
      <p:pic>
        <p:nvPicPr>
          <p:cNvPr id="7" name="Picture 6">
            <a:extLst>
              <a:ext uri="{FF2B5EF4-FFF2-40B4-BE49-F238E27FC236}">
                <a16:creationId xmlns:a16="http://schemas.microsoft.com/office/drawing/2014/main" id="{814393A9-C49B-48A0-86F0-EFAB69E99774}"/>
              </a:ext>
            </a:extLst>
          </p:cNvPr>
          <p:cNvPicPr>
            <a:picLocks noChangeAspect="1"/>
          </p:cNvPicPr>
          <p:nvPr/>
        </p:nvPicPr>
        <p:blipFill>
          <a:blip r:embed="rId3"/>
          <a:stretch>
            <a:fillRect/>
          </a:stretch>
        </p:blipFill>
        <p:spPr>
          <a:xfrm>
            <a:off x="10121900" y="112104"/>
            <a:ext cx="1498599" cy="518242"/>
          </a:xfrm>
          <a:prstGeom prst="rect">
            <a:avLst/>
          </a:prstGeom>
        </p:spPr>
      </p:pic>
    </p:spTree>
    <p:extLst>
      <p:ext uri="{BB962C8B-B14F-4D97-AF65-F5344CB8AC3E}">
        <p14:creationId xmlns:p14="http://schemas.microsoft.com/office/powerpoint/2010/main" val="196210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AEBC-2DA8-4E3C-8970-691D4C88C8F4}"/>
              </a:ext>
            </a:extLst>
          </p:cNvPr>
          <p:cNvSpPr>
            <a:spLocks noGrp="1"/>
          </p:cNvSpPr>
          <p:nvPr>
            <p:ph type="title"/>
          </p:nvPr>
        </p:nvSpPr>
        <p:spPr/>
        <p:txBody>
          <a:bodyPr/>
          <a:lstStyle/>
          <a:p>
            <a:pPr algn="ctr"/>
            <a:r>
              <a:rPr lang="en-US" dirty="0"/>
              <a:t>Broadcasting Graphically</a:t>
            </a:r>
          </a:p>
        </p:txBody>
      </p:sp>
      <p:sp>
        <p:nvSpPr>
          <p:cNvPr id="13" name="Content Placeholder 2">
            <a:extLst>
              <a:ext uri="{FF2B5EF4-FFF2-40B4-BE49-F238E27FC236}">
                <a16:creationId xmlns:a16="http://schemas.microsoft.com/office/drawing/2014/main" id="{4C3C6246-8A46-4F66-BFF7-44FDF51C641D}"/>
              </a:ext>
            </a:extLst>
          </p:cNvPr>
          <p:cNvSpPr>
            <a:spLocks noGrp="1"/>
          </p:cNvSpPr>
          <p:nvPr>
            <p:ph type="body" sz="quarter" idx="10"/>
          </p:nvPr>
        </p:nvSpPr>
        <p:spPr/>
        <p:txBody>
          <a:bodyPr>
            <a:normAutofit/>
          </a:bodyPr>
          <a:lstStyle/>
          <a:p>
            <a:r>
              <a:rPr lang="en-US" sz="2400" dirty="0">
                <a:latin typeface="Open Sans" panose="020B0606030504020204" pitchFamily="34" charset="0"/>
              </a:rPr>
              <a:t>Non-matching dimensions are extended and data copied at HW level</a:t>
            </a:r>
          </a:p>
          <a:p>
            <a:r>
              <a:rPr lang="en-US" sz="2400" dirty="0">
                <a:latin typeface="Open Sans" panose="020B0606030504020204" pitchFamily="34" charset="0"/>
              </a:rPr>
              <a:t>Once dimensions match the vectors can be added, subtracted etc.</a:t>
            </a:r>
          </a:p>
          <a:p>
            <a:endParaRPr lang="en-US" altLang="en-US" sz="2400" dirty="0">
              <a:latin typeface="Open Sans" panose="020B0606030504020204" pitchFamily="34" charset="0"/>
            </a:endParaRPr>
          </a:p>
          <a:p>
            <a:r>
              <a:rPr lang="en-US" altLang="en-US" sz="2400" dirty="0">
                <a:latin typeface="Open Sans" panose="020B0606030504020204" pitchFamily="34" charset="0"/>
              </a:rPr>
              <a:t>Second</a:t>
            </a:r>
            <a:r>
              <a:rPr kumimoji="0" lang="en-US" altLang="en-US" sz="2400" b="0" i="0" u="none" strike="noStrike" cap="none" normalizeH="0" baseline="0" dirty="0">
                <a:ln>
                  <a:noFill/>
                </a:ln>
                <a:effectLst/>
                <a:latin typeface="Open Sans" panose="020B0606030504020204" pitchFamily="34" charset="0"/>
              </a:rPr>
              <a:t> example: </a:t>
            </a:r>
          </a:p>
          <a:p>
            <a:pPr lvl="1"/>
            <a:r>
              <a:rPr lang="en-US" altLang="en-US" sz="2000" dirty="0" err="1">
                <a:solidFill>
                  <a:schemeClr val="bg1"/>
                </a:solidFill>
                <a:latin typeface="Open Sans" panose="020B0606030504020204" pitchFamily="34" charset="0"/>
              </a:rPr>
              <a:t>a.shape</a:t>
            </a:r>
            <a:r>
              <a:rPr lang="en-US" altLang="en-US" sz="2000" dirty="0">
                <a:solidFill>
                  <a:schemeClr val="bg1"/>
                </a:solidFill>
                <a:latin typeface="Open Sans" panose="020B0606030504020204" pitchFamily="34" charset="0"/>
              </a:rPr>
              <a:t> (4, 3)</a:t>
            </a:r>
          </a:p>
          <a:p>
            <a:pPr lvl="1"/>
            <a:r>
              <a:rPr kumimoji="0" lang="en-US" altLang="en-US" sz="2000" b="0" i="0" u="none" strike="noStrike" cap="none" normalizeH="0" baseline="0" dirty="0" err="1">
                <a:ln>
                  <a:noFill/>
                </a:ln>
                <a:solidFill>
                  <a:schemeClr val="bg1"/>
                </a:solidFill>
                <a:effectLst/>
                <a:latin typeface="Open Sans" panose="020B0606030504020204" pitchFamily="34" charset="0"/>
              </a:rPr>
              <a:t>b.s</a:t>
            </a:r>
            <a:r>
              <a:rPr lang="en-US" altLang="en-US" sz="2000" dirty="0" err="1">
                <a:solidFill>
                  <a:schemeClr val="bg1"/>
                </a:solidFill>
                <a:latin typeface="Open Sans" panose="020B0606030504020204" pitchFamily="34" charset="0"/>
              </a:rPr>
              <a:t>hape</a:t>
            </a:r>
            <a:r>
              <a:rPr lang="en-US" altLang="en-US" sz="2000" dirty="0">
                <a:solidFill>
                  <a:schemeClr val="bg1"/>
                </a:solidFill>
                <a:latin typeface="Open Sans" panose="020B0606030504020204" pitchFamily="34" charset="0"/>
              </a:rPr>
              <a:t> (1, 3) # extend/copy to (4, 3)</a:t>
            </a:r>
          </a:p>
          <a:p>
            <a:pPr lvl="1"/>
            <a:r>
              <a:rPr lang="en-US" altLang="en-US" sz="2000" dirty="0" err="1">
                <a:solidFill>
                  <a:schemeClr val="bg1"/>
                </a:solidFill>
                <a:latin typeface="Open Sans" panose="020B0606030504020204" pitchFamily="34" charset="0"/>
              </a:rPr>
              <a:t>result.shape</a:t>
            </a:r>
            <a:r>
              <a:rPr lang="en-US" altLang="en-US" sz="2000" dirty="0">
                <a:solidFill>
                  <a:schemeClr val="bg1"/>
                </a:solidFill>
                <a:latin typeface="Open Sans" panose="020B0606030504020204" pitchFamily="34" charset="0"/>
              </a:rPr>
              <a:t> (4, 3)</a:t>
            </a:r>
            <a:br>
              <a:rPr lang="en-US" altLang="en-US" sz="1800" dirty="0">
                <a:solidFill>
                  <a:srgbClr val="333333"/>
                </a:solidFill>
                <a:latin typeface="Open Sans" panose="020B0606030504020204" pitchFamily="34" charset="0"/>
              </a:rPr>
            </a:br>
            <a:endParaRPr lang="en-US" altLang="en-US" sz="1800" dirty="0">
              <a:solidFill>
                <a:srgbClr val="333333"/>
              </a:solidFill>
              <a:latin typeface="Open Sans" panose="020B0606030504020204" pitchFamily="34" charset="0"/>
            </a:endParaRPr>
          </a:p>
          <a:p>
            <a:endParaRPr lang="en-US" altLang="en-US" sz="2200" dirty="0">
              <a:solidFill>
                <a:srgbClr val="333333"/>
              </a:solidFill>
              <a:latin typeface="Open Sans" panose="020B0606030504020204" pitchFamily="34" charset="0"/>
            </a:endParaRPr>
          </a:p>
          <a:p>
            <a:endParaRPr kumimoji="0" lang="en-US" altLang="en-US" sz="1600" b="0" i="0" u="none" strike="noStrike" cap="none" normalizeH="0" baseline="0" dirty="0">
              <a:ln>
                <a:noFill/>
              </a:ln>
              <a:solidFill>
                <a:schemeClr val="tx1"/>
              </a:solidFill>
              <a:effectLst/>
              <a:latin typeface="Consolas" panose="020B0609020204030204" pitchFamily="49" charset="0"/>
            </a:endParaRPr>
          </a:p>
          <a:p>
            <a:pPr lvl="2"/>
            <a:endParaRPr lang="en-US" sz="1400" dirty="0">
              <a:solidFill>
                <a:srgbClr val="333333"/>
              </a:solidFill>
              <a:latin typeface="Open Sans" panose="020B0606030504020204" pitchFamily="34" charset="0"/>
            </a:endParaRPr>
          </a:p>
        </p:txBody>
      </p:sp>
      <p:pic>
        <p:nvPicPr>
          <p:cNvPr id="6" name="Picture 5">
            <a:extLst>
              <a:ext uri="{FF2B5EF4-FFF2-40B4-BE49-F238E27FC236}">
                <a16:creationId xmlns:a16="http://schemas.microsoft.com/office/drawing/2014/main" id="{C1CB5298-1E31-476B-BCCE-94B6A7EE2FC6}"/>
              </a:ext>
            </a:extLst>
          </p:cNvPr>
          <p:cNvPicPr>
            <a:picLocks noChangeAspect="1"/>
          </p:cNvPicPr>
          <p:nvPr/>
        </p:nvPicPr>
        <p:blipFill>
          <a:blip r:embed="rId3"/>
          <a:stretch>
            <a:fillRect/>
          </a:stretch>
        </p:blipFill>
        <p:spPr>
          <a:xfrm>
            <a:off x="5548592" y="3138063"/>
            <a:ext cx="5378089" cy="2053944"/>
          </a:xfrm>
          <a:prstGeom prst="rect">
            <a:avLst/>
          </a:prstGeom>
        </p:spPr>
      </p:pic>
      <p:pic>
        <p:nvPicPr>
          <p:cNvPr id="8" name="Picture 7">
            <a:extLst>
              <a:ext uri="{FF2B5EF4-FFF2-40B4-BE49-F238E27FC236}">
                <a16:creationId xmlns:a16="http://schemas.microsoft.com/office/drawing/2014/main" id="{8A8F38B3-FB56-4ACE-8F4C-71D043B5F543}"/>
              </a:ext>
            </a:extLst>
          </p:cNvPr>
          <p:cNvPicPr>
            <a:picLocks noChangeAspect="1"/>
          </p:cNvPicPr>
          <p:nvPr/>
        </p:nvPicPr>
        <p:blipFill>
          <a:blip r:embed="rId4"/>
          <a:stretch>
            <a:fillRect/>
          </a:stretch>
        </p:blipFill>
        <p:spPr>
          <a:xfrm>
            <a:off x="10121900" y="112104"/>
            <a:ext cx="1498599" cy="518242"/>
          </a:xfrm>
          <a:prstGeom prst="rect">
            <a:avLst/>
          </a:prstGeom>
        </p:spPr>
      </p:pic>
    </p:spTree>
    <p:extLst>
      <p:ext uri="{BB962C8B-B14F-4D97-AF65-F5344CB8AC3E}">
        <p14:creationId xmlns:p14="http://schemas.microsoft.com/office/powerpoint/2010/main" val="321778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6D325A7-83B7-4C24-AD80-4E94C1CB1286}"/>
              </a:ext>
            </a:extLst>
          </p:cNvPr>
          <p:cNvSpPr/>
          <p:nvPr/>
        </p:nvSpPr>
        <p:spPr>
          <a:xfrm>
            <a:off x="4786009" y="742384"/>
            <a:ext cx="6948791" cy="3843163"/>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72" name="Rounded Rectangle 12">
            <a:extLst>
              <a:ext uri="{FF2B5EF4-FFF2-40B4-BE49-F238E27FC236}">
                <a16:creationId xmlns:a16="http://schemas.microsoft.com/office/drawing/2014/main" id="{95734EC9-FA5B-4FBA-8BFF-F17D3857556C}"/>
              </a:ext>
            </a:extLst>
          </p:cNvPr>
          <p:cNvSpPr/>
          <p:nvPr/>
        </p:nvSpPr>
        <p:spPr>
          <a:xfrm flipH="1">
            <a:off x="7250568" y="2569994"/>
            <a:ext cx="4349938" cy="979376"/>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50" name="Slide Number Placeholder 5">
            <a:extLst>
              <a:ext uri="{FF2B5EF4-FFF2-40B4-BE49-F238E27FC236}">
                <a16:creationId xmlns:a16="http://schemas.microsoft.com/office/drawing/2014/main" id="{7D9EC89F-63D5-45A1-806B-EE9DAA98C568}"/>
              </a:ext>
            </a:extLst>
          </p:cNvPr>
          <p:cNvSpPr txBox="1">
            <a:spLocks/>
          </p:cNvSpPr>
          <p:nvPr/>
        </p:nvSpPr>
        <p:spPr>
          <a:xfrm>
            <a:off x="11658601" y="6417962"/>
            <a:ext cx="349335" cy="329447"/>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Light" panose="020B04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EE2556C5-CE8C-6547-B838-EA80C61A4AF7}" type="slidenum">
              <a:rPr kumimoji="0" lang="en-US" sz="1067" b="0" i="0" u="none" strike="noStrike" kern="1200" cap="none" spc="0" normalizeH="0" baseline="0" noProof="0">
                <a:ln>
                  <a:noFill/>
                </a:ln>
                <a:solidFill>
                  <a:prstClr val="white"/>
                </a:solidFill>
                <a:effectLst/>
                <a:uLnTx/>
                <a:uFillTx/>
                <a:latin typeface="Intel Clear"/>
                <a:ea typeface="+mn-ea"/>
                <a:cs typeface="Intel Clear Light" panose="020B0404020203020204" pitchFamily="34" charset="0"/>
                <a:sym typeface="Helvetica Neue"/>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US" sz="1067" b="0" i="0" u="none" strike="noStrike" kern="1200" cap="none" spc="0" normalizeH="0" baseline="0" noProof="0">
              <a:ln>
                <a:noFill/>
              </a:ln>
              <a:solidFill>
                <a:prstClr val="white"/>
              </a:solidFill>
              <a:effectLst/>
              <a:uLnTx/>
              <a:uFillTx/>
              <a:latin typeface="Intel Clear"/>
              <a:ea typeface="+mn-ea"/>
              <a:cs typeface="Intel Clear Light" panose="020B0404020203020204" pitchFamily="34" charset="0"/>
              <a:sym typeface="Helvetica Neue"/>
            </a:endParaRPr>
          </a:p>
        </p:txBody>
      </p:sp>
      <p:sp>
        <p:nvSpPr>
          <p:cNvPr id="5" name="Title 4">
            <a:extLst>
              <a:ext uri="{FF2B5EF4-FFF2-40B4-BE49-F238E27FC236}">
                <a16:creationId xmlns:a16="http://schemas.microsoft.com/office/drawing/2014/main" id="{B407E434-9988-4BFA-8969-DC2248FCB9C0}"/>
              </a:ext>
            </a:extLst>
          </p:cNvPr>
          <p:cNvSpPr>
            <a:spLocks noGrp="1"/>
          </p:cNvSpPr>
          <p:nvPr>
            <p:ph type="title"/>
          </p:nvPr>
        </p:nvSpPr>
        <p:spPr>
          <a:xfrm>
            <a:off x="571500" y="571501"/>
            <a:ext cx="4214509" cy="952500"/>
          </a:xfrm>
        </p:spPr>
        <p:txBody>
          <a:bodyPr/>
          <a:lstStyle/>
          <a:p>
            <a:r>
              <a:rPr lang="en-US" dirty="0">
                <a:solidFill>
                  <a:schemeClr val="tx1"/>
                </a:solidFill>
              </a:rPr>
              <a:t>Intel</a:t>
            </a:r>
            <a:r>
              <a:rPr lang="en-US" baseline="30000" dirty="0">
                <a:solidFill>
                  <a:schemeClr val="tx1"/>
                </a:solidFill>
              </a:rPr>
              <a:t>®</a:t>
            </a:r>
            <a:r>
              <a:rPr lang="en-US" dirty="0">
                <a:solidFill>
                  <a:schemeClr val="tx1"/>
                </a:solidFill>
              </a:rPr>
              <a:t> AI Analytics Toolkit</a:t>
            </a:r>
            <a:br>
              <a:rPr lang="en-US" dirty="0">
                <a:solidFill>
                  <a:schemeClr val="tx1"/>
                </a:solidFill>
              </a:rPr>
            </a:br>
            <a:endParaRPr lang="en-US" sz="2000" dirty="0">
              <a:solidFill>
                <a:schemeClr val="tx1"/>
              </a:solidFill>
              <a:latin typeface="IntelOne Display Medium" panose="020B0703020203020204" pitchFamily="34" charset="0"/>
            </a:endParaRPr>
          </a:p>
        </p:txBody>
      </p:sp>
      <p:sp>
        <p:nvSpPr>
          <p:cNvPr id="6" name="Content Placeholder 5">
            <a:extLst>
              <a:ext uri="{FF2B5EF4-FFF2-40B4-BE49-F238E27FC236}">
                <a16:creationId xmlns:a16="http://schemas.microsoft.com/office/drawing/2014/main" id="{26727345-DF20-4CF7-88DC-BFCB415D609F}"/>
              </a:ext>
            </a:extLst>
          </p:cNvPr>
          <p:cNvSpPr>
            <a:spLocks noGrp="1"/>
          </p:cNvSpPr>
          <p:nvPr>
            <p:ph sz="quarter" idx="27"/>
          </p:nvPr>
        </p:nvSpPr>
        <p:spPr>
          <a:xfrm>
            <a:off x="571500" y="2071036"/>
            <a:ext cx="4006710" cy="4187195"/>
          </a:xfrm>
        </p:spPr>
        <p:txBody>
          <a:bodyPr anchor="t"/>
          <a:lstStyle/>
          <a:p>
            <a:pPr marL="0" indent="0">
              <a:spcBef>
                <a:spcPts val="0"/>
              </a:spcBef>
              <a:buNone/>
            </a:pPr>
            <a:r>
              <a:rPr lang="en-US" sz="1400" dirty="0">
                <a:solidFill>
                  <a:schemeClr val="tx1"/>
                </a:solidFill>
              </a:rPr>
              <a:t>Accelerate end-to-end AI and data analytics pipelines with libraries optimized for Intel® architectures</a:t>
            </a:r>
          </a:p>
          <a:p>
            <a:pPr marL="0" indent="0">
              <a:spcBef>
                <a:spcPts val="400"/>
              </a:spcBef>
              <a:buNone/>
            </a:pPr>
            <a:endParaRPr lang="en-US" sz="1400" dirty="0">
              <a:solidFill>
                <a:srgbClr val="1E2EB8"/>
              </a:solidFill>
              <a:latin typeface="IntelOne Display Light" panose="020B0403020203020204" pitchFamily="34" charset="0"/>
            </a:endParaRPr>
          </a:p>
          <a:p>
            <a:pPr marL="0" indent="0">
              <a:spcBef>
                <a:spcPts val="400"/>
              </a:spcBef>
              <a:buNone/>
            </a:pPr>
            <a:r>
              <a:rPr lang="en-US" sz="1800" dirty="0">
                <a:solidFill>
                  <a:srgbClr val="1E2EB8"/>
                </a:solidFill>
                <a:latin typeface="IntelOne Display Light" panose="020B0403020203020204" pitchFamily="34" charset="0"/>
              </a:rPr>
              <a:t>Who Uses It?</a:t>
            </a:r>
          </a:p>
          <a:p>
            <a:pPr marL="0" indent="0">
              <a:spcBef>
                <a:spcPts val="600"/>
              </a:spcBef>
              <a:buNone/>
            </a:pPr>
            <a:r>
              <a:rPr lang="en-US" sz="1200" dirty="0">
                <a:solidFill>
                  <a:schemeClr val="tx1"/>
                </a:solidFill>
              </a:rPr>
              <a:t>Data scientists, AI researchers, ML and DL developers, </a:t>
            </a:r>
            <a:br>
              <a:rPr lang="en-US" sz="1200" dirty="0">
                <a:solidFill>
                  <a:schemeClr val="tx1"/>
                </a:solidFill>
              </a:rPr>
            </a:br>
            <a:r>
              <a:rPr lang="en-US" sz="1200" dirty="0">
                <a:solidFill>
                  <a:schemeClr val="tx1"/>
                </a:solidFill>
              </a:rPr>
              <a:t>AI application developers </a:t>
            </a:r>
          </a:p>
          <a:p>
            <a:pPr marL="0" indent="0">
              <a:spcBef>
                <a:spcPts val="400"/>
              </a:spcBef>
              <a:buNone/>
            </a:pPr>
            <a:endParaRPr lang="en-US" sz="1400" dirty="0">
              <a:solidFill>
                <a:srgbClr val="1E2EB8"/>
              </a:solidFill>
              <a:latin typeface="IntelOne Display Light" panose="020B0403020203020204" pitchFamily="34" charset="0"/>
            </a:endParaRPr>
          </a:p>
          <a:p>
            <a:pPr marL="0" indent="0">
              <a:spcBef>
                <a:spcPts val="400"/>
              </a:spcBef>
              <a:buNone/>
            </a:pPr>
            <a:r>
              <a:rPr lang="en-US" sz="1800" dirty="0">
                <a:solidFill>
                  <a:srgbClr val="1E2EB8"/>
                </a:solidFill>
                <a:latin typeface="IntelOne Display Light" panose="020B0403020203020204" pitchFamily="34" charset="0"/>
              </a:rPr>
              <a:t>Top Features/Benefits</a:t>
            </a:r>
          </a:p>
          <a:p>
            <a:r>
              <a:rPr lang="en-US" sz="1200" dirty="0">
                <a:solidFill>
                  <a:schemeClr val="tx1"/>
                </a:solidFill>
              </a:rPr>
              <a:t>Deep learning performance for training and inference with Intel optimized DL frameworks and tools</a:t>
            </a:r>
          </a:p>
          <a:p>
            <a:r>
              <a:rPr lang="en-US" sz="1200" dirty="0">
                <a:solidFill>
                  <a:schemeClr val="tx1"/>
                </a:solidFill>
              </a:rPr>
              <a:t>Drop-in acceleration for data analytics and machine learning workflows with compute-intensive Python packages</a:t>
            </a:r>
          </a:p>
        </p:txBody>
      </p:sp>
      <p:sp>
        <p:nvSpPr>
          <p:cNvPr id="9" name="Rectangle 8">
            <a:extLst>
              <a:ext uri="{FF2B5EF4-FFF2-40B4-BE49-F238E27FC236}">
                <a16:creationId xmlns:a16="http://schemas.microsoft.com/office/drawing/2014/main" id="{3CEDD7F8-7D53-4716-AA33-DDC3CDC73A10}"/>
              </a:ext>
            </a:extLst>
          </p:cNvPr>
          <p:cNvSpPr/>
          <p:nvPr/>
        </p:nvSpPr>
        <p:spPr>
          <a:xfrm>
            <a:off x="571368" y="6561816"/>
            <a:ext cx="7315200" cy="139077"/>
          </a:xfrm>
          <a:prstGeom prst="rect">
            <a:avLst/>
          </a:prstGeom>
        </p:spPr>
        <p:txBody>
          <a:bodyPr wrap="square" lIns="0" tIns="0" rIns="0" bIns="0" anchor="ctr">
            <a:spAutoFit/>
          </a:bodyPr>
          <a:lstStyle/>
          <a:p>
            <a:pPr marL="0" marR="0" lvl="0" indent="0" algn="l" defTabSz="1219169" rtl="0" eaLnBrk="1" fontAlgn="auto" latinLnBrk="0" hangingPunct="0">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25252"/>
                </a:solidFill>
                <a:effectLst/>
                <a:uLnTx/>
                <a:uFillTx/>
                <a:latin typeface="Intel Clear"/>
                <a:ea typeface="+mn-ea"/>
                <a:cs typeface="+mn-cs"/>
                <a:sym typeface="Helvetica Neue"/>
              </a:rPr>
              <a:t>Learn More: </a:t>
            </a:r>
            <a:r>
              <a:rPr kumimoji="0" lang="en-US" sz="10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hlinkClick r:id="rId3"/>
              </a:rPr>
              <a:t>software.intel.com/oneapi/ai-kit</a:t>
            </a:r>
            <a:endParaRPr kumimoji="0" lang="en-US" sz="10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endParaRPr>
          </a:p>
        </p:txBody>
      </p:sp>
      <p:sp>
        <p:nvSpPr>
          <p:cNvPr id="14" name="Rounded Rectangle 33">
            <a:extLst>
              <a:ext uri="{FF2B5EF4-FFF2-40B4-BE49-F238E27FC236}">
                <a16:creationId xmlns:a16="http://schemas.microsoft.com/office/drawing/2014/main" id="{DAF39F83-4562-48A2-9CBB-6C4DCF4C49E2}"/>
              </a:ext>
            </a:extLst>
          </p:cNvPr>
          <p:cNvSpPr/>
          <p:nvPr/>
        </p:nvSpPr>
        <p:spPr>
          <a:xfrm flipH="1">
            <a:off x="4944791" y="1200499"/>
            <a:ext cx="2223492" cy="2350008"/>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5" name="TextBox 14">
            <a:extLst>
              <a:ext uri="{FF2B5EF4-FFF2-40B4-BE49-F238E27FC236}">
                <a16:creationId xmlns:a16="http://schemas.microsoft.com/office/drawing/2014/main" id="{F07084FD-012F-436A-A183-9B2AEDA7C78F}"/>
              </a:ext>
            </a:extLst>
          </p:cNvPr>
          <p:cNvSpPr txBox="1"/>
          <p:nvPr/>
        </p:nvSpPr>
        <p:spPr>
          <a:xfrm>
            <a:off x="4944792" y="1218605"/>
            <a:ext cx="2223491"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Deep Learning</a:t>
            </a:r>
          </a:p>
        </p:txBody>
      </p:sp>
      <p:grpSp>
        <p:nvGrpSpPr>
          <p:cNvPr id="233" name="Group 232">
            <a:extLst>
              <a:ext uri="{FF2B5EF4-FFF2-40B4-BE49-F238E27FC236}">
                <a16:creationId xmlns:a16="http://schemas.microsoft.com/office/drawing/2014/main" id="{E8AB884E-95E8-4F78-99D3-F8D6FB3D3B88}"/>
              </a:ext>
            </a:extLst>
          </p:cNvPr>
          <p:cNvGrpSpPr/>
          <p:nvPr/>
        </p:nvGrpSpPr>
        <p:grpSpPr>
          <a:xfrm>
            <a:off x="5034838" y="1628976"/>
            <a:ext cx="2039476" cy="1807790"/>
            <a:chOff x="5029966" y="1674600"/>
            <a:chExt cx="1929127" cy="1783178"/>
          </a:xfrm>
        </p:grpSpPr>
        <p:sp>
          <p:nvSpPr>
            <p:cNvPr id="27" name="Rectangle 26">
              <a:extLst>
                <a:ext uri="{FF2B5EF4-FFF2-40B4-BE49-F238E27FC236}">
                  <a16:creationId xmlns:a16="http://schemas.microsoft.com/office/drawing/2014/main" id="{CE823422-E1AD-470D-B63C-AAA0EDD2FC53}"/>
                </a:ext>
              </a:extLst>
            </p:cNvPr>
            <p:cNvSpPr/>
            <p:nvPr/>
          </p:nvSpPr>
          <p:spPr>
            <a:xfrm flipH="1">
              <a:off x="5034891" y="1674600"/>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36576" tIns="45720" rIns="27432"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Optimization for TensorFlow</a:t>
              </a:r>
            </a:p>
          </p:txBody>
        </p:sp>
        <p:sp>
          <p:nvSpPr>
            <p:cNvPr id="30" name="Rectangle 29">
              <a:extLst>
                <a:ext uri="{FF2B5EF4-FFF2-40B4-BE49-F238E27FC236}">
                  <a16:creationId xmlns:a16="http://schemas.microsoft.com/office/drawing/2014/main" id="{13056550-4C5D-4366-A053-E91D8DBBF269}"/>
                </a:ext>
              </a:extLst>
            </p:cNvPr>
            <p:cNvSpPr/>
            <p:nvPr/>
          </p:nvSpPr>
          <p:spPr>
            <a:xfrm flipH="1">
              <a:off x="5034891" y="2139113"/>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Optimization for PyTorch</a:t>
              </a:r>
            </a:p>
          </p:txBody>
        </p:sp>
        <p:sp>
          <p:nvSpPr>
            <p:cNvPr id="32" name="Rectangle 31">
              <a:extLst>
                <a:ext uri="{FF2B5EF4-FFF2-40B4-BE49-F238E27FC236}">
                  <a16:creationId xmlns:a16="http://schemas.microsoft.com/office/drawing/2014/main" id="{23C0F762-174A-4D77-B819-2E1793076942}"/>
                </a:ext>
              </a:extLst>
            </p:cNvPr>
            <p:cNvSpPr/>
            <p:nvPr/>
          </p:nvSpPr>
          <p:spPr>
            <a:xfrm flipH="1">
              <a:off x="5034891" y="2602807"/>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Neural Compressor</a:t>
              </a:r>
            </a:p>
          </p:txBody>
        </p:sp>
        <p:sp>
          <p:nvSpPr>
            <p:cNvPr id="37" name="Rectangle 36">
              <a:extLst>
                <a:ext uri="{FF2B5EF4-FFF2-40B4-BE49-F238E27FC236}">
                  <a16:creationId xmlns:a16="http://schemas.microsoft.com/office/drawing/2014/main" id="{E37C524B-263C-437B-9083-566026EC0592}"/>
                </a:ext>
              </a:extLst>
            </p:cNvPr>
            <p:cNvSpPr/>
            <p:nvPr/>
          </p:nvSpPr>
          <p:spPr>
            <a:xfrm flipH="1">
              <a:off x="5029966" y="3066738"/>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Model Zoo for Intel® Architecture</a:t>
              </a:r>
            </a:p>
          </p:txBody>
        </p:sp>
      </p:grpSp>
      <p:sp>
        <p:nvSpPr>
          <p:cNvPr id="12" name="Rounded Rectangle 12">
            <a:extLst>
              <a:ext uri="{FF2B5EF4-FFF2-40B4-BE49-F238E27FC236}">
                <a16:creationId xmlns:a16="http://schemas.microsoft.com/office/drawing/2014/main" id="{FB61D74C-9ED9-4FEA-99F6-272F2A8A291E}"/>
              </a:ext>
            </a:extLst>
          </p:cNvPr>
          <p:cNvSpPr/>
          <p:nvPr/>
        </p:nvSpPr>
        <p:spPr>
          <a:xfrm flipH="1">
            <a:off x="7250570" y="1200500"/>
            <a:ext cx="4349938" cy="1006332"/>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3" name="TextBox 12">
            <a:extLst>
              <a:ext uri="{FF2B5EF4-FFF2-40B4-BE49-F238E27FC236}">
                <a16:creationId xmlns:a16="http://schemas.microsoft.com/office/drawing/2014/main" id="{856073A4-AA0F-4F09-8F97-FAF5102368BB}"/>
              </a:ext>
            </a:extLst>
          </p:cNvPr>
          <p:cNvSpPr txBox="1"/>
          <p:nvPr/>
        </p:nvSpPr>
        <p:spPr>
          <a:xfrm>
            <a:off x="7250569" y="1218605"/>
            <a:ext cx="4349935"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Machine Learning</a:t>
            </a:r>
          </a:p>
        </p:txBody>
      </p:sp>
      <p:sp>
        <p:nvSpPr>
          <p:cNvPr id="26" name="Rectangle 25">
            <a:extLst>
              <a:ext uri="{FF2B5EF4-FFF2-40B4-BE49-F238E27FC236}">
                <a16:creationId xmlns:a16="http://schemas.microsoft.com/office/drawing/2014/main" id="{6415B132-83A4-42FA-99CD-71400A4D4391}"/>
              </a:ext>
            </a:extLst>
          </p:cNvPr>
          <p:cNvSpPr/>
          <p:nvPr/>
        </p:nvSpPr>
        <p:spPr>
          <a:xfrm flipH="1">
            <a:off x="7345807" y="1656346"/>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Extension for Scikit-learn</a:t>
            </a:r>
          </a:p>
        </p:txBody>
      </p:sp>
      <p:sp>
        <p:nvSpPr>
          <p:cNvPr id="159" name="Rectangle 158">
            <a:extLst>
              <a:ext uri="{FF2B5EF4-FFF2-40B4-BE49-F238E27FC236}">
                <a16:creationId xmlns:a16="http://schemas.microsoft.com/office/drawing/2014/main" id="{385C0A4C-9FA4-45A5-9FB4-3AA0179DD394}"/>
              </a:ext>
            </a:extLst>
          </p:cNvPr>
          <p:cNvSpPr/>
          <p:nvPr/>
        </p:nvSpPr>
        <p:spPr>
          <a:xfrm flipH="1">
            <a:off x="9467579" y="1656346"/>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Intel-optimized XGBoost</a:t>
            </a:r>
          </a:p>
        </p:txBody>
      </p:sp>
      <p:grpSp>
        <p:nvGrpSpPr>
          <p:cNvPr id="235" name="Group 234">
            <a:extLst>
              <a:ext uri="{FF2B5EF4-FFF2-40B4-BE49-F238E27FC236}">
                <a16:creationId xmlns:a16="http://schemas.microsoft.com/office/drawing/2014/main" id="{BD4EFCE4-BFA1-471D-9733-A9DFE4E25569}"/>
              </a:ext>
            </a:extLst>
          </p:cNvPr>
          <p:cNvGrpSpPr/>
          <p:nvPr/>
        </p:nvGrpSpPr>
        <p:grpSpPr>
          <a:xfrm>
            <a:off x="4966340" y="5488308"/>
            <a:ext cx="6637615" cy="877972"/>
            <a:chOff x="4944786" y="5048022"/>
            <a:chExt cx="6278477" cy="877972"/>
          </a:xfrm>
        </p:grpSpPr>
        <p:sp>
          <p:nvSpPr>
            <p:cNvPr id="181" name="Rounded Rectangle 12">
              <a:extLst>
                <a:ext uri="{FF2B5EF4-FFF2-40B4-BE49-F238E27FC236}">
                  <a16:creationId xmlns:a16="http://schemas.microsoft.com/office/drawing/2014/main" id="{61732FA6-A921-405C-9BD2-9783D095482A}"/>
                </a:ext>
              </a:extLst>
            </p:cNvPr>
            <p:cNvSpPr/>
            <p:nvPr/>
          </p:nvSpPr>
          <p:spPr>
            <a:xfrm flipH="1">
              <a:off x="4944786" y="5048022"/>
              <a:ext cx="6278473" cy="877972"/>
            </a:xfrm>
            <a:prstGeom prst="rect">
              <a:avLst/>
            </a:prstGeom>
            <a:solidFill>
              <a:schemeClr val="bg1">
                <a:lumMod val="9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82" name="Rounded Rectangle 12">
              <a:extLst>
                <a:ext uri="{FF2B5EF4-FFF2-40B4-BE49-F238E27FC236}">
                  <a16:creationId xmlns:a16="http://schemas.microsoft.com/office/drawing/2014/main" id="{3D51E7C8-DD9D-4859-9DDC-4393B54C09EF}"/>
                </a:ext>
              </a:extLst>
            </p:cNvPr>
            <p:cNvSpPr/>
            <p:nvPr/>
          </p:nvSpPr>
          <p:spPr>
            <a:xfrm flipH="1">
              <a:off x="4944790" y="5051348"/>
              <a:ext cx="6278473" cy="274801"/>
            </a:xfrm>
            <a:prstGeom prst="rect">
              <a:avLst/>
            </a:prstGeom>
            <a:solidFill>
              <a:schemeClr val="bg1">
                <a:lumMod val="8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83" name="TextBox 182">
              <a:extLst>
                <a:ext uri="{FF2B5EF4-FFF2-40B4-BE49-F238E27FC236}">
                  <a16:creationId xmlns:a16="http://schemas.microsoft.com/office/drawing/2014/main" id="{6E0F06CD-8910-4C81-ACE1-74B5157B8150}"/>
                </a:ext>
              </a:extLst>
            </p:cNvPr>
            <p:cNvSpPr txBox="1"/>
            <p:nvPr/>
          </p:nvSpPr>
          <p:spPr>
            <a:xfrm>
              <a:off x="5085617" y="5096416"/>
              <a:ext cx="5996818" cy="184666"/>
            </a:xfrm>
            <a:prstGeom prst="rect">
              <a:avLst/>
            </a:prstGeom>
            <a:noFill/>
          </p:spPr>
          <p:txBody>
            <a:bodyPr vert="horz" wrap="square" lIns="0" tIns="0" rIns="0" bIns="0" rtlCol="0" anchor="ctr" anchorCtr="1">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4A86"/>
                  </a:solidFill>
                  <a:effectLst/>
                  <a:uLnTx/>
                  <a:uFillTx/>
                  <a:latin typeface="IntelOne Display Regular" panose="020B0503020203020204" pitchFamily="34" charset="0"/>
                  <a:sym typeface="Helvetica Neue"/>
                </a:rPr>
                <a:t>Get the Toolkit </a:t>
              </a:r>
              <a:r>
                <a:rPr kumimoji="0" lang="en-US" sz="1200" b="0" i="0" u="none" strike="noStrike" kern="1200" cap="none" spc="0" normalizeH="0" baseline="0" noProof="0">
                  <a:ln>
                    <a:noFill/>
                  </a:ln>
                  <a:solidFill>
                    <a:srgbClr val="0068B5"/>
                  </a:solidFill>
                  <a:effectLst/>
                  <a:uLnTx/>
                  <a:uFillTx/>
                  <a:latin typeface="IntelOne Display Regular" panose="020B0503020203020204" pitchFamily="34" charset="0"/>
                  <a:sym typeface="Helvetica Neue"/>
                  <a:hlinkClick r:id="rId4">
                    <a:extLst>
                      <a:ext uri="{A12FA001-AC4F-418D-AE19-62706E023703}">
                        <ahyp:hlinkClr xmlns:ahyp="http://schemas.microsoft.com/office/drawing/2018/hyperlinkcolor" val="tx"/>
                      </a:ext>
                    </a:extLst>
                  </a:hlinkClick>
                </a:rPr>
                <a:t>HERE</a:t>
              </a:r>
              <a:r>
                <a:rPr kumimoji="0" lang="en-US" sz="1200" b="0" i="0" u="none" strike="noStrike" kern="1200" cap="none" spc="0" normalizeH="0" baseline="0" noProof="0">
                  <a:ln>
                    <a:noFill/>
                  </a:ln>
                  <a:solidFill>
                    <a:srgbClr val="0068B5"/>
                  </a:solidFill>
                  <a:effectLst/>
                  <a:uLnTx/>
                  <a:uFillTx/>
                  <a:latin typeface="IntelOne Display Regular" panose="020B0503020203020204" pitchFamily="34" charset="0"/>
                  <a:sym typeface="Helvetica Neue"/>
                </a:rPr>
                <a:t> </a:t>
              </a:r>
              <a:r>
                <a:rPr kumimoji="0" lang="en-US" sz="1200" b="0" i="0" u="none" strike="noStrike" kern="1200" cap="none" spc="0" normalizeH="0" baseline="0" noProof="0">
                  <a:ln>
                    <a:noFill/>
                  </a:ln>
                  <a:solidFill>
                    <a:srgbClr val="004A86"/>
                  </a:solidFill>
                  <a:effectLst/>
                  <a:uLnTx/>
                  <a:uFillTx/>
                  <a:latin typeface="IntelOne Display Regular" panose="020B0503020203020204" pitchFamily="34" charset="0"/>
                  <a:sym typeface="Helvetica Neue"/>
                </a:rPr>
                <a:t>or via these locations</a:t>
              </a:r>
            </a:p>
          </p:txBody>
        </p:sp>
        <p:grpSp>
          <p:nvGrpSpPr>
            <p:cNvPr id="234" name="Group 233">
              <a:extLst>
                <a:ext uri="{FF2B5EF4-FFF2-40B4-BE49-F238E27FC236}">
                  <a16:creationId xmlns:a16="http://schemas.microsoft.com/office/drawing/2014/main" id="{0F3D92D9-B324-4141-9648-4D1741A68C85}"/>
                </a:ext>
              </a:extLst>
            </p:cNvPr>
            <p:cNvGrpSpPr/>
            <p:nvPr/>
          </p:nvGrpSpPr>
          <p:grpSpPr>
            <a:xfrm>
              <a:off x="5029966" y="5438818"/>
              <a:ext cx="6098800" cy="365760"/>
              <a:chOff x="5035320" y="5555455"/>
              <a:chExt cx="4935822" cy="365760"/>
            </a:xfrm>
          </p:grpSpPr>
          <p:sp>
            <p:nvSpPr>
              <p:cNvPr id="39" name="Rectangle 38">
                <a:extLst>
                  <a:ext uri="{FF2B5EF4-FFF2-40B4-BE49-F238E27FC236}">
                    <a16:creationId xmlns:a16="http://schemas.microsoft.com/office/drawing/2014/main" id="{36EBD46D-F041-46CA-AF81-9EE0BA8B147D}"/>
                  </a:ext>
                </a:extLst>
              </p:cNvPr>
              <p:cNvSpPr/>
              <p:nvPr/>
            </p:nvSpPr>
            <p:spPr>
              <a:xfrm>
                <a:off x="9056742"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5">
                      <a:extLst>
                        <a:ext uri="{A12FA001-AC4F-418D-AE19-62706E023703}">
                          <ahyp:hlinkClr xmlns:ahyp="http://schemas.microsoft.com/office/drawing/2018/hyperlinkcolor" val="tx"/>
                        </a:ext>
                      </a:extLst>
                    </a:hlinkClick>
                  </a:rPr>
                  <a:t>Intel® DevCloud</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18" name="Rectangle 17">
                <a:extLst>
                  <a:ext uri="{FF2B5EF4-FFF2-40B4-BE49-F238E27FC236}">
                    <a16:creationId xmlns:a16="http://schemas.microsoft.com/office/drawing/2014/main" id="{C7505C9A-6623-4FB1-8FED-49870C3D3DA8}"/>
                  </a:ext>
                </a:extLst>
              </p:cNvPr>
              <p:cNvSpPr/>
              <p:nvPr/>
            </p:nvSpPr>
            <p:spPr>
              <a:xfrm>
                <a:off x="5035320"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6">
                      <a:extLst>
                        <a:ext uri="{A12FA001-AC4F-418D-AE19-62706E023703}">
                          <ahyp:hlinkClr xmlns:ahyp="http://schemas.microsoft.com/office/drawing/2018/hyperlinkcolor" val="tx"/>
                        </a:ext>
                      </a:extLst>
                    </a:hlinkClick>
                  </a:rPr>
                  <a:t>Intel Installer</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19" name="Rectangle 18">
                <a:extLst>
                  <a:ext uri="{FF2B5EF4-FFF2-40B4-BE49-F238E27FC236}">
                    <a16:creationId xmlns:a16="http://schemas.microsoft.com/office/drawing/2014/main" id="{A8F33765-A8B6-4BC5-B4A1-8802E755B557}"/>
                  </a:ext>
                </a:extLst>
              </p:cNvPr>
              <p:cNvSpPr/>
              <p:nvPr/>
            </p:nvSpPr>
            <p:spPr>
              <a:xfrm>
                <a:off x="6044693"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7">
                      <a:extLst>
                        <a:ext uri="{A12FA001-AC4F-418D-AE19-62706E023703}">
                          <ahyp:hlinkClr xmlns:ahyp="http://schemas.microsoft.com/office/drawing/2018/hyperlinkcolor" val="tx"/>
                        </a:ext>
                      </a:extLst>
                    </a:hlinkClick>
                  </a:rPr>
                  <a:t>Docker</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0" name="Rectangle 19">
                <a:extLst>
                  <a:ext uri="{FF2B5EF4-FFF2-40B4-BE49-F238E27FC236}">
                    <a16:creationId xmlns:a16="http://schemas.microsoft.com/office/drawing/2014/main" id="{E935ECB1-8994-4C82-9C08-6760A669BAAE}"/>
                  </a:ext>
                </a:extLst>
              </p:cNvPr>
              <p:cNvSpPr/>
              <p:nvPr/>
            </p:nvSpPr>
            <p:spPr>
              <a:xfrm>
                <a:off x="7048652"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8">
                      <a:extLst>
                        <a:ext uri="{A12FA001-AC4F-418D-AE19-62706E023703}">
                          <ahyp:hlinkClr xmlns:ahyp="http://schemas.microsoft.com/office/drawing/2018/hyperlinkcolor" val="tx"/>
                        </a:ext>
                      </a:extLst>
                    </a:hlinkClick>
                  </a:rPr>
                  <a:t>Apt, Yum</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21" name="Rectangle 20">
                <a:extLst>
                  <a:ext uri="{FF2B5EF4-FFF2-40B4-BE49-F238E27FC236}">
                    <a16:creationId xmlns:a16="http://schemas.microsoft.com/office/drawing/2014/main" id="{1385179F-CE54-4550-B06B-E241FD3FF599}"/>
                  </a:ext>
                </a:extLst>
              </p:cNvPr>
              <p:cNvSpPr/>
              <p:nvPr/>
            </p:nvSpPr>
            <p:spPr>
              <a:xfrm>
                <a:off x="8052697" y="5555455"/>
                <a:ext cx="914400" cy="365760"/>
              </a:xfrm>
              <a:prstGeom prst="rect">
                <a:avLst/>
              </a:prstGeom>
              <a:solidFill>
                <a:schemeClr val="tx2"/>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hlinkClick r:id="rId9">
                      <a:extLst>
                        <a:ext uri="{A12FA001-AC4F-418D-AE19-62706E023703}">
                          <ahyp:hlinkClr xmlns:ahyp="http://schemas.microsoft.com/office/drawing/2018/hyperlinkcolor" val="tx"/>
                        </a:ext>
                      </a:extLst>
                    </a:hlinkClick>
                  </a:rPr>
                  <a:t>Conda</a:t>
                </a:r>
                <a:endParaRPr kumimoji="0" lang="en-US" sz="1000" b="0"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grpSp>
      </p:grpSp>
      <p:sp>
        <p:nvSpPr>
          <p:cNvPr id="174" name="Rounded Rectangle 12">
            <a:extLst>
              <a:ext uri="{FF2B5EF4-FFF2-40B4-BE49-F238E27FC236}">
                <a16:creationId xmlns:a16="http://schemas.microsoft.com/office/drawing/2014/main" id="{6EFDAC28-AF18-4A7F-915C-CDE395192B08}"/>
              </a:ext>
            </a:extLst>
          </p:cNvPr>
          <p:cNvSpPr/>
          <p:nvPr/>
        </p:nvSpPr>
        <p:spPr>
          <a:xfrm flipH="1">
            <a:off x="4963835" y="4677270"/>
            <a:ext cx="6637611" cy="706313"/>
          </a:xfrm>
          <a:prstGeom prst="rect">
            <a:avLst/>
          </a:prstGeom>
          <a:solidFill>
            <a:schemeClr val="bg1">
              <a:lumMod val="9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11" name="TextBox 110">
            <a:extLst>
              <a:ext uri="{FF2B5EF4-FFF2-40B4-BE49-F238E27FC236}">
                <a16:creationId xmlns:a16="http://schemas.microsoft.com/office/drawing/2014/main" id="{4ED94523-DFB6-4B74-A2F0-0AB6FECA51B0}"/>
              </a:ext>
            </a:extLst>
          </p:cNvPr>
          <p:cNvSpPr txBox="1"/>
          <p:nvPr/>
        </p:nvSpPr>
        <p:spPr>
          <a:xfrm>
            <a:off x="8023954" y="4862603"/>
            <a:ext cx="618735" cy="169277"/>
          </a:xfrm>
          <a:prstGeom prst="rect">
            <a:avLst/>
          </a:prstGeom>
          <a:noFill/>
        </p:spPr>
        <p:txBody>
          <a:bodyPr vert="horz" wrap="square" lIns="0" tIns="0" rIns="0" bIns="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68B5"/>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112" name="TextBox 111">
            <a:extLst>
              <a:ext uri="{FF2B5EF4-FFF2-40B4-BE49-F238E27FC236}">
                <a16:creationId xmlns:a16="http://schemas.microsoft.com/office/drawing/2014/main" id="{F8B892A2-533A-442E-A75C-53035D53DA25}"/>
              </a:ext>
            </a:extLst>
          </p:cNvPr>
          <p:cNvSpPr txBox="1"/>
          <p:nvPr/>
        </p:nvSpPr>
        <p:spPr>
          <a:xfrm>
            <a:off x="9097887" y="4862603"/>
            <a:ext cx="616388" cy="169277"/>
          </a:xfrm>
          <a:prstGeom prst="rect">
            <a:avLst/>
          </a:prstGeom>
          <a:noFill/>
        </p:spPr>
        <p:txBody>
          <a:bodyPr vert="horz" wrap="square" lIns="0" tIns="0" rIns="0" bIns="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68B5"/>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35" name="TextBox 34">
            <a:extLst>
              <a:ext uri="{FF2B5EF4-FFF2-40B4-BE49-F238E27FC236}">
                <a16:creationId xmlns:a16="http://schemas.microsoft.com/office/drawing/2014/main" id="{2B6C222C-DEA0-4C76-9523-539093069E29}"/>
              </a:ext>
            </a:extLst>
          </p:cNvPr>
          <p:cNvSpPr txBox="1"/>
          <p:nvPr/>
        </p:nvSpPr>
        <p:spPr>
          <a:xfrm>
            <a:off x="4922962" y="5188658"/>
            <a:ext cx="6678486" cy="194925"/>
          </a:xfrm>
          <a:prstGeom prst="rect">
            <a:avLst/>
          </a:prstGeom>
          <a:noFill/>
        </p:spPr>
        <p:txBody>
          <a:bodyPr vert="horz" wrap="square" lIns="45720" tIns="45720" rIns="45720" bIns="45720"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US" sz="900" b="0" i="0" u="none" strike="noStrike" kern="1200" cap="none" spc="0" normalizeH="0" baseline="0" noProof="0">
                <a:ln>
                  <a:noFill/>
                </a:ln>
                <a:solidFill>
                  <a:srgbClr val="525252"/>
                </a:solidFill>
                <a:effectLst/>
                <a:uLnTx/>
                <a:uFillTx/>
                <a:latin typeface="IntelOne Display Regular" panose="020B0503020203020204" pitchFamily="34" charset="0"/>
                <a:sym typeface="Helvetica Neue"/>
              </a:rPr>
              <a:t>Hardware support varies by individual tool. Architecture support will be expanded over time.</a:t>
            </a:r>
          </a:p>
        </p:txBody>
      </p:sp>
      <p:pic>
        <p:nvPicPr>
          <p:cNvPr id="2" name="Graphic 1">
            <a:extLst>
              <a:ext uri="{FF2B5EF4-FFF2-40B4-BE49-F238E27FC236}">
                <a16:creationId xmlns:a16="http://schemas.microsoft.com/office/drawing/2014/main" id="{E9320EB9-1DE8-4D54-B0AF-36C4036980F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477374" y="4678678"/>
            <a:ext cx="537709" cy="534421"/>
          </a:xfrm>
          <a:prstGeom prst="rect">
            <a:avLst/>
          </a:prstGeom>
        </p:spPr>
      </p:pic>
      <p:pic>
        <p:nvPicPr>
          <p:cNvPr id="114" name="Graphic 113">
            <a:extLst>
              <a:ext uri="{FF2B5EF4-FFF2-40B4-BE49-F238E27FC236}">
                <a16:creationId xmlns:a16="http://schemas.microsoft.com/office/drawing/2014/main" id="{C2BA4295-FF51-4073-8A93-6518F25B186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551690" y="4678678"/>
            <a:ext cx="537709" cy="534421"/>
          </a:xfrm>
          <a:prstGeom prst="rect">
            <a:avLst/>
          </a:prstGeom>
        </p:spPr>
      </p:pic>
      <p:sp>
        <p:nvSpPr>
          <p:cNvPr id="4" name="Rectangle 3">
            <a:extLst>
              <a:ext uri="{FF2B5EF4-FFF2-40B4-BE49-F238E27FC236}">
                <a16:creationId xmlns:a16="http://schemas.microsoft.com/office/drawing/2014/main" id="{8F3BED29-821F-492B-8932-EE0583A1B45F}"/>
              </a:ext>
            </a:extLst>
          </p:cNvPr>
          <p:cNvSpPr/>
          <p:nvPr/>
        </p:nvSpPr>
        <p:spPr>
          <a:xfrm>
            <a:off x="8174261" y="6575729"/>
            <a:ext cx="2798827" cy="111249"/>
          </a:xfrm>
          <a:prstGeom prst="rect">
            <a:avLst/>
          </a:prstGeom>
        </p:spPr>
        <p:txBody>
          <a:bodyPr wrap="square" lIns="0" tIns="0" rIns="0" bIns="0" anchor="ctr">
            <a:spAutoFit/>
          </a:bodyPr>
          <a:lstStyle/>
          <a:p>
            <a:pPr marL="0" marR="0" lvl="0" indent="0" algn="r" defTabSz="1219169" rtl="0" eaLnBrk="1" fontAlgn="auto" latinLnBrk="0" hangingPunct="0">
              <a:lnSpc>
                <a:spcPct val="90000"/>
              </a:lnSpc>
              <a:spcBef>
                <a:spcPts val="0"/>
              </a:spcBef>
              <a:spcAft>
                <a:spcPts val="0"/>
              </a:spcAft>
              <a:buClrTx/>
              <a:buSzTx/>
              <a:buFontTx/>
              <a:buNone/>
              <a:tabLst/>
              <a:defRPr/>
            </a:pPr>
            <a:r>
              <a:rPr kumimoji="0" lang="en-US" sz="8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hlinkClick r:id="" action="ppaction://noaction"/>
              </a:rPr>
              <a:t>Back to Domain-specific Toolkits for Specialized Workloads</a:t>
            </a:r>
            <a:endParaRPr kumimoji="0" lang="en-US" sz="800" b="0" i="0" u="none" strike="noStrike" kern="1200" cap="none" spc="0" normalizeH="0" baseline="0" noProof="0">
              <a:ln>
                <a:noFill/>
              </a:ln>
              <a:solidFill>
                <a:srgbClr val="525252">
                  <a:lumMod val="60000"/>
                  <a:lumOff val="40000"/>
                </a:srgbClr>
              </a:solidFill>
              <a:effectLst/>
              <a:uLnTx/>
              <a:uFillTx/>
              <a:latin typeface="Intel Clear"/>
              <a:ea typeface="+mn-ea"/>
              <a:cs typeface="+mn-cs"/>
              <a:sym typeface="Helvetica Neue"/>
            </a:endParaRPr>
          </a:p>
        </p:txBody>
      </p:sp>
      <p:pic>
        <p:nvPicPr>
          <p:cNvPr id="54" name="Picture 53">
            <a:extLst>
              <a:ext uri="{FF2B5EF4-FFF2-40B4-BE49-F238E27FC236}">
                <a16:creationId xmlns:a16="http://schemas.microsoft.com/office/drawing/2014/main" id="{A4383E39-8471-469D-9338-2B8BBD90FE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3009" y="5572431"/>
            <a:ext cx="1143000" cy="685800"/>
          </a:xfrm>
          <a:prstGeom prst="rect">
            <a:avLst/>
          </a:prstGeom>
        </p:spPr>
      </p:pic>
      <p:sp>
        <p:nvSpPr>
          <p:cNvPr id="53" name="TextBox 52">
            <a:extLst>
              <a:ext uri="{FF2B5EF4-FFF2-40B4-BE49-F238E27FC236}">
                <a16:creationId xmlns:a16="http://schemas.microsoft.com/office/drawing/2014/main" id="{8493A289-6218-48AE-8FAD-C4073F5A63E2}"/>
              </a:ext>
            </a:extLst>
          </p:cNvPr>
          <p:cNvSpPr txBox="1"/>
          <p:nvPr/>
        </p:nvSpPr>
        <p:spPr>
          <a:xfrm>
            <a:off x="4912370" y="783399"/>
            <a:ext cx="6691169" cy="369332"/>
          </a:xfrm>
          <a:prstGeom prst="rect">
            <a:avLst/>
          </a:prstGeom>
          <a:noFill/>
        </p:spPr>
        <p:txBody>
          <a:bodyPr vert="horz" wrap="square" lIns="121920" tIns="60960" rIns="121920" bIns="6096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a:t>
            </a:r>
            <a:r>
              <a:rPr kumimoji="0" lang="en-US" sz="1600" b="1"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 AI </a:t>
            </a:r>
            <a:r>
              <a:rPr kumimoji="0" lang="en-US" sz="1600" b="1" i="0" u="none" strike="noStrike" kern="120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Analytics Toolkit</a:t>
            </a:r>
          </a:p>
        </p:txBody>
      </p:sp>
      <p:sp>
        <p:nvSpPr>
          <p:cNvPr id="56" name="Rounded Rectangle 12">
            <a:extLst>
              <a:ext uri="{FF2B5EF4-FFF2-40B4-BE49-F238E27FC236}">
                <a16:creationId xmlns:a16="http://schemas.microsoft.com/office/drawing/2014/main" id="{8D739D9B-3442-468F-94AD-9EB912FB6D95}"/>
              </a:ext>
            </a:extLst>
          </p:cNvPr>
          <p:cNvSpPr/>
          <p:nvPr/>
        </p:nvSpPr>
        <p:spPr>
          <a:xfrm flipH="1">
            <a:off x="4944785" y="3626601"/>
            <a:ext cx="6675713" cy="828283"/>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57" name="TextBox 56">
            <a:extLst>
              <a:ext uri="{FF2B5EF4-FFF2-40B4-BE49-F238E27FC236}">
                <a16:creationId xmlns:a16="http://schemas.microsoft.com/office/drawing/2014/main" id="{C94653E3-D05B-497F-A840-71816AB328AD}"/>
              </a:ext>
            </a:extLst>
          </p:cNvPr>
          <p:cNvSpPr txBox="1"/>
          <p:nvPr/>
        </p:nvSpPr>
        <p:spPr>
          <a:xfrm>
            <a:off x="4962892" y="3644705"/>
            <a:ext cx="6655717"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Intel-optimized Python</a:t>
            </a:r>
          </a:p>
        </p:txBody>
      </p:sp>
      <p:sp>
        <p:nvSpPr>
          <p:cNvPr id="62" name="Rectangle 61">
            <a:extLst>
              <a:ext uri="{FF2B5EF4-FFF2-40B4-BE49-F238E27FC236}">
                <a16:creationId xmlns:a16="http://schemas.microsoft.com/office/drawing/2014/main" id="{930D5488-0410-4021-A5AC-47AED49D5145}"/>
              </a:ext>
            </a:extLst>
          </p:cNvPr>
          <p:cNvSpPr/>
          <p:nvPr/>
        </p:nvSpPr>
        <p:spPr>
          <a:xfrm flipH="1">
            <a:off x="9105086"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Numba</a:t>
            </a:r>
          </a:p>
        </p:txBody>
      </p:sp>
      <p:sp>
        <p:nvSpPr>
          <p:cNvPr id="64" name="Rectangle 63">
            <a:extLst>
              <a:ext uri="{FF2B5EF4-FFF2-40B4-BE49-F238E27FC236}">
                <a16:creationId xmlns:a16="http://schemas.microsoft.com/office/drawing/2014/main" id="{6D9EA6B2-C934-4EC9-84EC-1505854F4C68}"/>
              </a:ext>
            </a:extLst>
          </p:cNvPr>
          <p:cNvSpPr/>
          <p:nvPr/>
        </p:nvSpPr>
        <p:spPr>
          <a:xfrm flipH="1">
            <a:off x="10438891" y="3961203"/>
            <a:ext cx="1063392"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Python</a:t>
            </a:r>
          </a:p>
        </p:txBody>
      </p:sp>
      <p:sp>
        <p:nvSpPr>
          <p:cNvPr id="65" name="Rectangle 64">
            <a:extLst>
              <a:ext uri="{FF2B5EF4-FFF2-40B4-BE49-F238E27FC236}">
                <a16:creationId xmlns:a16="http://schemas.microsoft.com/office/drawing/2014/main" id="{571A70C7-C4EF-492F-9B3E-121CE228E875}"/>
              </a:ext>
            </a:extLst>
          </p:cNvPr>
          <p:cNvSpPr/>
          <p:nvPr/>
        </p:nvSpPr>
        <p:spPr>
          <a:xfrm flipH="1">
            <a:off x="5103672"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NumPy</a:t>
            </a:r>
          </a:p>
        </p:txBody>
      </p:sp>
      <p:sp>
        <p:nvSpPr>
          <p:cNvPr id="66" name="Rectangle 65">
            <a:extLst>
              <a:ext uri="{FF2B5EF4-FFF2-40B4-BE49-F238E27FC236}">
                <a16:creationId xmlns:a16="http://schemas.microsoft.com/office/drawing/2014/main" id="{1C839B0A-F31C-4E32-9C66-3415670D1DF4}"/>
              </a:ext>
            </a:extLst>
          </p:cNvPr>
          <p:cNvSpPr/>
          <p:nvPr/>
        </p:nvSpPr>
        <p:spPr>
          <a:xfrm flipH="1">
            <a:off x="6437477"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SciPy</a:t>
            </a:r>
          </a:p>
        </p:txBody>
      </p:sp>
      <p:sp>
        <p:nvSpPr>
          <p:cNvPr id="67" name="Rectangle 66">
            <a:extLst>
              <a:ext uri="{FF2B5EF4-FFF2-40B4-BE49-F238E27FC236}">
                <a16:creationId xmlns:a16="http://schemas.microsoft.com/office/drawing/2014/main" id="{50851BD8-B1AC-4FE9-81EF-2460F9F45B07}"/>
              </a:ext>
            </a:extLst>
          </p:cNvPr>
          <p:cNvSpPr/>
          <p:nvPr/>
        </p:nvSpPr>
        <p:spPr>
          <a:xfrm flipH="1">
            <a:off x="7771282" y="3961203"/>
            <a:ext cx="1063392"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Pandas</a:t>
            </a:r>
          </a:p>
        </p:txBody>
      </p:sp>
      <p:sp>
        <p:nvSpPr>
          <p:cNvPr id="69" name="TextBox 68">
            <a:extLst>
              <a:ext uri="{FF2B5EF4-FFF2-40B4-BE49-F238E27FC236}">
                <a16:creationId xmlns:a16="http://schemas.microsoft.com/office/drawing/2014/main" id="{36071537-E425-4173-B319-6DA3F49CB2EF}"/>
              </a:ext>
            </a:extLst>
          </p:cNvPr>
          <p:cNvSpPr txBox="1"/>
          <p:nvPr/>
        </p:nvSpPr>
        <p:spPr>
          <a:xfrm>
            <a:off x="7250568" y="2592983"/>
            <a:ext cx="4349935"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Data Analytics</a:t>
            </a:r>
          </a:p>
        </p:txBody>
      </p:sp>
      <p:sp>
        <p:nvSpPr>
          <p:cNvPr id="70" name="Rectangle 69">
            <a:extLst>
              <a:ext uri="{FF2B5EF4-FFF2-40B4-BE49-F238E27FC236}">
                <a16:creationId xmlns:a16="http://schemas.microsoft.com/office/drawing/2014/main" id="{A5720D1A-BB7F-48F5-AD8B-EA0CCEDB5B79}"/>
              </a:ext>
            </a:extLst>
          </p:cNvPr>
          <p:cNvSpPr/>
          <p:nvPr/>
        </p:nvSpPr>
        <p:spPr>
          <a:xfrm flipH="1">
            <a:off x="7345171" y="3021949"/>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Distribution of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Modin</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71" name="Rectangle 70">
            <a:extLst>
              <a:ext uri="{FF2B5EF4-FFF2-40B4-BE49-F238E27FC236}">
                <a16:creationId xmlns:a16="http://schemas.microsoft.com/office/drawing/2014/main" id="{EA3BD837-EF0F-49FF-A7C8-C48731233979}"/>
              </a:ext>
            </a:extLst>
          </p:cNvPr>
          <p:cNvSpPr/>
          <p:nvPr/>
        </p:nvSpPr>
        <p:spPr>
          <a:xfrm flipH="1">
            <a:off x="9466943" y="3021949"/>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OmniSci Backend</a:t>
            </a:r>
          </a:p>
        </p:txBody>
      </p:sp>
      <p:sp>
        <p:nvSpPr>
          <p:cNvPr id="3" name="Oval 2">
            <a:extLst>
              <a:ext uri="{FF2B5EF4-FFF2-40B4-BE49-F238E27FC236}">
                <a16:creationId xmlns:a16="http://schemas.microsoft.com/office/drawing/2014/main" id="{06BCE665-6BD1-4B18-9081-D53E1FF8B912}"/>
              </a:ext>
            </a:extLst>
          </p:cNvPr>
          <p:cNvSpPr/>
          <p:nvPr/>
        </p:nvSpPr>
        <p:spPr>
          <a:xfrm>
            <a:off x="4830383" y="3869192"/>
            <a:ext cx="1488879" cy="752575"/>
          </a:xfrm>
          <a:prstGeom prst="ellipse">
            <a:avLst/>
          </a:prstGeom>
          <a:no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6472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AEBC-2DA8-4E3C-8970-691D4C88C8F4}"/>
              </a:ext>
            </a:extLst>
          </p:cNvPr>
          <p:cNvSpPr>
            <a:spLocks noGrp="1"/>
          </p:cNvSpPr>
          <p:nvPr>
            <p:ph type="title"/>
          </p:nvPr>
        </p:nvSpPr>
        <p:spPr/>
        <p:txBody>
          <a:bodyPr/>
          <a:lstStyle/>
          <a:p>
            <a:pPr algn="ctr"/>
            <a:r>
              <a:rPr lang="en-US" dirty="0"/>
              <a:t>Broadcasting Graphically</a:t>
            </a:r>
          </a:p>
        </p:txBody>
      </p:sp>
      <p:sp>
        <p:nvSpPr>
          <p:cNvPr id="13" name="Content Placeholder 2">
            <a:extLst>
              <a:ext uri="{FF2B5EF4-FFF2-40B4-BE49-F238E27FC236}">
                <a16:creationId xmlns:a16="http://schemas.microsoft.com/office/drawing/2014/main" id="{4C3C6246-8A46-4F66-BFF7-44FDF51C641D}"/>
              </a:ext>
            </a:extLst>
          </p:cNvPr>
          <p:cNvSpPr>
            <a:spLocks noGrp="1"/>
          </p:cNvSpPr>
          <p:nvPr>
            <p:ph type="body" sz="quarter" idx="10"/>
          </p:nvPr>
        </p:nvSpPr>
        <p:spPr/>
        <p:txBody>
          <a:bodyPr>
            <a:normAutofit lnSpcReduction="10000"/>
          </a:bodyPr>
          <a:lstStyle/>
          <a:p>
            <a:r>
              <a:rPr lang="en-US" sz="2400" dirty="0">
                <a:latin typeface="Open Sans" panose="020B0606030504020204" pitchFamily="34" charset="0"/>
              </a:rPr>
              <a:t>Non-matching dimensions are extended and data copied at HW level</a:t>
            </a:r>
          </a:p>
          <a:p>
            <a:r>
              <a:rPr lang="en-US" sz="2400" dirty="0">
                <a:latin typeface="Open Sans" panose="020B0606030504020204" pitchFamily="34" charset="0"/>
              </a:rPr>
              <a:t>Once dimensions match the vectors can be added, subtracted etc.</a:t>
            </a:r>
          </a:p>
          <a:p>
            <a:endParaRPr lang="en-US" altLang="en-US" sz="2400" dirty="0">
              <a:latin typeface="Open Sans" panose="020B0606030504020204" pitchFamily="34" charset="0"/>
            </a:endParaRPr>
          </a:p>
          <a:p>
            <a:r>
              <a:rPr lang="en-US" altLang="en-US" sz="2400" dirty="0">
                <a:latin typeface="Open Sans" panose="020B0606030504020204" pitchFamily="34" charset="0"/>
              </a:rPr>
              <a:t>Third </a:t>
            </a:r>
            <a:r>
              <a:rPr kumimoji="0" lang="en-US" altLang="en-US" sz="2400" b="0" i="0" u="none" strike="noStrike" cap="none" normalizeH="0" baseline="0" dirty="0">
                <a:ln>
                  <a:noFill/>
                </a:ln>
                <a:effectLst/>
                <a:latin typeface="Open Sans" panose="020B0606030504020204" pitchFamily="34" charset="0"/>
              </a:rPr>
              <a:t> example: </a:t>
            </a:r>
          </a:p>
          <a:p>
            <a:pPr lvl="1"/>
            <a:r>
              <a:rPr lang="en-US" altLang="en-US" sz="2000" dirty="0" err="1">
                <a:solidFill>
                  <a:schemeClr val="bg1"/>
                </a:solidFill>
                <a:latin typeface="Open Sans" panose="020B0606030504020204" pitchFamily="34" charset="0"/>
              </a:rPr>
              <a:t>a.shape</a:t>
            </a:r>
            <a:r>
              <a:rPr lang="en-US" altLang="en-US" sz="2000" dirty="0">
                <a:solidFill>
                  <a:schemeClr val="bg1"/>
                </a:solidFill>
                <a:latin typeface="Open Sans" panose="020B0606030504020204" pitchFamily="34" charset="0"/>
              </a:rPr>
              <a:t> (4, 	1)</a:t>
            </a:r>
          </a:p>
          <a:p>
            <a:pPr lvl="1"/>
            <a:r>
              <a:rPr kumimoji="0" lang="en-US" altLang="en-US" sz="2000" b="0" i="0" u="none" strike="noStrike" cap="none" normalizeH="0" baseline="0" dirty="0" err="1">
                <a:ln>
                  <a:noFill/>
                </a:ln>
                <a:solidFill>
                  <a:schemeClr val="bg1"/>
                </a:solidFill>
                <a:effectLst/>
                <a:latin typeface="Open Sans" panose="020B0606030504020204" pitchFamily="34" charset="0"/>
              </a:rPr>
              <a:t>b.s</a:t>
            </a:r>
            <a:r>
              <a:rPr lang="en-US" altLang="en-US" sz="2000" dirty="0" err="1">
                <a:solidFill>
                  <a:schemeClr val="bg1"/>
                </a:solidFill>
                <a:latin typeface="Open Sans" panose="020B0606030504020204" pitchFamily="34" charset="0"/>
              </a:rPr>
              <a:t>hape</a:t>
            </a:r>
            <a:r>
              <a:rPr lang="en-US" altLang="en-US" sz="2000" dirty="0">
                <a:solidFill>
                  <a:schemeClr val="bg1"/>
                </a:solidFill>
                <a:latin typeface="Open Sans" panose="020B0606030504020204" pitchFamily="34" charset="0"/>
              </a:rPr>
              <a:t> (1, 3) # extend/copy to (4, 3)</a:t>
            </a:r>
          </a:p>
          <a:p>
            <a:pPr lvl="1"/>
            <a:r>
              <a:rPr lang="en-US" altLang="en-US" sz="2000" dirty="0" err="1">
                <a:solidFill>
                  <a:schemeClr val="bg1"/>
                </a:solidFill>
                <a:latin typeface="Open Sans" panose="020B0606030504020204" pitchFamily="34" charset="0"/>
              </a:rPr>
              <a:t>result.shape</a:t>
            </a:r>
            <a:r>
              <a:rPr lang="en-US" altLang="en-US" sz="2000" dirty="0">
                <a:solidFill>
                  <a:schemeClr val="bg1"/>
                </a:solidFill>
                <a:latin typeface="Open Sans" panose="020B0606030504020204" pitchFamily="34" charset="0"/>
              </a:rPr>
              <a:t> (4, 3)</a:t>
            </a:r>
          </a:p>
          <a:p>
            <a:pPr lvl="1"/>
            <a:br>
              <a:rPr lang="en-US" altLang="en-US" sz="1800" dirty="0">
                <a:solidFill>
                  <a:srgbClr val="333333"/>
                </a:solidFill>
                <a:latin typeface="Open Sans" panose="020B0606030504020204" pitchFamily="34" charset="0"/>
              </a:rPr>
            </a:br>
            <a:endParaRPr lang="en-US" altLang="en-US" sz="1800" dirty="0">
              <a:solidFill>
                <a:srgbClr val="333333"/>
              </a:solidFill>
              <a:latin typeface="Open Sans" panose="020B0606030504020204" pitchFamily="34" charset="0"/>
            </a:endParaRPr>
          </a:p>
          <a:p>
            <a:endParaRPr lang="en-US" altLang="en-US" sz="2200" dirty="0">
              <a:solidFill>
                <a:srgbClr val="333333"/>
              </a:solidFill>
              <a:latin typeface="Open Sans" panose="020B0606030504020204" pitchFamily="34" charset="0"/>
            </a:endParaRPr>
          </a:p>
          <a:p>
            <a:endParaRPr kumimoji="0" lang="en-US" altLang="en-US" sz="1600" b="0" i="0" u="none" strike="noStrike" cap="none" normalizeH="0" baseline="0" dirty="0">
              <a:ln>
                <a:noFill/>
              </a:ln>
              <a:solidFill>
                <a:schemeClr val="tx1"/>
              </a:solidFill>
              <a:effectLst/>
              <a:latin typeface="Consolas" panose="020B0609020204030204" pitchFamily="49" charset="0"/>
            </a:endParaRPr>
          </a:p>
          <a:p>
            <a:pPr lvl="2"/>
            <a:endParaRPr lang="en-US" sz="1400" dirty="0">
              <a:solidFill>
                <a:srgbClr val="333333"/>
              </a:solidFill>
              <a:latin typeface="Open Sans" panose="020B0606030504020204" pitchFamily="34" charset="0"/>
            </a:endParaRPr>
          </a:p>
        </p:txBody>
      </p:sp>
      <p:sp>
        <p:nvSpPr>
          <p:cNvPr id="3" name="Text Placeholder 2">
            <a:extLst>
              <a:ext uri="{FF2B5EF4-FFF2-40B4-BE49-F238E27FC236}">
                <a16:creationId xmlns:a16="http://schemas.microsoft.com/office/drawing/2014/main" id="{56A3054E-E12A-4D1B-92FA-9352137D70EC}"/>
              </a:ext>
            </a:extLst>
          </p:cNvPr>
          <p:cNvSpPr>
            <a:spLocks noGrp="1"/>
          </p:cNvSpPr>
          <p:nvPr>
            <p:ph type="body" sz="quarter" idx="29"/>
          </p:nvPr>
        </p:nvSpPr>
        <p:spPr/>
        <p:txBody>
          <a:bodyPr/>
          <a:lstStyle/>
          <a:p>
            <a:endParaRPr lang="en-US"/>
          </a:p>
        </p:txBody>
      </p:sp>
      <p:pic>
        <p:nvPicPr>
          <p:cNvPr id="5" name="Picture 4">
            <a:extLst>
              <a:ext uri="{FF2B5EF4-FFF2-40B4-BE49-F238E27FC236}">
                <a16:creationId xmlns:a16="http://schemas.microsoft.com/office/drawing/2014/main" id="{866FDFAF-D220-4E0E-A6D7-8A916FBAA6B8}"/>
              </a:ext>
            </a:extLst>
          </p:cNvPr>
          <p:cNvPicPr>
            <a:picLocks noChangeAspect="1"/>
          </p:cNvPicPr>
          <p:nvPr/>
        </p:nvPicPr>
        <p:blipFill>
          <a:blip r:embed="rId3"/>
          <a:stretch>
            <a:fillRect/>
          </a:stretch>
        </p:blipFill>
        <p:spPr>
          <a:xfrm>
            <a:off x="5633280" y="3112870"/>
            <a:ext cx="5397609" cy="2365656"/>
          </a:xfrm>
          <a:prstGeom prst="rect">
            <a:avLst/>
          </a:prstGeom>
        </p:spPr>
      </p:pic>
      <p:pic>
        <p:nvPicPr>
          <p:cNvPr id="7" name="Picture 6">
            <a:extLst>
              <a:ext uri="{FF2B5EF4-FFF2-40B4-BE49-F238E27FC236}">
                <a16:creationId xmlns:a16="http://schemas.microsoft.com/office/drawing/2014/main" id="{0D84E53E-3F99-4848-8D72-6D426232891F}"/>
              </a:ext>
            </a:extLst>
          </p:cNvPr>
          <p:cNvPicPr>
            <a:picLocks noChangeAspect="1"/>
          </p:cNvPicPr>
          <p:nvPr/>
        </p:nvPicPr>
        <p:blipFill>
          <a:blip r:embed="rId4"/>
          <a:stretch>
            <a:fillRect/>
          </a:stretch>
        </p:blipFill>
        <p:spPr>
          <a:xfrm>
            <a:off x="10121900" y="112104"/>
            <a:ext cx="1498599" cy="518242"/>
          </a:xfrm>
          <a:prstGeom prst="rect">
            <a:avLst/>
          </a:prstGeom>
        </p:spPr>
      </p:pic>
    </p:spTree>
    <p:extLst>
      <p:ext uri="{BB962C8B-B14F-4D97-AF65-F5344CB8AC3E}">
        <p14:creationId xmlns:p14="http://schemas.microsoft.com/office/powerpoint/2010/main" val="194323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89C8-8889-4CF1-BCCC-B0C207972192}"/>
              </a:ext>
            </a:extLst>
          </p:cNvPr>
          <p:cNvSpPr>
            <a:spLocks noGrp="1"/>
          </p:cNvSpPr>
          <p:nvPr>
            <p:ph type="title"/>
          </p:nvPr>
        </p:nvSpPr>
        <p:spPr/>
        <p:txBody>
          <a:bodyPr/>
          <a:lstStyle/>
          <a:p>
            <a:r>
              <a:rPr lang="en-US" dirty="0"/>
              <a:t>Broadcasting Example</a:t>
            </a:r>
          </a:p>
        </p:txBody>
      </p:sp>
      <p:sp>
        <p:nvSpPr>
          <p:cNvPr id="3" name="Text Placeholder 2">
            <a:extLst>
              <a:ext uri="{FF2B5EF4-FFF2-40B4-BE49-F238E27FC236}">
                <a16:creationId xmlns:a16="http://schemas.microsoft.com/office/drawing/2014/main" id="{816F31B3-CB51-49B4-AFDE-1E096624C74E}"/>
              </a:ext>
            </a:extLst>
          </p:cNvPr>
          <p:cNvSpPr>
            <a:spLocks noGrp="1"/>
          </p:cNvSpPr>
          <p:nvPr>
            <p:ph type="body" sz="quarter" idx="10"/>
          </p:nvPr>
        </p:nvSpPr>
        <p:spPr/>
        <p:txBody>
          <a:bodyPr>
            <a:normAutofit/>
          </a:bodyPr>
          <a:lstStyle/>
          <a:p>
            <a:r>
              <a:rPr lang="en-US" sz="3200" dirty="0"/>
              <a:t>Simple Multiplication table</a:t>
            </a:r>
          </a:p>
        </p:txBody>
      </p:sp>
      <p:pic>
        <p:nvPicPr>
          <p:cNvPr id="5" name="Picture 4">
            <a:extLst>
              <a:ext uri="{FF2B5EF4-FFF2-40B4-BE49-F238E27FC236}">
                <a16:creationId xmlns:a16="http://schemas.microsoft.com/office/drawing/2014/main" id="{94542289-E8C3-497D-9ED5-AF6A030E8C2C}"/>
              </a:ext>
            </a:extLst>
          </p:cNvPr>
          <p:cNvPicPr>
            <a:picLocks noChangeAspect="1"/>
          </p:cNvPicPr>
          <p:nvPr/>
        </p:nvPicPr>
        <p:blipFill>
          <a:blip r:embed="rId3"/>
          <a:stretch>
            <a:fillRect/>
          </a:stretch>
        </p:blipFill>
        <p:spPr>
          <a:xfrm>
            <a:off x="8901480" y="112103"/>
            <a:ext cx="2719019" cy="940285"/>
          </a:xfrm>
          <a:prstGeom prst="rect">
            <a:avLst/>
          </a:prstGeom>
        </p:spPr>
      </p:pic>
      <p:pic>
        <p:nvPicPr>
          <p:cNvPr id="7" name="Picture 6">
            <a:extLst>
              <a:ext uri="{FF2B5EF4-FFF2-40B4-BE49-F238E27FC236}">
                <a16:creationId xmlns:a16="http://schemas.microsoft.com/office/drawing/2014/main" id="{CCD45287-9EEB-4B16-BCCC-20F8BE43F249}"/>
              </a:ext>
            </a:extLst>
          </p:cNvPr>
          <p:cNvPicPr>
            <a:picLocks noChangeAspect="1"/>
          </p:cNvPicPr>
          <p:nvPr/>
        </p:nvPicPr>
        <p:blipFill>
          <a:blip r:embed="rId4"/>
          <a:stretch>
            <a:fillRect/>
          </a:stretch>
        </p:blipFill>
        <p:spPr>
          <a:xfrm>
            <a:off x="571501" y="2349501"/>
            <a:ext cx="3508684" cy="1185862"/>
          </a:xfrm>
          <a:prstGeom prst="rect">
            <a:avLst/>
          </a:prstGeom>
        </p:spPr>
      </p:pic>
      <p:pic>
        <p:nvPicPr>
          <p:cNvPr id="9" name="Picture 8">
            <a:extLst>
              <a:ext uri="{FF2B5EF4-FFF2-40B4-BE49-F238E27FC236}">
                <a16:creationId xmlns:a16="http://schemas.microsoft.com/office/drawing/2014/main" id="{AF7238AE-169A-4173-B18F-732D89905BD7}"/>
              </a:ext>
            </a:extLst>
          </p:cNvPr>
          <p:cNvPicPr>
            <a:picLocks noChangeAspect="1"/>
          </p:cNvPicPr>
          <p:nvPr/>
        </p:nvPicPr>
        <p:blipFill>
          <a:blip r:embed="rId5"/>
          <a:stretch>
            <a:fillRect/>
          </a:stretch>
        </p:blipFill>
        <p:spPr>
          <a:xfrm>
            <a:off x="5726112" y="2349500"/>
            <a:ext cx="3455731" cy="558799"/>
          </a:xfrm>
          <a:prstGeom prst="rect">
            <a:avLst/>
          </a:prstGeom>
        </p:spPr>
      </p:pic>
      <p:sp>
        <p:nvSpPr>
          <p:cNvPr id="10" name="Arrow: Right 9">
            <a:extLst>
              <a:ext uri="{FF2B5EF4-FFF2-40B4-BE49-F238E27FC236}">
                <a16:creationId xmlns:a16="http://schemas.microsoft.com/office/drawing/2014/main" id="{D2906E53-41B5-4709-9AC2-DE4CA8572364}"/>
              </a:ext>
            </a:extLst>
          </p:cNvPr>
          <p:cNvSpPr/>
          <p:nvPr/>
        </p:nvSpPr>
        <p:spPr>
          <a:xfrm>
            <a:off x="4515798" y="2423319"/>
            <a:ext cx="774700" cy="519113"/>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4315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BCC8-601E-41F8-8B50-CD1B4536EDE6}"/>
              </a:ext>
            </a:extLst>
          </p:cNvPr>
          <p:cNvSpPr>
            <a:spLocks noGrp="1"/>
          </p:cNvSpPr>
          <p:nvPr>
            <p:ph type="title"/>
          </p:nvPr>
        </p:nvSpPr>
        <p:spPr/>
        <p:txBody>
          <a:bodyPr lIns="0" tIns="0" rIns="0" bIns="0" anchor="t">
            <a:normAutofit/>
          </a:bodyPr>
          <a:lstStyle/>
          <a:p>
            <a:r>
              <a:rPr lang="en-US" dirty="0" err="1">
                <a:latin typeface="Intel Clear Light"/>
              </a:rPr>
              <a:t>numpy.where</a:t>
            </a:r>
          </a:p>
        </p:txBody>
      </p:sp>
      <p:sp>
        <p:nvSpPr>
          <p:cNvPr id="3" name="Text Placeholder 2">
            <a:extLst>
              <a:ext uri="{FF2B5EF4-FFF2-40B4-BE49-F238E27FC236}">
                <a16:creationId xmlns:a16="http://schemas.microsoft.com/office/drawing/2014/main" id="{975CBE07-E952-432F-8BC8-B03AA5B993D2}"/>
              </a:ext>
            </a:extLst>
          </p:cNvPr>
          <p:cNvSpPr>
            <a:spLocks noGrp="1"/>
          </p:cNvSpPr>
          <p:nvPr>
            <p:ph type="body" sz="quarter" idx="10"/>
          </p:nvPr>
        </p:nvSpPr>
        <p:spPr>
          <a:xfrm>
            <a:off x="571500" y="1569051"/>
            <a:ext cx="11010900" cy="3719897"/>
          </a:xfrm>
        </p:spPr>
        <p:txBody>
          <a:bodyPr>
            <a:normAutofit/>
          </a:bodyPr>
          <a:lstStyle/>
          <a:p>
            <a:r>
              <a:rPr lang="en-US" sz="3200" dirty="0" err="1"/>
              <a:t>numpy.where</a:t>
            </a:r>
            <a:r>
              <a:rPr lang="en-US" sz="3200" dirty="0"/>
              <a:t>: </a:t>
            </a:r>
            <a:r>
              <a:rPr lang="en-US" sz="3200" dirty="0">
                <a:solidFill>
                  <a:schemeClr val="accent2"/>
                </a:solidFill>
                <a:hlinkClick r:id="rId3">
                  <a:extLst>
                    <a:ext uri="{A12FA001-AC4F-418D-AE19-62706E023703}">
                      <ahyp:hlinkClr xmlns:ahyp="http://schemas.microsoft.com/office/drawing/2018/hyperlinkcolor" val="tx"/>
                    </a:ext>
                  </a:extLst>
                </a:hlinkClick>
              </a:rPr>
              <a:t>see</a:t>
            </a:r>
            <a:r>
              <a:rPr lang="en-US" sz="3200" dirty="0">
                <a:solidFill>
                  <a:schemeClr val="accent2"/>
                </a:solidFill>
              </a:rPr>
              <a:t> : </a:t>
            </a:r>
            <a:r>
              <a:rPr lang="en-US" sz="3200" dirty="0"/>
              <a:t>Return elements chosen from x or y depending on condition. </a:t>
            </a:r>
          </a:p>
        </p:txBody>
      </p:sp>
      <p:pic>
        <p:nvPicPr>
          <p:cNvPr id="8" name="Picture 7">
            <a:extLst>
              <a:ext uri="{FF2B5EF4-FFF2-40B4-BE49-F238E27FC236}">
                <a16:creationId xmlns:a16="http://schemas.microsoft.com/office/drawing/2014/main" id="{3B6890DE-5317-4133-BB5E-2BF2766BB4C2}"/>
              </a:ext>
            </a:extLst>
          </p:cNvPr>
          <p:cNvPicPr>
            <a:picLocks noChangeAspect="1"/>
          </p:cNvPicPr>
          <p:nvPr/>
        </p:nvPicPr>
        <p:blipFill>
          <a:blip r:embed="rId4"/>
          <a:stretch>
            <a:fillRect/>
          </a:stretch>
        </p:blipFill>
        <p:spPr>
          <a:xfrm>
            <a:off x="3408458" y="2696812"/>
            <a:ext cx="3290792" cy="1550988"/>
          </a:xfrm>
          <a:prstGeom prst="rect">
            <a:avLst/>
          </a:prstGeom>
        </p:spPr>
      </p:pic>
      <p:pic>
        <p:nvPicPr>
          <p:cNvPr id="10" name="Picture 9">
            <a:extLst>
              <a:ext uri="{FF2B5EF4-FFF2-40B4-BE49-F238E27FC236}">
                <a16:creationId xmlns:a16="http://schemas.microsoft.com/office/drawing/2014/main" id="{88FB7EF4-0E70-41E0-A7B7-1A1D83532638}"/>
              </a:ext>
            </a:extLst>
          </p:cNvPr>
          <p:cNvPicPr>
            <a:picLocks noChangeAspect="1"/>
          </p:cNvPicPr>
          <p:nvPr/>
        </p:nvPicPr>
        <p:blipFill>
          <a:blip r:embed="rId5"/>
          <a:stretch>
            <a:fillRect/>
          </a:stretch>
        </p:blipFill>
        <p:spPr>
          <a:xfrm>
            <a:off x="2173287" y="4656504"/>
            <a:ext cx="6284913" cy="1264888"/>
          </a:xfrm>
          <a:prstGeom prst="rect">
            <a:avLst/>
          </a:prstGeom>
        </p:spPr>
      </p:pic>
      <p:sp>
        <p:nvSpPr>
          <p:cNvPr id="11" name="Arrow: Curved Left 10">
            <a:extLst>
              <a:ext uri="{FF2B5EF4-FFF2-40B4-BE49-F238E27FC236}">
                <a16:creationId xmlns:a16="http://schemas.microsoft.com/office/drawing/2014/main" id="{27AB8CAA-104A-45C9-A4B0-F7B1F28CAABB}"/>
              </a:ext>
            </a:extLst>
          </p:cNvPr>
          <p:cNvSpPr/>
          <p:nvPr/>
        </p:nvSpPr>
        <p:spPr>
          <a:xfrm rot="18884274">
            <a:off x="7439174" y="3133637"/>
            <a:ext cx="553506" cy="1541463"/>
          </a:xfrm>
          <a:prstGeom prst="curvedLef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a:extLst>
              <a:ext uri="{FF2B5EF4-FFF2-40B4-BE49-F238E27FC236}">
                <a16:creationId xmlns:a16="http://schemas.microsoft.com/office/drawing/2014/main" id="{42D4C5F2-CE2F-4E22-BEC9-BF2875099BF6}"/>
              </a:ext>
            </a:extLst>
          </p:cNvPr>
          <p:cNvPicPr>
            <a:picLocks noChangeAspect="1"/>
          </p:cNvPicPr>
          <p:nvPr/>
        </p:nvPicPr>
        <p:blipFill>
          <a:blip r:embed="rId6"/>
          <a:stretch>
            <a:fillRect/>
          </a:stretch>
        </p:blipFill>
        <p:spPr>
          <a:xfrm>
            <a:off x="10274634" y="120328"/>
            <a:ext cx="1345865" cy="1096457"/>
          </a:xfrm>
          <a:prstGeom prst="rect">
            <a:avLst/>
          </a:prstGeom>
        </p:spPr>
      </p:pic>
    </p:spTree>
    <p:extLst>
      <p:ext uri="{BB962C8B-B14F-4D97-AF65-F5344CB8AC3E}">
        <p14:creationId xmlns:p14="http://schemas.microsoft.com/office/powerpoint/2010/main" val="39190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FB75-F6E7-4CFB-ABB9-69D8AA204881}"/>
              </a:ext>
            </a:extLst>
          </p:cNvPr>
          <p:cNvSpPr>
            <a:spLocks noGrp="1"/>
          </p:cNvSpPr>
          <p:nvPr>
            <p:ph type="title"/>
          </p:nvPr>
        </p:nvSpPr>
        <p:spPr/>
        <p:txBody>
          <a:bodyPr/>
          <a:lstStyle/>
          <a:p>
            <a:r>
              <a:rPr lang="en-US" dirty="0"/>
              <a:t>NumPy Where, NumPy Select</a:t>
            </a:r>
          </a:p>
        </p:txBody>
      </p:sp>
      <p:sp>
        <p:nvSpPr>
          <p:cNvPr id="3" name="Content Placeholder 2">
            <a:extLst>
              <a:ext uri="{FF2B5EF4-FFF2-40B4-BE49-F238E27FC236}">
                <a16:creationId xmlns:a16="http://schemas.microsoft.com/office/drawing/2014/main" id="{C17D4322-4DD5-4F77-9F66-DC6D13ED2E27}"/>
              </a:ext>
            </a:extLst>
          </p:cNvPr>
          <p:cNvSpPr>
            <a:spLocks noGrp="1"/>
          </p:cNvSpPr>
          <p:nvPr>
            <p:ph type="body" sz="quarter" idx="10"/>
          </p:nvPr>
        </p:nvSpPr>
        <p:spPr>
          <a:xfrm>
            <a:off x="571500" y="1599816"/>
            <a:ext cx="10610850" cy="3719897"/>
          </a:xfrm>
        </p:spPr>
        <p:txBody>
          <a:bodyPr>
            <a:normAutofit/>
          </a:bodyPr>
          <a:lstStyle/>
          <a:p>
            <a:pPr marL="857250" indent="-857250">
              <a:buFont typeface="Arial" panose="020B0604020202020204" pitchFamily="34" charset="0"/>
              <a:buChar char="•"/>
            </a:pPr>
            <a:r>
              <a:rPr lang="en-US" sz="2800" dirty="0"/>
              <a:t>If statements (conditional logic) might severely limit performance:</a:t>
            </a:r>
          </a:p>
          <a:p>
            <a:pPr marL="857250" indent="-857250">
              <a:buFont typeface="Arial" panose="020B0604020202020204" pitchFamily="34" charset="0"/>
              <a:buChar char="•"/>
            </a:pPr>
            <a:r>
              <a:rPr lang="en-US" sz="2800" dirty="0"/>
              <a:t>Numpy: handles conditionals quickly, efficiently</a:t>
            </a:r>
          </a:p>
        </p:txBody>
      </p:sp>
      <p:pic>
        <p:nvPicPr>
          <p:cNvPr id="12" name="Picture 11">
            <a:extLst>
              <a:ext uri="{FF2B5EF4-FFF2-40B4-BE49-F238E27FC236}">
                <a16:creationId xmlns:a16="http://schemas.microsoft.com/office/drawing/2014/main" id="{E5F7809A-8E7B-42DB-830D-910C549EA266}"/>
              </a:ext>
            </a:extLst>
          </p:cNvPr>
          <p:cNvPicPr>
            <a:picLocks noChangeAspect="1"/>
          </p:cNvPicPr>
          <p:nvPr/>
        </p:nvPicPr>
        <p:blipFill>
          <a:blip r:embed="rId3"/>
          <a:stretch>
            <a:fillRect/>
          </a:stretch>
        </p:blipFill>
        <p:spPr>
          <a:xfrm>
            <a:off x="571500" y="3188870"/>
            <a:ext cx="7239561" cy="1541463"/>
          </a:xfrm>
          <a:prstGeom prst="rect">
            <a:avLst/>
          </a:prstGeom>
        </p:spPr>
      </p:pic>
      <p:pic>
        <p:nvPicPr>
          <p:cNvPr id="14" name="Picture 13">
            <a:extLst>
              <a:ext uri="{FF2B5EF4-FFF2-40B4-BE49-F238E27FC236}">
                <a16:creationId xmlns:a16="http://schemas.microsoft.com/office/drawing/2014/main" id="{BE47E55E-C324-4A24-88B3-4E8BDE92CB1B}"/>
              </a:ext>
            </a:extLst>
          </p:cNvPr>
          <p:cNvPicPr>
            <a:picLocks noChangeAspect="1"/>
          </p:cNvPicPr>
          <p:nvPr/>
        </p:nvPicPr>
        <p:blipFill>
          <a:blip r:embed="rId4"/>
          <a:stretch>
            <a:fillRect/>
          </a:stretch>
        </p:blipFill>
        <p:spPr>
          <a:xfrm>
            <a:off x="571500" y="5731821"/>
            <a:ext cx="10368221" cy="498138"/>
          </a:xfrm>
          <a:prstGeom prst="rect">
            <a:avLst/>
          </a:prstGeom>
        </p:spPr>
      </p:pic>
      <p:sp>
        <p:nvSpPr>
          <p:cNvPr id="15" name="Arrow: Curved Left 14">
            <a:extLst>
              <a:ext uri="{FF2B5EF4-FFF2-40B4-BE49-F238E27FC236}">
                <a16:creationId xmlns:a16="http://schemas.microsoft.com/office/drawing/2014/main" id="{BA75BB99-6763-4064-AF90-43EF390690FE}"/>
              </a:ext>
            </a:extLst>
          </p:cNvPr>
          <p:cNvSpPr/>
          <p:nvPr/>
        </p:nvSpPr>
        <p:spPr>
          <a:xfrm rot="18884274">
            <a:off x="7118931" y="3927948"/>
            <a:ext cx="553506" cy="1541463"/>
          </a:xfrm>
          <a:prstGeom prst="curvedLef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Picture 16">
            <a:extLst>
              <a:ext uri="{FF2B5EF4-FFF2-40B4-BE49-F238E27FC236}">
                <a16:creationId xmlns:a16="http://schemas.microsoft.com/office/drawing/2014/main" id="{07E37329-1CFA-49AA-942D-1A8293AB3326}"/>
              </a:ext>
            </a:extLst>
          </p:cNvPr>
          <p:cNvPicPr>
            <a:picLocks noChangeAspect="1"/>
          </p:cNvPicPr>
          <p:nvPr/>
        </p:nvPicPr>
        <p:blipFill>
          <a:blip r:embed="rId5"/>
          <a:stretch>
            <a:fillRect/>
          </a:stretch>
        </p:blipFill>
        <p:spPr>
          <a:xfrm>
            <a:off x="8460004" y="3188870"/>
            <a:ext cx="2400299" cy="1757362"/>
          </a:xfrm>
          <a:prstGeom prst="rect">
            <a:avLst/>
          </a:prstGeom>
        </p:spPr>
      </p:pic>
      <p:pic>
        <p:nvPicPr>
          <p:cNvPr id="18" name="Picture 17">
            <a:extLst>
              <a:ext uri="{FF2B5EF4-FFF2-40B4-BE49-F238E27FC236}">
                <a16:creationId xmlns:a16="http://schemas.microsoft.com/office/drawing/2014/main" id="{C4648E4E-32CE-4DBD-8554-EE38BD93B804}"/>
              </a:ext>
            </a:extLst>
          </p:cNvPr>
          <p:cNvPicPr>
            <a:picLocks noChangeAspect="1"/>
          </p:cNvPicPr>
          <p:nvPr/>
        </p:nvPicPr>
        <p:blipFill>
          <a:blip r:embed="rId6"/>
          <a:stretch>
            <a:fillRect/>
          </a:stretch>
        </p:blipFill>
        <p:spPr>
          <a:xfrm>
            <a:off x="10274634" y="120328"/>
            <a:ext cx="1345865" cy="1096457"/>
          </a:xfrm>
          <a:prstGeom prst="rect">
            <a:avLst/>
          </a:prstGeom>
        </p:spPr>
      </p:pic>
      <p:sp>
        <p:nvSpPr>
          <p:cNvPr id="19" name="TextBox 18">
            <a:extLst>
              <a:ext uri="{FF2B5EF4-FFF2-40B4-BE49-F238E27FC236}">
                <a16:creationId xmlns:a16="http://schemas.microsoft.com/office/drawing/2014/main" id="{6ABE2D53-05A9-4BAB-B1BB-6CF116CEC4E9}"/>
              </a:ext>
            </a:extLst>
          </p:cNvPr>
          <p:cNvSpPr txBox="1"/>
          <p:nvPr/>
        </p:nvSpPr>
        <p:spPr>
          <a:xfrm>
            <a:off x="4964783" y="4742896"/>
            <a:ext cx="2728311"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mn-lt"/>
                <a:ea typeface="+mn-ea"/>
                <a:cs typeface="+mn-cs"/>
                <a:sym typeface="Helvetica Neue"/>
              </a:rPr>
              <a:t>Results: ~ </a:t>
            </a:r>
            <a:r>
              <a:rPr kumimoji="0" lang="en-US" sz="3200" b="1" i="0" u="none" strike="noStrike" cap="none" spc="0" normalizeH="0" baseline="0" dirty="0">
                <a:ln>
                  <a:noFill/>
                </a:ln>
                <a:solidFill>
                  <a:srgbClr val="00B050"/>
                </a:solidFill>
                <a:effectLst/>
                <a:uFillTx/>
                <a:latin typeface="+mn-lt"/>
                <a:ea typeface="+mn-ea"/>
                <a:cs typeface="+mn-cs"/>
                <a:sym typeface="Helvetica Neue"/>
              </a:rPr>
              <a:t>20 X</a:t>
            </a:r>
          </a:p>
        </p:txBody>
      </p:sp>
    </p:spTree>
    <p:extLst>
      <p:ext uri="{BB962C8B-B14F-4D97-AF65-F5344CB8AC3E}">
        <p14:creationId xmlns:p14="http://schemas.microsoft.com/office/powerpoint/2010/main" val="89264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EF0E2B-ED34-4EF9-BAF5-5BA8EA8E1565}"/>
              </a:ext>
            </a:extLst>
          </p:cNvPr>
          <p:cNvPicPr>
            <a:picLocks noChangeAspect="1"/>
          </p:cNvPicPr>
          <p:nvPr/>
        </p:nvPicPr>
        <p:blipFill>
          <a:blip r:embed="rId3"/>
          <a:stretch>
            <a:fillRect/>
          </a:stretch>
        </p:blipFill>
        <p:spPr>
          <a:xfrm>
            <a:off x="3943350" y="2081396"/>
            <a:ext cx="7239000" cy="2524125"/>
          </a:xfrm>
          <a:prstGeom prst="rect">
            <a:avLst/>
          </a:prstGeom>
        </p:spPr>
      </p:pic>
      <p:sp>
        <p:nvSpPr>
          <p:cNvPr id="2" name="Title 1">
            <a:extLst>
              <a:ext uri="{FF2B5EF4-FFF2-40B4-BE49-F238E27FC236}">
                <a16:creationId xmlns:a16="http://schemas.microsoft.com/office/drawing/2014/main" id="{738BB86B-054A-4273-A160-E97E08E93060}"/>
              </a:ext>
            </a:extLst>
          </p:cNvPr>
          <p:cNvSpPr>
            <a:spLocks noGrp="1"/>
          </p:cNvSpPr>
          <p:nvPr>
            <p:ph type="title"/>
          </p:nvPr>
        </p:nvSpPr>
        <p:spPr/>
        <p:txBody>
          <a:bodyPr/>
          <a:lstStyle/>
          <a:p>
            <a:r>
              <a:rPr lang="en-US" dirty="0"/>
              <a:t>Numpy Where</a:t>
            </a:r>
          </a:p>
        </p:txBody>
      </p:sp>
      <p:sp>
        <p:nvSpPr>
          <p:cNvPr id="4" name="Text Placeholder 3">
            <a:extLst>
              <a:ext uri="{FF2B5EF4-FFF2-40B4-BE49-F238E27FC236}">
                <a16:creationId xmlns:a16="http://schemas.microsoft.com/office/drawing/2014/main" id="{21CD0305-8F73-47B1-ACAD-696241EA262A}"/>
              </a:ext>
            </a:extLst>
          </p:cNvPr>
          <p:cNvSpPr>
            <a:spLocks noGrp="1"/>
          </p:cNvSpPr>
          <p:nvPr>
            <p:ph type="body" sz="quarter" idx="29"/>
          </p:nvPr>
        </p:nvSpPr>
        <p:spPr>
          <a:xfrm>
            <a:off x="598487" y="1321928"/>
            <a:ext cx="11022013" cy="438150"/>
          </a:xfrm>
        </p:spPr>
        <p:txBody>
          <a:bodyPr/>
          <a:lstStyle/>
          <a:p>
            <a:r>
              <a:rPr lang="en-US" dirty="0"/>
              <a:t>Find row, col indices fast</a:t>
            </a:r>
          </a:p>
        </p:txBody>
      </p:sp>
      <p:pic>
        <p:nvPicPr>
          <p:cNvPr id="6" name="Picture 5">
            <a:extLst>
              <a:ext uri="{FF2B5EF4-FFF2-40B4-BE49-F238E27FC236}">
                <a16:creationId xmlns:a16="http://schemas.microsoft.com/office/drawing/2014/main" id="{AD0D8309-30C2-49E9-BF74-D6E369E3ADB0}"/>
              </a:ext>
            </a:extLst>
          </p:cNvPr>
          <p:cNvPicPr>
            <a:picLocks noChangeAspect="1"/>
          </p:cNvPicPr>
          <p:nvPr/>
        </p:nvPicPr>
        <p:blipFill>
          <a:blip r:embed="rId4"/>
          <a:stretch>
            <a:fillRect/>
          </a:stretch>
        </p:blipFill>
        <p:spPr>
          <a:xfrm>
            <a:off x="10274634" y="120328"/>
            <a:ext cx="1345865" cy="1096457"/>
          </a:xfrm>
          <a:prstGeom prst="rect">
            <a:avLst/>
          </a:prstGeom>
        </p:spPr>
      </p:pic>
      <p:pic>
        <p:nvPicPr>
          <p:cNvPr id="12" name="Picture 11">
            <a:extLst>
              <a:ext uri="{FF2B5EF4-FFF2-40B4-BE49-F238E27FC236}">
                <a16:creationId xmlns:a16="http://schemas.microsoft.com/office/drawing/2014/main" id="{DE3A3659-79A9-4D3E-9CDD-293D17C84C70}"/>
              </a:ext>
            </a:extLst>
          </p:cNvPr>
          <p:cNvPicPr>
            <a:picLocks noChangeAspect="1"/>
          </p:cNvPicPr>
          <p:nvPr/>
        </p:nvPicPr>
        <p:blipFill>
          <a:blip r:embed="rId5"/>
          <a:stretch>
            <a:fillRect/>
          </a:stretch>
        </p:blipFill>
        <p:spPr>
          <a:xfrm>
            <a:off x="598487" y="2092587"/>
            <a:ext cx="1285875" cy="1190625"/>
          </a:xfrm>
          <a:prstGeom prst="rect">
            <a:avLst/>
          </a:prstGeom>
        </p:spPr>
      </p:pic>
      <p:pic>
        <p:nvPicPr>
          <p:cNvPr id="14" name="Picture 13">
            <a:extLst>
              <a:ext uri="{FF2B5EF4-FFF2-40B4-BE49-F238E27FC236}">
                <a16:creationId xmlns:a16="http://schemas.microsoft.com/office/drawing/2014/main" id="{7787CD43-AD41-44DA-85D0-27C2308AE89A}"/>
              </a:ext>
            </a:extLst>
          </p:cNvPr>
          <p:cNvPicPr>
            <a:picLocks noChangeAspect="1"/>
          </p:cNvPicPr>
          <p:nvPr/>
        </p:nvPicPr>
        <p:blipFill>
          <a:blip r:embed="rId6"/>
          <a:stretch>
            <a:fillRect/>
          </a:stretch>
        </p:blipFill>
        <p:spPr>
          <a:xfrm>
            <a:off x="598487" y="4941229"/>
            <a:ext cx="6038850" cy="1028700"/>
          </a:xfrm>
          <a:prstGeom prst="rect">
            <a:avLst/>
          </a:prstGeom>
        </p:spPr>
      </p:pic>
      <p:pic>
        <p:nvPicPr>
          <p:cNvPr id="18" name="Picture 17">
            <a:extLst>
              <a:ext uri="{FF2B5EF4-FFF2-40B4-BE49-F238E27FC236}">
                <a16:creationId xmlns:a16="http://schemas.microsoft.com/office/drawing/2014/main" id="{493852A9-41D5-4C00-9E1F-3C6E1107C78D}"/>
              </a:ext>
            </a:extLst>
          </p:cNvPr>
          <p:cNvPicPr>
            <a:picLocks noChangeAspect="1"/>
          </p:cNvPicPr>
          <p:nvPr/>
        </p:nvPicPr>
        <p:blipFill>
          <a:blip r:embed="rId7"/>
          <a:stretch>
            <a:fillRect/>
          </a:stretch>
        </p:blipFill>
        <p:spPr>
          <a:xfrm>
            <a:off x="7143750" y="5455579"/>
            <a:ext cx="4038600" cy="514350"/>
          </a:xfrm>
          <a:prstGeom prst="rect">
            <a:avLst/>
          </a:prstGeom>
        </p:spPr>
      </p:pic>
      <p:sp>
        <p:nvSpPr>
          <p:cNvPr id="19" name="Arrow: Right 18">
            <a:extLst>
              <a:ext uri="{FF2B5EF4-FFF2-40B4-BE49-F238E27FC236}">
                <a16:creationId xmlns:a16="http://schemas.microsoft.com/office/drawing/2014/main" id="{C528C9E7-1ADA-4902-A850-3FCF347C6FED}"/>
              </a:ext>
            </a:extLst>
          </p:cNvPr>
          <p:cNvSpPr/>
          <p:nvPr/>
        </p:nvSpPr>
        <p:spPr>
          <a:xfrm>
            <a:off x="2590799" y="2536012"/>
            <a:ext cx="646114" cy="438150"/>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Arrow: Right 19">
            <a:extLst>
              <a:ext uri="{FF2B5EF4-FFF2-40B4-BE49-F238E27FC236}">
                <a16:creationId xmlns:a16="http://schemas.microsoft.com/office/drawing/2014/main" id="{40E3E6A1-54A1-4725-8A31-32A3743CB199}"/>
              </a:ext>
            </a:extLst>
          </p:cNvPr>
          <p:cNvSpPr/>
          <p:nvPr/>
        </p:nvSpPr>
        <p:spPr>
          <a:xfrm rot="8655621">
            <a:off x="3113881" y="4427257"/>
            <a:ext cx="646114" cy="438150"/>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Arrow: Right 20">
            <a:extLst>
              <a:ext uri="{FF2B5EF4-FFF2-40B4-BE49-F238E27FC236}">
                <a16:creationId xmlns:a16="http://schemas.microsoft.com/office/drawing/2014/main" id="{199BE483-D2CE-4D9E-998E-53C8C6433928}"/>
              </a:ext>
            </a:extLst>
          </p:cNvPr>
          <p:cNvSpPr/>
          <p:nvPr/>
        </p:nvSpPr>
        <p:spPr>
          <a:xfrm rot="3079626">
            <a:off x="8467085" y="4927123"/>
            <a:ext cx="646114" cy="438150"/>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9513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8F7A-9A75-4EC0-BF73-1EC0C7C46654}"/>
              </a:ext>
            </a:extLst>
          </p:cNvPr>
          <p:cNvSpPr>
            <a:spLocks noGrp="1"/>
          </p:cNvSpPr>
          <p:nvPr>
            <p:ph type="title"/>
          </p:nvPr>
        </p:nvSpPr>
        <p:spPr/>
        <p:txBody>
          <a:bodyPr/>
          <a:lstStyle/>
          <a:p>
            <a:r>
              <a:rPr lang="en-US" dirty="0" err="1"/>
              <a:t>Numpy.where</a:t>
            </a:r>
            <a:r>
              <a:rPr lang="en-US" dirty="0"/>
              <a:t>: More Complex logic</a:t>
            </a:r>
          </a:p>
        </p:txBody>
      </p:sp>
      <p:pic>
        <p:nvPicPr>
          <p:cNvPr id="6" name="Picture 5">
            <a:extLst>
              <a:ext uri="{FF2B5EF4-FFF2-40B4-BE49-F238E27FC236}">
                <a16:creationId xmlns:a16="http://schemas.microsoft.com/office/drawing/2014/main" id="{90925B74-7958-4D7D-A482-FA14683C2702}"/>
              </a:ext>
            </a:extLst>
          </p:cNvPr>
          <p:cNvPicPr>
            <a:picLocks noChangeAspect="1"/>
          </p:cNvPicPr>
          <p:nvPr/>
        </p:nvPicPr>
        <p:blipFill>
          <a:blip r:embed="rId3"/>
          <a:stretch>
            <a:fillRect/>
          </a:stretch>
        </p:blipFill>
        <p:spPr>
          <a:xfrm>
            <a:off x="419101" y="1628949"/>
            <a:ext cx="11022604" cy="1090613"/>
          </a:xfrm>
          <a:prstGeom prst="rect">
            <a:avLst/>
          </a:prstGeom>
        </p:spPr>
      </p:pic>
      <p:pic>
        <p:nvPicPr>
          <p:cNvPr id="8" name="Picture 7">
            <a:extLst>
              <a:ext uri="{FF2B5EF4-FFF2-40B4-BE49-F238E27FC236}">
                <a16:creationId xmlns:a16="http://schemas.microsoft.com/office/drawing/2014/main" id="{299B5A8F-FD2E-40BE-9A00-FE82895F3783}"/>
              </a:ext>
            </a:extLst>
          </p:cNvPr>
          <p:cNvPicPr>
            <a:picLocks noChangeAspect="1"/>
          </p:cNvPicPr>
          <p:nvPr/>
        </p:nvPicPr>
        <p:blipFill>
          <a:blip r:embed="rId4"/>
          <a:stretch>
            <a:fillRect/>
          </a:stretch>
        </p:blipFill>
        <p:spPr>
          <a:xfrm>
            <a:off x="7460255" y="3017236"/>
            <a:ext cx="3981450" cy="2371725"/>
          </a:xfrm>
          <a:prstGeom prst="rect">
            <a:avLst/>
          </a:prstGeom>
        </p:spPr>
      </p:pic>
      <p:pic>
        <p:nvPicPr>
          <p:cNvPr id="10" name="Picture 9">
            <a:extLst>
              <a:ext uri="{FF2B5EF4-FFF2-40B4-BE49-F238E27FC236}">
                <a16:creationId xmlns:a16="http://schemas.microsoft.com/office/drawing/2014/main" id="{04CE625D-031C-4E1D-9A9B-0FB5A68AC0D8}"/>
              </a:ext>
            </a:extLst>
          </p:cNvPr>
          <p:cNvPicPr>
            <a:picLocks noChangeAspect="1"/>
          </p:cNvPicPr>
          <p:nvPr/>
        </p:nvPicPr>
        <p:blipFill>
          <a:blip r:embed="rId5"/>
          <a:stretch>
            <a:fillRect/>
          </a:stretch>
        </p:blipFill>
        <p:spPr>
          <a:xfrm>
            <a:off x="419101" y="2996869"/>
            <a:ext cx="4886325" cy="2409825"/>
          </a:xfrm>
          <a:prstGeom prst="rect">
            <a:avLst/>
          </a:prstGeom>
        </p:spPr>
      </p:pic>
      <p:sp>
        <p:nvSpPr>
          <p:cNvPr id="11" name="Arrow: Right 10">
            <a:extLst>
              <a:ext uri="{FF2B5EF4-FFF2-40B4-BE49-F238E27FC236}">
                <a16:creationId xmlns:a16="http://schemas.microsoft.com/office/drawing/2014/main" id="{8C20718C-6AA7-4C94-ABF6-ACFB3189F94F}"/>
              </a:ext>
            </a:extLst>
          </p:cNvPr>
          <p:cNvSpPr/>
          <p:nvPr/>
        </p:nvSpPr>
        <p:spPr>
          <a:xfrm>
            <a:off x="5856582" y="3842204"/>
            <a:ext cx="937917" cy="592469"/>
          </a:xfrm>
          <a:prstGeom prst="righ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a:extLst>
              <a:ext uri="{FF2B5EF4-FFF2-40B4-BE49-F238E27FC236}">
                <a16:creationId xmlns:a16="http://schemas.microsoft.com/office/drawing/2014/main" id="{41898F37-1FE3-4657-A380-096D270384BF}"/>
              </a:ext>
            </a:extLst>
          </p:cNvPr>
          <p:cNvPicPr>
            <a:picLocks noChangeAspect="1"/>
          </p:cNvPicPr>
          <p:nvPr/>
        </p:nvPicPr>
        <p:blipFill>
          <a:blip r:embed="rId6"/>
          <a:stretch>
            <a:fillRect/>
          </a:stretch>
        </p:blipFill>
        <p:spPr>
          <a:xfrm>
            <a:off x="10274634" y="120328"/>
            <a:ext cx="1345865" cy="1096457"/>
          </a:xfrm>
          <a:prstGeom prst="rect">
            <a:avLst/>
          </a:prstGeom>
        </p:spPr>
      </p:pic>
      <p:sp>
        <p:nvSpPr>
          <p:cNvPr id="13" name="TextBox 12">
            <a:extLst>
              <a:ext uri="{FF2B5EF4-FFF2-40B4-BE49-F238E27FC236}">
                <a16:creationId xmlns:a16="http://schemas.microsoft.com/office/drawing/2014/main" id="{F1D5297B-31D6-4F81-8229-8240FD0BD4BD}"/>
              </a:ext>
            </a:extLst>
          </p:cNvPr>
          <p:cNvSpPr txBox="1"/>
          <p:nvPr/>
        </p:nvSpPr>
        <p:spPr>
          <a:xfrm>
            <a:off x="5664298" y="4436494"/>
            <a:ext cx="1834057"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mn-lt"/>
                <a:ea typeface="+mn-ea"/>
                <a:cs typeface="+mn-cs"/>
                <a:sym typeface="Helvetica Neue"/>
              </a:rPr>
              <a:t>Results: </a:t>
            </a:r>
            <a:br>
              <a:rPr kumimoji="0" lang="en-US" sz="3200" b="0" i="0" u="none" strike="noStrike" cap="none" spc="0" normalizeH="0" baseline="0" dirty="0">
                <a:ln>
                  <a:noFill/>
                </a:ln>
                <a:solidFill>
                  <a:schemeClr val="bg1"/>
                </a:solidFill>
                <a:effectLst/>
                <a:uFillTx/>
                <a:latin typeface="+mn-lt"/>
                <a:ea typeface="+mn-ea"/>
                <a:cs typeface="+mn-cs"/>
                <a:sym typeface="Helvetica Neue"/>
              </a:rPr>
            </a:br>
            <a:r>
              <a:rPr kumimoji="0" lang="en-US" sz="3200" b="0" i="0" u="none" strike="noStrike" cap="none" spc="0" normalizeH="0" baseline="0" dirty="0">
                <a:ln>
                  <a:noFill/>
                </a:ln>
                <a:solidFill>
                  <a:schemeClr val="bg1"/>
                </a:solidFill>
                <a:effectLst/>
                <a:uFillTx/>
                <a:latin typeface="+mn-lt"/>
                <a:ea typeface="+mn-ea"/>
                <a:cs typeface="+mn-cs"/>
                <a:sym typeface="Helvetica Neue"/>
              </a:rPr>
              <a:t>~ </a:t>
            </a:r>
            <a:r>
              <a:rPr kumimoji="0" lang="en-US" sz="3200" b="1" i="0" u="none" strike="noStrike" cap="none" spc="0" normalizeH="0" baseline="0" dirty="0">
                <a:ln>
                  <a:noFill/>
                </a:ln>
                <a:solidFill>
                  <a:srgbClr val="00B050"/>
                </a:solidFill>
                <a:effectLst/>
                <a:uFillTx/>
                <a:latin typeface="+mn-lt"/>
                <a:ea typeface="+mn-ea"/>
                <a:cs typeface="+mn-cs"/>
                <a:sym typeface="Helvetica Neue"/>
              </a:rPr>
              <a:t>20 X</a:t>
            </a:r>
          </a:p>
        </p:txBody>
      </p:sp>
    </p:spTree>
    <p:extLst>
      <p:ext uri="{BB962C8B-B14F-4D97-AF65-F5344CB8AC3E}">
        <p14:creationId xmlns:p14="http://schemas.microsoft.com/office/powerpoint/2010/main" val="399894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B86B-054A-4273-A160-E97E08E93060}"/>
              </a:ext>
            </a:extLst>
          </p:cNvPr>
          <p:cNvSpPr>
            <a:spLocks noGrp="1"/>
          </p:cNvSpPr>
          <p:nvPr>
            <p:ph type="title"/>
          </p:nvPr>
        </p:nvSpPr>
        <p:spPr>
          <a:xfrm>
            <a:off x="571501" y="179529"/>
            <a:ext cx="11022060" cy="873744"/>
          </a:xfrm>
        </p:spPr>
        <p:txBody>
          <a:bodyPr/>
          <a:lstStyle/>
          <a:p>
            <a:r>
              <a:rPr lang="en-US" dirty="0"/>
              <a:t>Numpy Select</a:t>
            </a:r>
          </a:p>
        </p:txBody>
      </p:sp>
      <p:sp>
        <p:nvSpPr>
          <p:cNvPr id="3" name="Text Placeholder 2">
            <a:extLst>
              <a:ext uri="{FF2B5EF4-FFF2-40B4-BE49-F238E27FC236}">
                <a16:creationId xmlns:a16="http://schemas.microsoft.com/office/drawing/2014/main" id="{7AC9854C-52C2-411E-B198-32F91D306C9E}"/>
              </a:ext>
            </a:extLst>
          </p:cNvPr>
          <p:cNvSpPr>
            <a:spLocks noGrp="1"/>
          </p:cNvSpPr>
          <p:nvPr>
            <p:ph type="body" sz="quarter" idx="10"/>
          </p:nvPr>
        </p:nvSpPr>
        <p:spPr>
          <a:xfrm>
            <a:off x="571500" y="1299938"/>
            <a:ext cx="11010900" cy="3719897"/>
          </a:xfrm>
        </p:spPr>
        <p:txBody>
          <a:bodyPr>
            <a:normAutofit/>
          </a:bodyPr>
          <a:lstStyle/>
          <a:p>
            <a:r>
              <a:rPr lang="en-US" sz="2400" dirty="0" err="1"/>
              <a:t>Numpy.select</a:t>
            </a:r>
            <a:r>
              <a:rPr lang="en-US" sz="2400" dirty="0"/>
              <a:t>: </a:t>
            </a:r>
            <a:r>
              <a:rPr lang="en-US" sz="2400" dirty="0">
                <a:solidFill>
                  <a:schemeClr val="accent2"/>
                </a:solidFill>
                <a:hlinkClick r:id="rId3">
                  <a:extLst>
                    <a:ext uri="{A12FA001-AC4F-418D-AE19-62706E023703}">
                      <ahyp:hlinkClr xmlns:ahyp="http://schemas.microsoft.com/office/drawing/2018/hyperlinkcolor" val="tx"/>
                    </a:ext>
                  </a:extLst>
                </a:hlinkClick>
              </a:rPr>
              <a:t>see</a:t>
            </a:r>
            <a:r>
              <a:rPr lang="en-US" sz="2400" dirty="0">
                <a:solidFill>
                  <a:schemeClr val="accent2"/>
                </a:solidFill>
              </a:rPr>
              <a:t> </a:t>
            </a:r>
          </a:p>
          <a:p>
            <a:pPr marL="457200" indent="-457200">
              <a:buFont typeface="Arial" panose="020B0604020202020204" pitchFamily="34" charset="0"/>
              <a:buChar char="•"/>
            </a:pPr>
            <a:r>
              <a:rPr lang="en-US" sz="2400" dirty="0"/>
              <a:t>Return an array drawn from elements in choice list, depending on conditions.</a:t>
            </a:r>
          </a:p>
          <a:p>
            <a:pPr marL="457200" indent="-457200">
              <a:buFont typeface="Arial" panose="020B0604020202020204" pitchFamily="34" charset="0"/>
              <a:buChar char="•"/>
            </a:pPr>
            <a:r>
              <a:rPr lang="en-US" sz="2400" dirty="0"/>
              <a:t>Great for pulling together elements or functions(elements) from different arrays, </a:t>
            </a:r>
            <a:r>
              <a:rPr lang="en-US" sz="2400" dirty="0" err="1"/>
              <a:t>DataFrames</a:t>
            </a:r>
            <a:r>
              <a:rPr lang="en-US" sz="2400" dirty="0"/>
              <a:t>, different parts of the same array, </a:t>
            </a:r>
            <a:r>
              <a:rPr lang="en-US" sz="2400" dirty="0" err="1"/>
              <a:t>etc</a:t>
            </a:r>
            <a:br>
              <a:rPr lang="en-US" sz="2400" dirty="0"/>
            </a:br>
            <a:endParaRPr lang="en-US" sz="2400" dirty="0"/>
          </a:p>
        </p:txBody>
      </p:sp>
      <p:pic>
        <p:nvPicPr>
          <p:cNvPr id="6" name="Picture 5">
            <a:extLst>
              <a:ext uri="{FF2B5EF4-FFF2-40B4-BE49-F238E27FC236}">
                <a16:creationId xmlns:a16="http://schemas.microsoft.com/office/drawing/2014/main" id="{90B17A5A-7650-4ABF-9CAF-29EC64FF875F}"/>
              </a:ext>
            </a:extLst>
          </p:cNvPr>
          <p:cNvPicPr>
            <a:picLocks noChangeAspect="1"/>
          </p:cNvPicPr>
          <p:nvPr/>
        </p:nvPicPr>
        <p:blipFill>
          <a:blip r:embed="rId4"/>
          <a:stretch>
            <a:fillRect/>
          </a:stretch>
        </p:blipFill>
        <p:spPr>
          <a:xfrm>
            <a:off x="571501" y="3140075"/>
            <a:ext cx="4082260" cy="2336024"/>
          </a:xfrm>
          <a:prstGeom prst="rect">
            <a:avLst/>
          </a:prstGeom>
        </p:spPr>
      </p:pic>
      <p:pic>
        <p:nvPicPr>
          <p:cNvPr id="8" name="Picture 7">
            <a:extLst>
              <a:ext uri="{FF2B5EF4-FFF2-40B4-BE49-F238E27FC236}">
                <a16:creationId xmlns:a16="http://schemas.microsoft.com/office/drawing/2014/main" id="{C86D27B1-37DD-4A7C-AAEA-87DBE59AA960}"/>
              </a:ext>
            </a:extLst>
          </p:cNvPr>
          <p:cNvPicPr>
            <a:picLocks noChangeAspect="1"/>
          </p:cNvPicPr>
          <p:nvPr/>
        </p:nvPicPr>
        <p:blipFill>
          <a:blip r:embed="rId5"/>
          <a:stretch>
            <a:fillRect/>
          </a:stretch>
        </p:blipFill>
        <p:spPr>
          <a:xfrm>
            <a:off x="5264150" y="4599799"/>
            <a:ext cx="3171825" cy="876300"/>
          </a:xfrm>
          <a:prstGeom prst="rect">
            <a:avLst/>
          </a:prstGeom>
        </p:spPr>
      </p:pic>
      <p:sp>
        <p:nvSpPr>
          <p:cNvPr id="9" name="Arrow: Curved Left 8">
            <a:extLst>
              <a:ext uri="{FF2B5EF4-FFF2-40B4-BE49-F238E27FC236}">
                <a16:creationId xmlns:a16="http://schemas.microsoft.com/office/drawing/2014/main" id="{B3D2A88D-ED7D-4F1B-918B-93F688155EC2}"/>
              </a:ext>
            </a:extLst>
          </p:cNvPr>
          <p:cNvSpPr/>
          <p:nvPr/>
        </p:nvSpPr>
        <p:spPr>
          <a:xfrm rot="17597964">
            <a:off x="5173128" y="3192697"/>
            <a:ext cx="672816" cy="1573769"/>
          </a:xfrm>
          <a:prstGeom prst="curvedLef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1" name="Picture 10">
            <a:extLst>
              <a:ext uri="{FF2B5EF4-FFF2-40B4-BE49-F238E27FC236}">
                <a16:creationId xmlns:a16="http://schemas.microsoft.com/office/drawing/2014/main" id="{82FFA945-2D19-4CA0-9CE6-7B081E1CE2A3}"/>
              </a:ext>
            </a:extLst>
          </p:cNvPr>
          <p:cNvPicPr>
            <a:picLocks noChangeAspect="1"/>
          </p:cNvPicPr>
          <p:nvPr/>
        </p:nvPicPr>
        <p:blipFill>
          <a:blip r:embed="rId6"/>
          <a:stretch>
            <a:fillRect/>
          </a:stretch>
        </p:blipFill>
        <p:spPr>
          <a:xfrm>
            <a:off x="10266362" y="142942"/>
            <a:ext cx="1354137" cy="700732"/>
          </a:xfrm>
          <a:prstGeom prst="rect">
            <a:avLst/>
          </a:prstGeom>
        </p:spPr>
      </p:pic>
    </p:spTree>
    <p:extLst>
      <p:ext uri="{BB962C8B-B14F-4D97-AF65-F5344CB8AC3E}">
        <p14:creationId xmlns:p14="http://schemas.microsoft.com/office/powerpoint/2010/main" val="27012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13DC-AE6A-4FF4-A145-51A0FF258FA5}"/>
              </a:ext>
            </a:extLst>
          </p:cNvPr>
          <p:cNvSpPr>
            <a:spLocks noGrp="1"/>
          </p:cNvSpPr>
          <p:nvPr>
            <p:ph type="title"/>
          </p:nvPr>
        </p:nvSpPr>
        <p:spPr/>
        <p:txBody>
          <a:bodyPr/>
          <a:lstStyle/>
          <a:p>
            <a:r>
              <a:rPr lang="en-US" dirty="0"/>
              <a:t>Numpy: Select Example</a:t>
            </a:r>
          </a:p>
        </p:txBody>
      </p:sp>
      <p:pic>
        <p:nvPicPr>
          <p:cNvPr id="6" name="Picture 5">
            <a:extLst>
              <a:ext uri="{FF2B5EF4-FFF2-40B4-BE49-F238E27FC236}">
                <a16:creationId xmlns:a16="http://schemas.microsoft.com/office/drawing/2014/main" id="{3524669F-356E-4246-8B9F-848C159ECF4D}"/>
              </a:ext>
            </a:extLst>
          </p:cNvPr>
          <p:cNvPicPr>
            <a:picLocks noChangeAspect="1"/>
          </p:cNvPicPr>
          <p:nvPr/>
        </p:nvPicPr>
        <p:blipFill>
          <a:blip r:embed="rId3"/>
          <a:stretch>
            <a:fillRect/>
          </a:stretch>
        </p:blipFill>
        <p:spPr>
          <a:xfrm>
            <a:off x="571500" y="1599816"/>
            <a:ext cx="5021414" cy="2074863"/>
          </a:xfrm>
          <a:prstGeom prst="rect">
            <a:avLst/>
          </a:prstGeom>
        </p:spPr>
      </p:pic>
      <p:pic>
        <p:nvPicPr>
          <p:cNvPr id="7" name="Picture 6">
            <a:extLst>
              <a:ext uri="{FF2B5EF4-FFF2-40B4-BE49-F238E27FC236}">
                <a16:creationId xmlns:a16="http://schemas.microsoft.com/office/drawing/2014/main" id="{726F2E39-F4A1-4FEE-BDEA-3EFD58F4E98E}"/>
              </a:ext>
            </a:extLst>
          </p:cNvPr>
          <p:cNvPicPr>
            <a:picLocks noChangeAspect="1"/>
          </p:cNvPicPr>
          <p:nvPr/>
        </p:nvPicPr>
        <p:blipFill>
          <a:blip r:embed="rId4"/>
          <a:stretch>
            <a:fillRect/>
          </a:stretch>
        </p:blipFill>
        <p:spPr>
          <a:xfrm>
            <a:off x="10266362" y="142942"/>
            <a:ext cx="1354137" cy="700732"/>
          </a:xfrm>
          <a:prstGeom prst="rect">
            <a:avLst/>
          </a:prstGeom>
        </p:spPr>
      </p:pic>
      <p:pic>
        <p:nvPicPr>
          <p:cNvPr id="9" name="Picture 8">
            <a:extLst>
              <a:ext uri="{FF2B5EF4-FFF2-40B4-BE49-F238E27FC236}">
                <a16:creationId xmlns:a16="http://schemas.microsoft.com/office/drawing/2014/main" id="{51B506B9-E466-4718-AF6E-71E393207C1D}"/>
              </a:ext>
            </a:extLst>
          </p:cNvPr>
          <p:cNvPicPr>
            <a:picLocks noChangeAspect="1"/>
          </p:cNvPicPr>
          <p:nvPr/>
        </p:nvPicPr>
        <p:blipFill>
          <a:blip r:embed="rId5"/>
          <a:stretch>
            <a:fillRect/>
          </a:stretch>
        </p:blipFill>
        <p:spPr>
          <a:xfrm>
            <a:off x="571500" y="4388234"/>
            <a:ext cx="6394697" cy="1739900"/>
          </a:xfrm>
          <a:prstGeom prst="rect">
            <a:avLst/>
          </a:prstGeom>
        </p:spPr>
      </p:pic>
      <p:sp>
        <p:nvSpPr>
          <p:cNvPr id="10" name="Arrow: Curved Left 9">
            <a:extLst>
              <a:ext uri="{FF2B5EF4-FFF2-40B4-BE49-F238E27FC236}">
                <a16:creationId xmlns:a16="http://schemas.microsoft.com/office/drawing/2014/main" id="{FDA77A1B-DD92-467F-BE91-C163DF6307F8}"/>
              </a:ext>
            </a:extLst>
          </p:cNvPr>
          <p:cNvSpPr/>
          <p:nvPr/>
        </p:nvSpPr>
        <p:spPr>
          <a:xfrm rot="19010686">
            <a:off x="5479059" y="2887795"/>
            <a:ext cx="672816" cy="1573769"/>
          </a:xfrm>
          <a:prstGeom prst="curvedLef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143B18B7-1D4C-4300-BB44-5B153A38BB0C}"/>
              </a:ext>
            </a:extLst>
          </p:cNvPr>
          <p:cNvSpPr txBox="1"/>
          <p:nvPr/>
        </p:nvSpPr>
        <p:spPr>
          <a:xfrm>
            <a:off x="7538051" y="5635691"/>
            <a:ext cx="2728311"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mn-lt"/>
                <a:ea typeface="+mn-ea"/>
                <a:cs typeface="+mn-cs"/>
                <a:sym typeface="Helvetica Neue"/>
              </a:rPr>
              <a:t>Results: ~ </a:t>
            </a:r>
            <a:r>
              <a:rPr kumimoji="0" lang="en-US" sz="3200" b="1" i="0" u="none" strike="noStrike" cap="none" spc="0" normalizeH="0" baseline="0" dirty="0">
                <a:ln>
                  <a:noFill/>
                </a:ln>
                <a:solidFill>
                  <a:srgbClr val="00B050"/>
                </a:solidFill>
                <a:effectLst/>
                <a:uFillTx/>
                <a:latin typeface="+mn-lt"/>
                <a:ea typeface="+mn-ea"/>
                <a:cs typeface="+mn-cs"/>
                <a:sym typeface="Helvetica Neue"/>
              </a:rPr>
              <a:t>20 X</a:t>
            </a:r>
          </a:p>
        </p:txBody>
      </p:sp>
    </p:spTree>
    <p:extLst>
      <p:ext uri="{BB962C8B-B14F-4D97-AF65-F5344CB8AC3E}">
        <p14:creationId xmlns:p14="http://schemas.microsoft.com/office/powerpoint/2010/main" val="1173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6F03-057F-44F0-928D-E1085488D4BE}"/>
              </a:ext>
            </a:extLst>
          </p:cNvPr>
          <p:cNvSpPr>
            <a:spLocks noGrp="1"/>
          </p:cNvSpPr>
          <p:nvPr>
            <p:ph type="title"/>
          </p:nvPr>
        </p:nvSpPr>
        <p:spPr/>
        <p:txBody>
          <a:bodyPr/>
          <a:lstStyle/>
          <a:p>
            <a:r>
              <a:rPr lang="en-US" dirty="0"/>
              <a:t>The Pandas Connection</a:t>
            </a:r>
          </a:p>
        </p:txBody>
      </p:sp>
      <p:sp>
        <p:nvSpPr>
          <p:cNvPr id="3" name="Text Placeholder 2">
            <a:extLst>
              <a:ext uri="{FF2B5EF4-FFF2-40B4-BE49-F238E27FC236}">
                <a16:creationId xmlns:a16="http://schemas.microsoft.com/office/drawing/2014/main" id="{8EFB8A86-5FBF-49D3-98EE-8751B87B9973}"/>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3200" dirty="0"/>
              <a:t>Pandas is built on top of Numpy</a:t>
            </a:r>
          </a:p>
          <a:p>
            <a:pPr marL="457200" indent="-457200">
              <a:buFont typeface="Arial" panose="020B0604020202020204" pitchFamily="34" charset="0"/>
              <a:buChar char="•"/>
            </a:pPr>
            <a:r>
              <a:rPr lang="en-US" sz="3200" dirty="0"/>
              <a:t>All the methods describe before apply</a:t>
            </a:r>
          </a:p>
          <a:p>
            <a:pPr marL="457200" indent="-457200">
              <a:buFont typeface="Arial" panose="020B0604020202020204" pitchFamily="34" charset="0"/>
              <a:buChar char="•"/>
            </a:pPr>
            <a:r>
              <a:rPr lang="en-US" sz="3200" dirty="0"/>
              <a:t>We will demonstrate alternative ways to achieve speedups when Pandas Apply is slow due to conditional logic in the custom called function</a:t>
            </a:r>
          </a:p>
        </p:txBody>
      </p:sp>
      <p:pic>
        <p:nvPicPr>
          <p:cNvPr id="1026" name="Picture 2">
            <a:extLst>
              <a:ext uri="{FF2B5EF4-FFF2-40B4-BE49-F238E27FC236}">
                <a16:creationId xmlns:a16="http://schemas.microsoft.com/office/drawing/2014/main" id="{4589A409-CD61-475B-9DD2-2BEC7A5DF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724" y="169863"/>
            <a:ext cx="1973676" cy="102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7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6139-5B38-4328-8418-9CA8E13C86E8}"/>
              </a:ext>
            </a:extLst>
          </p:cNvPr>
          <p:cNvSpPr>
            <a:spLocks noGrp="1"/>
          </p:cNvSpPr>
          <p:nvPr>
            <p:ph type="title"/>
          </p:nvPr>
        </p:nvSpPr>
        <p:spPr/>
        <p:txBody>
          <a:bodyPr/>
          <a:lstStyle/>
          <a:p>
            <a:r>
              <a:rPr lang="en-US" dirty="0"/>
              <a:t>Methods</a:t>
            </a:r>
          </a:p>
        </p:txBody>
      </p:sp>
      <p:sp>
        <p:nvSpPr>
          <p:cNvPr id="3" name="Text Placeholder 2">
            <a:extLst>
              <a:ext uri="{FF2B5EF4-FFF2-40B4-BE49-F238E27FC236}">
                <a16:creationId xmlns:a16="http://schemas.microsoft.com/office/drawing/2014/main" id="{D9E21A7D-DB33-4EFB-936F-CA2FC3929CA2}"/>
              </a:ext>
            </a:extLst>
          </p:cNvPr>
          <p:cNvSpPr>
            <a:spLocks noGrp="1"/>
          </p:cNvSpPr>
          <p:nvPr>
            <p:ph type="body" sz="quarter" idx="10"/>
          </p:nvPr>
        </p:nvSpPr>
        <p:spPr/>
        <p:txBody>
          <a:bodyPr lIns="0" tIns="0" rIns="0" bIns="0" anchor="t">
            <a:normAutofit lnSpcReduction="10000"/>
          </a:bodyPr>
          <a:lstStyle/>
          <a:p>
            <a:pPr marL="457200" indent="-457200">
              <a:buFont typeface="Arial" panose="020B0604020202020204" pitchFamily="34" charset="0"/>
              <a:buChar char="•"/>
            </a:pPr>
            <a:r>
              <a:rPr lang="en-US" sz="3200" dirty="0">
                <a:latin typeface="Intel Clear Light"/>
              </a:rPr>
              <a:t>Use “Apply” for simple functions to apply to columns</a:t>
            </a:r>
          </a:p>
          <a:p>
            <a:pPr marL="457200" indent="-457200">
              <a:buFont typeface="Arial" panose="020B0604020202020204" pitchFamily="34" charset="0"/>
              <a:buChar char="•"/>
            </a:pPr>
            <a:r>
              <a:rPr lang="en-US" sz="3200" dirty="0">
                <a:latin typeface="Intel Clear Light"/>
              </a:rPr>
              <a:t>When things get slow, convert data to NumPy arrays</a:t>
            </a:r>
          </a:p>
          <a:p>
            <a:pPr marL="457200" indent="-457200">
              <a:buFont typeface="Arial" panose="020B0604020202020204" pitchFamily="34" charset="0"/>
              <a:buChar char="•"/>
            </a:pPr>
            <a:r>
              <a:rPr lang="en-US" sz="3200" dirty="0"/>
              <a:t>    </a:t>
            </a:r>
            <a:r>
              <a:rPr lang="en-US" sz="3200" dirty="0" err="1"/>
              <a:t>to_numpy</a:t>
            </a:r>
            <a:r>
              <a:rPr lang="en-US" sz="3200" dirty="0"/>
              <a:t>()</a:t>
            </a:r>
          </a:p>
          <a:p>
            <a:pPr marL="457200" indent="-457200">
              <a:buFont typeface="Arial" panose="020B0604020202020204" pitchFamily="34" charset="0"/>
              <a:buChar char="•"/>
            </a:pPr>
            <a:r>
              <a:rPr lang="en-US" sz="3200" dirty="0">
                <a:latin typeface="Intel Clear Light"/>
              </a:rPr>
              <a:t>Replace conditional logic in the Apply with </a:t>
            </a:r>
            <a:r>
              <a:rPr lang="en-US" sz="3200" dirty="0" err="1">
                <a:latin typeface="Intel Clear Light"/>
              </a:rPr>
              <a:t>numpy.where</a:t>
            </a:r>
            <a:r>
              <a:rPr lang="en-US" sz="3200" dirty="0">
                <a:latin typeface="Intel Clear Light"/>
              </a:rPr>
              <a:t> or </a:t>
            </a:r>
            <a:r>
              <a:rPr lang="en-US" sz="3200" dirty="0" err="1">
                <a:latin typeface="Intel Clear Light"/>
              </a:rPr>
              <a:t>numpy.select</a:t>
            </a:r>
          </a:p>
          <a:p>
            <a:pPr marL="457200" indent="-457200">
              <a:buFont typeface="Arial" panose="020B0604020202020204" pitchFamily="34" charset="0"/>
              <a:buChar char="•"/>
            </a:pPr>
            <a:r>
              <a:rPr lang="en-US" sz="3200" dirty="0">
                <a:latin typeface="Intel Clear Light"/>
              </a:rPr>
              <a:t>It is even possible to use </a:t>
            </a:r>
            <a:r>
              <a:rPr lang="en-US" sz="3200" dirty="0" err="1">
                <a:latin typeface="Intel Clear Light"/>
              </a:rPr>
              <a:t>numpy</a:t>
            </a:r>
            <a:r>
              <a:rPr lang="en-US" sz="3200" dirty="0">
                <a:latin typeface="Intel Clear Light"/>
              </a:rPr>
              <a:t>. select to manipulate Pandas </a:t>
            </a:r>
            <a:r>
              <a:rPr lang="en-US" sz="3200" dirty="0" err="1">
                <a:latin typeface="Intel Clear Light"/>
              </a:rPr>
              <a:t>dataframes</a:t>
            </a:r>
            <a:r>
              <a:rPr lang="en-US" sz="3200" dirty="0">
                <a:latin typeface="Intel Clear Light"/>
              </a:rPr>
              <a:t> directly</a:t>
            </a:r>
          </a:p>
        </p:txBody>
      </p:sp>
    </p:spTree>
    <p:extLst>
      <p:ext uri="{BB962C8B-B14F-4D97-AF65-F5344CB8AC3E}">
        <p14:creationId xmlns:p14="http://schemas.microsoft.com/office/powerpoint/2010/main" val="272982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3045CC1-D554-4AA5-98B1-A18A2D4CED7E}"/>
              </a:ext>
            </a:extLst>
          </p:cNvPr>
          <p:cNvGrpSpPr/>
          <p:nvPr/>
        </p:nvGrpSpPr>
        <p:grpSpPr>
          <a:xfrm>
            <a:off x="1130576" y="-69387"/>
            <a:ext cx="9892748" cy="7035861"/>
            <a:chOff x="4786009" y="742384"/>
            <a:chExt cx="6948791" cy="4641199"/>
          </a:xfrm>
        </p:grpSpPr>
        <p:sp>
          <p:nvSpPr>
            <p:cNvPr id="51" name="Rectangle 50">
              <a:extLst>
                <a:ext uri="{FF2B5EF4-FFF2-40B4-BE49-F238E27FC236}">
                  <a16:creationId xmlns:a16="http://schemas.microsoft.com/office/drawing/2014/main" id="{D6D325A7-83B7-4C24-AD80-4E94C1CB1286}"/>
                </a:ext>
              </a:extLst>
            </p:cNvPr>
            <p:cNvSpPr/>
            <p:nvPr/>
          </p:nvSpPr>
          <p:spPr>
            <a:xfrm>
              <a:off x="4786009" y="742384"/>
              <a:ext cx="6948791" cy="3843163"/>
            </a:xfrm>
            <a:prstGeom prst="rect">
              <a:avLst/>
            </a:prstGeom>
            <a:solidFill>
              <a:srgbClr val="00285A"/>
            </a:solidFill>
            <a:ln w="19050" cmpd="sng">
              <a:noFill/>
            </a:ln>
            <a:effectLst/>
          </p:spPr>
          <p:style>
            <a:lnRef idx="1">
              <a:schemeClr val="accent1"/>
            </a:lnRef>
            <a:fillRef idx="3">
              <a:schemeClr val="accent1"/>
            </a:fillRef>
            <a:effectRef idx="2">
              <a:schemeClr val="accent1"/>
            </a:effectRef>
            <a:fontRef idx="minor">
              <a:schemeClr val="lt1"/>
            </a:fontRef>
          </p:style>
          <p:txBody>
            <a:bodyPr lIns="60960" tIns="45720" rIns="60960" bIns="0"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Intel Clear"/>
                <a:ea typeface="Intel Clear" panose="020B0604020203020204" pitchFamily="34" charset="0"/>
                <a:cs typeface="Intel Clear" panose="020B0604020203020204" pitchFamily="34" charset="0"/>
                <a:sym typeface="Helvetica Neue Medium"/>
              </a:endParaRPr>
            </a:p>
          </p:txBody>
        </p:sp>
        <p:sp>
          <p:nvSpPr>
            <p:cNvPr id="72" name="Rounded Rectangle 12">
              <a:extLst>
                <a:ext uri="{FF2B5EF4-FFF2-40B4-BE49-F238E27FC236}">
                  <a16:creationId xmlns:a16="http://schemas.microsoft.com/office/drawing/2014/main" id="{95734EC9-FA5B-4FBA-8BFF-F17D3857556C}"/>
                </a:ext>
              </a:extLst>
            </p:cNvPr>
            <p:cNvSpPr/>
            <p:nvPr/>
          </p:nvSpPr>
          <p:spPr>
            <a:xfrm flipH="1">
              <a:off x="7250568" y="2569994"/>
              <a:ext cx="4349938" cy="979376"/>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4" name="Rounded Rectangle 33">
              <a:extLst>
                <a:ext uri="{FF2B5EF4-FFF2-40B4-BE49-F238E27FC236}">
                  <a16:creationId xmlns:a16="http://schemas.microsoft.com/office/drawing/2014/main" id="{DAF39F83-4562-48A2-9CBB-6C4DCF4C49E2}"/>
                </a:ext>
              </a:extLst>
            </p:cNvPr>
            <p:cNvSpPr/>
            <p:nvPr/>
          </p:nvSpPr>
          <p:spPr>
            <a:xfrm flipH="1">
              <a:off x="4944791" y="1200499"/>
              <a:ext cx="2223492" cy="2350008"/>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5" name="TextBox 14">
              <a:extLst>
                <a:ext uri="{FF2B5EF4-FFF2-40B4-BE49-F238E27FC236}">
                  <a16:creationId xmlns:a16="http://schemas.microsoft.com/office/drawing/2014/main" id="{F07084FD-012F-436A-A183-9B2AEDA7C78F}"/>
                </a:ext>
              </a:extLst>
            </p:cNvPr>
            <p:cNvSpPr txBox="1"/>
            <p:nvPr/>
          </p:nvSpPr>
          <p:spPr>
            <a:xfrm>
              <a:off x="4944792" y="1218605"/>
              <a:ext cx="2223491"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Deep Learning</a:t>
              </a:r>
            </a:p>
          </p:txBody>
        </p:sp>
        <p:grpSp>
          <p:nvGrpSpPr>
            <p:cNvPr id="233" name="Group 232">
              <a:extLst>
                <a:ext uri="{FF2B5EF4-FFF2-40B4-BE49-F238E27FC236}">
                  <a16:creationId xmlns:a16="http://schemas.microsoft.com/office/drawing/2014/main" id="{E8AB884E-95E8-4F78-99D3-F8D6FB3D3B88}"/>
                </a:ext>
              </a:extLst>
            </p:cNvPr>
            <p:cNvGrpSpPr/>
            <p:nvPr/>
          </p:nvGrpSpPr>
          <p:grpSpPr>
            <a:xfrm>
              <a:off x="5034838" y="1628976"/>
              <a:ext cx="2039476" cy="1807790"/>
              <a:chOff x="5029966" y="1674600"/>
              <a:chExt cx="1929127" cy="1783178"/>
            </a:xfrm>
          </p:grpSpPr>
          <p:sp>
            <p:nvSpPr>
              <p:cNvPr id="27" name="Rectangle 26">
                <a:extLst>
                  <a:ext uri="{FF2B5EF4-FFF2-40B4-BE49-F238E27FC236}">
                    <a16:creationId xmlns:a16="http://schemas.microsoft.com/office/drawing/2014/main" id="{CE823422-E1AD-470D-B63C-AAA0EDD2FC53}"/>
                  </a:ext>
                </a:extLst>
              </p:cNvPr>
              <p:cNvSpPr/>
              <p:nvPr/>
            </p:nvSpPr>
            <p:spPr>
              <a:xfrm flipH="1">
                <a:off x="5034891" y="1674600"/>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36576" tIns="45720" rIns="27432"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Optimization for TensorFlow</a:t>
                </a:r>
              </a:p>
            </p:txBody>
          </p:sp>
          <p:sp>
            <p:nvSpPr>
              <p:cNvPr id="30" name="Rectangle 29">
                <a:extLst>
                  <a:ext uri="{FF2B5EF4-FFF2-40B4-BE49-F238E27FC236}">
                    <a16:creationId xmlns:a16="http://schemas.microsoft.com/office/drawing/2014/main" id="{13056550-4C5D-4366-A053-E91D8DBBF269}"/>
                  </a:ext>
                </a:extLst>
              </p:cNvPr>
              <p:cNvSpPr/>
              <p:nvPr/>
            </p:nvSpPr>
            <p:spPr>
              <a:xfrm flipH="1">
                <a:off x="5034891" y="2139113"/>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Optimization for </a:t>
                </a:r>
                <a:r>
                  <a:rPr kumimoji="0" lang="en-US" sz="1000" b="0" i="0" u="none" strike="noStrike" kern="1200" cap="none" spc="0" normalizeH="0" baseline="0" noProof="0" dirty="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PyTorch</a:t>
                </a:r>
                <a:endPar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32" name="Rectangle 31">
                <a:extLst>
                  <a:ext uri="{FF2B5EF4-FFF2-40B4-BE49-F238E27FC236}">
                    <a16:creationId xmlns:a16="http://schemas.microsoft.com/office/drawing/2014/main" id="{23C0F762-174A-4D77-B819-2E1793076942}"/>
                  </a:ext>
                </a:extLst>
              </p:cNvPr>
              <p:cNvSpPr/>
              <p:nvPr/>
            </p:nvSpPr>
            <p:spPr>
              <a:xfrm flipH="1">
                <a:off x="5034891" y="2602807"/>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Neural Compressor</a:t>
                </a:r>
              </a:p>
            </p:txBody>
          </p:sp>
          <p:sp>
            <p:nvSpPr>
              <p:cNvPr id="37" name="Rectangle 36">
                <a:extLst>
                  <a:ext uri="{FF2B5EF4-FFF2-40B4-BE49-F238E27FC236}">
                    <a16:creationId xmlns:a16="http://schemas.microsoft.com/office/drawing/2014/main" id="{E37C524B-263C-437B-9083-566026EC0592}"/>
                  </a:ext>
                </a:extLst>
              </p:cNvPr>
              <p:cNvSpPr/>
              <p:nvPr/>
            </p:nvSpPr>
            <p:spPr>
              <a:xfrm flipH="1">
                <a:off x="5029966" y="3066738"/>
                <a:ext cx="1924202" cy="391040"/>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Model Zoo for Intel® Architecture</a:t>
                </a:r>
              </a:p>
            </p:txBody>
          </p:sp>
        </p:grpSp>
        <p:sp>
          <p:nvSpPr>
            <p:cNvPr id="12" name="Rounded Rectangle 12">
              <a:extLst>
                <a:ext uri="{FF2B5EF4-FFF2-40B4-BE49-F238E27FC236}">
                  <a16:creationId xmlns:a16="http://schemas.microsoft.com/office/drawing/2014/main" id="{FB61D74C-9ED9-4FEA-99F6-272F2A8A291E}"/>
                </a:ext>
              </a:extLst>
            </p:cNvPr>
            <p:cNvSpPr/>
            <p:nvPr/>
          </p:nvSpPr>
          <p:spPr>
            <a:xfrm flipH="1">
              <a:off x="7250570" y="1200500"/>
              <a:ext cx="4349938" cy="1006332"/>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3" name="TextBox 12">
              <a:extLst>
                <a:ext uri="{FF2B5EF4-FFF2-40B4-BE49-F238E27FC236}">
                  <a16:creationId xmlns:a16="http://schemas.microsoft.com/office/drawing/2014/main" id="{856073A4-AA0F-4F09-8F97-FAF5102368BB}"/>
                </a:ext>
              </a:extLst>
            </p:cNvPr>
            <p:cNvSpPr txBox="1"/>
            <p:nvPr/>
          </p:nvSpPr>
          <p:spPr>
            <a:xfrm>
              <a:off x="7250569" y="1218605"/>
              <a:ext cx="4349935"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Machine Learning</a:t>
              </a:r>
            </a:p>
          </p:txBody>
        </p:sp>
        <p:sp>
          <p:nvSpPr>
            <p:cNvPr id="26" name="Rectangle 25">
              <a:extLst>
                <a:ext uri="{FF2B5EF4-FFF2-40B4-BE49-F238E27FC236}">
                  <a16:creationId xmlns:a16="http://schemas.microsoft.com/office/drawing/2014/main" id="{6415B132-83A4-42FA-99CD-71400A4D4391}"/>
                </a:ext>
              </a:extLst>
            </p:cNvPr>
            <p:cNvSpPr/>
            <p:nvPr/>
          </p:nvSpPr>
          <p:spPr>
            <a:xfrm flipH="1">
              <a:off x="7345807" y="1656346"/>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Extension for Scikit-learn</a:t>
              </a:r>
            </a:p>
          </p:txBody>
        </p:sp>
        <p:sp>
          <p:nvSpPr>
            <p:cNvPr id="159" name="Rectangle 158">
              <a:extLst>
                <a:ext uri="{FF2B5EF4-FFF2-40B4-BE49-F238E27FC236}">
                  <a16:creationId xmlns:a16="http://schemas.microsoft.com/office/drawing/2014/main" id="{385C0A4C-9FA4-45A5-9FB4-3AA0179DD394}"/>
                </a:ext>
              </a:extLst>
            </p:cNvPr>
            <p:cNvSpPr/>
            <p:nvPr/>
          </p:nvSpPr>
          <p:spPr>
            <a:xfrm flipH="1">
              <a:off x="9467579" y="1656346"/>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Intel-optimized XGBoost</a:t>
              </a:r>
            </a:p>
          </p:txBody>
        </p:sp>
        <p:sp>
          <p:nvSpPr>
            <p:cNvPr id="174" name="Rounded Rectangle 12">
              <a:extLst>
                <a:ext uri="{FF2B5EF4-FFF2-40B4-BE49-F238E27FC236}">
                  <a16:creationId xmlns:a16="http://schemas.microsoft.com/office/drawing/2014/main" id="{6EFDAC28-AF18-4A7F-915C-CDE395192B08}"/>
                </a:ext>
              </a:extLst>
            </p:cNvPr>
            <p:cNvSpPr/>
            <p:nvPr/>
          </p:nvSpPr>
          <p:spPr>
            <a:xfrm flipH="1">
              <a:off x="4963835" y="4677270"/>
              <a:ext cx="6637611" cy="706313"/>
            </a:xfrm>
            <a:prstGeom prst="rect">
              <a:avLst/>
            </a:prstGeom>
            <a:solidFill>
              <a:schemeClr val="bg1">
                <a:lumMod val="95000"/>
              </a:schemeClr>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111" name="TextBox 110">
              <a:extLst>
                <a:ext uri="{FF2B5EF4-FFF2-40B4-BE49-F238E27FC236}">
                  <a16:creationId xmlns:a16="http://schemas.microsoft.com/office/drawing/2014/main" id="{4ED94523-DFB6-4B74-A2F0-0AB6FECA51B0}"/>
                </a:ext>
              </a:extLst>
            </p:cNvPr>
            <p:cNvSpPr txBox="1"/>
            <p:nvPr/>
          </p:nvSpPr>
          <p:spPr>
            <a:xfrm>
              <a:off x="8023954" y="4862603"/>
              <a:ext cx="618735" cy="169277"/>
            </a:xfrm>
            <a:prstGeom prst="rect">
              <a:avLst/>
            </a:prstGeom>
            <a:noFill/>
          </p:spPr>
          <p:txBody>
            <a:bodyPr vert="horz" wrap="square" lIns="0" tIns="0" rIns="0" bIns="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68B5"/>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CPU</a:t>
              </a:r>
            </a:p>
          </p:txBody>
        </p:sp>
        <p:sp>
          <p:nvSpPr>
            <p:cNvPr id="112" name="TextBox 111">
              <a:extLst>
                <a:ext uri="{FF2B5EF4-FFF2-40B4-BE49-F238E27FC236}">
                  <a16:creationId xmlns:a16="http://schemas.microsoft.com/office/drawing/2014/main" id="{F8B892A2-533A-442E-A75C-53035D53DA25}"/>
                </a:ext>
              </a:extLst>
            </p:cNvPr>
            <p:cNvSpPr txBox="1"/>
            <p:nvPr/>
          </p:nvSpPr>
          <p:spPr>
            <a:xfrm>
              <a:off x="9097887" y="4862603"/>
              <a:ext cx="616388" cy="169277"/>
            </a:xfrm>
            <a:prstGeom prst="rect">
              <a:avLst/>
            </a:prstGeom>
            <a:noFill/>
          </p:spPr>
          <p:txBody>
            <a:bodyPr vert="horz" wrap="square" lIns="0" tIns="0" rIns="0" bIns="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68B5"/>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GPU</a:t>
              </a:r>
            </a:p>
          </p:txBody>
        </p:sp>
        <p:sp>
          <p:nvSpPr>
            <p:cNvPr id="35" name="TextBox 34">
              <a:extLst>
                <a:ext uri="{FF2B5EF4-FFF2-40B4-BE49-F238E27FC236}">
                  <a16:creationId xmlns:a16="http://schemas.microsoft.com/office/drawing/2014/main" id="{2B6C222C-DEA0-4C76-9523-539093069E29}"/>
                </a:ext>
              </a:extLst>
            </p:cNvPr>
            <p:cNvSpPr txBox="1"/>
            <p:nvPr/>
          </p:nvSpPr>
          <p:spPr>
            <a:xfrm>
              <a:off x="4922962" y="5188658"/>
              <a:ext cx="6678486" cy="194925"/>
            </a:xfrm>
            <a:prstGeom prst="rect">
              <a:avLst/>
            </a:prstGeom>
            <a:noFill/>
          </p:spPr>
          <p:txBody>
            <a:bodyPr vert="horz" wrap="square" lIns="45720" tIns="45720" rIns="45720" bIns="45720"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US" sz="900" b="0" i="0" u="none" strike="noStrike" kern="1200" cap="none" spc="0" normalizeH="0" baseline="0" noProof="0">
                  <a:ln>
                    <a:noFill/>
                  </a:ln>
                  <a:solidFill>
                    <a:srgbClr val="525252"/>
                  </a:solidFill>
                  <a:effectLst/>
                  <a:uLnTx/>
                  <a:uFillTx/>
                  <a:latin typeface="IntelOne Display Regular" panose="020B0503020203020204" pitchFamily="34" charset="0"/>
                  <a:sym typeface="Helvetica Neue"/>
                </a:rPr>
                <a:t>Hardware support varies by individual tool. Architecture support will be expanded over time.</a:t>
              </a:r>
            </a:p>
          </p:txBody>
        </p:sp>
        <p:pic>
          <p:nvPicPr>
            <p:cNvPr id="2" name="Graphic 1">
              <a:extLst>
                <a:ext uri="{FF2B5EF4-FFF2-40B4-BE49-F238E27FC236}">
                  <a16:creationId xmlns:a16="http://schemas.microsoft.com/office/drawing/2014/main" id="{E9320EB9-1DE8-4D54-B0AF-36C4036980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7374" y="4678678"/>
              <a:ext cx="537709" cy="534421"/>
            </a:xfrm>
            <a:prstGeom prst="rect">
              <a:avLst/>
            </a:prstGeom>
          </p:spPr>
        </p:pic>
        <p:pic>
          <p:nvPicPr>
            <p:cNvPr id="114" name="Graphic 113">
              <a:extLst>
                <a:ext uri="{FF2B5EF4-FFF2-40B4-BE49-F238E27FC236}">
                  <a16:creationId xmlns:a16="http://schemas.microsoft.com/office/drawing/2014/main" id="{C2BA4295-FF51-4073-8A93-6518F25B186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1690" y="4678678"/>
              <a:ext cx="537709" cy="534421"/>
            </a:xfrm>
            <a:prstGeom prst="rect">
              <a:avLst/>
            </a:prstGeom>
          </p:spPr>
        </p:pic>
        <p:sp>
          <p:nvSpPr>
            <p:cNvPr id="53" name="TextBox 52">
              <a:extLst>
                <a:ext uri="{FF2B5EF4-FFF2-40B4-BE49-F238E27FC236}">
                  <a16:creationId xmlns:a16="http://schemas.microsoft.com/office/drawing/2014/main" id="{8493A289-6218-48AE-8FAD-C4073F5A63E2}"/>
                </a:ext>
              </a:extLst>
            </p:cNvPr>
            <p:cNvSpPr txBox="1"/>
            <p:nvPr/>
          </p:nvSpPr>
          <p:spPr>
            <a:xfrm>
              <a:off x="4912370" y="783399"/>
              <a:ext cx="6691169" cy="369332"/>
            </a:xfrm>
            <a:prstGeom prst="rect">
              <a:avLst/>
            </a:prstGeom>
            <a:noFill/>
          </p:spPr>
          <p:txBody>
            <a:bodyPr vert="horz" wrap="square" lIns="121920" tIns="60960" rIns="121920" bIns="60960"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a:t>
              </a:r>
              <a:r>
                <a:rPr kumimoji="0" lang="en-US" sz="1600" b="1" i="0" u="none" strike="noStrike" kern="1200" cap="none" spc="0" normalizeH="0" baseline="0" noProof="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 AI </a:t>
              </a:r>
              <a:r>
                <a:rPr kumimoji="0" lang="en-US" sz="1600" b="1" i="0" u="none" strike="noStrike" kern="1200" cap="none" spc="0" normalizeH="0" baseline="0" noProof="0" dirty="0">
                  <a:ln>
                    <a:noFill/>
                  </a:ln>
                  <a:solidFill>
                    <a:srgbClr val="FFFFFF"/>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Analytics Toolkit</a:t>
              </a:r>
            </a:p>
          </p:txBody>
        </p:sp>
        <p:sp>
          <p:nvSpPr>
            <p:cNvPr id="56" name="Rounded Rectangle 12">
              <a:extLst>
                <a:ext uri="{FF2B5EF4-FFF2-40B4-BE49-F238E27FC236}">
                  <a16:creationId xmlns:a16="http://schemas.microsoft.com/office/drawing/2014/main" id="{8D739D9B-3442-468F-94AD-9EB912FB6D95}"/>
                </a:ext>
              </a:extLst>
            </p:cNvPr>
            <p:cNvSpPr/>
            <p:nvPr/>
          </p:nvSpPr>
          <p:spPr>
            <a:xfrm flipH="1">
              <a:off x="4944785" y="3626601"/>
              <a:ext cx="6675713" cy="828283"/>
            </a:xfrm>
            <a:prstGeom prst="rect">
              <a:avLst/>
            </a:prstGeom>
            <a:solidFill>
              <a:schemeClr val="bg1">
                <a:lumMod val="95000"/>
              </a:schemeClr>
            </a:solidFill>
            <a:ln w="28575">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IntelOne Display Regular" panose="020B0503020203020204" pitchFamily="34" charset="0"/>
                <a:sym typeface="Helvetica Neue"/>
              </a:endParaRPr>
            </a:p>
          </p:txBody>
        </p:sp>
        <p:sp>
          <p:nvSpPr>
            <p:cNvPr id="57" name="TextBox 56">
              <a:extLst>
                <a:ext uri="{FF2B5EF4-FFF2-40B4-BE49-F238E27FC236}">
                  <a16:creationId xmlns:a16="http://schemas.microsoft.com/office/drawing/2014/main" id="{C94653E3-D05B-497F-A840-71816AB328AD}"/>
                </a:ext>
              </a:extLst>
            </p:cNvPr>
            <p:cNvSpPr txBox="1"/>
            <p:nvPr/>
          </p:nvSpPr>
          <p:spPr>
            <a:xfrm>
              <a:off x="4962892" y="3644705"/>
              <a:ext cx="6655717"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Intel-optimized Python</a:t>
              </a:r>
            </a:p>
          </p:txBody>
        </p:sp>
        <p:sp>
          <p:nvSpPr>
            <p:cNvPr id="62" name="Rectangle 61">
              <a:extLst>
                <a:ext uri="{FF2B5EF4-FFF2-40B4-BE49-F238E27FC236}">
                  <a16:creationId xmlns:a16="http://schemas.microsoft.com/office/drawing/2014/main" id="{930D5488-0410-4021-A5AC-47AED49D5145}"/>
                </a:ext>
              </a:extLst>
            </p:cNvPr>
            <p:cNvSpPr/>
            <p:nvPr/>
          </p:nvSpPr>
          <p:spPr>
            <a:xfrm flipH="1">
              <a:off x="9105086"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Numba</a:t>
              </a:r>
            </a:p>
          </p:txBody>
        </p:sp>
        <p:sp>
          <p:nvSpPr>
            <p:cNvPr id="64" name="Rectangle 63">
              <a:extLst>
                <a:ext uri="{FF2B5EF4-FFF2-40B4-BE49-F238E27FC236}">
                  <a16:creationId xmlns:a16="http://schemas.microsoft.com/office/drawing/2014/main" id="{6D9EA6B2-C934-4EC9-84EC-1505854F4C68}"/>
                </a:ext>
              </a:extLst>
            </p:cNvPr>
            <p:cNvSpPr/>
            <p:nvPr/>
          </p:nvSpPr>
          <p:spPr>
            <a:xfrm flipH="1">
              <a:off x="10438891" y="3961203"/>
              <a:ext cx="1063392"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Python</a:t>
              </a:r>
            </a:p>
          </p:txBody>
        </p:sp>
        <p:sp>
          <p:nvSpPr>
            <p:cNvPr id="65" name="Rectangle 64">
              <a:extLst>
                <a:ext uri="{FF2B5EF4-FFF2-40B4-BE49-F238E27FC236}">
                  <a16:creationId xmlns:a16="http://schemas.microsoft.com/office/drawing/2014/main" id="{571A70C7-C4EF-492F-9B3E-121CE228E875}"/>
                </a:ext>
              </a:extLst>
            </p:cNvPr>
            <p:cNvSpPr/>
            <p:nvPr/>
          </p:nvSpPr>
          <p:spPr>
            <a:xfrm flipH="1">
              <a:off x="5103672"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NumPy</a:t>
              </a:r>
            </a:p>
          </p:txBody>
        </p:sp>
        <p:sp>
          <p:nvSpPr>
            <p:cNvPr id="66" name="Rectangle 65">
              <a:extLst>
                <a:ext uri="{FF2B5EF4-FFF2-40B4-BE49-F238E27FC236}">
                  <a16:creationId xmlns:a16="http://schemas.microsoft.com/office/drawing/2014/main" id="{1C839B0A-F31C-4E32-9C66-3415670D1DF4}"/>
                </a:ext>
              </a:extLst>
            </p:cNvPr>
            <p:cNvSpPr/>
            <p:nvPr/>
          </p:nvSpPr>
          <p:spPr>
            <a:xfrm flipH="1">
              <a:off x="6437477" y="3961203"/>
              <a:ext cx="1063393"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SciPy</a:t>
              </a:r>
            </a:p>
          </p:txBody>
        </p:sp>
        <p:sp>
          <p:nvSpPr>
            <p:cNvPr id="67" name="Rectangle 66">
              <a:extLst>
                <a:ext uri="{FF2B5EF4-FFF2-40B4-BE49-F238E27FC236}">
                  <a16:creationId xmlns:a16="http://schemas.microsoft.com/office/drawing/2014/main" id="{50851BD8-B1AC-4FE9-81EF-2460F9F45B07}"/>
                </a:ext>
              </a:extLst>
            </p:cNvPr>
            <p:cNvSpPr/>
            <p:nvPr/>
          </p:nvSpPr>
          <p:spPr>
            <a:xfrm flipH="1">
              <a:off x="7771282" y="3961203"/>
              <a:ext cx="1063392"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Pandas</a:t>
              </a:r>
            </a:p>
          </p:txBody>
        </p:sp>
        <p:sp>
          <p:nvSpPr>
            <p:cNvPr id="69" name="TextBox 68">
              <a:extLst>
                <a:ext uri="{FF2B5EF4-FFF2-40B4-BE49-F238E27FC236}">
                  <a16:creationId xmlns:a16="http://schemas.microsoft.com/office/drawing/2014/main" id="{36071537-E425-4173-B319-6DA3F49CB2EF}"/>
                </a:ext>
              </a:extLst>
            </p:cNvPr>
            <p:cNvSpPr txBox="1"/>
            <p:nvPr/>
          </p:nvSpPr>
          <p:spPr>
            <a:xfrm>
              <a:off x="7250568" y="2592983"/>
              <a:ext cx="4349935" cy="274320"/>
            </a:xfrm>
            <a:prstGeom prst="rect">
              <a:avLst/>
            </a:prstGeom>
            <a:solidFill>
              <a:schemeClr val="tx2"/>
            </a:solidFill>
          </p:spPr>
          <p:txBody>
            <a:bodyPr vert="horz" wrap="square" lIns="0" tIns="0" rIns="0" bIns="0" rtlCol="0" anchor="ctr" anchorCtr="1">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ctr">
                <a:defRPr sz="1000">
                  <a:solidFill>
                    <a:schemeClr val="tx2"/>
                  </a:solidFill>
                </a:defRPr>
              </a:lvl1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IntelOne Display Regular" panose="020B0503020203020204" pitchFamily="34" charset="0"/>
                  <a:sym typeface="Helvetica Neue"/>
                </a:rPr>
                <a:t>Data Analytics</a:t>
              </a:r>
            </a:p>
          </p:txBody>
        </p:sp>
        <p:sp>
          <p:nvSpPr>
            <p:cNvPr id="70" name="Rectangle 69">
              <a:extLst>
                <a:ext uri="{FF2B5EF4-FFF2-40B4-BE49-F238E27FC236}">
                  <a16:creationId xmlns:a16="http://schemas.microsoft.com/office/drawing/2014/main" id="{A5720D1A-BB7F-48F5-AD8B-EA0CCEDB5B79}"/>
                </a:ext>
              </a:extLst>
            </p:cNvPr>
            <p:cNvSpPr/>
            <p:nvPr/>
          </p:nvSpPr>
          <p:spPr>
            <a:xfrm flipH="1">
              <a:off x="7345171" y="3021949"/>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Intel® Distribution of </a:t>
              </a:r>
              <a:r>
                <a:rPr kumimoji="0" lang="en-US" sz="1000" b="0" i="0" u="none" strike="noStrike" kern="1200" cap="none" spc="0" normalizeH="0" baseline="0" noProof="0" err="1">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Modin</a:t>
              </a:r>
              <a:endPar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endParaRPr>
            </a:p>
          </p:txBody>
        </p:sp>
        <p:sp>
          <p:nvSpPr>
            <p:cNvPr id="71" name="Rectangle 70">
              <a:extLst>
                <a:ext uri="{FF2B5EF4-FFF2-40B4-BE49-F238E27FC236}">
                  <a16:creationId xmlns:a16="http://schemas.microsoft.com/office/drawing/2014/main" id="{EA3BD837-EF0F-49FF-A7C8-C48731233979}"/>
                </a:ext>
              </a:extLst>
            </p:cNvPr>
            <p:cNvSpPr/>
            <p:nvPr/>
          </p:nvSpPr>
          <p:spPr>
            <a:xfrm flipH="1">
              <a:off x="9466943" y="3021949"/>
              <a:ext cx="2033026" cy="411441"/>
            </a:xfrm>
            <a:prstGeom prst="rect">
              <a:avLst/>
            </a:prstGeom>
            <a:solidFill>
              <a:schemeClr val="accent1"/>
            </a:solidFill>
            <a:ln w="19050" cmpd="sng">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tIns="45720" bIns="4572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One Display Regular" panose="020B0503020203020204" pitchFamily="34" charset="0"/>
                  <a:ea typeface="Intel Clear" panose="020B0604020203020204" pitchFamily="34" charset="0"/>
                  <a:cs typeface="Intel Clear" panose="020B0604020203020204" pitchFamily="34" charset="0"/>
                  <a:sym typeface="Helvetica Neue"/>
                </a:rPr>
                <a:t>OmniSci Backend</a:t>
              </a:r>
            </a:p>
          </p:txBody>
        </p:sp>
      </p:grpSp>
    </p:spTree>
    <p:extLst>
      <p:ext uri="{BB962C8B-B14F-4D97-AF65-F5344CB8AC3E}">
        <p14:creationId xmlns:p14="http://schemas.microsoft.com/office/powerpoint/2010/main" val="298440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7B1-3892-421E-90FA-4351F1B5FCC8}"/>
              </a:ext>
            </a:extLst>
          </p:cNvPr>
          <p:cNvSpPr>
            <a:spLocks noGrp="1"/>
          </p:cNvSpPr>
          <p:nvPr>
            <p:ph type="title"/>
          </p:nvPr>
        </p:nvSpPr>
        <p:spPr/>
        <p:txBody>
          <a:bodyPr lIns="0" tIns="0" rIns="0" bIns="0" anchor="t">
            <a:normAutofit/>
          </a:bodyPr>
          <a:lstStyle/>
          <a:p>
            <a:r>
              <a:rPr lang="en-US" dirty="0">
                <a:latin typeface="Intel Clear Light"/>
              </a:rPr>
              <a:t>Using </a:t>
            </a:r>
            <a:r>
              <a:rPr lang="en-US" dirty="0" err="1">
                <a:latin typeface="Intel Clear Light"/>
              </a:rPr>
              <a:t>numpy.select</a:t>
            </a:r>
            <a:r>
              <a:rPr lang="en-US" dirty="0">
                <a:latin typeface="Intel Clear Light"/>
              </a:rPr>
              <a:t> as alternative to </a:t>
            </a:r>
            <a:r>
              <a:rPr lang="en-US" dirty="0" err="1">
                <a:latin typeface="Intel Clear Light"/>
              </a:rPr>
              <a:t>pandas.apply</a:t>
            </a:r>
          </a:p>
        </p:txBody>
      </p:sp>
      <p:pic>
        <p:nvPicPr>
          <p:cNvPr id="8" name="Picture 7">
            <a:extLst>
              <a:ext uri="{FF2B5EF4-FFF2-40B4-BE49-F238E27FC236}">
                <a16:creationId xmlns:a16="http://schemas.microsoft.com/office/drawing/2014/main" id="{8E901F61-0810-4E00-8A9D-347B46B9F339}"/>
              </a:ext>
            </a:extLst>
          </p:cNvPr>
          <p:cNvPicPr>
            <a:picLocks noChangeAspect="1"/>
          </p:cNvPicPr>
          <p:nvPr/>
        </p:nvPicPr>
        <p:blipFill>
          <a:blip r:embed="rId3"/>
          <a:stretch>
            <a:fillRect/>
          </a:stretch>
        </p:blipFill>
        <p:spPr>
          <a:xfrm>
            <a:off x="609600" y="2870008"/>
            <a:ext cx="3932375" cy="2540384"/>
          </a:xfrm>
          <a:prstGeom prst="rect">
            <a:avLst/>
          </a:prstGeom>
        </p:spPr>
      </p:pic>
      <p:pic>
        <p:nvPicPr>
          <p:cNvPr id="10" name="Picture 9">
            <a:extLst>
              <a:ext uri="{FF2B5EF4-FFF2-40B4-BE49-F238E27FC236}">
                <a16:creationId xmlns:a16="http://schemas.microsoft.com/office/drawing/2014/main" id="{B5AE5348-B073-4BE6-B1F4-0E22DE4A5204}"/>
              </a:ext>
            </a:extLst>
          </p:cNvPr>
          <p:cNvPicPr>
            <a:picLocks noChangeAspect="1"/>
          </p:cNvPicPr>
          <p:nvPr/>
        </p:nvPicPr>
        <p:blipFill>
          <a:blip r:embed="rId4"/>
          <a:stretch>
            <a:fillRect/>
          </a:stretch>
        </p:blipFill>
        <p:spPr>
          <a:xfrm>
            <a:off x="609600" y="1640803"/>
            <a:ext cx="7286625" cy="400050"/>
          </a:xfrm>
          <a:prstGeom prst="rect">
            <a:avLst/>
          </a:prstGeom>
        </p:spPr>
      </p:pic>
    </p:spTree>
    <p:extLst>
      <p:ext uri="{BB962C8B-B14F-4D97-AF65-F5344CB8AC3E}">
        <p14:creationId xmlns:p14="http://schemas.microsoft.com/office/powerpoint/2010/main" val="13562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7B1-3892-421E-90FA-4351F1B5FCC8}"/>
              </a:ext>
            </a:extLst>
          </p:cNvPr>
          <p:cNvSpPr>
            <a:spLocks noGrp="1"/>
          </p:cNvSpPr>
          <p:nvPr>
            <p:ph type="title"/>
          </p:nvPr>
        </p:nvSpPr>
        <p:spPr/>
        <p:txBody>
          <a:bodyPr lIns="0" tIns="0" rIns="0" bIns="0" anchor="t">
            <a:normAutofit/>
          </a:bodyPr>
          <a:lstStyle/>
          <a:p>
            <a:r>
              <a:rPr lang="en-US" dirty="0">
                <a:latin typeface="Intel Clear Light"/>
              </a:rPr>
              <a:t>Using </a:t>
            </a:r>
            <a:r>
              <a:rPr lang="en-US" dirty="0" err="1">
                <a:latin typeface="Intel Clear Light"/>
              </a:rPr>
              <a:t>numpy.select</a:t>
            </a:r>
            <a:r>
              <a:rPr lang="en-US" dirty="0">
                <a:latin typeface="Intel Clear Light"/>
              </a:rPr>
              <a:t> as alternative to </a:t>
            </a:r>
            <a:r>
              <a:rPr lang="en-US" dirty="0" err="1">
                <a:latin typeface="Intel Clear Light"/>
              </a:rPr>
              <a:t>pandas.apply</a:t>
            </a:r>
          </a:p>
        </p:txBody>
      </p:sp>
      <p:sp>
        <p:nvSpPr>
          <p:cNvPr id="3" name="Text Placeholder 2">
            <a:extLst>
              <a:ext uri="{FF2B5EF4-FFF2-40B4-BE49-F238E27FC236}">
                <a16:creationId xmlns:a16="http://schemas.microsoft.com/office/drawing/2014/main" id="{5212A1EF-7F03-42DD-8F3B-198C991E32A0}"/>
              </a:ext>
            </a:extLst>
          </p:cNvPr>
          <p:cNvSpPr>
            <a:spLocks noGrp="1"/>
          </p:cNvSpPr>
          <p:nvPr>
            <p:ph type="body" sz="quarter" idx="10"/>
          </p:nvPr>
        </p:nvSpPr>
        <p:spPr>
          <a:xfrm>
            <a:off x="8991600" y="2478086"/>
            <a:ext cx="2059073" cy="1890713"/>
          </a:xfrm>
        </p:spPr>
        <p:txBody>
          <a:bodyPr>
            <a:normAutofit/>
          </a:bodyPr>
          <a:lstStyle/>
          <a:p>
            <a:r>
              <a:rPr lang="en-US" sz="3200" dirty="0"/>
              <a:t>Results: </a:t>
            </a:r>
            <a:r>
              <a:rPr lang="en-US" sz="3600" b="1" dirty="0">
                <a:solidFill>
                  <a:srgbClr val="00B050"/>
                </a:solidFill>
              </a:rPr>
              <a:t>200 X +</a:t>
            </a:r>
            <a:endParaRPr lang="en-US" sz="3200" b="1" dirty="0">
              <a:solidFill>
                <a:srgbClr val="00B050"/>
              </a:solidFill>
            </a:endParaRPr>
          </a:p>
        </p:txBody>
      </p:sp>
      <p:pic>
        <p:nvPicPr>
          <p:cNvPr id="10" name="Picture 9">
            <a:extLst>
              <a:ext uri="{FF2B5EF4-FFF2-40B4-BE49-F238E27FC236}">
                <a16:creationId xmlns:a16="http://schemas.microsoft.com/office/drawing/2014/main" id="{B5AE5348-B073-4BE6-B1F4-0E22DE4A5204}"/>
              </a:ext>
            </a:extLst>
          </p:cNvPr>
          <p:cNvPicPr>
            <a:picLocks noChangeAspect="1"/>
          </p:cNvPicPr>
          <p:nvPr/>
        </p:nvPicPr>
        <p:blipFill>
          <a:blip r:embed="rId3"/>
          <a:stretch>
            <a:fillRect/>
          </a:stretch>
        </p:blipFill>
        <p:spPr>
          <a:xfrm>
            <a:off x="609600" y="2555203"/>
            <a:ext cx="7286625" cy="400050"/>
          </a:xfrm>
          <a:prstGeom prst="rect">
            <a:avLst/>
          </a:prstGeom>
        </p:spPr>
      </p:pic>
      <p:pic>
        <p:nvPicPr>
          <p:cNvPr id="12" name="Picture 11">
            <a:extLst>
              <a:ext uri="{FF2B5EF4-FFF2-40B4-BE49-F238E27FC236}">
                <a16:creationId xmlns:a16="http://schemas.microsoft.com/office/drawing/2014/main" id="{2CD6C598-F490-4480-AFB3-303FC5D0D3DE}"/>
              </a:ext>
            </a:extLst>
          </p:cNvPr>
          <p:cNvPicPr>
            <a:picLocks noChangeAspect="1"/>
          </p:cNvPicPr>
          <p:nvPr/>
        </p:nvPicPr>
        <p:blipFill>
          <a:blip r:embed="rId4"/>
          <a:stretch>
            <a:fillRect/>
          </a:stretch>
        </p:blipFill>
        <p:spPr>
          <a:xfrm>
            <a:off x="598487" y="3632535"/>
            <a:ext cx="8924840" cy="2369223"/>
          </a:xfrm>
          <a:prstGeom prst="rect">
            <a:avLst/>
          </a:prstGeom>
        </p:spPr>
      </p:pic>
      <p:sp>
        <p:nvSpPr>
          <p:cNvPr id="5" name="Arrow: Curved Left 4">
            <a:extLst>
              <a:ext uri="{FF2B5EF4-FFF2-40B4-BE49-F238E27FC236}">
                <a16:creationId xmlns:a16="http://schemas.microsoft.com/office/drawing/2014/main" id="{A57314B4-7F03-48B7-8104-4E0D2C500ABE}"/>
              </a:ext>
            </a:extLst>
          </p:cNvPr>
          <p:cNvSpPr/>
          <p:nvPr/>
        </p:nvSpPr>
        <p:spPr>
          <a:xfrm>
            <a:off x="8280400" y="2555203"/>
            <a:ext cx="533400" cy="1457997"/>
          </a:xfrm>
          <a:prstGeom prst="curvedLeftArrow">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4648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D0D65-1D80-48CE-941C-B82CAB944894}"/>
              </a:ext>
            </a:extLst>
          </p:cNvPr>
          <p:cNvSpPr>
            <a:spLocks noGrp="1"/>
          </p:cNvSpPr>
          <p:nvPr>
            <p:ph type="body" sz="quarter" idx="10"/>
          </p:nvPr>
        </p:nvSpPr>
        <p:spPr/>
        <p:txBody>
          <a:bodyPr/>
          <a:lstStyle/>
          <a:p>
            <a:pPr algn="ctr"/>
            <a:r>
              <a:rPr lang="en-US"/>
              <a:t>Poll Audience</a:t>
            </a:r>
          </a:p>
          <a:p>
            <a:pPr algn="ctr"/>
            <a:r>
              <a:rPr lang="en-US" dirty="0"/>
              <a:t>Live Demo/Lab</a:t>
            </a:r>
          </a:p>
        </p:txBody>
      </p:sp>
    </p:spTree>
    <p:extLst>
      <p:ext uri="{BB962C8B-B14F-4D97-AF65-F5344CB8AC3E}">
        <p14:creationId xmlns:p14="http://schemas.microsoft.com/office/powerpoint/2010/main" val="6836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F3EF-D83D-4D91-8309-ED9351086C29}"/>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2B60C369-5588-451A-87CC-F9DCA4C2D968}"/>
              </a:ext>
            </a:extLst>
          </p:cNvPr>
          <p:cNvSpPr>
            <a:spLocks noGrp="1"/>
          </p:cNvSpPr>
          <p:nvPr>
            <p:ph type="body" sz="quarter" idx="10"/>
          </p:nvPr>
        </p:nvSpPr>
        <p:spPr>
          <a:xfrm>
            <a:off x="571500" y="1599816"/>
            <a:ext cx="11010900" cy="4470784"/>
          </a:xfrm>
        </p:spPr>
        <p:txBody>
          <a:bodyPr lIns="0" tIns="0" rIns="0" bIns="0" anchor="t">
            <a:normAutofit fontScale="47500" lnSpcReduction="20000"/>
          </a:bodyPr>
          <a:lstStyle/>
          <a:p>
            <a:r>
              <a:rPr lang="en-US" dirty="0"/>
              <a:t>Loops:</a:t>
            </a:r>
          </a:p>
          <a:p>
            <a:pPr marL="857250" indent="-857250">
              <a:buFont typeface="Arial" panose="020B0604020202020204" pitchFamily="34" charset="0"/>
              <a:buChar char="•"/>
            </a:pPr>
            <a:r>
              <a:rPr lang="en-US" dirty="0">
                <a:latin typeface="Intel Clear Light"/>
              </a:rPr>
              <a:t>    Find </a:t>
            </a:r>
            <a:r>
              <a:rPr lang="en-US" b="1" dirty="0">
                <a:latin typeface="Intel Clear Light"/>
              </a:rPr>
              <a:t>large</a:t>
            </a:r>
            <a:r>
              <a:rPr lang="en-US" dirty="0">
                <a:latin typeface="Intel Clear Light"/>
              </a:rPr>
              <a:t> single, double, and triple nested </a:t>
            </a:r>
            <a:r>
              <a:rPr lang="en-US" b="1" dirty="0">
                <a:latin typeface="Intel Clear Light"/>
              </a:rPr>
              <a:t>loops</a:t>
            </a:r>
            <a:r>
              <a:rPr lang="en-US" dirty="0">
                <a:latin typeface="Intel Clear Light"/>
              </a:rPr>
              <a:t> in your code and replace with </a:t>
            </a:r>
            <a:r>
              <a:rPr lang="en-US" dirty="0" err="1">
                <a:latin typeface="Intel Clear Light"/>
              </a:rPr>
              <a:t>Scipy</a:t>
            </a:r>
            <a:r>
              <a:rPr lang="en-US" dirty="0">
                <a:latin typeface="Intel Clear Light"/>
              </a:rPr>
              <a:t>/ Scikit-Learn*, or NumPy alternative</a:t>
            </a:r>
          </a:p>
          <a:p>
            <a:pPr marL="857250" indent="-857250">
              <a:buFont typeface="Arial" panose="020B0604020202020204" pitchFamily="34" charset="0"/>
              <a:buChar char="•"/>
            </a:pPr>
            <a:r>
              <a:rPr lang="en-US" dirty="0">
                <a:latin typeface="Intel Clear Light"/>
              </a:rPr>
              <a:t>    Find time consuming list comprehensions and replace with a NumPy alternative .</a:t>
            </a:r>
          </a:p>
          <a:p>
            <a:pPr marL="857250" indent="-857250">
              <a:buFont typeface="Arial" panose="020B0604020202020204" pitchFamily="34" charset="0"/>
              <a:buChar char="•"/>
            </a:pPr>
            <a:r>
              <a:rPr lang="en-US" dirty="0">
                <a:latin typeface="Intel Clear Light"/>
              </a:rPr>
              <a:t>If statements:</a:t>
            </a:r>
          </a:p>
          <a:p>
            <a:pPr marL="857250" indent="-857250">
              <a:buFont typeface="Arial" panose="020B0604020202020204" pitchFamily="34" charset="0"/>
              <a:buChar char="•"/>
            </a:pPr>
            <a:r>
              <a:rPr lang="en-US" dirty="0">
                <a:latin typeface="Intel Clear Light"/>
              </a:rPr>
              <a:t>    replace with </a:t>
            </a:r>
            <a:r>
              <a:rPr lang="en-US" dirty="0" err="1">
                <a:latin typeface="Intel Clear Light"/>
              </a:rPr>
              <a:t>numpy.where</a:t>
            </a:r>
            <a:r>
              <a:rPr lang="en-US" dirty="0">
                <a:latin typeface="Intel Clear Light"/>
              </a:rPr>
              <a:t> or </a:t>
            </a:r>
            <a:r>
              <a:rPr lang="en-US" dirty="0" err="1">
                <a:latin typeface="Intel Clear Light"/>
              </a:rPr>
              <a:t>numpy.select</a:t>
            </a:r>
            <a:r>
              <a:rPr lang="en-US" dirty="0">
                <a:latin typeface="Intel Clear Light"/>
              </a:rPr>
              <a:t> options if possible</a:t>
            </a:r>
          </a:p>
          <a:p>
            <a:pPr marL="857250" indent="-857250">
              <a:buFont typeface="Arial" panose="020B0604020202020204" pitchFamily="34" charset="0"/>
              <a:buChar char="•"/>
            </a:pPr>
            <a:r>
              <a:rPr lang="en-US" dirty="0">
                <a:latin typeface="Intel Clear Light"/>
              </a:rPr>
              <a:t>    Using array masking that follows the conditional logic</a:t>
            </a:r>
          </a:p>
          <a:p>
            <a:pPr marL="857250" indent="-857250">
              <a:buFont typeface="Arial" panose="020B0604020202020204" pitchFamily="34" charset="0"/>
              <a:buChar char="•"/>
            </a:pPr>
            <a:endParaRPr lang="en-US" dirty="0"/>
          </a:p>
        </p:txBody>
      </p:sp>
    </p:spTree>
    <p:extLst>
      <p:ext uri="{BB962C8B-B14F-4D97-AF65-F5344CB8AC3E}">
        <p14:creationId xmlns:p14="http://schemas.microsoft.com/office/powerpoint/2010/main" val="44729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487F-9415-4C3C-9870-97C47ECD703B}"/>
              </a:ext>
            </a:extLst>
          </p:cNvPr>
          <p:cNvSpPr>
            <a:spLocks noGrp="1"/>
          </p:cNvSpPr>
          <p:nvPr>
            <p:ph type="title"/>
          </p:nvPr>
        </p:nvSpPr>
        <p:spPr>
          <a:xfrm>
            <a:off x="380999" y="318900"/>
            <a:ext cx="10515600" cy="1325563"/>
          </a:xfrm>
        </p:spPr>
        <p:txBody>
          <a:bodyPr/>
          <a:lstStyle/>
          <a:p>
            <a:r>
              <a:rPr lang="en-US" dirty="0"/>
              <a:t>Complete this Short Survey</a:t>
            </a:r>
          </a:p>
        </p:txBody>
      </p:sp>
      <p:sp>
        <p:nvSpPr>
          <p:cNvPr id="3" name="Content Placeholder 2">
            <a:extLst>
              <a:ext uri="{FF2B5EF4-FFF2-40B4-BE49-F238E27FC236}">
                <a16:creationId xmlns:a16="http://schemas.microsoft.com/office/drawing/2014/main" id="{4D10BA66-CE34-488F-974C-E58BA9FBC3A3}"/>
              </a:ext>
            </a:extLst>
          </p:cNvPr>
          <p:cNvSpPr>
            <a:spLocks noGrp="1"/>
          </p:cNvSpPr>
          <p:nvPr>
            <p:ph type="body" sz="quarter" idx="10"/>
          </p:nvPr>
        </p:nvSpPr>
        <p:spPr/>
        <p:txBody>
          <a:bodyPr/>
          <a:lstStyle/>
          <a:p>
            <a:r>
              <a:rPr lang="en-US" dirty="0"/>
              <a:t>Give us feedback…</a:t>
            </a:r>
            <a:endParaRPr lang="en-US" sz="2800" dirty="0"/>
          </a:p>
        </p:txBody>
      </p:sp>
      <p:sp>
        <p:nvSpPr>
          <p:cNvPr id="4" name="Content Placeholder 3">
            <a:extLst>
              <a:ext uri="{FF2B5EF4-FFF2-40B4-BE49-F238E27FC236}">
                <a16:creationId xmlns:a16="http://schemas.microsoft.com/office/drawing/2014/main" id="{DB6FD1E5-48F6-4803-AA6A-58CBF4C85C9E}"/>
              </a:ext>
            </a:extLst>
          </p:cNvPr>
          <p:cNvSpPr>
            <a:spLocks noGrp="1"/>
          </p:cNvSpPr>
          <p:nvPr>
            <p:ph sz="half" idx="1"/>
          </p:nvPr>
        </p:nvSpPr>
        <p:spPr/>
        <p:txBody>
          <a:bodyPr>
            <a:normAutofit/>
          </a:bodyPr>
          <a:lstStyle/>
          <a:p>
            <a:r>
              <a:rPr lang="en-US" dirty="0"/>
              <a:t>Tell us what you thought of this webinar.</a:t>
            </a:r>
          </a:p>
          <a:p>
            <a:r>
              <a:rPr lang="en-US" dirty="0"/>
              <a:t>Give us feedback on what topics you’d like to see in future webinars and workshops.</a:t>
            </a:r>
          </a:p>
        </p:txBody>
      </p:sp>
      <p:pic>
        <p:nvPicPr>
          <p:cNvPr id="10" name="Content Placeholder 9">
            <a:extLst>
              <a:ext uri="{FF2B5EF4-FFF2-40B4-BE49-F238E27FC236}">
                <a16:creationId xmlns:a16="http://schemas.microsoft.com/office/drawing/2014/main" id="{3F148EEC-05DE-4019-8273-D1C76EEDE1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84409" y="1644463"/>
            <a:ext cx="2381250" cy="2381250"/>
          </a:xfrm>
        </p:spPr>
      </p:pic>
      <p:sp>
        <p:nvSpPr>
          <p:cNvPr id="11" name="Content Placeholder 3">
            <a:extLst>
              <a:ext uri="{FF2B5EF4-FFF2-40B4-BE49-F238E27FC236}">
                <a16:creationId xmlns:a16="http://schemas.microsoft.com/office/drawing/2014/main" id="{DF4B730F-BE5C-4ACE-B633-8B7ECF6EFA81}"/>
              </a:ext>
            </a:extLst>
          </p:cNvPr>
          <p:cNvSpPr txBox="1">
            <a:spLocks/>
          </p:cNvSpPr>
          <p:nvPr/>
        </p:nvSpPr>
        <p:spPr>
          <a:xfrm>
            <a:off x="7758393" y="1495361"/>
            <a:ext cx="1940859" cy="530454"/>
          </a:xfrm>
          <a:prstGeom prst="rect">
            <a:avLst/>
          </a:prstGeom>
        </p:spPr>
        <p:txBody>
          <a:bodyPr vert="horz" lIns="91440" tIns="45720" rIns="91440" bIns="45720" rtlCol="0">
            <a:normAutofit/>
          </a:bodyPr>
          <a:lstStyle>
            <a:lvl1pPr marL="228600" indent="-228600" algn="l" defTabSz="914400" rtl="0" eaLnBrk="1" latinLnBrk="0" hangingPunct="1">
              <a:lnSpc>
                <a:spcPct val="105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105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105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105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105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 typeface="IntelOne Display Regular" panose="020B0503020203020204" pitchFamily="34" charset="0"/>
              <a:buNone/>
              <a:tabLst/>
              <a:defRPr/>
            </a:pPr>
            <a:r>
              <a:rPr kumimoji="0" lang="en-US" sz="1800" b="0" i="0" u="none" strike="noStrike" kern="1200" cap="none" spc="0" normalizeH="0" baseline="0" noProof="0" dirty="0">
                <a:ln>
                  <a:noFill/>
                </a:ln>
                <a:solidFill>
                  <a:prstClr val="black"/>
                </a:solidFill>
                <a:effectLst/>
                <a:uLnTx/>
                <a:uFillTx/>
                <a:latin typeface="IntelOne Text Light" panose="020B0403020203020204" pitchFamily="34" charset="77"/>
                <a:ea typeface="+mn-ea"/>
                <a:cs typeface="+mn-cs"/>
              </a:rPr>
              <a:t>Webinar Survey</a:t>
            </a:r>
          </a:p>
        </p:txBody>
      </p:sp>
    </p:spTree>
    <p:extLst>
      <p:ext uri="{BB962C8B-B14F-4D97-AF65-F5344CB8AC3E}">
        <p14:creationId xmlns:p14="http://schemas.microsoft.com/office/powerpoint/2010/main" val="206015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CC22-DC2C-4C24-BE25-246FD2AA9618}"/>
              </a:ext>
            </a:extLst>
          </p:cNvPr>
          <p:cNvSpPr>
            <a:spLocks noGrp="1"/>
          </p:cNvSpPr>
          <p:nvPr>
            <p:ph type="title"/>
          </p:nvPr>
        </p:nvSpPr>
        <p:spPr>
          <a:xfrm>
            <a:off x="1444480" y="1610436"/>
            <a:ext cx="9303040" cy="3330529"/>
          </a:xfrm>
        </p:spPr>
        <p:txBody>
          <a:bodyPr/>
          <a:lstStyle/>
          <a:p>
            <a:r>
              <a:rPr lang="en-US" sz="4400" dirty="0"/>
              <a:t>Thanks for attending the session</a:t>
            </a:r>
            <a:endParaRPr lang="en-US" dirty="0"/>
          </a:p>
        </p:txBody>
      </p:sp>
    </p:spTree>
    <p:extLst>
      <p:ext uri="{BB962C8B-B14F-4D97-AF65-F5344CB8AC3E}">
        <p14:creationId xmlns:p14="http://schemas.microsoft.com/office/powerpoint/2010/main" val="422363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2DFE-F9D5-4B8E-814B-8CBEE4B7FE1B}"/>
              </a:ext>
            </a:extLst>
          </p:cNvPr>
          <p:cNvSpPr>
            <a:spLocks noGrp="1"/>
          </p:cNvSpPr>
          <p:nvPr>
            <p:ph type="title"/>
          </p:nvPr>
        </p:nvSpPr>
        <p:spPr/>
        <p:txBody>
          <a:bodyPr/>
          <a:lstStyle/>
          <a:p>
            <a:pPr algn="ctr"/>
            <a:r>
              <a:rPr lang="en-US" dirty="0"/>
              <a:t>BACKUP</a:t>
            </a:r>
          </a:p>
        </p:txBody>
      </p:sp>
      <p:sp>
        <p:nvSpPr>
          <p:cNvPr id="4" name="Text Placeholder 3">
            <a:extLst>
              <a:ext uri="{FF2B5EF4-FFF2-40B4-BE49-F238E27FC236}">
                <a16:creationId xmlns:a16="http://schemas.microsoft.com/office/drawing/2014/main" id="{EA53CFEC-5F75-4FE0-8876-995B688B112F}"/>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D720FFE-A342-4A9B-9182-31E944B8230C}"/>
              </a:ext>
            </a:extLst>
          </p:cNvPr>
          <p:cNvSpPr>
            <a:spLocks noGrp="1"/>
          </p:cNvSpPr>
          <p:nvPr>
            <p:ph type="body" sz="quarter" idx="29"/>
          </p:nvPr>
        </p:nvSpPr>
        <p:spPr/>
        <p:txBody>
          <a:bodyPr/>
          <a:lstStyle/>
          <a:p>
            <a:endParaRPr lang="en-US"/>
          </a:p>
        </p:txBody>
      </p:sp>
    </p:spTree>
    <p:extLst>
      <p:ext uri="{BB962C8B-B14F-4D97-AF65-F5344CB8AC3E}">
        <p14:creationId xmlns:p14="http://schemas.microsoft.com/office/powerpoint/2010/main" val="30954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31098" y="4651746"/>
          <a:ext cx="11002433" cy="1333878"/>
        </p:xfrm>
        <a:graphic>
          <a:graphicData uri="http://schemas.openxmlformats.org/drawingml/2006/table">
            <a:tbl>
              <a:tblPr/>
              <a:tblGrid>
                <a:gridCol w="11002433">
                  <a:extLst>
                    <a:ext uri="{9D8B030D-6E8A-4147-A177-3AD203B41FA5}">
                      <a16:colId xmlns:a16="http://schemas.microsoft.com/office/drawing/2014/main" val="20000"/>
                    </a:ext>
                  </a:extLst>
                </a:gridCol>
              </a:tblGrid>
              <a:tr h="253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mn-lt"/>
                          <a:ea typeface="MS PGothic" pitchFamily="34" charset="-128"/>
                          <a:hlinkClick r:id="rId3"/>
                        </a:rPr>
                        <a:t>Optimization Notice</a:t>
                      </a:r>
                      <a:endParaRPr kumimoji="0" lang="en-US" sz="1100" b="1" i="0" u="none" strike="noStrike" cap="none" normalizeH="0" baseline="0" dirty="0">
                        <a:ln>
                          <a:noFill/>
                        </a:ln>
                        <a:solidFill>
                          <a:srgbClr val="FFFFFF"/>
                        </a:solidFill>
                        <a:effectLst/>
                        <a:latin typeface="+mn-lt"/>
                        <a:ea typeface="MS PGothic" pitchFamily="34" charset="-128"/>
                      </a:endParaRPr>
                    </a:p>
                  </a:txBody>
                  <a:tcPr marL="121900" marR="12190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074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MS PGothic" pitchFamily="34" charset="-128"/>
                        </a:rPr>
                        <a:t>Intel</a:t>
                      </a:r>
                      <a:r>
                        <a:rPr kumimoji="0" lang="en-US" altLang="en-US" sz="1100" b="0" i="0" u="none" strike="noStrike" cap="none" normalizeH="0" baseline="0" dirty="0">
                          <a:ln>
                            <a:noFill/>
                          </a:ln>
                          <a:solidFill>
                            <a:srgbClr val="000000"/>
                          </a:solidFill>
                          <a:effectLst/>
                          <a:latin typeface="+mn-lt"/>
                          <a:ea typeface="MS PGothic" pitchFamily="34" charset="-128"/>
                        </a:rPr>
                        <a:t>’</a:t>
                      </a:r>
                      <a:r>
                        <a:rPr kumimoji="0" lang="en-US" sz="1100" b="0" i="0" u="none" strike="noStrike" cap="none" normalizeH="0" baseline="0" dirty="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MS PGothic" pitchFamily="34" charset="-128"/>
                        </a:rPr>
                        <a:t>Notice revision #20110804</a:t>
                      </a:r>
                    </a:p>
                  </a:txBody>
                  <a:tcPr marL="121900" marR="12190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p:txBody>
          <a:bodyPr/>
          <a:lstStyle/>
          <a:p>
            <a:pPr algn="ctr"/>
            <a:r>
              <a:rPr lang="en-US" sz="4800" dirty="0">
                <a:solidFill>
                  <a:schemeClr val="accent2"/>
                </a:solidFill>
                <a:latin typeface="Intel Clear Pro" panose="020B0804020202060201" pitchFamily="34" charset="0"/>
                <a:ea typeface="Intel Clear Pro" panose="020B0804020202060201" pitchFamily="34" charset="0"/>
                <a:cs typeface="Intel Clear Pro" panose="020B0804020202060201" pitchFamily="34" charset="0"/>
              </a:rPr>
              <a:t>Notices &amp;  </a:t>
            </a:r>
            <a:r>
              <a:rPr lang="en-US" sz="4800" dirty="0">
                <a:solidFill>
                  <a:srgbClr val="FFFFFF"/>
                </a:solidFill>
                <a:latin typeface="Intel Clear Pro" panose="020B0804020202060201" pitchFamily="34" charset="0"/>
                <a:ea typeface="Intel Clear Pro" panose="020B0804020202060201" pitchFamily="34" charset="0"/>
                <a:cs typeface="Intel Clear Pro" panose="020B0804020202060201" pitchFamily="34" charset="0"/>
              </a:rPr>
              <a:t>Disclaimers</a:t>
            </a:r>
          </a:p>
        </p:txBody>
      </p:sp>
      <p:sp>
        <p:nvSpPr>
          <p:cNvPr id="24579" name="Content Placeholder 3"/>
          <p:cNvSpPr>
            <a:spLocks noGrp="1"/>
          </p:cNvSpPr>
          <p:nvPr>
            <p:ph sz="quarter" idx="13"/>
          </p:nvPr>
        </p:nvSpPr>
        <p:spPr>
          <a:xfrm>
            <a:off x="607484" y="976030"/>
            <a:ext cx="11249665" cy="4567767"/>
          </a:xfrm>
          <a:noFill/>
        </p:spPr>
        <p:txBody>
          <a:bodyPr>
            <a:noAutofit/>
          </a:bodyPr>
          <a:lstStyle/>
          <a:p>
            <a:pPr algn="l">
              <a:spcBef>
                <a:spcPts val="800"/>
              </a:spcBef>
            </a:pPr>
            <a:endParaRPr lang="en-US" sz="533" dirty="0"/>
          </a:p>
          <a:p>
            <a:pPr algn="l">
              <a:spcBef>
                <a:spcPts val="800"/>
              </a:spcBef>
            </a:pPr>
            <a:r>
              <a:rPr lang="en-US" altLang="en-US" sz="1133" dirty="0"/>
              <a:t>This document contains information on products, services and/or processes in development. All information provided here is subject to change without notice. Contact your Intel representative to obtain the latest forecast, schedule, specifications and roadmaps.  </a:t>
            </a:r>
          </a:p>
          <a:p>
            <a:pPr algn="l">
              <a:spcBef>
                <a:spcPts val="800"/>
              </a:spcBef>
            </a:pPr>
            <a:r>
              <a:rPr lang="en-US" sz="1133" dirty="0"/>
              <a:t>The products and services described may contain defects or errors known as errata which may cause deviations from published specifications. Current characterized errata are available on request.  No product or component can be absolutely secure. Intel technologies’ features and benefits depend on system configuration and may require enabled hardware, software or service activation. Learn more at intel.com, or from the OEM or retailer.</a:t>
            </a:r>
            <a:r>
              <a:rPr lang="en-US" altLang="en-US" sz="1133" dirty="0"/>
              <a:t> </a:t>
            </a:r>
          </a:p>
          <a:p>
            <a:pPr algn="l">
              <a:spcBef>
                <a:spcPts val="800"/>
              </a:spcBef>
            </a:pPr>
            <a:r>
              <a:rPr lang="en-US" altLang="en-US" sz="1133" dirty="0"/>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altLang="en-US" sz="1133" dirty="0">
                <a:hlinkClick r:id="rId4"/>
              </a:rPr>
              <a:t>www.intel.com/benchmarks</a:t>
            </a:r>
            <a:r>
              <a:rPr lang="en-US" altLang="en-US" sz="1133" dirty="0"/>
              <a:t>.  </a:t>
            </a:r>
          </a:p>
          <a:p>
            <a:pPr algn="l">
              <a:spcBef>
                <a:spcPts val="800"/>
              </a:spcBef>
            </a:pPr>
            <a:r>
              <a:rPr lang="en-US" altLang="en-US" sz="1133" dirty="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pPr algn="l">
              <a:spcBef>
                <a:spcPts val="800"/>
              </a:spcBef>
            </a:pPr>
            <a:endParaRPr lang="en-US" altLang="en-US" sz="1133" dirty="0"/>
          </a:p>
          <a:p>
            <a:pPr algn="l">
              <a:spcBef>
                <a:spcPts val="800"/>
              </a:spcBef>
            </a:pPr>
            <a:r>
              <a:rPr lang="en-US" altLang="en-US" sz="1133" dirty="0"/>
              <a:t>Copyright ©, Intel Corporation. All rights reserved. Intel, the Intel logo, Xeon, Core, VTune, and OpenVINO are trademarks of Intel Corporation or its subsidiaries in the U.S. and other countries.</a:t>
            </a:r>
          </a:p>
        </p:txBody>
      </p:sp>
      <p:sp>
        <p:nvSpPr>
          <p:cNvPr id="3" name="Slide Number Placeholder 2"/>
          <p:cNvSpPr>
            <a:spLocks noGrp="1"/>
          </p:cNvSpPr>
          <p:nvPr>
            <p:ph type="sldNum" sz="quarter" idx="4"/>
          </p:nvPr>
        </p:nvSpPr>
        <p:spPr>
          <a:xfrm>
            <a:off x="11755471" y="6417288"/>
            <a:ext cx="521061" cy="365125"/>
          </a:xfrm>
          <a:prstGeom prst="rect">
            <a:avLst/>
          </a:prstGeom>
        </p:spPr>
        <p:txBody>
          <a:bodyPr vert="horz" lIns="91440" tIns="45720" rIns="91440" bIns="45720" rtlCol="0" anchor="ctr"/>
          <a:lstStyle>
            <a:defPPr>
              <a:defRPr lang="en-US"/>
            </a:defPPr>
            <a:lvl1pPr marL="0" algn="l" defTabSz="457200" rtl="0" eaLnBrk="1" latinLnBrk="0" hangingPunct="1">
              <a:defRPr sz="1067" b="0" i="0" kern="120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902DC9-A550-410D-8932-0505F8388D15}" type="slidenum">
              <a:rPr lang="en-US" smtClean="0"/>
              <a:pPr/>
              <a:t>47</a:t>
            </a:fld>
            <a:endParaRPr lang="en-US" dirty="0"/>
          </a:p>
        </p:txBody>
      </p:sp>
    </p:spTree>
    <p:extLst>
      <p:ext uri="{BB962C8B-B14F-4D97-AF65-F5344CB8AC3E}">
        <p14:creationId xmlns:p14="http://schemas.microsoft.com/office/powerpoint/2010/main" val="426288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4DE7-6798-EC1B-09D6-0FFE4442402F}"/>
              </a:ext>
            </a:extLst>
          </p:cNvPr>
          <p:cNvSpPr>
            <a:spLocks noGrp="1"/>
          </p:cNvSpPr>
          <p:nvPr>
            <p:ph type="title"/>
          </p:nvPr>
        </p:nvSpPr>
        <p:spPr/>
        <p:txBody>
          <a:bodyPr lIns="0" tIns="0" rIns="0" bIns="0" anchor="t">
            <a:noAutofit/>
          </a:bodyPr>
          <a:lstStyle/>
          <a:p>
            <a:r>
              <a:rPr lang="en-US" dirty="0"/>
              <a:t>Intel(r) </a:t>
            </a:r>
            <a:r>
              <a:rPr lang="en-US" dirty="0" err="1"/>
              <a:t>DevCloud</a:t>
            </a:r>
            <a:r>
              <a:rPr lang="en-US" dirty="0"/>
              <a:t> testing specs</a:t>
            </a:r>
          </a:p>
        </p:txBody>
      </p:sp>
      <p:sp>
        <p:nvSpPr>
          <p:cNvPr id="3" name="Content Placeholder 2">
            <a:extLst>
              <a:ext uri="{FF2B5EF4-FFF2-40B4-BE49-F238E27FC236}">
                <a16:creationId xmlns:a16="http://schemas.microsoft.com/office/drawing/2014/main" id="{2573B438-7B66-C5D6-58C4-917EE4A22AC1}"/>
              </a:ext>
            </a:extLst>
          </p:cNvPr>
          <p:cNvSpPr>
            <a:spLocks noGrp="1"/>
          </p:cNvSpPr>
          <p:nvPr>
            <p:ph sz="quarter" idx="13"/>
          </p:nvPr>
        </p:nvSpPr>
        <p:spPr/>
        <p:txBody>
          <a:bodyPr lIns="0" tIns="0" rIns="0" bIns="0" anchor="t">
            <a:normAutofit fontScale="62500" lnSpcReduction="20000"/>
          </a:bodyPr>
          <a:lstStyle/>
          <a:p>
            <a:r>
              <a:rPr lang="en-US" sz="2650" dirty="0">
                <a:latin typeface="Intel Clear Light"/>
              </a:rPr>
              <a:t>Architecture: x86_64 CPU op-mode(s): 32-bit, 64-bit Byte Order: Little Endian Address sizes: 46 bits physical, 48 bits virtual CPU(s): 24 On-line CPU(s) list: 0-23 Thread(s) per core: 2 Core(s) per socket: 6 Socket(s): 2 NUMA node(s): 2 Vendor ID: </a:t>
            </a:r>
            <a:r>
              <a:rPr lang="en-US" sz="2650" dirty="0" err="1">
                <a:latin typeface="Intel Clear Light"/>
              </a:rPr>
              <a:t>GenuineIntel</a:t>
            </a:r>
            <a:r>
              <a:rPr lang="en-US" sz="2650" dirty="0">
                <a:latin typeface="Intel Clear Light"/>
              </a:rPr>
              <a:t> CPU family: 6 Model: 85 Model name: Intel(R) Xeon(R) Gold 6128 CPU @ 3.40GHz Stepping: 4 CPU MHz: 1200.254 CPU max MHz: 3700.0000 CPU min MHz: 1200.0000 </a:t>
            </a:r>
            <a:r>
              <a:rPr lang="en-US" sz="2650" dirty="0" err="1">
                <a:latin typeface="Intel Clear Light"/>
              </a:rPr>
              <a:t>BogoMIPS</a:t>
            </a:r>
            <a:r>
              <a:rPr lang="en-US" sz="2650" dirty="0">
                <a:latin typeface="Intel Clear Light"/>
              </a:rPr>
              <a:t>: 6800.00 Virtualization: VT-x L1d cache: 384 KiB L1i cache: 384 KiB L2 cache: 12 MiB L3 cache: 38.5 MiB NUMA node0 CPU(s): 0-5,12-17 NUMA node1 CPU(s): 6-11,18-23 Vulnerability </a:t>
            </a:r>
            <a:r>
              <a:rPr lang="en-US" sz="2650" dirty="0" err="1">
                <a:latin typeface="Intel Clear Light"/>
              </a:rPr>
              <a:t>Itlb</a:t>
            </a:r>
            <a:r>
              <a:rPr lang="en-US" sz="2650" dirty="0">
                <a:latin typeface="Intel Clear Light"/>
              </a:rPr>
              <a:t> </a:t>
            </a:r>
            <a:r>
              <a:rPr lang="en-US" sz="2650" dirty="0" err="1">
                <a:latin typeface="Intel Clear Light"/>
              </a:rPr>
              <a:t>multihit</a:t>
            </a:r>
            <a:r>
              <a:rPr lang="en-US" sz="2650" dirty="0">
                <a:latin typeface="Intel Clear Light"/>
              </a:rPr>
              <a:t>: KVM: Vulnerable Vulnerability L1tf: Mitigation; PTE Inversion Vulnerability </a:t>
            </a:r>
            <a:r>
              <a:rPr lang="en-US" sz="2650" dirty="0" err="1">
                <a:latin typeface="Intel Clear Light"/>
              </a:rPr>
              <a:t>Mds</a:t>
            </a:r>
            <a:r>
              <a:rPr lang="en-US" sz="2650" dirty="0">
                <a:latin typeface="Intel Clear Light"/>
              </a:rPr>
              <a:t>: Mitigation; Clear CPU buffers; SMT vulnerable Vulnerability Meltdown: Mitigation; PTI Vulnerability Spec store bypass: Mitigation; Speculative Store Bypass disabled v </a:t>
            </a:r>
            <a:r>
              <a:rPr lang="en-US" sz="2650" dirty="0" err="1">
                <a:latin typeface="Intel Clear Light"/>
              </a:rPr>
              <a:t>ia</a:t>
            </a:r>
            <a:r>
              <a:rPr lang="en-US" sz="2650" dirty="0">
                <a:latin typeface="Intel Clear Light"/>
              </a:rPr>
              <a:t> </a:t>
            </a:r>
            <a:r>
              <a:rPr lang="en-US" sz="2650" dirty="0" err="1">
                <a:latin typeface="Intel Clear Light"/>
              </a:rPr>
              <a:t>prctl</a:t>
            </a:r>
            <a:r>
              <a:rPr lang="en-US" sz="2650" dirty="0">
                <a:latin typeface="Intel Clear Light"/>
              </a:rPr>
              <a:t> and seccomp Vulnerability </a:t>
            </a:r>
            <a:r>
              <a:rPr lang="en-US" sz="2650" dirty="0" err="1">
                <a:latin typeface="Intel Clear Light"/>
              </a:rPr>
              <a:t>Spectre</a:t>
            </a:r>
            <a:r>
              <a:rPr lang="en-US" sz="2650" dirty="0">
                <a:latin typeface="Intel Clear Light"/>
              </a:rPr>
              <a:t> v1: Mitigation; </a:t>
            </a:r>
            <a:r>
              <a:rPr lang="en-US" sz="2650" dirty="0" err="1">
                <a:latin typeface="Intel Clear Light"/>
              </a:rPr>
              <a:t>usercopy</a:t>
            </a:r>
            <a:r>
              <a:rPr lang="en-US" sz="2650" dirty="0">
                <a:latin typeface="Intel Clear Light"/>
              </a:rPr>
              <a:t>/</a:t>
            </a:r>
            <a:r>
              <a:rPr lang="en-US" sz="2650" dirty="0" err="1">
                <a:latin typeface="Intel Clear Light"/>
              </a:rPr>
              <a:t>swapgs</a:t>
            </a:r>
            <a:r>
              <a:rPr lang="en-US" sz="2650" dirty="0">
                <a:latin typeface="Intel Clear Light"/>
              </a:rPr>
              <a:t> barriers and __user pointer sanitization Vulnerability </a:t>
            </a:r>
            <a:r>
              <a:rPr lang="en-US" sz="2650" dirty="0" err="1">
                <a:latin typeface="Intel Clear Light"/>
              </a:rPr>
              <a:t>Spectre</a:t>
            </a:r>
            <a:r>
              <a:rPr lang="en-US" sz="2650" dirty="0">
                <a:latin typeface="Intel Clear Light"/>
              </a:rPr>
              <a:t> v2: Mitigation; Full generic </a:t>
            </a:r>
            <a:r>
              <a:rPr lang="en-US" sz="2650" dirty="0" err="1">
                <a:latin typeface="Intel Clear Light"/>
              </a:rPr>
              <a:t>retpoline</a:t>
            </a:r>
            <a:r>
              <a:rPr lang="en-US" sz="2650" dirty="0">
                <a:latin typeface="Intel Clear Light"/>
              </a:rPr>
              <a:t>, IBPB </a:t>
            </a:r>
            <a:r>
              <a:rPr lang="en-US" sz="2650" dirty="0" err="1">
                <a:latin typeface="Intel Clear Light"/>
              </a:rPr>
              <a:t>condit</a:t>
            </a:r>
            <a:r>
              <a:rPr lang="en-US" sz="2650" dirty="0">
                <a:latin typeface="Intel Clear Light"/>
              </a:rPr>
              <a:t> </a:t>
            </a:r>
            <a:r>
              <a:rPr lang="en-US" sz="2650" dirty="0" err="1">
                <a:latin typeface="Intel Clear Light"/>
              </a:rPr>
              <a:t>ional</a:t>
            </a:r>
            <a:r>
              <a:rPr lang="en-US" sz="2650" dirty="0">
                <a:latin typeface="Intel Clear Light"/>
              </a:rPr>
              <a:t>, IBRS_FW, STIBP conditional, RSB filling Vulnerability </a:t>
            </a:r>
            <a:r>
              <a:rPr lang="en-US" sz="2650" dirty="0" err="1">
                <a:latin typeface="Intel Clear Light"/>
              </a:rPr>
              <a:t>Srbds</a:t>
            </a:r>
            <a:r>
              <a:rPr lang="en-US" sz="2650" dirty="0">
                <a:latin typeface="Intel Clear Light"/>
              </a:rPr>
              <a:t>: Not affected Vulnerability </a:t>
            </a:r>
            <a:r>
              <a:rPr lang="en-US" sz="2650" dirty="0" err="1">
                <a:latin typeface="Intel Clear Light"/>
              </a:rPr>
              <a:t>Tsx</a:t>
            </a:r>
            <a:r>
              <a:rPr lang="en-US" sz="2650" dirty="0">
                <a:latin typeface="Intel Clear Light"/>
              </a:rPr>
              <a:t> async abort: Mitigation; Clear CPU buffers; SMT vulnerable Flags: </a:t>
            </a:r>
            <a:r>
              <a:rPr lang="en-US" sz="2650" dirty="0" err="1">
                <a:latin typeface="Intel Clear Light"/>
              </a:rPr>
              <a:t>fpu</a:t>
            </a:r>
            <a:r>
              <a:rPr lang="en-US" sz="2650" dirty="0">
                <a:latin typeface="Intel Clear Light"/>
              </a:rPr>
              <a:t> </a:t>
            </a:r>
            <a:r>
              <a:rPr lang="en-US" sz="2650" dirty="0" err="1">
                <a:latin typeface="Intel Clear Light"/>
              </a:rPr>
              <a:t>vme</a:t>
            </a:r>
            <a:r>
              <a:rPr lang="en-US" sz="2650" dirty="0">
                <a:latin typeface="Intel Clear Light"/>
              </a:rPr>
              <a:t> de </a:t>
            </a:r>
            <a:r>
              <a:rPr lang="en-US" sz="2650" dirty="0" err="1">
                <a:latin typeface="Intel Clear Light"/>
              </a:rPr>
              <a:t>pse</a:t>
            </a:r>
            <a:r>
              <a:rPr lang="en-US" sz="2650" dirty="0">
                <a:latin typeface="Intel Clear Light"/>
              </a:rPr>
              <a:t> </a:t>
            </a:r>
            <a:r>
              <a:rPr lang="en-US" sz="2650" dirty="0" err="1">
                <a:latin typeface="Intel Clear Light"/>
              </a:rPr>
              <a:t>tsc</a:t>
            </a:r>
            <a:r>
              <a:rPr lang="en-US" sz="2650" dirty="0">
                <a:latin typeface="Intel Clear Light"/>
              </a:rPr>
              <a:t> </a:t>
            </a:r>
            <a:r>
              <a:rPr lang="en-US" sz="2650" dirty="0" err="1">
                <a:latin typeface="Intel Clear Light"/>
              </a:rPr>
              <a:t>msr</a:t>
            </a:r>
            <a:r>
              <a:rPr lang="en-US" sz="2650" dirty="0">
                <a:latin typeface="Intel Clear Light"/>
              </a:rPr>
              <a:t> </a:t>
            </a:r>
            <a:r>
              <a:rPr lang="en-US" sz="2650" dirty="0" err="1">
                <a:latin typeface="Intel Clear Light"/>
              </a:rPr>
              <a:t>pae</a:t>
            </a:r>
            <a:r>
              <a:rPr lang="en-US" sz="2650" dirty="0">
                <a:latin typeface="Intel Clear Light"/>
              </a:rPr>
              <a:t> </a:t>
            </a:r>
            <a:r>
              <a:rPr lang="en-US" sz="2650" dirty="0" err="1">
                <a:latin typeface="Intel Clear Light"/>
              </a:rPr>
              <a:t>mce</a:t>
            </a:r>
            <a:r>
              <a:rPr lang="en-US" sz="2650" dirty="0">
                <a:latin typeface="Intel Clear Light"/>
              </a:rPr>
              <a:t> cx8 </a:t>
            </a:r>
            <a:r>
              <a:rPr lang="en-US" sz="2650" dirty="0" err="1">
                <a:latin typeface="Intel Clear Light"/>
              </a:rPr>
              <a:t>apic</a:t>
            </a:r>
            <a:r>
              <a:rPr lang="en-US" sz="2650" dirty="0">
                <a:latin typeface="Intel Clear Light"/>
              </a:rPr>
              <a:t> </a:t>
            </a:r>
            <a:r>
              <a:rPr lang="en-US" sz="2650" dirty="0" err="1">
                <a:latin typeface="Intel Clear Light"/>
              </a:rPr>
              <a:t>sep</a:t>
            </a:r>
            <a:r>
              <a:rPr lang="en-US" sz="2650" dirty="0">
                <a:latin typeface="Intel Clear Light"/>
              </a:rPr>
              <a:t> </a:t>
            </a:r>
            <a:r>
              <a:rPr lang="en-US" sz="2650" dirty="0" err="1">
                <a:latin typeface="Intel Clear Light"/>
              </a:rPr>
              <a:t>mtr</a:t>
            </a:r>
            <a:r>
              <a:rPr lang="en-US" sz="2650" dirty="0">
                <a:latin typeface="Intel Clear Light"/>
              </a:rPr>
              <a:t> r </a:t>
            </a:r>
            <a:r>
              <a:rPr lang="en-US" sz="2650" dirty="0" err="1">
                <a:latin typeface="Intel Clear Light"/>
              </a:rPr>
              <a:t>pge</a:t>
            </a:r>
            <a:r>
              <a:rPr lang="en-US" sz="2650" dirty="0">
                <a:latin typeface="Intel Clear Light"/>
              </a:rPr>
              <a:t> </a:t>
            </a:r>
            <a:r>
              <a:rPr lang="en-US" sz="2650" dirty="0" err="1">
                <a:latin typeface="Intel Clear Light"/>
              </a:rPr>
              <a:t>mca</a:t>
            </a:r>
            <a:r>
              <a:rPr lang="en-US" sz="2650" dirty="0">
                <a:latin typeface="Intel Clear Light"/>
              </a:rPr>
              <a:t> </a:t>
            </a:r>
            <a:r>
              <a:rPr lang="en-US" sz="2650" dirty="0" err="1">
                <a:latin typeface="Intel Clear Light"/>
              </a:rPr>
              <a:t>cmov</a:t>
            </a:r>
            <a:r>
              <a:rPr lang="en-US" sz="2650" dirty="0">
                <a:latin typeface="Intel Clear Light"/>
              </a:rPr>
              <a:t> pat pse36 </a:t>
            </a:r>
            <a:r>
              <a:rPr lang="en-US" sz="2650" dirty="0" err="1">
                <a:latin typeface="Intel Clear Light"/>
              </a:rPr>
              <a:t>clflush</a:t>
            </a:r>
            <a:r>
              <a:rPr lang="en-US" sz="2650" dirty="0">
                <a:latin typeface="Intel Clear Light"/>
              </a:rPr>
              <a:t> </a:t>
            </a:r>
            <a:r>
              <a:rPr lang="en-US" sz="2650" dirty="0" err="1">
                <a:latin typeface="Intel Clear Light"/>
              </a:rPr>
              <a:t>dts</a:t>
            </a:r>
            <a:r>
              <a:rPr lang="en-US" sz="2650" dirty="0">
                <a:latin typeface="Intel Clear Light"/>
              </a:rPr>
              <a:t> </a:t>
            </a:r>
            <a:r>
              <a:rPr lang="en-US" sz="2650" dirty="0" err="1">
                <a:latin typeface="Intel Clear Light"/>
              </a:rPr>
              <a:t>acpi</a:t>
            </a:r>
            <a:r>
              <a:rPr lang="en-US" sz="2650" dirty="0">
                <a:latin typeface="Intel Clear Light"/>
              </a:rPr>
              <a:t> mmx f </a:t>
            </a:r>
            <a:r>
              <a:rPr lang="en-US" sz="2650" dirty="0" err="1">
                <a:latin typeface="Intel Clear Light"/>
              </a:rPr>
              <a:t>xsr</a:t>
            </a:r>
            <a:r>
              <a:rPr lang="en-US" sz="2650" dirty="0">
                <a:latin typeface="Intel Clear Light"/>
              </a:rPr>
              <a:t> </a:t>
            </a:r>
            <a:r>
              <a:rPr lang="en-US" sz="2650" dirty="0" err="1">
                <a:latin typeface="Intel Clear Light"/>
              </a:rPr>
              <a:t>sse</a:t>
            </a:r>
            <a:r>
              <a:rPr lang="en-US" sz="2650" dirty="0">
                <a:latin typeface="Intel Clear Light"/>
              </a:rPr>
              <a:t> sse2 ss </a:t>
            </a:r>
            <a:r>
              <a:rPr lang="en-US" sz="2650" dirty="0" err="1">
                <a:latin typeface="Intel Clear Light"/>
              </a:rPr>
              <a:t>ht</a:t>
            </a:r>
            <a:r>
              <a:rPr lang="en-US" sz="2650" dirty="0">
                <a:latin typeface="Intel Clear Light"/>
              </a:rPr>
              <a:t> tm </a:t>
            </a:r>
            <a:r>
              <a:rPr lang="en-US" sz="2650" dirty="0" err="1">
                <a:latin typeface="Intel Clear Light"/>
              </a:rPr>
              <a:t>pbe</a:t>
            </a:r>
            <a:r>
              <a:rPr lang="en-US" sz="2650" dirty="0">
                <a:latin typeface="Intel Clear Light"/>
              </a:rPr>
              <a:t> </a:t>
            </a:r>
            <a:r>
              <a:rPr lang="en-US" sz="2650" dirty="0" err="1">
                <a:latin typeface="Intel Clear Light"/>
              </a:rPr>
              <a:t>syscall</a:t>
            </a:r>
            <a:r>
              <a:rPr lang="en-US" sz="2650" dirty="0">
                <a:latin typeface="Intel Clear Light"/>
              </a:rPr>
              <a:t> </a:t>
            </a:r>
            <a:r>
              <a:rPr lang="en-US" sz="2650" dirty="0" err="1">
                <a:latin typeface="Intel Clear Light"/>
              </a:rPr>
              <a:t>nx</a:t>
            </a:r>
            <a:r>
              <a:rPr lang="en-US" sz="2650" dirty="0">
                <a:latin typeface="Intel Clear Light"/>
              </a:rPr>
              <a:t> pdpe1gb </a:t>
            </a:r>
            <a:r>
              <a:rPr lang="en-US" sz="2650" dirty="0" err="1">
                <a:latin typeface="Intel Clear Light"/>
              </a:rPr>
              <a:t>rd</a:t>
            </a:r>
            <a:r>
              <a:rPr lang="en-US" sz="2650" dirty="0">
                <a:latin typeface="Intel Clear Light"/>
              </a:rPr>
              <a:t> </a:t>
            </a:r>
            <a:r>
              <a:rPr lang="en-US" sz="2650" dirty="0" err="1">
                <a:latin typeface="Intel Clear Light"/>
              </a:rPr>
              <a:t>tscp</a:t>
            </a:r>
            <a:r>
              <a:rPr lang="en-US" sz="2650" dirty="0">
                <a:latin typeface="Intel Clear Light"/>
              </a:rPr>
              <a:t> </a:t>
            </a:r>
            <a:r>
              <a:rPr lang="en-US" sz="2650" dirty="0" err="1">
                <a:latin typeface="Intel Clear Light"/>
              </a:rPr>
              <a:t>lm</a:t>
            </a:r>
            <a:r>
              <a:rPr lang="en-US" sz="2650" dirty="0">
                <a:latin typeface="Intel Clear Light"/>
              </a:rPr>
              <a:t> </a:t>
            </a:r>
            <a:r>
              <a:rPr lang="en-US" sz="2650" dirty="0" err="1">
                <a:latin typeface="Intel Clear Light"/>
              </a:rPr>
              <a:t>constant_tsc</a:t>
            </a:r>
            <a:r>
              <a:rPr lang="en-US" sz="2650" dirty="0">
                <a:latin typeface="Intel Clear Light"/>
              </a:rPr>
              <a:t> art </a:t>
            </a:r>
            <a:r>
              <a:rPr lang="en-US" sz="2650" dirty="0" err="1">
                <a:latin typeface="Intel Clear Light"/>
              </a:rPr>
              <a:t>arch_perfmon</a:t>
            </a:r>
            <a:r>
              <a:rPr lang="en-US" sz="2650" dirty="0">
                <a:latin typeface="Intel Clear Light"/>
              </a:rPr>
              <a:t> </a:t>
            </a:r>
            <a:r>
              <a:rPr lang="en-US" sz="2650" dirty="0" err="1">
                <a:latin typeface="Intel Clear Light"/>
              </a:rPr>
              <a:t>pebs</a:t>
            </a:r>
            <a:r>
              <a:rPr lang="en-US" sz="2650" dirty="0">
                <a:latin typeface="Intel Clear Light"/>
              </a:rPr>
              <a:t> </a:t>
            </a:r>
            <a:r>
              <a:rPr lang="en-US" sz="2650" dirty="0" err="1">
                <a:latin typeface="Intel Clear Light"/>
              </a:rPr>
              <a:t>bts</a:t>
            </a:r>
            <a:r>
              <a:rPr lang="en-US" sz="2650" dirty="0">
                <a:latin typeface="Intel Clear Light"/>
              </a:rPr>
              <a:t> </a:t>
            </a:r>
            <a:r>
              <a:rPr lang="en-US" sz="2650" dirty="0" err="1">
                <a:latin typeface="Intel Clear Light"/>
              </a:rPr>
              <a:t>rep_good</a:t>
            </a:r>
            <a:r>
              <a:rPr lang="en-US" sz="2650" dirty="0">
                <a:latin typeface="Intel Clear Light"/>
              </a:rPr>
              <a:t> </a:t>
            </a:r>
            <a:r>
              <a:rPr lang="en-US" sz="2650" dirty="0" err="1">
                <a:latin typeface="Intel Clear Light"/>
              </a:rPr>
              <a:t>nopl</a:t>
            </a:r>
            <a:r>
              <a:rPr lang="en-US" sz="2650" dirty="0">
                <a:latin typeface="Intel Clear Light"/>
              </a:rPr>
              <a:t> </a:t>
            </a:r>
            <a:r>
              <a:rPr lang="en-US" sz="2650" dirty="0" err="1">
                <a:latin typeface="Intel Clear Light"/>
              </a:rPr>
              <a:t>xtopology</a:t>
            </a:r>
            <a:r>
              <a:rPr lang="en-US" sz="2650" dirty="0">
                <a:latin typeface="Intel Clear Light"/>
              </a:rPr>
              <a:t> </a:t>
            </a:r>
            <a:r>
              <a:rPr lang="en-US" sz="2650" dirty="0" err="1">
                <a:latin typeface="Intel Clear Light"/>
              </a:rPr>
              <a:t>nonstop_tsc</a:t>
            </a:r>
            <a:r>
              <a:rPr lang="en-US" sz="2650" dirty="0">
                <a:latin typeface="Intel Clear Light"/>
              </a:rPr>
              <a:t> </a:t>
            </a:r>
            <a:r>
              <a:rPr lang="en-US" sz="2650" dirty="0" err="1">
                <a:latin typeface="Intel Clear Light"/>
              </a:rPr>
              <a:t>cpuid</a:t>
            </a:r>
            <a:r>
              <a:rPr lang="en-US" sz="2650" dirty="0">
                <a:latin typeface="Intel Clear Light"/>
              </a:rPr>
              <a:t> </a:t>
            </a:r>
            <a:r>
              <a:rPr lang="en-US" sz="2650" dirty="0" err="1">
                <a:latin typeface="Intel Clear Light"/>
              </a:rPr>
              <a:t>aperf</a:t>
            </a:r>
            <a:r>
              <a:rPr lang="en-US" sz="2650" dirty="0">
                <a:latin typeface="Intel Clear Light"/>
              </a:rPr>
              <a:t> </a:t>
            </a:r>
            <a:r>
              <a:rPr lang="en-US" sz="2650" dirty="0" err="1">
                <a:latin typeface="Intel Clear Light"/>
              </a:rPr>
              <a:t>mperf</a:t>
            </a:r>
            <a:r>
              <a:rPr lang="en-US" sz="2650" dirty="0">
                <a:latin typeface="Intel Clear Light"/>
              </a:rPr>
              <a:t> </a:t>
            </a:r>
            <a:r>
              <a:rPr lang="en-US" sz="2650" dirty="0" err="1">
                <a:latin typeface="Intel Clear Light"/>
              </a:rPr>
              <a:t>pni</a:t>
            </a:r>
            <a:r>
              <a:rPr lang="en-US" sz="2650" dirty="0">
                <a:latin typeface="Intel Clear Light"/>
              </a:rPr>
              <a:t> </a:t>
            </a:r>
            <a:r>
              <a:rPr lang="en-US" sz="2650" dirty="0" err="1">
                <a:latin typeface="Intel Clear Light"/>
              </a:rPr>
              <a:t>pclmulqdq</a:t>
            </a:r>
            <a:r>
              <a:rPr lang="en-US" sz="2650" dirty="0">
                <a:latin typeface="Intel Clear Light"/>
              </a:rPr>
              <a:t> dtes64 monitor </a:t>
            </a:r>
            <a:r>
              <a:rPr lang="en-US" sz="2650" dirty="0" err="1">
                <a:latin typeface="Intel Clear Light"/>
              </a:rPr>
              <a:t>ds_cpl</a:t>
            </a:r>
            <a:r>
              <a:rPr lang="en-US" sz="2650" dirty="0">
                <a:latin typeface="Intel Clear Light"/>
              </a:rPr>
              <a:t> </a:t>
            </a:r>
            <a:r>
              <a:rPr lang="en-US" sz="2650" dirty="0" err="1">
                <a:latin typeface="Intel Clear Light"/>
              </a:rPr>
              <a:t>vmx</a:t>
            </a:r>
            <a:r>
              <a:rPr lang="en-US" sz="2650" dirty="0">
                <a:latin typeface="Intel Clear Light"/>
              </a:rPr>
              <a:t> s mx </a:t>
            </a:r>
            <a:r>
              <a:rPr lang="en-US" sz="2650" dirty="0" err="1">
                <a:latin typeface="Intel Clear Light"/>
              </a:rPr>
              <a:t>est</a:t>
            </a:r>
            <a:r>
              <a:rPr lang="en-US" sz="2650" dirty="0">
                <a:latin typeface="Intel Clear Light"/>
              </a:rPr>
              <a:t> tm2 ssse3 </a:t>
            </a:r>
            <a:r>
              <a:rPr lang="en-US" sz="2650" dirty="0" err="1">
                <a:latin typeface="Intel Clear Light"/>
              </a:rPr>
              <a:t>sdbg</a:t>
            </a:r>
            <a:r>
              <a:rPr lang="en-US" sz="2650" dirty="0">
                <a:latin typeface="Intel Clear Light"/>
              </a:rPr>
              <a:t> </a:t>
            </a:r>
            <a:r>
              <a:rPr lang="en-US" sz="2650" dirty="0" err="1">
                <a:latin typeface="Intel Clear Light"/>
              </a:rPr>
              <a:t>fma</a:t>
            </a:r>
            <a:r>
              <a:rPr lang="en-US" sz="2650" dirty="0">
                <a:latin typeface="Intel Clear Light"/>
              </a:rPr>
              <a:t> cx16 </a:t>
            </a:r>
            <a:r>
              <a:rPr lang="en-US" sz="2650" dirty="0" err="1">
                <a:latin typeface="Intel Clear Light"/>
              </a:rPr>
              <a:t>xtpr</a:t>
            </a:r>
            <a:r>
              <a:rPr lang="en-US" sz="2650" dirty="0">
                <a:latin typeface="Intel Clear Light"/>
              </a:rPr>
              <a:t> </a:t>
            </a:r>
            <a:r>
              <a:rPr lang="en-US" sz="2650" dirty="0" err="1">
                <a:latin typeface="Intel Clear Light"/>
              </a:rPr>
              <a:t>pdcm</a:t>
            </a:r>
            <a:r>
              <a:rPr lang="en-US" sz="2650" dirty="0">
                <a:latin typeface="Intel Clear Light"/>
              </a:rPr>
              <a:t> </a:t>
            </a:r>
            <a:r>
              <a:rPr lang="en-US" sz="2650" dirty="0" err="1">
                <a:latin typeface="Intel Clear Light"/>
              </a:rPr>
              <a:t>pcid</a:t>
            </a:r>
            <a:r>
              <a:rPr lang="en-US" sz="2650" dirty="0">
                <a:latin typeface="Intel Clear Light"/>
              </a:rPr>
              <a:t> d ca sse4_1 sse4_2 x2apic </a:t>
            </a:r>
            <a:r>
              <a:rPr lang="en-US" sz="2650" dirty="0" err="1">
                <a:latin typeface="Intel Clear Light"/>
              </a:rPr>
              <a:t>movbe</a:t>
            </a:r>
            <a:r>
              <a:rPr lang="en-US" sz="2650" dirty="0">
                <a:latin typeface="Intel Clear Light"/>
              </a:rPr>
              <a:t> </a:t>
            </a:r>
            <a:r>
              <a:rPr lang="en-US" sz="2650" dirty="0" err="1">
                <a:latin typeface="Intel Clear Light"/>
              </a:rPr>
              <a:t>popcnt</a:t>
            </a:r>
            <a:r>
              <a:rPr lang="en-US" sz="2650" dirty="0">
                <a:latin typeface="Intel Clear Light"/>
              </a:rPr>
              <a:t> </a:t>
            </a:r>
            <a:r>
              <a:rPr lang="en-US" sz="2650" dirty="0" err="1">
                <a:latin typeface="Intel Clear Light"/>
              </a:rPr>
              <a:t>tsc_deadli</a:t>
            </a:r>
            <a:r>
              <a:rPr lang="en-US" sz="2650" dirty="0">
                <a:latin typeface="Intel Clear Light"/>
              </a:rPr>
              <a:t> </a:t>
            </a:r>
            <a:r>
              <a:rPr lang="en-US" sz="2650" dirty="0" err="1">
                <a:latin typeface="Intel Clear Light"/>
              </a:rPr>
              <a:t>ne_timer</a:t>
            </a:r>
            <a:r>
              <a:rPr lang="en-US" sz="2650" dirty="0">
                <a:latin typeface="Intel Clear Light"/>
              </a:rPr>
              <a:t> </a:t>
            </a:r>
            <a:r>
              <a:rPr lang="en-US" sz="2650" dirty="0" err="1">
                <a:latin typeface="Intel Clear Light"/>
              </a:rPr>
              <a:t>aes</a:t>
            </a:r>
            <a:r>
              <a:rPr lang="en-US" sz="2650" dirty="0">
                <a:latin typeface="Intel Clear Light"/>
              </a:rPr>
              <a:t> </a:t>
            </a:r>
            <a:r>
              <a:rPr lang="en-US" sz="2650" dirty="0" err="1">
                <a:latin typeface="Intel Clear Light"/>
              </a:rPr>
              <a:t>xsave</a:t>
            </a:r>
            <a:r>
              <a:rPr lang="en-US" sz="2650" dirty="0">
                <a:latin typeface="Intel Clear Light"/>
              </a:rPr>
              <a:t> </a:t>
            </a:r>
            <a:r>
              <a:rPr lang="en-US" sz="2650" dirty="0" err="1">
                <a:latin typeface="Intel Clear Light"/>
              </a:rPr>
              <a:t>avx</a:t>
            </a:r>
            <a:r>
              <a:rPr lang="en-US" sz="2650" dirty="0">
                <a:latin typeface="Intel Clear Light"/>
              </a:rPr>
              <a:t> f16c </a:t>
            </a:r>
            <a:r>
              <a:rPr lang="en-US" sz="2650" dirty="0" err="1">
                <a:latin typeface="Intel Clear Light"/>
              </a:rPr>
              <a:t>rdrand</a:t>
            </a:r>
            <a:r>
              <a:rPr lang="en-US" sz="2650" dirty="0">
                <a:latin typeface="Intel Clear Light"/>
              </a:rPr>
              <a:t> </a:t>
            </a:r>
            <a:r>
              <a:rPr lang="en-US" sz="2650" dirty="0" err="1">
                <a:latin typeface="Intel Clear Light"/>
              </a:rPr>
              <a:t>lahf_lm</a:t>
            </a:r>
            <a:r>
              <a:rPr lang="en-US" sz="2650" dirty="0">
                <a:latin typeface="Intel Clear Light"/>
              </a:rPr>
              <a:t> </a:t>
            </a:r>
            <a:r>
              <a:rPr lang="en-US" sz="2650" dirty="0" err="1">
                <a:latin typeface="Intel Clear Light"/>
              </a:rPr>
              <a:t>abm</a:t>
            </a:r>
            <a:r>
              <a:rPr lang="en-US" sz="2650" dirty="0">
                <a:latin typeface="Intel Clear Light"/>
              </a:rPr>
              <a:t> 3dnowprefetch </a:t>
            </a:r>
            <a:r>
              <a:rPr lang="en-US" sz="2650" dirty="0" err="1">
                <a:latin typeface="Intel Clear Light"/>
              </a:rPr>
              <a:t>cpuid_fault</a:t>
            </a:r>
            <a:r>
              <a:rPr lang="en-US" sz="2650" dirty="0">
                <a:latin typeface="Intel Clear Light"/>
              </a:rPr>
              <a:t> </a:t>
            </a:r>
            <a:r>
              <a:rPr lang="en-US" sz="2650" dirty="0" err="1">
                <a:latin typeface="Intel Clear Light"/>
              </a:rPr>
              <a:t>epb</a:t>
            </a:r>
            <a:r>
              <a:rPr lang="en-US" sz="2650" dirty="0">
                <a:latin typeface="Intel Clear Light"/>
              </a:rPr>
              <a:t> cat_l3 cdp_l3 inv </a:t>
            </a:r>
            <a:r>
              <a:rPr lang="en-US" sz="2650" dirty="0" err="1">
                <a:latin typeface="Intel Clear Light"/>
              </a:rPr>
              <a:t>pcid_single</a:t>
            </a:r>
            <a:r>
              <a:rPr lang="en-US" sz="2650" dirty="0">
                <a:latin typeface="Intel Clear Light"/>
              </a:rPr>
              <a:t> </a:t>
            </a:r>
            <a:r>
              <a:rPr lang="en-US" sz="2650" dirty="0" err="1">
                <a:latin typeface="Intel Clear Light"/>
              </a:rPr>
              <a:t>pti</a:t>
            </a:r>
            <a:r>
              <a:rPr lang="en-US" sz="2650" dirty="0">
                <a:latin typeface="Intel Clear Light"/>
              </a:rPr>
              <a:t> </a:t>
            </a:r>
            <a:r>
              <a:rPr lang="en-US" sz="2650" dirty="0" err="1">
                <a:latin typeface="Intel Clear Light"/>
              </a:rPr>
              <a:t>ssbd</a:t>
            </a:r>
            <a:r>
              <a:rPr lang="en-US" sz="2650" dirty="0">
                <a:latin typeface="Intel Clear Light"/>
              </a:rPr>
              <a:t> </a:t>
            </a:r>
            <a:r>
              <a:rPr lang="en-US" sz="2650" dirty="0" err="1">
                <a:latin typeface="Intel Clear Light"/>
              </a:rPr>
              <a:t>mba</a:t>
            </a:r>
            <a:r>
              <a:rPr lang="en-US" sz="2650" dirty="0">
                <a:latin typeface="Intel Clear Light"/>
              </a:rPr>
              <a:t> </a:t>
            </a:r>
            <a:r>
              <a:rPr lang="en-US" sz="2650" dirty="0" err="1">
                <a:latin typeface="Intel Clear Light"/>
              </a:rPr>
              <a:t>ibrs</a:t>
            </a:r>
            <a:r>
              <a:rPr lang="en-US" sz="2650" dirty="0">
                <a:latin typeface="Intel Clear Light"/>
              </a:rPr>
              <a:t> </a:t>
            </a:r>
            <a:r>
              <a:rPr lang="en-US" sz="2650" dirty="0" err="1">
                <a:latin typeface="Intel Clear Light"/>
              </a:rPr>
              <a:t>ibpb</a:t>
            </a:r>
            <a:r>
              <a:rPr lang="en-US" sz="2650" dirty="0">
                <a:latin typeface="Intel Clear Light"/>
              </a:rPr>
              <a:t> </a:t>
            </a:r>
            <a:r>
              <a:rPr lang="en-US" sz="2650" dirty="0" err="1">
                <a:latin typeface="Intel Clear Light"/>
              </a:rPr>
              <a:t>stibp</a:t>
            </a:r>
            <a:r>
              <a:rPr lang="en-US" sz="2650" dirty="0">
                <a:latin typeface="Intel Clear Light"/>
              </a:rPr>
              <a:t> </a:t>
            </a:r>
            <a:r>
              <a:rPr lang="en-US" sz="2650" dirty="0" err="1">
                <a:latin typeface="Intel Clear Light"/>
              </a:rPr>
              <a:t>tpr_sh</a:t>
            </a:r>
            <a:r>
              <a:rPr lang="en-US" sz="2650" dirty="0">
                <a:latin typeface="Intel Clear Light"/>
              </a:rPr>
              <a:t> </a:t>
            </a:r>
            <a:r>
              <a:rPr lang="en-US" sz="2650" dirty="0" err="1">
                <a:latin typeface="Intel Clear Light"/>
              </a:rPr>
              <a:t>adow</a:t>
            </a:r>
            <a:r>
              <a:rPr lang="en-US" sz="2650" dirty="0">
                <a:latin typeface="Intel Clear Light"/>
              </a:rPr>
              <a:t> </a:t>
            </a:r>
            <a:r>
              <a:rPr lang="en-US" sz="2650" dirty="0" err="1">
                <a:latin typeface="Intel Clear Light"/>
              </a:rPr>
              <a:t>vnmi</a:t>
            </a:r>
            <a:r>
              <a:rPr lang="en-US" sz="2650" dirty="0">
                <a:latin typeface="Intel Clear Light"/>
              </a:rPr>
              <a:t> </a:t>
            </a:r>
            <a:r>
              <a:rPr lang="en-US" sz="2650" dirty="0" err="1">
                <a:latin typeface="Intel Clear Light"/>
              </a:rPr>
              <a:t>flexpriority</a:t>
            </a:r>
            <a:r>
              <a:rPr lang="en-US" sz="2650" dirty="0">
                <a:latin typeface="Intel Clear Light"/>
              </a:rPr>
              <a:t> </a:t>
            </a:r>
            <a:r>
              <a:rPr lang="en-US" sz="2650" dirty="0" err="1">
                <a:latin typeface="Intel Clear Light"/>
              </a:rPr>
              <a:t>ept</a:t>
            </a:r>
            <a:r>
              <a:rPr lang="en-US" sz="2650" dirty="0">
                <a:latin typeface="Intel Clear Light"/>
              </a:rPr>
              <a:t> </a:t>
            </a:r>
            <a:r>
              <a:rPr lang="en-US" sz="2650" dirty="0" err="1">
                <a:latin typeface="Intel Clear Light"/>
              </a:rPr>
              <a:t>vpid</a:t>
            </a:r>
            <a:r>
              <a:rPr lang="en-US" sz="2650" dirty="0">
                <a:latin typeface="Intel Clear Light"/>
              </a:rPr>
              <a:t> </a:t>
            </a:r>
            <a:r>
              <a:rPr lang="en-US" sz="2650" dirty="0" err="1">
                <a:latin typeface="Intel Clear Light"/>
              </a:rPr>
              <a:t>ept_ad</a:t>
            </a:r>
            <a:r>
              <a:rPr lang="en-US" sz="2650" dirty="0">
                <a:latin typeface="Intel Clear Light"/>
              </a:rPr>
              <a:t> </a:t>
            </a:r>
            <a:r>
              <a:rPr lang="en-US" sz="2650" dirty="0" err="1">
                <a:latin typeface="Intel Clear Light"/>
              </a:rPr>
              <a:t>fsgsbase</a:t>
            </a:r>
            <a:r>
              <a:rPr lang="en-US" sz="2650" dirty="0">
                <a:latin typeface="Intel Clear Light"/>
              </a:rPr>
              <a:t> </a:t>
            </a:r>
            <a:r>
              <a:rPr lang="en-US" sz="2650" dirty="0" err="1">
                <a:latin typeface="Intel Clear Light"/>
              </a:rPr>
              <a:t>tsc_adjust</a:t>
            </a:r>
            <a:r>
              <a:rPr lang="en-US" sz="2650" dirty="0">
                <a:latin typeface="Intel Clear Light"/>
              </a:rPr>
              <a:t> bmi1 </a:t>
            </a:r>
            <a:r>
              <a:rPr lang="en-US" sz="2650" dirty="0" err="1">
                <a:latin typeface="Intel Clear Light"/>
              </a:rPr>
              <a:t>hle</a:t>
            </a:r>
            <a:r>
              <a:rPr lang="en-US" sz="2650" dirty="0">
                <a:latin typeface="Intel Clear Light"/>
              </a:rPr>
              <a:t> avx2 </a:t>
            </a:r>
            <a:r>
              <a:rPr lang="en-US" sz="2650" dirty="0" err="1">
                <a:latin typeface="Intel Clear Light"/>
              </a:rPr>
              <a:t>smep</a:t>
            </a:r>
            <a:r>
              <a:rPr lang="en-US" sz="2650" dirty="0">
                <a:latin typeface="Intel Clear Light"/>
              </a:rPr>
              <a:t> bmi2 </a:t>
            </a:r>
            <a:r>
              <a:rPr lang="en-US" sz="2650" dirty="0" err="1">
                <a:latin typeface="Intel Clear Light"/>
              </a:rPr>
              <a:t>erms</a:t>
            </a:r>
            <a:r>
              <a:rPr lang="en-US" sz="2650" dirty="0">
                <a:latin typeface="Intel Clear Light"/>
              </a:rPr>
              <a:t> </a:t>
            </a:r>
            <a:r>
              <a:rPr lang="en-US" sz="2650" dirty="0" err="1">
                <a:latin typeface="Intel Clear Light"/>
              </a:rPr>
              <a:t>invpci</a:t>
            </a:r>
            <a:r>
              <a:rPr lang="en-US" sz="2650" dirty="0">
                <a:latin typeface="Intel Clear Light"/>
              </a:rPr>
              <a:t> d </a:t>
            </a:r>
            <a:r>
              <a:rPr lang="en-US" sz="2650" dirty="0" err="1">
                <a:latin typeface="Intel Clear Light"/>
              </a:rPr>
              <a:t>rtm</a:t>
            </a:r>
            <a:r>
              <a:rPr lang="en-US" sz="2650" dirty="0">
                <a:latin typeface="Intel Clear Light"/>
              </a:rPr>
              <a:t> </a:t>
            </a:r>
            <a:r>
              <a:rPr lang="en-US" sz="2650" dirty="0" err="1">
                <a:latin typeface="Intel Clear Light"/>
              </a:rPr>
              <a:t>cqm</a:t>
            </a:r>
            <a:r>
              <a:rPr lang="en-US" sz="2650" dirty="0">
                <a:latin typeface="Intel Clear Light"/>
              </a:rPr>
              <a:t> </a:t>
            </a:r>
            <a:r>
              <a:rPr lang="en-US" sz="2650" dirty="0" err="1">
                <a:latin typeface="Intel Clear Light"/>
              </a:rPr>
              <a:t>mpx</a:t>
            </a:r>
            <a:r>
              <a:rPr lang="en-US" sz="2650" dirty="0">
                <a:latin typeface="Intel Clear Light"/>
              </a:rPr>
              <a:t> </a:t>
            </a:r>
            <a:r>
              <a:rPr lang="en-US" sz="2650" dirty="0" err="1">
                <a:latin typeface="Intel Clear Light"/>
              </a:rPr>
              <a:t>rdt_a</a:t>
            </a:r>
            <a:r>
              <a:rPr lang="en-US" sz="2650" dirty="0">
                <a:latin typeface="Intel Clear Light"/>
              </a:rPr>
              <a:t> avx512f avx512dq </a:t>
            </a:r>
            <a:r>
              <a:rPr lang="en-US" sz="2650" dirty="0" err="1">
                <a:latin typeface="Intel Clear Light"/>
              </a:rPr>
              <a:t>rdseed</a:t>
            </a:r>
            <a:r>
              <a:rPr lang="en-US" sz="2650" dirty="0">
                <a:latin typeface="Intel Clear Light"/>
              </a:rPr>
              <a:t> </a:t>
            </a:r>
            <a:r>
              <a:rPr lang="en-US" sz="2650" dirty="0" err="1">
                <a:latin typeface="Intel Clear Light"/>
              </a:rPr>
              <a:t>adx</a:t>
            </a:r>
            <a:r>
              <a:rPr lang="en-US" sz="2650" dirty="0">
                <a:latin typeface="Intel Clear Light"/>
              </a:rPr>
              <a:t> </a:t>
            </a:r>
            <a:r>
              <a:rPr lang="en-US" sz="2650" dirty="0" err="1">
                <a:latin typeface="Intel Clear Light"/>
              </a:rPr>
              <a:t>smap</a:t>
            </a:r>
            <a:r>
              <a:rPr lang="en-US" sz="2650" dirty="0">
                <a:latin typeface="Intel Clear Light"/>
              </a:rPr>
              <a:t> </a:t>
            </a:r>
            <a:r>
              <a:rPr lang="en-US" sz="2650" dirty="0" err="1">
                <a:latin typeface="Intel Clear Light"/>
              </a:rPr>
              <a:t>clflushopt</a:t>
            </a:r>
            <a:r>
              <a:rPr lang="en-US" sz="2650" dirty="0">
                <a:latin typeface="Intel Clear Light"/>
              </a:rPr>
              <a:t> </a:t>
            </a:r>
            <a:r>
              <a:rPr lang="en-US" sz="2650" dirty="0" err="1">
                <a:latin typeface="Intel Clear Light"/>
              </a:rPr>
              <a:t>clwb</a:t>
            </a:r>
            <a:r>
              <a:rPr lang="en-US" sz="2650" dirty="0">
                <a:latin typeface="Intel Clear Light"/>
              </a:rPr>
              <a:t> </a:t>
            </a:r>
            <a:r>
              <a:rPr lang="en-US" sz="2650" dirty="0" err="1">
                <a:latin typeface="Intel Clear Light"/>
              </a:rPr>
              <a:t>intel_pt</a:t>
            </a:r>
            <a:r>
              <a:rPr lang="en-US" sz="2650" dirty="0">
                <a:latin typeface="Intel Clear Light"/>
              </a:rPr>
              <a:t> avx512cd avx512b w avx512vl </a:t>
            </a:r>
            <a:r>
              <a:rPr lang="en-US" sz="2650" dirty="0" err="1">
                <a:latin typeface="Intel Clear Light"/>
              </a:rPr>
              <a:t>xsaveopt</a:t>
            </a:r>
            <a:r>
              <a:rPr lang="en-US" sz="2650" dirty="0">
                <a:latin typeface="Intel Clear Light"/>
              </a:rPr>
              <a:t> </a:t>
            </a:r>
            <a:r>
              <a:rPr lang="en-US" sz="2650" dirty="0" err="1">
                <a:latin typeface="Intel Clear Light"/>
              </a:rPr>
              <a:t>xsavec</a:t>
            </a:r>
            <a:r>
              <a:rPr lang="en-US" sz="2650" dirty="0">
                <a:latin typeface="Intel Clear Light"/>
              </a:rPr>
              <a:t> xgetbv1 </a:t>
            </a:r>
            <a:r>
              <a:rPr lang="en-US" sz="2650" dirty="0" err="1">
                <a:latin typeface="Intel Clear Light"/>
              </a:rPr>
              <a:t>xsaves</a:t>
            </a:r>
            <a:r>
              <a:rPr lang="en-US" sz="2650" dirty="0">
                <a:latin typeface="Intel Clear Light"/>
              </a:rPr>
              <a:t> </a:t>
            </a:r>
            <a:r>
              <a:rPr lang="en-US" sz="2650" dirty="0" err="1">
                <a:latin typeface="Intel Clear Light"/>
              </a:rPr>
              <a:t>cqm_l</a:t>
            </a:r>
            <a:r>
              <a:rPr lang="en-US" sz="2650" dirty="0">
                <a:latin typeface="Intel Clear Light"/>
              </a:rPr>
              <a:t> lc </a:t>
            </a:r>
            <a:r>
              <a:rPr lang="en-US" sz="2650" dirty="0" err="1">
                <a:latin typeface="Intel Clear Light"/>
              </a:rPr>
              <a:t>cqm_occup_llc</a:t>
            </a:r>
            <a:r>
              <a:rPr lang="en-US" sz="2650" dirty="0">
                <a:latin typeface="Intel Clear Light"/>
              </a:rPr>
              <a:t> </a:t>
            </a:r>
            <a:r>
              <a:rPr lang="en-US" sz="2650" dirty="0" err="1">
                <a:latin typeface="Intel Clear Light"/>
              </a:rPr>
              <a:t>cqm_mbm_total</a:t>
            </a:r>
            <a:r>
              <a:rPr lang="en-US" sz="2650" dirty="0">
                <a:latin typeface="Intel Clear Light"/>
              </a:rPr>
              <a:t> </a:t>
            </a:r>
            <a:r>
              <a:rPr lang="en-US" sz="2650" dirty="0" err="1">
                <a:latin typeface="Intel Clear Light"/>
              </a:rPr>
              <a:t>cqm_mbm_local</a:t>
            </a:r>
            <a:r>
              <a:rPr lang="en-US" sz="2650" dirty="0">
                <a:latin typeface="Intel Clear Light"/>
              </a:rPr>
              <a:t> dt herm </a:t>
            </a:r>
            <a:r>
              <a:rPr lang="en-US" sz="2650" dirty="0" err="1">
                <a:latin typeface="Intel Clear Light"/>
              </a:rPr>
              <a:t>ida</a:t>
            </a:r>
            <a:r>
              <a:rPr lang="en-US" sz="2650" dirty="0">
                <a:latin typeface="Intel Clear Light"/>
              </a:rPr>
              <a:t> </a:t>
            </a:r>
            <a:r>
              <a:rPr lang="en-US" sz="2650" dirty="0" err="1">
                <a:latin typeface="Intel Clear Light"/>
              </a:rPr>
              <a:t>arat</a:t>
            </a:r>
            <a:r>
              <a:rPr lang="en-US" sz="2650" dirty="0">
                <a:latin typeface="Intel Clear Light"/>
              </a:rPr>
              <a:t> </a:t>
            </a:r>
            <a:r>
              <a:rPr lang="en-US" sz="2650" dirty="0" err="1">
                <a:latin typeface="Intel Clear Light"/>
              </a:rPr>
              <a:t>pln</a:t>
            </a:r>
            <a:r>
              <a:rPr lang="en-US" sz="2650" dirty="0">
                <a:latin typeface="Intel Clear Light"/>
              </a:rPr>
              <a:t> pts </a:t>
            </a:r>
            <a:r>
              <a:rPr lang="en-US" sz="2650" dirty="0" err="1">
                <a:latin typeface="Intel Clear Light"/>
              </a:rPr>
              <a:t>hwp</a:t>
            </a:r>
            <a:r>
              <a:rPr lang="en-US" sz="2650" dirty="0">
                <a:latin typeface="Intel Clear Light"/>
              </a:rPr>
              <a:t> </a:t>
            </a:r>
            <a:r>
              <a:rPr lang="en-US" sz="2650" dirty="0" err="1">
                <a:latin typeface="Intel Clear Light"/>
              </a:rPr>
              <a:t>hwp_act_window</a:t>
            </a:r>
            <a:r>
              <a:rPr lang="en-US" sz="2650" dirty="0">
                <a:latin typeface="Intel Clear Light"/>
              </a:rPr>
              <a:t> </a:t>
            </a:r>
            <a:r>
              <a:rPr lang="en-US" sz="2650" dirty="0" err="1">
                <a:latin typeface="Intel Clear Light"/>
              </a:rPr>
              <a:t>hwp_ep</a:t>
            </a:r>
            <a:r>
              <a:rPr lang="en-US" sz="2650" dirty="0">
                <a:latin typeface="Intel Clear Light"/>
              </a:rPr>
              <a:t> p </a:t>
            </a:r>
            <a:r>
              <a:rPr lang="en-US" sz="2650" dirty="0" err="1">
                <a:latin typeface="Intel Clear Light"/>
              </a:rPr>
              <a:t>hwp_pkg_req</a:t>
            </a:r>
            <a:r>
              <a:rPr lang="en-US" sz="2650" dirty="0">
                <a:latin typeface="Intel Clear Light"/>
              </a:rPr>
              <a:t> </a:t>
            </a:r>
            <a:r>
              <a:rPr lang="en-US" sz="2650" dirty="0" err="1">
                <a:latin typeface="Intel Clear Light"/>
              </a:rPr>
              <a:t>pku</a:t>
            </a:r>
            <a:r>
              <a:rPr lang="en-US" sz="2650" dirty="0">
                <a:latin typeface="Intel Clear Light"/>
              </a:rPr>
              <a:t> </a:t>
            </a:r>
            <a:r>
              <a:rPr lang="en-US" sz="2650" dirty="0" err="1">
                <a:latin typeface="Intel Clear Light"/>
              </a:rPr>
              <a:t>ospke</a:t>
            </a:r>
            <a:r>
              <a:rPr lang="en-US" sz="2650" dirty="0">
                <a:latin typeface="Intel Clear Light"/>
              </a:rPr>
              <a:t> </a:t>
            </a:r>
            <a:r>
              <a:rPr lang="en-US" sz="2650" dirty="0" err="1">
                <a:latin typeface="Intel Clear Light"/>
              </a:rPr>
              <a:t>md_clear</a:t>
            </a:r>
            <a:r>
              <a:rPr lang="en-US" sz="2650" dirty="0">
                <a:latin typeface="Intel Clear Light"/>
              </a:rPr>
              <a:t> flush_l1d</a:t>
            </a:r>
            <a:endParaRPr lang="en-US" dirty="0">
              <a:latin typeface="Intel Clear Light"/>
            </a:endParaRPr>
          </a:p>
          <a:p>
            <a:endParaRPr lang="en-US" sz="2650" dirty="0"/>
          </a:p>
        </p:txBody>
      </p:sp>
    </p:spTree>
    <p:extLst>
      <p:ext uri="{BB962C8B-B14F-4D97-AF65-F5344CB8AC3E}">
        <p14:creationId xmlns:p14="http://schemas.microsoft.com/office/powerpoint/2010/main" val="3283574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884D23-DB98-49AB-9587-CD9BB8543205}"/>
              </a:ext>
            </a:extLst>
          </p:cNvPr>
          <p:cNvSpPr txBox="1"/>
          <p:nvPr/>
        </p:nvSpPr>
        <p:spPr>
          <a:xfrm>
            <a:off x="1481183" y="1349539"/>
            <a:ext cx="9520296" cy="1421928"/>
          </a:xfrm>
          <a:prstGeom prst="rect">
            <a:avLst/>
          </a:prstGeom>
          <a:noFill/>
        </p:spPr>
        <p:txBody>
          <a:bodyPr wrap="square">
            <a:spAutoFit/>
          </a:bodyPr>
          <a:lstStyle/>
          <a:p>
            <a:pPr algn="ctr" defTabSz="914363" hangingPunct="1">
              <a:lnSpc>
                <a:spcPct val="100000"/>
              </a:lnSpc>
              <a:spcBef>
                <a:spcPts val="0"/>
              </a:spcBef>
            </a:pPr>
            <a:r>
              <a:rPr lang="en-US" sz="2160" kern="1200" dirty="0">
                <a:solidFill>
                  <a:prstClr val="black"/>
                </a:solidFill>
                <a:latin typeface="IntelOne Display Light" panose="020B0403020203020204" pitchFamily="34" charset="77"/>
              </a:rPr>
              <a:t>Register Using QR Code</a:t>
            </a:r>
            <a:br>
              <a:rPr lang="en-US" sz="2160" kern="1200" dirty="0">
                <a:solidFill>
                  <a:prstClr val="black"/>
                </a:solidFill>
                <a:latin typeface="IntelOne Display Light" panose="020B0403020203020204" pitchFamily="34" charset="77"/>
              </a:rPr>
            </a:br>
            <a:r>
              <a:rPr lang="en-US" sz="2160" kern="1200" dirty="0">
                <a:solidFill>
                  <a:prstClr val="black"/>
                </a:solidFill>
                <a:latin typeface="IntelOne Display Light" panose="020B0403020203020204" pitchFamily="34" charset="77"/>
              </a:rPr>
              <a:t>Click Jupyter Icon link to sign in</a:t>
            </a:r>
          </a:p>
          <a:p>
            <a:pPr algn="ctr" defTabSz="914363" hangingPunct="1">
              <a:lnSpc>
                <a:spcPct val="100000"/>
              </a:lnSpc>
              <a:spcBef>
                <a:spcPts val="0"/>
              </a:spcBef>
            </a:pPr>
            <a:r>
              <a:rPr lang="en-US" sz="2160" b="1" kern="1200" dirty="0">
                <a:solidFill>
                  <a:srgbClr val="0070C0"/>
                </a:solidFill>
                <a:latin typeface="IntelOne Display Light" panose="020B0403020203020204" pitchFamily="34" charset="77"/>
              </a:rPr>
              <a:t>https://devcloud.intel.com/oneapi/get_started/</a:t>
            </a:r>
            <a:br>
              <a:rPr lang="en-US" sz="2160" b="1" kern="1200" dirty="0">
                <a:solidFill>
                  <a:srgbClr val="0070C0"/>
                </a:solidFill>
                <a:latin typeface="IntelOne Display Light" panose="020B0403020203020204" pitchFamily="34" charset="77"/>
              </a:rPr>
            </a:br>
            <a:endParaRPr lang="en-US" sz="2160" b="1" kern="1200" dirty="0">
              <a:solidFill>
                <a:srgbClr val="0070C0"/>
              </a:solidFill>
              <a:latin typeface="IntelOne Display Light" panose="020B0403020203020204" pitchFamily="34" charset="77"/>
            </a:endParaRPr>
          </a:p>
        </p:txBody>
      </p:sp>
      <p:pic>
        <p:nvPicPr>
          <p:cNvPr id="7" name="Picture 6">
            <a:extLst>
              <a:ext uri="{FF2B5EF4-FFF2-40B4-BE49-F238E27FC236}">
                <a16:creationId xmlns:a16="http://schemas.microsoft.com/office/drawing/2014/main" id="{483C1BBF-DB9B-4EA0-A9E7-D787452085D4}"/>
              </a:ext>
            </a:extLst>
          </p:cNvPr>
          <p:cNvPicPr>
            <a:picLocks noChangeAspect="1"/>
          </p:cNvPicPr>
          <p:nvPr/>
        </p:nvPicPr>
        <p:blipFill rotWithShape="1">
          <a:blip r:embed="rId3"/>
          <a:srcRect l="2963"/>
          <a:stretch/>
        </p:blipFill>
        <p:spPr>
          <a:xfrm>
            <a:off x="2606030" y="2430198"/>
            <a:ext cx="7270600" cy="2650629"/>
          </a:xfrm>
          <a:prstGeom prst="rect">
            <a:avLst/>
          </a:prstGeom>
        </p:spPr>
      </p:pic>
      <p:sp>
        <p:nvSpPr>
          <p:cNvPr id="5" name="Rectangle 4">
            <a:extLst>
              <a:ext uri="{FF2B5EF4-FFF2-40B4-BE49-F238E27FC236}">
                <a16:creationId xmlns:a16="http://schemas.microsoft.com/office/drawing/2014/main" id="{E05B7F8B-45C1-5947-B988-6A9FE29DE2B0}"/>
              </a:ext>
            </a:extLst>
          </p:cNvPr>
          <p:cNvSpPr/>
          <p:nvPr/>
        </p:nvSpPr>
        <p:spPr>
          <a:xfrm>
            <a:off x="0" y="0"/>
            <a:ext cx="12192000" cy="1957590"/>
          </a:xfrm>
          <a:prstGeom prst="rect">
            <a:avLst/>
          </a:prstGeom>
          <a:ln w="12700">
            <a:miter lim="400000"/>
          </a:ln>
        </p:spPr>
        <p:txBody>
          <a:bodyPr lIns="0" tIns="0" rIns="0" bIns="0" anchor="ctr" anchorCtr="0">
            <a:noAutofit/>
          </a:bodyPr>
          <a:lstStyle/>
          <a:p>
            <a:pPr algn="ctr" defTabSz="609576" hangingPunct="1">
              <a:lnSpc>
                <a:spcPct val="80000"/>
              </a:lnSpc>
              <a:spcBef>
                <a:spcPts val="0"/>
              </a:spcBef>
              <a:defRPr/>
            </a:pPr>
            <a:r>
              <a:rPr lang="en-US" sz="4500" kern="1200">
                <a:solidFill>
                  <a:prstClr val="black"/>
                </a:solidFill>
                <a:latin typeface="IntelOne Display Bold"/>
              </a:rPr>
              <a:t>Intel </a:t>
            </a:r>
            <a:r>
              <a:rPr lang="en-US" sz="4500" kern="1200" err="1">
                <a:solidFill>
                  <a:prstClr val="black"/>
                </a:solidFill>
                <a:latin typeface="IntelOne Display Bold"/>
              </a:rPr>
              <a:t>DevCloud</a:t>
            </a:r>
            <a:endParaRPr lang="en-US" sz="4500" kern="1200">
              <a:solidFill>
                <a:prstClr val="black"/>
              </a:solidFill>
              <a:latin typeface="IntelOne Display Bold"/>
            </a:endParaRPr>
          </a:p>
        </p:txBody>
      </p:sp>
      <p:pic>
        <p:nvPicPr>
          <p:cNvPr id="6" name="Picture 5">
            <a:extLst>
              <a:ext uri="{FF2B5EF4-FFF2-40B4-BE49-F238E27FC236}">
                <a16:creationId xmlns:a16="http://schemas.microsoft.com/office/drawing/2014/main" id="{6B20FA30-2EE8-68E1-E88E-205DFF0E9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08464" cy="2408464"/>
          </a:xfrm>
          <a:prstGeom prst="rect">
            <a:avLst/>
          </a:prstGeom>
        </p:spPr>
      </p:pic>
      <p:sp>
        <p:nvSpPr>
          <p:cNvPr id="8" name="Rectangle 7">
            <a:extLst>
              <a:ext uri="{FF2B5EF4-FFF2-40B4-BE49-F238E27FC236}">
                <a16:creationId xmlns:a16="http://schemas.microsoft.com/office/drawing/2014/main" id="{DFFC98AE-82EC-512A-E83B-8930600A2BCE}"/>
              </a:ext>
            </a:extLst>
          </p:cNvPr>
          <p:cNvSpPr/>
          <p:nvPr/>
        </p:nvSpPr>
        <p:spPr>
          <a:xfrm>
            <a:off x="209002" y="2148069"/>
            <a:ext cx="1981633" cy="297454"/>
          </a:xfrm>
          <a:prstGeom prst="rect">
            <a:avLst/>
          </a:prstGeom>
        </p:spPr>
        <p:txBody>
          <a:bodyPr wrap="none">
            <a:spAutoFit/>
          </a:bodyPr>
          <a:lstStyle/>
          <a:p>
            <a:pPr algn="ctr" defTabSz="914363" hangingPunct="1">
              <a:lnSpc>
                <a:spcPct val="100000"/>
              </a:lnSpc>
              <a:spcBef>
                <a:spcPts val="0"/>
              </a:spcBef>
            </a:pPr>
            <a:r>
              <a:rPr lang="en-US" sz="1333" kern="1200">
                <a:solidFill>
                  <a:prstClr val="black"/>
                </a:solidFill>
                <a:latin typeface="IntelOne Display Light" panose="020B0403020203020204" pitchFamily="34" charset="77"/>
              </a:rPr>
              <a:t>Register And Login Here</a:t>
            </a:r>
            <a:endParaRPr lang="en-US" sz="1333" kern="1200">
              <a:solidFill>
                <a:prstClr val="black"/>
              </a:solidFill>
              <a:latin typeface="Calibri" panose="020F0502020204030204"/>
            </a:endParaRPr>
          </a:p>
        </p:txBody>
      </p:sp>
      <p:sp>
        <p:nvSpPr>
          <p:cNvPr id="2" name="TextBox 1">
            <a:extLst>
              <a:ext uri="{FF2B5EF4-FFF2-40B4-BE49-F238E27FC236}">
                <a16:creationId xmlns:a16="http://schemas.microsoft.com/office/drawing/2014/main" id="{0F5FA254-5496-4F3D-869C-8B038DFF2D1B}"/>
              </a:ext>
            </a:extLst>
          </p:cNvPr>
          <p:cNvSpPr txBox="1"/>
          <p:nvPr/>
        </p:nvSpPr>
        <p:spPr>
          <a:xfrm>
            <a:off x="1068279" y="5308406"/>
            <a:ext cx="9857186" cy="707886"/>
          </a:xfrm>
          <a:prstGeom prst="rect">
            <a:avLst/>
          </a:prstGeom>
          <a:noFill/>
        </p:spPr>
        <p:txBody>
          <a:bodyPr wrap="none" rtlCol="0">
            <a:spAutoFit/>
          </a:bodyPr>
          <a:lstStyle/>
          <a:p>
            <a:pPr defTabSz="914363" hangingPunct="1">
              <a:lnSpc>
                <a:spcPct val="100000"/>
              </a:lnSpc>
              <a:spcBef>
                <a:spcPts val="0"/>
              </a:spcBef>
            </a:pPr>
            <a:r>
              <a:rPr lang="en-US" sz="2000" b="1" kern="1200" dirty="0">
                <a:solidFill>
                  <a:srgbClr val="4472C4"/>
                </a:solidFill>
                <a:latin typeface="IntelOne Display Light" panose="020B0403020203020204" pitchFamily="34" charset="77"/>
              </a:rPr>
              <a:t>Follow the ReadMe:</a:t>
            </a:r>
          </a:p>
          <a:p>
            <a:pPr marL="380985" indent="-380985" defTabSz="914363" hangingPunct="1">
              <a:lnSpc>
                <a:spcPct val="100000"/>
              </a:lnSpc>
              <a:spcBef>
                <a:spcPts val="0"/>
              </a:spcBef>
              <a:buFont typeface="Arial" panose="020B0604020202020204" pitchFamily="34" charset="0"/>
              <a:buChar char="•"/>
            </a:pPr>
            <a:r>
              <a:rPr lang="en-US" sz="2000" b="1" kern="1200" dirty="0">
                <a:solidFill>
                  <a:srgbClr val="4472C4"/>
                </a:solidFill>
                <a:latin typeface="IntelOne Display Light" panose="020B0403020203020204" pitchFamily="34" charset="77"/>
              </a:rPr>
              <a:t>github.com/IntelSoftware/Machine-Learning-using-oneAPI/blob/main/README.md</a:t>
            </a:r>
            <a:endParaRPr lang="en-US" sz="1800" kern="1200" dirty="0">
              <a:solidFill>
                <a:prstClr val="black"/>
              </a:solidFill>
              <a:latin typeface="Calibri" panose="020F0502020204030204"/>
            </a:endParaRPr>
          </a:p>
        </p:txBody>
      </p:sp>
    </p:spTree>
    <p:extLst>
      <p:ext uri="{BB962C8B-B14F-4D97-AF65-F5344CB8AC3E}">
        <p14:creationId xmlns:p14="http://schemas.microsoft.com/office/powerpoint/2010/main" val="4248392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F2B2-F676-415F-86F4-31C2AC619BBF}"/>
              </a:ext>
            </a:extLst>
          </p:cNvPr>
          <p:cNvSpPr>
            <a:spLocks noGrp="1"/>
          </p:cNvSpPr>
          <p:nvPr>
            <p:ph type="title"/>
          </p:nvPr>
        </p:nvSpPr>
        <p:spPr/>
        <p:txBody>
          <a:bodyPr/>
          <a:lstStyle/>
          <a:p>
            <a:r>
              <a:rPr lang="en-US" dirty="0"/>
              <a:t>Numpy – powered by oneAPI</a:t>
            </a:r>
          </a:p>
        </p:txBody>
      </p:sp>
      <p:sp>
        <p:nvSpPr>
          <p:cNvPr id="3" name="Content Placeholder 2">
            <a:extLst>
              <a:ext uri="{FF2B5EF4-FFF2-40B4-BE49-F238E27FC236}">
                <a16:creationId xmlns:a16="http://schemas.microsoft.com/office/drawing/2014/main" id="{D793B072-B8D1-401B-98DD-7C3CEE49575F}"/>
              </a:ext>
            </a:extLst>
          </p:cNvPr>
          <p:cNvSpPr>
            <a:spLocks noGrp="1"/>
          </p:cNvSpPr>
          <p:nvPr>
            <p:ph type="body" sz="quarter" idx="10"/>
          </p:nvPr>
        </p:nvSpPr>
        <p:spPr/>
        <p:txBody>
          <a:bodyPr>
            <a:normAutofit fontScale="47500" lnSpcReduction="20000"/>
          </a:bodyPr>
          <a:lstStyle/>
          <a:p>
            <a:pPr marL="857250" indent="-857250">
              <a:buFont typeface="Arial" panose="020B0604020202020204" pitchFamily="34" charset="0"/>
              <a:buChar char="•"/>
            </a:pPr>
            <a:r>
              <a:rPr lang="en-US" dirty="0"/>
              <a:t>Stock version has </a:t>
            </a:r>
            <a:r>
              <a:rPr lang="en-US" dirty="0" err="1"/>
              <a:t>oneAPI</a:t>
            </a:r>
            <a:r>
              <a:rPr lang="en-US" dirty="0"/>
              <a:t> included</a:t>
            </a:r>
          </a:p>
          <a:p>
            <a:pPr marL="857250" indent="-857250">
              <a:buFont typeface="Arial" panose="020B0604020202020204" pitchFamily="34" charset="0"/>
              <a:buChar char="•"/>
            </a:pPr>
            <a:r>
              <a:rPr lang="en-US" dirty="0"/>
              <a:t>Download AI Analytics toolkit </a:t>
            </a:r>
            <a:r>
              <a:rPr lang="en-US" dirty="0">
                <a:solidFill>
                  <a:schemeClr val="accent2"/>
                </a:solidFill>
                <a:hlinkClick r:id="rId3">
                  <a:extLst>
                    <a:ext uri="{A12FA001-AC4F-418D-AE19-62706E023703}">
                      <ahyp:hlinkClr xmlns:ahyp="http://schemas.microsoft.com/office/drawing/2018/hyperlinkcolor" val="tx"/>
                    </a:ext>
                  </a:extLst>
                </a:hlinkClick>
              </a:rPr>
              <a:t>here</a:t>
            </a:r>
            <a:r>
              <a:rPr lang="en-US" dirty="0">
                <a:solidFill>
                  <a:schemeClr val="accent2"/>
                </a:solidFill>
              </a:rPr>
              <a:t> (get latest functionality here first)</a:t>
            </a:r>
          </a:p>
          <a:p>
            <a:pPr marL="857250" indent="-857250">
              <a:buFont typeface="Arial" panose="020B0604020202020204" pitchFamily="34" charset="0"/>
              <a:buChar char="•"/>
            </a:pPr>
            <a:r>
              <a:rPr lang="en-US" dirty="0"/>
              <a:t>Are you getting the performance you expect using NumPy?</a:t>
            </a:r>
          </a:p>
          <a:p>
            <a:pPr marL="857250" indent="-857250">
              <a:buFont typeface="Arial" panose="020B0604020202020204" pitchFamily="34" charset="0"/>
              <a:buChar char="•"/>
            </a:pPr>
            <a:r>
              <a:rPr lang="en-US" dirty="0"/>
              <a:t>Are you using NumPy effectively?</a:t>
            </a:r>
          </a:p>
          <a:p>
            <a:pPr marL="857250" indent="-857250">
              <a:buFont typeface="Arial" panose="020B0604020202020204" pitchFamily="34" charset="0"/>
              <a:buChar char="•"/>
            </a:pPr>
            <a:r>
              <a:rPr lang="en-US" dirty="0"/>
              <a:t>Note: Keep NumPy library up to date</a:t>
            </a:r>
          </a:p>
          <a:p>
            <a:pPr marL="857250" indent="-857250">
              <a:buFont typeface="Arial" panose="020B0604020202020204" pitchFamily="34" charset="0"/>
              <a:buChar char="•"/>
            </a:pPr>
            <a:r>
              <a:rPr lang="en-US" dirty="0"/>
              <a:t>Are you using NumPy effectively?</a:t>
            </a:r>
          </a:p>
          <a:p>
            <a:pPr marL="857250" indent="-857250">
              <a:buFont typeface="Arial" panose="020B0604020202020204" pitchFamily="34" charset="0"/>
              <a:buChar char="•"/>
            </a:pPr>
            <a:endParaRPr lang="en-US" dirty="0"/>
          </a:p>
          <a:p>
            <a:pPr marL="857250" indent="-857250">
              <a:buFont typeface="Arial" panose="020B0604020202020204" pitchFamily="34" charset="0"/>
              <a:buChar char="•"/>
            </a:pPr>
            <a:endParaRPr lang="en-US" dirty="0"/>
          </a:p>
          <a:p>
            <a:pPr marL="857250" indent="-857250">
              <a:buFont typeface="Arial" panose="020B0604020202020204" pitchFamily="34" charset="0"/>
              <a:buChar char="•"/>
            </a:pPr>
            <a:endParaRPr lang="en-US" dirty="0"/>
          </a:p>
        </p:txBody>
      </p:sp>
    </p:spTree>
    <p:extLst>
      <p:ext uri="{BB962C8B-B14F-4D97-AF65-F5344CB8AC3E}">
        <p14:creationId xmlns:p14="http://schemas.microsoft.com/office/powerpoint/2010/main" val="9129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5517-FEAD-4494-873B-21E070F59CAA}"/>
              </a:ext>
            </a:extLst>
          </p:cNvPr>
          <p:cNvSpPr>
            <a:spLocks noGrp="1"/>
          </p:cNvSpPr>
          <p:nvPr>
            <p:ph type="title"/>
          </p:nvPr>
        </p:nvSpPr>
        <p:spPr/>
        <p:txBody>
          <a:bodyPr/>
          <a:lstStyle/>
          <a:p>
            <a:r>
              <a:rPr lang="en-US" dirty="0"/>
              <a:t>Python is Great &amp; Fast …</a:t>
            </a:r>
          </a:p>
        </p:txBody>
      </p:sp>
      <p:sp>
        <p:nvSpPr>
          <p:cNvPr id="3" name="Content Placeholder 2">
            <a:extLst>
              <a:ext uri="{FF2B5EF4-FFF2-40B4-BE49-F238E27FC236}">
                <a16:creationId xmlns:a16="http://schemas.microsoft.com/office/drawing/2014/main" id="{115CDEC6-4B51-48AF-8B0D-178F67C83FAE}"/>
              </a:ext>
            </a:extLst>
          </p:cNvPr>
          <p:cNvSpPr>
            <a:spLocks noGrp="1"/>
          </p:cNvSpPr>
          <p:nvPr>
            <p:ph type="body" sz="quarter" idx="10"/>
          </p:nvPr>
        </p:nvSpPr>
        <p:spPr>
          <a:xfrm>
            <a:off x="571500" y="1599816"/>
            <a:ext cx="11010900" cy="4686683"/>
          </a:xfrm>
        </p:spPr>
        <p:txBody>
          <a:bodyPr>
            <a:normAutofit fontScale="92500" lnSpcReduction="10000"/>
          </a:bodyPr>
          <a:lstStyle/>
          <a:p>
            <a:pPr marL="457200" indent="-457200">
              <a:buFont typeface="Arial" panose="020B0604020202020204" pitchFamily="34" charset="0"/>
              <a:buChar char="•"/>
            </a:pPr>
            <a:r>
              <a:rPr lang="en-US" sz="3200" dirty="0"/>
              <a:t>For rapidly prototyping ideas</a:t>
            </a:r>
          </a:p>
          <a:p>
            <a:pPr marL="457200" indent="-457200">
              <a:buFont typeface="Arial" panose="020B0604020202020204" pitchFamily="34" charset="0"/>
              <a:buChar char="•"/>
            </a:pPr>
            <a:r>
              <a:rPr lang="en-US" sz="3200" dirty="0"/>
              <a:t>Tackling just about every imaginable coding task</a:t>
            </a:r>
          </a:p>
          <a:p>
            <a:pPr marL="457200" indent="-457200">
              <a:buFont typeface="Arial" panose="020B0604020202020204" pitchFamily="34" charset="0"/>
              <a:buChar char="•"/>
            </a:pPr>
            <a:r>
              <a:rPr lang="en-US" sz="3200" dirty="0"/>
              <a:t>Getting project rolling quickly … Examples of code are everywhere!</a:t>
            </a:r>
          </a:p>
          <a:p>
            <a:pPr marL="457200" indent="-457200">
              <a:buFont typeface="Arial" panose="020B0604020202020204" pitchFamily="34" charset="0"/>
              <a:buChar char="•"/>
            </a:pPr>
            <a:r>
              <a:rPr lang="en-US" sz="3200" dirty="0"/>
              <a:t>Easy: Dynamically typed – making programming easy</a:t>
            </a:r>
          </a:p>
          <a:p>
            <a:pPr marL="457200" indent="-457200">
              <a:buFont typeface="Arial" panose="020B0604020202020204" pitchFamily="34" charset="0"/>
              <a:buChar char="•"/>
            </a:pPr>
            <a:r>
              <a:rPr lang="en-US" sz="3200" dirty="0"/>
              <a:t>Easy &amp; Fast: : Leverage huge number of libraries, easily installable</a:t>
            </a:r>
          </a:p>
          <a:p>
            <a:pPr marL="457200" indent="-457200">
              <a:buFont typeface="Arial" panose="020B0604020202020204" pitchFamily="34" charset="0"/>
              <a:buChar char="•"/>
            </a:pPr>
            <a:r>
              <a:rPr lang="en-US" sz="3200" dirty="0"/>
              <a:t>For AI: fast/no porting: easy portability of models across architectures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6" name="Picture 5" descr="Logo&#10;&#10;Description automatically generated">
            <a:extLst>
              <a:ext uri="{FF2B5EF4-FFF2-40B4-BE49-F238E27FC236}">
                <a16:creationId xmlns:a16="http://schemas.microsoft.com/office/drawing/2014/main" id="{5EB2D71B-0959-444A-B5EA-AC59D7439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44066"/>
            <a:ext cx="1625600" cy="914400"/>
          </a:xfrm>
          <a:prstGeom prst="rect">
            <a:avLst/>
          </a:prstGeom>
          <a:solidFill>
            <a:schemeClr val="bg1"/>
          </a:solidFill>
        </p:spPr>
      </p:pic>
    </p:spTree>
    <p:extLst>
      <p:ext uri="{BB962C8B-B14F-4D97-AF65-F5344CB8AC3E}">
        <p14:creationId xmlns:p14="http://schemas.microsoft.com/office/powerpoint/2010/main" val="29099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5517-FEAD-4494-873B-21E070F59CAA}"/>
              </a:ext>
            </a:extLst>
          </p:cNvPr>
          <p:cNvSpPr>
            <a:spLocks noGrp="1"/>
          </p:cNvSpPr>
          <p:nvPr>
            <p:ph type="title"/>
          </p:nvPr>
        </p:nvSpPr>
        <p:spPr/>
        <p:txBody>
          <a:bodyPr/>
          <a:lstStyle/>
          <a:p>
            <a:r>
              <a:rPr lang="en-US" dirty="0"/>
              <a:t>Python is SLOW </a:t>
            </a:r>
          </a:p>
        </p:txBody>
      </p:sp>
      <p:sp>
        <p:nvSpPr>
          <p:cNvPr id="3" name="Content Placeholder 2">
            <a:extLst>
              <a:ext uri="{FF2B5EF4-FFF2-40B4-BE49-F238E27FC236}">
                <a16:creationId xmlns:a16="http://schemas.microsoft.com/office/drawing/2014/main" id="{115CDEC6-4B51-48AF-8B0D-178F67C83FAE}"/>
              </a:ext>
            </a:extLst>
          </p:cNvPr>
          <p:cNvSpPr>
            <a:spLocks noGrp="1"/>
          </p:cNvSpPr>
          <p:nvPr>
            <p:ph type="body" sz="quarter" idx="10"/>
          </p:nvPr>
        </p:nvSpPr>
        <p:spPr>
          <a:xfrm>
            <a:off x="571500" y="1599816"/>
            <a:ext cx="11010900" cy="4686683"/>
          </a:xfrm>
        </p:spPr>
        <p:txBody>
          <a:bodyPr>
            <a:normAutofit fontScale="92500" lnSpcReduction="10000"/>
          </a:bodyPr>
          <a:lstStyle/>
          <a:p>
            <a:pPr marL="285750" indent="-285750">
              <a:buFont typeface="Arial" panose="020B0604020202020204" pitchFamily="34" charset="0"/>
              <a:buChar char="•"/>
            </a:pPr>
            <a:r>
              <a:rPr lang="en-US" sz="2600" b="1" dirty="0"/>
              <a:t>For some things:</a:t>
            </a:r>
          </a:p>
          <a:p>
            <a:pPr marL="285750" indent="-285750">
              <a:buFont typeface="Arial" panose="020B0604020202020204" pitchFamily="34" charset="0"/>
              <a:buChar char="•"/>
            </a:pPr>
            <a:r>
              <a:rPr lang="en-US" sz="2400" b="1" dirty="0"/>
              <a:t>     REPEATED</a:t>
            </a:r>
            <a:r>
              <a:rPr lang="en-US" sz="2400" dirty="0"/>
              <a:t> low level tasks</a:t>
            </a:r>
          </a:p>
          <a:p>
            <a:pPr marL="285750" indent="-285750">
              <a:buFont typeface="Arial" panose="020B0604020202020204" pitchFamily="34" charset="0"/>
              <a:buChar char="•"/>
            </a:pPr>
            <a:r>
              <a:rPr lang="en-US" sz="2400" dirty="0"/>
              <a:t>     Large loops</a:t>
            </a:r>
          </a:p>
          <a:p>
            <a:pPr marL="285750" indent="-285750">
              <a:buFont typeface="Arial" panose="020B0604020202020204" pitchFamily="34" charset="0"/>
              <a:buChar char="•"/>
            </a:pPr>
            <a:r>
              <a:rPr lang="en-US" sz="2400" dirty="0"/>
              <a:t>     Nested Loops</a:t>
            </a:r>
          </a:p>
          <a:p>
            <a:pPr marL="285750" indent="-285750">
              <a:buFont typeface="Arial" panose="020B0604020202020204" pitchFamily="34" charset="0"/>
              <a:buChar char="•"/>
            </a:pPr>
            <a:r>
              <a:rPr lang="en-US" sz="2400" dirty="0"/>
              <a:t>     List comprehensions (if large)</a:t>
            </a:r>
          </a:p>
          <a:p>
            <a:pPr lvl="1"/>
            <a:endParaRPr lang="en-US" sz="700" dirty="0"/>
          </a:p>
          <a:p>
            <a:pPr marL="285750" indent="-285750">
              <a:buFont typeface="Arial" panose="020B0604020202020204" pitchFamily="34" charset="0"/>
              <a:buChar char="•"/>
            </a:pPr>
            <a:r>
              <a:rPr lang="en-US" sz="2200" b="1" dirty="0"/>
              <a:t>BUT</a:t>
            </a:r>
            <a:endParaRPr lang="en-US" sz="1600" b="1" dirty="0"/>
          </a:p>
          <a:p>
            <a:pPr marL="285750" indent="-285750">
              <a:buFont typeface="Arial" panose="020B0604020202020204" pitchFamily="34" charset="0"/>
              <a:buChar char="•"/>
            </a:pPr>
            <a:r>
              <a:rPr lang="en-US" sz="2400" dirty="0">
                <a:solidFill>
                  <a:schemeClr val="bg1"/>
                </a:solidFill>
              </a:rPr>
              <a:t>     There are ways to mitigate its weaknesses</a:t>
            </a:r>
          </a:p>
          <a:p>
            <a:pPr marL="285750" indent="-285750">
              <a:buFont typeface="Arial" panose="020B0604020202020204" pitchFamily="34" charset="0"/>
              <a:buChar char="•"/>
            </a:pPr>
            <a:r>
              <a:rPr lang="en-US" sz="2400" dirty="0">
                <a:solidFill>
                  <a:schemeClr val="bg1"/>
                </a:solidFill>
              </a:rPr>
              <a:t>     Take advantage of those libraries</a:t>
            </a:r>
          </a:p>
          <a:p>
            <a:pPr marL="285750" indent="-285750">
              <a:buFont typeface="Arial" panose="020B0604020202020204" pitchFamily="34" charset="0"/>
              <a:buChar char="•"/>
            </a:pPr>
            <a:r>
              <a:rPr lang="en-US" sz="2400" dirty="0">
                <a:solidFill>
                  <a:schemeClr val="bg1"/>
                </a:solidFill>
              </a:rPr>
              <a:t>     </a:t>
            </a:r>
            <a:r>
              <a:rPr lang="en-US" sz="2400" b="1" dirty="0">
                <a:solidFill>
                  <a:schemeClr val="bg1"/>
                </a:solidFill>
              </a:rPr>
              <a:t>NUMPY</a:t>
            </a:r>
            <a:r>
              <a:rPr lang="en-US" sz="2400" dirty="0">
                <a:solidFill>
                  <a:schemeClr val="bg1"/>
                </a:solidFill>
              </a:rPr>
              <a:t> – this is </a:t>
            </a:r>
            <a:r>
              <a:rPr lang="en-US" sz="2400" b="1" dirty="0">
                <a:solidFill>
                  <a:schemeClr val="bg1"/>
                </a:solidFill>
              </a:rPr>
              <a:t>powered by oneAPI !</a:t>
            </a:r>
          </a:p>
          <a:p>
            <a:pPr marL="285750" indent="-285750">
              <a:buFont typeface="Arial" panose="020B0604020202020204" pitchFamily="34" charset="0"/>
              <a:buChar char="•"/>
            </a:pPr>
            <a:r>
              <a:rPr lang="en-US" sz="2400" dirty="0">
                <a:solidFill>
                  <a:schemeClr val="bg1"/>
                </a:solidFill>
              </a:rPr>
              <a:t>     And others!</a:t>
            </a:r>
          </a:p>
        </p:txBody>
      </p:sp>
      <p:pic>
        <p:nvPicPr>
          <p:cNvPr id="5" name="Picture 4" descr="Icon&#10;&#10;Description automatically generated with low confidence">
            <a:extLst>
              <a:ext uri="{FF2B5EF4-FFF2-40B4-BE49-F238E27FC236}">
                <a16:creationId xmlns:a16="http://schemas.microsoft.com/office/drawing/2014/main" id="{FE54B77F-9AE7-4C22-AC59-4A1BEE4C6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670" y="56481"/>
            <a:ext cx="3149829" cy="1030039"/>
          </a:xfrm>
          <a:prstGeom prst="rect">
            <a:avLst/>
          </a:prstGeom>
        </p:spPr>
      </p:pic>
    </p:spTree>
    <p:extLst>
      <p:ext uri="{BB962C8B-B14F-4D97-AF65-F5344CB8AC3E}">
        <p14:creationId xmlns:p14="http://schemas.microsoft.com/office/powerpoint/2010/main" val="245757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5D1D-F93F-4D84-B039-ADDFA1AE4D81}"/>
              </a:ext>
            </a:extLst>
          </p:cNvPr>
          <p:cNvSpPr>
            <a:spLocks noGrp="1"/>
          </p:cNvSpPr>
          <p:nvPr>
            <p:ph type="title"/>
          </p:nvPr>
        </p:nvSpPr>
        <p:spPr/>
        <p:txBody>
          <a:bodyPr lIns="0" tIns="0" rIns="0" bIns="0" anchor="t">
            <a:normAutofit/>
          </a:bodyPr>
          <a:lstStyle/>
          <a:p>
            <a:r>
              <a:rPr lang="en-US" b="1">
                <a:latin typeface="intel-clear"/>
              </a:rPr>
              <a:t>NumPy </a:t>
            </a:r>
            <a:r>
              <a:rPr lang="en-US" b="1" i="0">
                <a:effectLst/>
                <a:latin typeface="intel-clear"/>
              </a:rPr>
              <a:t>Vectorization</a:t>
            </a:r>
            <a:r>
              <a:rPr lang="en-US" b="0" i="0" dirty="0">
                <a:effectLst/>
                <a:latin typeface="intel-clear"/>
              </a:rPr>
              <a:t>:</a:t>
            </a:r>
            <a:r>
              <a:rPr lang="en-US" dirty="0">
                <a:latin typeface="intel-clear"/>
              </a:rPr>
              <a:t> </a:t>
            </a:r>
          </a:p>
        </p:txBody>
      </p:sp>
      <p:sp>
        <p:nvSpPr>
          <p:cNvPr id="3" name="Content Placeholder 2">
            <a:extLst>
              <a:ext uri="{FF2B5EF4-FFF2-40B4-BE49-F238E27FC236}">
                <a16:creationId xmlns:a16="http://schemas.microsoft.com/office/drawing/2014/main" id="{A88C2939-9E7E-4782-A1F6-363ED92E4353}"/>
              </a:ext>
            </a:extLst>
          </p:cNvPr>
          <p:cNvSpPr>
            <a:spLocks noGrp="1"/>
          </p:cNvSpPr>
          <p:nvPr>
            <p:ph type="body" sz="quarter" idx="10"/>
          </p:nvPr>
        </p:nvSpPr>
        <p:spPr>
          <a:xfrm>
            <a:off x="571500" y="2018916"/>
            <a:ext cx="11010900" cy="3719897"/>
          </a:xfrm>
        </p:spPr>
        <p:txBody>
          <a:bodyPr>
            <a:normAutofit/>
          </a:bodyPr>
          <a:lstStyle/>
          <a:p>
            <a:pPr lvl="1"/>
            <a:r>
              <a:rPr lang="en-US" sz="3200" b="0" i="0" dirty="0">
                <a:solidFill>
                  <a:schemeClr val="bg1"/>
                </a:solidFill>
                <a:effectLst/>
                <a:latin typeface="source sans pro" panose="020B0503030403020204" pitchFamily="34" charset="0"/>
              </a:rPr>
              <a:t>This practice of replacing explicit loops with array expressions is commonly referred to as vectorization. In general, vectorized array operations will often be one or two (or more) orders of magnitude faster than their pure Python equivalents, with the biggest impact [seen] in any kind of numerical computations. - Wes McKinney (</a:t>
            </a:r>
            <a:r>
              <a:rPr lang="en-US" sz="3200" b="0" i="0">
                <a:solidFill>
                  <a:schemeClr val="bg1"/>
                </a:solidFill>
                <a:effectLst/>
                <a:latin typeface="source sans pro" panose="020B0503030403020204" pitchFamily="34" charset="0"/>
              </a:rPr>
              <a:t>Pandas inventor)</a:t>
            </a:r>
            <a:endParaRPr lang="en-US" sz="4000" dirty="0">
              <a:solidFill>
                <a:schemeClr val="bg1"/>
              </a:solidFill>
            </a:endParaRPr>
          </a:p>
        </p:txBody>
      </p:sp>
    </p:spTree>
    <p:extLst>
      <p:ext uri="{BB962C8B-B14F-4D97-AF65-F5344CB8AC3E}">
        <p14:creationId xmlns:p14="http://schemas.microsoft.com/office/powerpoint/2010/main" val="300414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899839-4f6a-4ebd-b6a5-2037360ce6e6" xsi:nil="true"/>
    <lcf76f155ced4ddcb4097134ff3c332f xmlns="02fbc4bd-d754-48ee-971f-ecb5fe1b53e7">
      <Terms xmlns="http://schemas.microsoft.com/office/infopath/2007/PartnerControls"/>
    </lcf76f155ced4ddcb4097134ff3c332f>
    <SharedWithUsers xmlns="98899839-4f6a-4ebd-b6a5-2037360ce6e6">
      <UserInfo>
        <DisplayName>Kundurthy, Praveen K</DisplayName>
        <AccountId>37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FAA955DA5EDF4581E0F1505709F5E1" ma:contentTypeVersion="12" ma:contentTypeDescription="Create a new document." ma:contentTypeScope="" ma:versionID="8e7b5f55c0cd60eed5060c7a3181519e">
  <xsd:schema xmlns:xsd="http://www.w3.org/2001/XMLSchema" xmlns:xs="http://www.w3.org/2001/XMLSchema" xmlns:p="http://schemas.microsoft.com/office/2006/metadata/properties" xmlns:ns2="02fbc4bd-d754-48ee-971f-ecb5fe1b53e7" xmlns:ns3="98899839-4f6a-4ebd-b6a5-2037360ce6e6" targetNamespace="http://schemas.microsoft.com/office/2006/metadata/properties" ma:root="true" ma:fieldsID="29206b036a60fa81744e110e901a3c0c" ns2:_="" ns3:_="">
    <xsd:import namespace="02fbc4bd-d754-48ee-971f-ecb5fe1b53e7"/>
    <xsd:import namespace="98899839-4f6a-4ebd-b6a5-2037360ce6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c4bd-d754-48ee-971f-ecb5fe1b5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99839-4f6a-4ebd-b6a5-2037360ce6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0015b2-5655-4ee8-8598-33e203943d0d}" ma:internalName="TaxCatchAll" ma:showField="CatchAllData" ma:web="98899839-4f6a-4ebd-b6a5-2037360ce6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B8A99-8161-4D52-8DFD-478F5C1B3170}">
  <ds:schemaRefs>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98899839-4f6a-4ebd-b6a5-2037360ce6e6"/>
    <ds:schemaRef ds:uri="02fbc4bd-d754-48ee-971f-ecb5fe1b53e7"/>
    <ds:schemaRef ds:uri="http://www.w3.org/XML/1998/namespace"/>
  </ds:schemaRefs>
</ds:datastoreItem>
</file>

<file path=customXml/itemProps2.xml><?xml version="1.0" encoding="utf-8"?>
<ds:datastoreItem xmlns:ds="http://schemas.openxmlformats.org/officeDocument/2006/customXml" ds:itemID="{A77FE3CA-D578-493F-94E3-C62E351A1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bc4bd-d754-48ee-971f-ecb5fe1b53e7"/>
    <ds:schemaRef ds:uri="98899839-4f6a-4ebd-b6a5-2037360ce6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1C66F3-FBD8-4B0F-98D9-445FE3649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24236</TotalTime>
  <Words>6935</Words>
  <Application>Microsoft Office PowerPoint</Application>
  <PresentationFormat>Widescreen</PresentationFormat>
  <Paragraphs>664</Paragraphs>
  <Slides>49</Slides>
  <Notes>45</Notes>
  <HiddenSlides>2</HiddenSlides>
  <MMClips>0</MMClips>
  <ScaleCrop>false</ScaleCrop>
  <HeadingPairs>
    <vt:vector size="6" baseType="variant">
      <vt:variant>
        <vt:lpstr>Fonts Used</vt:lpstr>
      </vt:variant>
      <vt:variant>
        <vt:i4>22</vt:i4>
      </vt:variant>
      <vt:variant>
        <vt:lpstr>Theme</vt:lpstr>
      </vt:variant>
      <vt:variant>
        <vt:i4>3</vt:i4>
      </vt:variant>
      <vt:variant>
        <vt:lpstr>Slide Titles</vt:lpstr>
      </vt:variant>
      <vt:variant>
        <vt:i4>49</vt:i4>
      </vt:variant>
    </vt:vector>
  </HeadingPairs>
  <TitlesOfParts>
    <vt:vector size="74" baseType="lpstr">
      <vt:lpstr>等线</vt:lpstr>
      <vt:lpstr>Arial</vt:lpstr>
      <vt:lpstr>Calibri</vt:lpstr>
      <vt:lpstr>Calibri Light</vt:lpstr>
      <vt:lpstr>Century</vt:lpstr>
      <vt:lpstr>Consolas</vt:lpstr>
      <vt:lpstr>Helvetica</vt:lpstr>
      <vt:lpstr>Helvetica Neue</vt:lpstr>
      <vt:lpstr>Helvetica Neue Medium</vt:lpstr>
      <vt:lpstr>Intel Clear</vt:lpstr>
      <vt:lpstr>Intel Clear Light</vt:lpstr>
      <vt:lpstr>Intel Clear Pro</vt:lpstr>
      <vt:lpstr>intel-clear</vt:lpstr>
      <vt:lpstr>IntelOne Display Bold</vt:lpstr>
      <vt:lpstr>IntelOne Display Light</vt:lpstr>
      <vt:lpstr>IntelOne Display Medium</vt:lpstr>
      <vt:lpstr>IntelOne Display Regular</vt:lpstr>
      <vt:lpstr>IntelOne Text</vt:lpstr>
      <vt:lpstr>IntelOne Text Light</vt:lpstr>
      <vt:lpstr>Open Sans</vt:lpstr>
      <vt:lpstr>source sans pro</vt:lpstr>
      <vt:lpstr>Wingdings</vt:lpstr>
      <vt:lpstr>21_BasicWhite</vt:lpstr>
      <vt:lpstr>1_Office Theme</vt:lpstr>
      <vt:lpstr>Office Theme</vt:lpstr>
      <vt:lpstr>Accelerate Python Loops with the Intel AI Analytics Toolkit </vt:lpstr>
      <vt:lpstr>Learning Objectives</vt:lpstr>
      <vt:lpstr>Intel® AI Analytics Toolkit </vt:lpstr>
      <vt:lpstr>PowerPoint Presentation</vt:lpstr>
      <vt:lpstr>PowerPoint Presentation</vt:lpstr>
      <vt:lpstr>Numpy – powered by oneAPI</vt:lpstr>
      <vt:lpstr>Python is Great &amp; Fast …</vt:lpstr>
      <vt:lpstr>Python is SLOW </vt:lpstr>
      <vt:lpstr>NumPy Vectorization: </vt:lpstr>
      <vt:lpstr>Vectorization is NOT just theory!</vt:lpstr>
      <vt:lpstr>Why are these speedups so dramatic?</vt:lpstr>
      <vt:lpstr>We are comparing to simple loops in Python</vt:lpstr>
      <vt:lpstr>Effect of Noncontiguous Memory Access</vt:lpstr>
      <vt:lpstr>Cache is used ineffectively</vt:lpstr>
      <vt:lpstr>Cache is used ineffectively with random memory accesses</vt:lpstr>
      <vt:lpstr>Additionally: concerning memory</vt:lpstr>
      <vt:lpstr>How do I move my code patterns  to NumPy?</vt:lpstr>
      <vt:lpstr>How to create NumPy arrays</vt:lpstr>
      <vt:lpstr>ufuncs</vt:lpstr>
      <vt:lpstr>NumPy Universal functions (ufunc):  Vectorized!</vt:lpstr>
      <vt:lpstr>Sophisticated Indexing</vt:lpstr>
      <vt:lpstr>NumPy Aggregation &amp; Statistics Functions</vt:lpstr>
      <vt:lpstr>NumPy Aggregations: Vectorized!</vt:lpstr>
      <vt:lpstr>NumPy Aggregations: Vectorized!</vt:lpstr>
      <vt:lpstr>Aggregation: Example</vt:lpstr>
      <vt:lpstr>NumPy: Aggregation &amp; Statistics</vt:lpstr>
      <vt:lpstr>NumPy Broadcasting: Vectorized!</vt:lpstr>
      <vt:lpstr>Broadcasting Graphically</vt:lpstr>
      <vt:lpstr>Broadcasting Graphically</vt:lpstr>
      <vt:lpstr>Broadcasting Graphically</vt:lpstr>
      <vt:lpstr>Broadcasting Example</vt:lpstr>
      <vt:lpstr>numpy.where</vt:lpstr>
      <vt:lpstr>NumPy Where, NumPy Select</vt:lpstr>
      <vt:lpstr>Numpy Where</vt:lpstr>
      <vt:lpstr>Numpy.where: More Complex logic</vt:lpstr>
      <vt:lpstr>Numpy Select</vt:lpstr>
      <vt:lpstr>Numpy: Select Example</vt:lpstr>
      <vt:lpstr>The Pandas Connection</vt:lpstr>
      <vt:lpstr>Methods</vt:lpstr>
      <vt:lpstr>Using numpy.select as alternative to pandas.apply</vt:lpstr>
      <vt:lpstr>Using numpy.select as alternative to pandas.apply</vt:lpstr>
      <vt:lpstr>PowerPoint Presentation</vt:lpstr>
      <vt:lpstr>Call to Action</vt:lpstr>
      <vt:lpstr>Complete this Short Survey</vt:lpstr>
      <vt:lpstr>Thanks for attending the session</vt:lpstr>
      <vt:lpstr>BACKUP</vt:lpstr>
      <vt:lpstr>Notices &amp;  Disclaimers</vt:lpstr>
      <vt:lpstr>Intel(r) DevCloud testing specs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Chesebrough, Bob</cp:lastModifiedBy>
  <cp:revision>503</cp:revision>
  <dcterms:modified xsi:type="dcterms:W3CDTF">2023-03-29T15:45:10Z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2020-08-21 21:49:33Z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0x0101001AFAA955DA5EDF4581E0F1505709F5E1</vt:lpwstr>
  </property>
  <property fmtid="{D5CDD505-2E9C-101B-9397-08002B2CF9AE}" pid="9" name="MediaServiceImageTags">
    <vt:lpwstr/>
  </property>
</Properties>
</file>