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70" r:id="rId2"/>
  </p:sldMasterIdLst>
  <p:sldIdLst>
    <p:sldId id="265" r:id="rId3"/>
    <p:sldId id="267" r:id="rId4"/>
    <p:sldId id="268" r:id="rId5"/>
    <p:sldId id="274" r:id="rId6"/>
    <p:sldId id="281" r:id="rId7"/>
    <p:sldId id="277" r:id="rId8"/>
    <p:sldId id="271" r:id="rId9"/>
    <p:sldId id="269" r:id="rId10"/>
    <p:sldId id="272" r:id="rId11"/>
    <p:sldId id="278" r:id="rId12"/>
    <p:sldId id="282" r:id="rId13"/>
    <p:sldId id="279" r:id="rId14"/>
    <p:sldId id="280" r:id="rId15"/>
    <p:sldId id="270" r:id="rId16"/>
  </p:sldIdLst>
  <p:sldSz cx="12192000" cy="6858000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801"/>
    <a:srgbClr val="7A9EC8"/>
    <a:srgbClr val="BAE2DE"/>
    <a:srgbClr val="1D1651"/>
    <a:srgbClr val="721806"/>
    <a:srgbClr val="4F303E"/>
    <a:srgbClr val="21405A"/>
    <a:srgbClr val="2125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382"/>
    <p:restoredTop sz="96327"/>
  </p:normalViewPr>
  <p:slideViewPr>
    <p:cSldViewPr snapToGrid="0" snapToObjects="1">
      <p:cViewPr>
        <p:scale>
          <a:sx n="165" d="100"/>
          <a:sy n="165" d="100"/>
        </p:scale>
        <p:origin x="632" y="15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wmf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955ABAE0-C57A-5F42-84EB-73BA1FED9170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1" y="2574637"/>
            <a:ext cx="11163300" cy="86960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9" name="Subtitle 10">
            <a:extLst>
              <a:ext uri="{FF2B5EF4-FFF2-40B4-BE49-F238E27FC236}">
                <a16:creationId xmlns:a16="http://schemas.microsoft.com/office/drawing/2014/main" id="{F0CDFFA0-7547-2043-A5B7-F1693EC8D564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8309" y="3463115"/>
            <a:ext cx="10904891" cy="408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2627F3FE-D1F9-9244-9609-F8ECD09A587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1" y="5486400"/>
            <a:ext cx="11163300" cy="762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CC7B156-A13C-A045-9278-3EB555A6D8EA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9861179" y="2"/>
            <a:ext cx="2330822" cy="924558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7160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5658-1A64-6E4E-A19D-CE4AC8FA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E0FE-A216-5845-9BA9-0B03AE5FF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20D38-0873-8545-9E08-67D4190FF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636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6AB0-3942-604A-81B8-ED257ACE4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0897373" cy="589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E7816BB-27D0-E34B-BFBA-BC03957C92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192697"/>
            <a:ext cx="10897373" cy="4984267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52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E89EAD-1B37-F444-98C9-04659E29C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0897373" cy="58903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61346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3C5E-0B79-1049-B665-DA7CFD82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0DDDB-2BD7-5049-B1B9-E84159C2B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0F6CD-0752-EE40-BA2B-4CA9C3F1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78479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3FAA4-FB59-3F43-B9A1-2955291D2F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0897373" cy="598115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7D747D-D951-1E47-865D-63F07527B9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192697"/>
            <a:ext cx="10897373" cy="498426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D62960-2FC4-0345-92D9-E022295954A8}"/>
              </a:ext>
            </a:extLst>
          </p:cNvPr>
          <p:cNvSpPr txBox="1"/>
          <p:nvPr userDrawn="1"/>
        </p:nvSpPr>
        <p:spPr>
          <a:xfrm>
            <a:off x="1085163" y="657895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998CC7-4065-0C45-847E-16CEF5CA0935}"/>
              </a:ext>
            </a:extLst>
          </p:cNvPr>
          <p:cNvSpPr txBox="1"/>
          <p:nvPr userDrawn="1"/>
        </p:nvSpPr>
        <p:spPr>
          <a:xfrm>
            <a:off x="723449" y="658477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29AA3EE-204D-E541-8FDD-1AA3BE47839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87" y="6416579"/>
            <a:ext cx="958296" cy="38020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856B822-13D4-9946-9F88-AFC8896C2C11}"/>
              </a:ext>
            </a:extLst>
          </p:cNvPr>
          <p:cNvSpPr/>
          <p:nvPr userDrawn="1"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094694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25658-1A64-6E4E-A19D-CE4AC8FAD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80E0FE-A216-5845-9BA9-0B03AE5FF0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920D38-0873-8545-9E08-67D4190FF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016502-8576-EC42-A226-0B7D94897F9C}"/>
              </a:ext>
            </a:extLst>
          </p:cNvPr>
          <p:cNvSpPr txBox="1"/>
          <p:nvPr userDrawn="1"/>
        </p:nvSpPr>
        <p:spPr>
          <a:xfrm>
            <a:off x="723449" y="65746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1E1BEFB-E06F-E74F-92DC-9BAF08859E55}"/>
              </a:ext>
            </a:extLst>
          </p:cNvPr>
          <p:cNvSpPr txBox="1"/>
          <p:nvPr userDrawn="1"/>
        </p:nvSpPr>
        <p:spPr>
          <a:xfrm>
            <a:off x="1085163" y="65687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B322630-7BF1-1B44-82DF-756A18BE69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87" y="6416579"/>
            <a:ext cx="958296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8060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2F6AB0-3942-604A-81B8-ED257ACE4E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CA610E9-25C8-E04B-8F86-8DFCAF1C59A5}"/>
              </a:ext>
            </a:extLst>
          </p:cNvPr>
          <p:cNvSpPr txBox="1"/>
          <p:nvPr userDrawn="1"/>
        </p:nvSpPr>
        <p:spPr>
          <a:xfrm>
            <a:off x="1085163" y="656879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A4914CE-BDAB-524E-8C1E-ADFC3D8CF58B}"/>
              </a:ext>
            </a:extLst>
          </p:cNvPr>
          <p:cNvSpPr txBox="1"/>
          <p:nvPr userDrawn="1"/>
        </p:nvSpPr>
        <p:spPr>
          <a:xfrm>
            <a:off x="723449" y="657461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454056C-0370-1848-A241-8CCB5BD1975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87" y="6416579"/>
            <a:ext cx="958296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755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C8C45FC-06EC-E148-AED5-95F1274BF431}"/>
              </a:ext>
            </a:extLst>
          </p:cNvPr>
          <p:cNvSpPr txBox="1"/>
          <p:nvPr userDrawn="1"/>
        </p:nvSpPr>
        <p:spPr>
          <a:xfrm>
            <a:off x="1085163" y="657895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7C3C914-6674-2645-B847-1EE9FABC7045}"/>
              </a:ext>
            </a:extLst>
          </p:cNvPr>
          <p:cNvSpPr txBox="1"/>
          <p:nvPr userDrawn="1"/>
        </p:nvSpPr>
        <p:spPr>
          <a:xfrm>
            <a:off x="723449" y="658477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12C4C9A-2268-B949-B90C-6B301F87E15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87" y="6416579"/>
            <a:ext cx="958296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437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203C5E-0B79-1049-B665-DA7CFD825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D0DDDB-2BD7-5049-B1B9-E84159C2BD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40F6CD-0752-EE40-BA2B-4CA9C3F1ED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2C45D34-8E59-7F4A-A248-D70D3D045E68}"/>
              </a:ext>
            </a:extLst>
          </p:cNvPr>
          <p:cNvSpPr txBox="1"/>
          <p:nvPr userDrawn="1"/>
        </p:nvSpPr>
        <p:spPr>
          <a:xfrm>
            <a:off x="1085163" y="657895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09B2488-CB88-DE42-B113-BA6EFCD5C241}"/>
              </a:ext>
            </a:extLst>
          </p:cNvPr>
          <p:cNvSpPr txBox="1"/>
          <p:nvPr userDrawn="1"/>
        </p:nvSpPr>
        <p:spPr>
          <a:xfrm>
            <a:off x="723449" y="658477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793C77D-FA0B-3C44-8204-1BFB39B7848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87" y="6416579"/>
            <a:ext cx="958296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3039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B42B-4692-8242-B2DB-3C02B0281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109F1B-9908-094F-9F10-9C79A1D068B9}"/>
              </a:ext>
            </a:extLst>
          </p:cNvPr>
          <p:cNvSpPr txBox="1"/>
          <p:nvPr userDrawn="1"/>
        </p:nvSpPr>
        <p:spPr>
          <a:xfrm>
            <a:off x="1085163" y="657895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bg1"/>
                </a:solidFill>
              </a:rPr>
              <a:t>Argonne Leadership Computing Facility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ADE4E5-35BC-AA4E-BEAC-B05910342ACC}"/>
              </a:ext>
            </a:extLst>
          </p:cNvPr>
          <p:cNvSpPr txBox="1"/>
          <p:nvPr userDrawn="1"/>
        </p:nvSpPr>
        <p:spPr>
          <a:xfrm>
            <a:off x="723449" y="658477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bg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897A3E-D2F8-D841-A60E-7C2597951F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1487" y="6416579"/>
            <a:ext cx="958296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95373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CF8B7A-37F0-364A-8988-32002778CDC1}"/>
              </a:ext>
            </a:extLst>
          </p:cNvPr>
          <p:cNvSpPr/>
          <p:nvPr userDrawn="1"/>
        </p:nvSpPr>
        <p:spPr>
          <a:xfrm>
            <a:off x="-9943" y="0"/>
            <a:ext cx="2842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5D0A5FD-EAA9-7F4D-860D-719A14B063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  <a:alphaModFix amt="51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0430750-E071-1841-A2DF-7DC0323940BA}"/>
              </a:ext>
            </a:extLst>
          </p:cNvPr>
          <p:cNvPicPr/>
          <p:nvPr userDrawn="1"/>
        </p:nvPicPr>
        <p:blipFill>
          <a:blip r:embed="rId4"/>
          <a:stretch/>
        </p:blipFill>
        <p:spPr>
          <a:xfrm>
            <a:off x="9861179" y="2"/>
            <a:ext cx="2330822" cy="924558"/>
          </a:xfrm>
          <a:prstGeom prst="rect">
            <a:avLst/>
          </a:prstGeom>
          <a:ln>
            <a:noFill/>
          </a:ln>
        </p:spPr>
      </p:pic>
      <p:sp>
        <p:nvSpPr>
          <p:cNvPr id="13" name="Rectangle 9">
            <a:extLst>
              <a:ext uri="{FF2B5EF4-FFF2-40B4-BE49-F238E27FC236}">
                <a16:creationId xmlns:a16="http://schemas.microsoft.com/office/drawing/2014/main" id="{11FB86D7-600B-7B41-A34B-2BCC844E253F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723901" y="2574637"/>
            <a:ext cx="11163300" cy="869603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80000"/>
              </a:lnSpc>
              <a:defRPr sz="60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14" name="Subtitle 10">
            <a:extLst>
              <a:ext uri="{FF2B5EF4-FFF2-40B4-BE49-F238E27FC236}">
                <a16:creationId xmlns:a16="http://schemas.microsoft.com/office/drawing/2014/main" id="{7ABC2CF2-EA3A-F54D-A13C-ADDCA90BA780}"/>
              </a:ext>
            </a:extLst>
          </p:cNvPr>
          <p:cNvSpPr>
            <a:spLocks noGrp="1" noChangeArrowheads="1"/>
          </p:cNvSpPr>
          <p:nvPr>
            <p:ph type="subTitle" idx="1" hasCustomPrompt="1"/>
          </p:nvPr>
        </p:nvSpPr>
        <p:spPr>
          <a:xfrm>
            <a:off x="728309" y="3463115"/>
            <a:ext cx="10904891" cy="408343"/>
          </a:xfrm>
          <a:prstGeom prst="rect">
            <a:avLst/>
          </a:prstGeom>
        </p:spPr>
        <p:txBody>
          <a:bodyPr lIns="0" tIns="0" rIns="0" bIns="0">
            <a:normAutofit/>
          </a:bodyPr>
          <a:lstStyle>
            <a:lvl1pPr marL="0" marR="0" indent="0" algn="l" defTabSz="91437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9502B0F1-0F00-9443-8266-73D78D634C6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23901" y="5486400"/>
            <a:ext cx="11163300" cy="762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3303659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8CF8B7A-37F0-364A-8988-32002778CDC1}"/>
              </a:ext>
            </a:extLst>
          </p:cNvPr>
          <p:cNvSpPr/>
          <p:nvPr userDrawn="1"/>
        </p:nvSpPr>
        <p:spPr>
          <a:xfrm>
            <a:off x="-9943" y="0"/>
            <a:ext cx="2842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0430750-E071-1841-A2DF-7DC0323940BA}"/>
              </a:ext>
            </a:extLst>
          </p:cNvPr>
          <p:cNvPicPr/>
          <p:nvPr userDrawn="1"/>
        </p:nvPicPr>
        <p:blipFill>
          <a:blip r:embed="rId2"/>
          <a:stretch/>
        </p:blipFill>
        <p:spPr>
          <a:xfrm>
            <a:off x="9861179" y="2"/>
            <a:ext cx="2330822" cy="924558"/>
          </a:xfrm>
          <a:prstGeom prst="rect">
            <a:avLst/>
          </a:prstGeom>
          <a:ln>
            <a:noFill/>
          </a:ln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8E6DBF0-E083-7B42-AC4E-203ECE204C2E}"/>
              </a:ext>
            </a:extLst>
          </p:cNvPr>
          <p:cNvSpPr/>
          <p:nvPr userDrawn="1"/>
        </p:nvSpPr>
        <p:spPr>
          <a:xfrm>
            <a:off x="-19191" y="15240"/>
            <a:ext cx="284263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7CF91D5-4FD8-7FA6-83DF-38222880D22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101599" y="-57149"/>
            <a:ext cx="12320692" cy="693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74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.emf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6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8C08D-94A2-8F49-B7B9-92C32531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0897373" cy="5981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6FDC-3FD3-604F-BFF5-09389AF5D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450" y="1192697"/>
            <a:ext cx="10897373" cy="498426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013D41-DA91-9745-8C1B-19448B70A8CF}"/>
              </a:ext>
            </a:extLst>
          </p:cNvPr>
          <p:cNvSpPr/>
          <p:nvPr userDrawn="1"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1"/>
          </a:p>
        </p:txBody>
      </p:sp>
    </p:spTree>
    <p:extLst>
      <p:ext uri="{BB962C8B-B14F-4D97-AF65-F5344CB8AC3E}">
        <p14:creationId xmlns:p14="http://schemas.microsoft.com/office/powerpoint/2010/main" val="142032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4" r:id="rId4"/>
    <p:sldLayoutId id="2147483655" r:id="rId5"/>
    <p:sldLayoutId id="2147483657" r:id="rId6"/>
    <p:sldLayoutId id="2147483658" r:id="rId7"/>
    <p:sldLayoutId id="2147483667" r:id="rId8"/>
    <p:sldLayoutId id="2147483678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bg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⏤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□"/>
        <a:defRPr sz="1600" kern="1200">
          <a:solidFill>
            <a:schemeClr val="bg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38C08D-94A2-8F49-B7B9-92C325312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9"/>
            <a:ext cx="10897373" cy="5881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946FDC-3FD3-604F-BFF5-09389AF5D7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3450" y="1182758"/>
            <a:ext cx="10897373" cy="49942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4ADB32-2759-E04B-A4BE-2A5691C9D076}"/>
              </a:ext>
            </a:extLst>
          </p:cNvPr>
          <p:cNvSpPr txBox="1"/>
          <p:nvPr userDrawn="1"/>
        </p:nvSpPr>
        <p:spPr>
          <a:xfrm>
            <a:off x="1085163" y="6578951"/>
            <a:ext cx="4501875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Argonne Leadership Computing Facility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045E357-08A9-854F-833F-0EE015B4E894}"/>
              </a:ext>
            </a:extLst>
          </p:cNvPr>
          <p:cNvSpPr txBox="1"/>
          <p:nvPr userDrawn="1"/>
        </p:nvSpPr>
        <p:spPr>
          <a:xfrm>
            <a:off x="723449" y="6584775"/>
            <a:ext cx="471512" cy="184666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marL="0" marR="0" indent="0" algn="l" defTabSz="914377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C0FA351-5A70-4EC9-BE2D-E8D941B01E50}" type="slidenum">
              <a:rPr lang="en-US" sz="1200" smtClean="0">
                <a:solidFill>
                  <a:schemeClr val="tx1"/>
                </a:solidFill>
              </a:rPr>
              <a:pPr marL="0" marR="0" indent="0" algn="l" defTabSz="914377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A0EC8FF-AC9D-B348-974E-C573FAC9FA27}"/>
              </a:ext>
            </a:extLst>
          </p:cNvPr>
          <p:cNvSpPr/>
          <p:nvPr userDrawn="1"/>
        </p:nvSpPr>
        <p:spPr>
          <a:xfrm>
            <a:off x="0" y="0"/>
            <a:ext cx="254000" cy="6858000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611F891-372D-0F43-B6E4-F20C5BBE13CB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3702" y="6384646"/>
            <a:ext cx="958298" cy="380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1903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⏤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Courier New" panose="02070309020205020404" pitchFamily="49" charset="0"/>
        <a:buChar char="o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System Font Regular"/>
        <a:buChar char="□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3F230C1-CB0E-8457-FA10-D9AF92F12C42}"/>
              </a:ext>
            </a:extLst>
          </p:cNvPr>
          <p:cNvSpPr txBox="1"/>
          <p:nvPr/>
        </p:nvSpPr>
        <p:spPr>
          <a:xfrm>
            <a:off x="150731" y="4099728"/>
            <a:ext cx="577247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6000" dirty="0">
                <a:solidFill>
                  <a:schemeClr val="bg1"/>
                </a:solidFill>
              </a:rPr>
              <a:t>Affinity in Aurora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A33836-A35D-94B3-4C20-7EBEBAB7E331}"/>
              </a:ext>
            </a:extLst>
          </p:cNvPr>
          <p:cNvSpPr txBox="1"/>
          <p:nvPr/>
        </p:nvSpPr>
        <p:spPr>
          <a:xfrm>
            <a:off x="321554" y="5074424"/>
            <a:ext cx="60289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" dirty="0">
                <a:solidFill>
                  <a:srgbClr val="FFFFFF"/>
                </a:solidFill>
                <a:ea typeface="ＭＳ Ｐゴシック"/>
              </a:rPr>
              <a:t>Colleen Bertoni, Thomas </a:t>
            </a:r>
            <a:r>
              <a:rPr lang="en-US" sz="1600" spc="-1" dirty="0" err="1">
                <a:solidFill>
                  <a:srgbClr val="FFFFFF"/>
                </a:solidFill>
                <a:ea typeface="ＭＳ Ｐゴシック"/>
              </a:rPr>
              <a:t>Applencourt</a:t>
            </a:r>
            <a:r>
              <a:rPr lang="en-US" sz="1600" spc="-1" dirty="0">
                <a:solidFill>
                  <a:srgbClr val="FFFFFF"/>
                </a:solidFill>
                <a:ea typeface="ＭＳ Ｐゴシック"/>
              </a:rPr>
              <a:t>, Brian Homerding, Kris Rowe, Abhishek </a:t>
            </a:r>
            <a:r>
              <a:rPr lang="en-US" sz="1600" spc="-1" dirty="0" err="1">
                <a:solidFill>
                  <a:srgbClr val="FFFFFF"/>
                </a:solidFill>
                <a:ea typeface="ＭＳ Ｐゴシック"/>
              </a:rPr>
              <a:t>Bagusetty</a:t>
            </a:r>
            <a:r>
              <a:rPr lang="en-US" sz="1600" spc="-1" dirty="0">
                <a:solidFill>
                  <a:srgbClr val="FFFFFF"/>
                </a:solidFill>
                <a:ea typeface="ＭＳ Ｐゴシック"/>
              </a:rPr>
              <a:t>, Nathan Nichols, Victor Anisimov</a:t>
            </a:r>
            <a:endParaRPr lang="en-US" sz="1600" spc="-1" dirty="0"/>
          </a:p>
        </p:txBody>
      </p:sp>
    </p:spTree>
    <p:extLst>
      <p:ext uri="{BB962C8B-B14F-4D97-AF65-F5344CB8AC3E}">
        <p14:creationId xmlns:p14="http://schemas.microsoft.com/office/powerpoint/2010/main" val="29957319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814A2-E37C-61FD-5936-CDBE46E217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3450" y="365127"/>
            <a:ext cx="11468550" cy="598115"/>
          </a:xfrm>
        </p:spPr>
        <p:txBody>
          <a:bodyPr/>
          <a:lstStyle/>
          <a:p>
            <a:r>
              <a:rPr lang="en-US" spc="-1" dirty="0">
                <a:latin typeface="Arial"/>
                <a:ea typeface="ＭＳ Ｐゴシック"/>
              </a:rPr>
              <a:t>GPU  Binding by Using </a:t>
            </a:r>
            <a:r>
              <a:rPr lang="en-US" spc="-1" dirty="0" err="1">
                <a:solidFill>
                  <a:srgbClr val="FF7801"/>
                </a:solidFill>
                <a:latin typeface="Arial"/>
                <a:ea typeface="ＭＳ Ｐゴシック"/>
              </a:rPr>
              <a:t>gpu_tile_compact.sh</a:t>
            </a:r>
            <a:endParaRPr lang="en-US" dirty="0">
              <a:solidFill>
                <a:srgbClr val="FF7801"/>
              </a:solidFill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B18E7F-79E9-BDC5-8E22-9042AD095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463916"/>
            <a:ext cx="10897373" cy="4984267"/>
          </a:xfrm>
          <a:prstGeom prst="rect">
            <a:avLst/>
          </a:prstGeom>
          <a:noFill/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 dirty="0">
                <a:latin typeface="Calibri"/>
              </a:rPr>
              <a:t>ALCF has designed a wrapper script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Calibri"/>
              </a:rPr>
              <a:t>gpu_tile_compact.sh</a:t>
            </a:r>
            <a:r>
              <a:rPr lang="en-US" sz="1800" b="0" strike="noStrike" spc="-1" dirty="0">
                <a:latin typeface="Calibri"/>
              </a:rPr>
              <a:t> to bind 12 GPU tiles to 12 MPI ranks.</a:t>
            </a:r>
          </a:p>
          <a:p>
            <a:pPr marL="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</a:rPr>
              <a:t>The script </a:t>
            </a:r>
            <a:r>
              <a:rPr lang="en-US" sz="1800" b="0" strike="noStrike" spc="-1" dirty="0">
                <a:latin typeface="Calibri"/>
              </a:rPr>
              <a:t>sets the environment variable </a:t>
            </a:r>
            <a:r>
              <a:rPr lang="en-US" sz="1800" b="0" strike="noStrike" spc="-1" dirty="0">
                <a:solidFill>
                  <a:srgbClr val="FFFF00"/>
                </a:solidFill>
                <a:latin typeface="InconsolataGo Nerd Font"/>
              </a:rPr>
              <a:t>ZE_AFFINITY_MASK</a:t>
            </a:r>
            <a:r>
              <a:rPr lang="en-US" sz="1800" b="0" strike="noStrike" spc="-1" dirty="0">
                <a:solidFill>
                  <a:srgbClr val="FFFF00"/>
                </a:solidFill>
                <a:latin typeface="Calibri"/>
              </a:rPr>
              <a:t> </a:t>
            </a:r>
            <a:r>
              <a:rPr lang="en-US" sz="1800" b="0" strike="noStrike" spc="-1" dirty="0">
                <a:latin typeface="Calibri"/>
              </a:rPr>
              <a:t>for each MPI rank.</a:t>
            </a:r>
          </a:p>
          <a:p>
            <a:pPr marL="0" indent="-215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 dirty="0" err="1">
                <a:latin typeface="InconsolataGo Nerd Font"/>
                <a:ea typeface="Noto Sans CJK SC"/>
              </a:rPr>
              <a:t>mpiexec</a:t>
            </a:r>
            <a:r>
              <a:rPr lang="en-US" sz="1800" b="0" strike="noStrike" spc="-1" dirty="0">
                <a:latin typeface="InconsolataGo Nerd Font"/>
                <a:ea typeface="Noto Sans CJK SC"/>
              </a:rPr>
              <a:t> -n 12 -</a:t>
            </a:r>
            <a:r>
              <a:rPr lang="en-US" sz="1800" b="0" strike="noStrike" spc="-1" dirty="0" err="1">
                <a:latin typeface="InconsolataGo Nerd Font"/>
                <a:ea typeface="Noto Sans CJK SC"/>
              </a:rPr>
              <a:t>ppn</a:t>
            </a:r>
            <a:r>
              <a:rPr lang="en-US" sz="1800" b="0" strike="noStrike" spc="-1" dirty="0">
                <a:latin typeface="InconsolataGo Nerd Font"/>
                <a:ea typeface="Noto Sans CJK SC"/>
              </a:rPr>
              <a:t> 12 ${CPU_BIND_SCHEME} 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InconsolataGo Nerd Font"/>
                <a:ea typeface="Noto Sans CJK SC"/>
              </a:rPr>
              <a:t>gpu_</a:t>
            </a:r>
            <a:r>
              <a:rPr lang="en-US" spc="-1" dirty="0" err="1">
                <a:solidFill>
                  <a:srgbClr val="FFFF00"/>
                </a:solidFill>
                <a:latin typeface="InconsolataGo Nerd Font"/>
                <a:ea typeface="Noto Sans CJK SC"/>
              </a:rPr>
              <a:t>tile</a:t>
            </a:r>
            <a:r>
              <a:rPr lang="en-US" sz="1800" b="0" strike="noStrike" spc="-1" dirty="0" err="1">
                <a:solidFill>
                  <a:srgbClr val="FFFF00"/>
                </a:solidFill>
                <a:latin typeface="InconsolataGo Nerd Font"/>
                <a:ea typeface="Noto Sans CJK SC"/>
              </a:rPr>
              <a:t>_compact.sh</a:t>
            </a:r>
            <a:r>
              <a:rPr lang="en-US" sz="1800" b="1" strike="noStrike" spc="-1" dirty="0">
                <a:latin typeface="InconsolataGo Nerd Font"/>
                <a:ea typeface="Noto Sans CJK SC"/>
              </a:rPr>
              <a:t> </a:t>
            </a:r>
            <a:r>
              <a:rPr lang="en-US" sz="1800" b="0" strike="noStrike" spc="-1" dirty="0">
                <a:latin typeface="InconsolataGo Nerd Font"/>
                <a:ea typeface="Noto Sans CJK SC"/>
              </a:rPr>
              <a:t>./EXE</a:t>
            </a:r>
          </a:p>
          <a:p>
            <a:pPr marL="0" indent="-215900">
              <a:lnSpc>
                <a:spcPct val="100000"/>
              </a:lnSpc>
              <a:spcBef>
                <a:spcPts val="120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  <a:ea typeface="Noto Sans CJK SC"/>
              </a:rPr>
              <a:t>T</a:t>
            </a:r>
            <a:r>
              <a:rPr lang="en-US" sz="1800" b="0" strike="noStrike" spc="-1" dirty="0">
                <a:latin typeface="Calibri"/>
                <a:ea typeface="Noto Sans CJK SC"/>
              </a:rPr>
              <a:t>he mapping of MPI ranks</a:t>
            </a:r>
            <a:br>
              <a:rPr sz="1800" dirty="0"/>
            </a:br>
            <a:r>
              <a:rPr lang="en-US" sz="1800" dirty="0"/>
              <a:t>   </a:t>
            </a:r>
            <a:r>
              <a:rPr lang="en-US" sz="1800" b="0" strike="noStrike" spc="-1" dirty="0">
                <a:latin typeface="Calibri"/>
                <a:ea typeface="Noto Sans CJK SC"/>
              </a:rPr>
              <a:t>to GPU tiles works as follows:</a:t>
            </a:r>
            <a:br>
              <a:rPr sz="1800" dirty="0"/>
            </a:br>
            <a:br>
              <a:rPr sz="1800" dirty="0"/>
            </a:br>
            <a:r>
              <a:rPr lang="en-US" sz="1800" dirty="0"/>
              <a:t>   </a:t>
            </a:r>
            <a:r>
              <a:rPr lang="en-US" sz="1800" b="0" strike="noStrike" spc="-1" dirty="0">
                <a:latin typeface="Calibri"/>
                <a:ea typeface="Noto Sans CJK SC"/>
              </a:rPr>
              <a:t>MPI (Rank 0) → GPU 0 : Tile 0</a:t>
            </a:r>
            <a:br>
              <a:rPr sz="1800" dirty="0"/>
            </a:br>
            <a:r>
              <a:rPr lang="en-US" sz="1800" dirty="0"/>
              <a:t>   </a:t>
            </a:r>
            <a:r>
              <a:rPr lang="en-US" sz="1800" b="0" strike="noStrike" spc="-1" dirty="0">
                <a:latin typeface="Calibri"/>
                <a:ea typeface="Noto Sans CJK SC"/>
              </a:rPr>
              <a:t>MPI (Rank 1) → GPU 0 : Tile 1</a:t>
            </a:r>
            <a:endParaRPr lang="en-US" sz="1800" b="0" strike="noStrike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 dirty="0">
                <a:latin typeface="Calibri"/>
                <a:ea typeface="Noto Sans CJK SC"/>
              </a:rPr>
              <a:t>MPI (Rank 2) → GPU 1 : Tile 0</a:t>
            </a:r>
            <a:br>
              <a:rPr sz="1800" dirty="0"/>
            </a:br>
            <a:r>
              <a:rPr lang="en-US" sz="1800" b="0" strike="noStrike" spc="-1" dirty="0">
                <a:latin typeface="Calibri"/>
                <a:ea typeface="Noto Sans CJK SC"/>
              </a:rPr>
              <a:t>MPI (Rank 2) → GPU 1 : Tile 1</a:t>
            </a:r>
            <a:endParaRPr lang="en-US" sz="1800" b="0" strike="noStrike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b="0" strike="noStrike" spc="-1" dirty="0">
                <a:latin typeface="Calibri"/>
                <a:ea typeface="Noto Sans CJK SC"/>
              </a:rPr>
              <a:t>…</a:t>
            </a:r>
            <a:endParaRPr lang="en-US" sz="1800" b="0" strike="noStrike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  <a:ea typeface="Noto Sans CJK SC"/>
              </a:rPr>
              <a:t>MPI (Rank 10) → GPU 5 : Tile 0</a:t>
            </a:r>
            <a:br>
              <a:rPr lang="en-US" dirty="0"/>
            </a:br>
            <a:r>
              <a:rPr lang="en-US" spc="-1" dirty="0">
                <a:latin typeface="Calibri"/>
                <a:ea typeface="Noto Sans CJK SC"/>
              </a:rPr>
              <a:t>MPI (Rank 11) → GPU 5 : Tile 1</a:t>
            </a: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solidFill>
                  <a:srgbClr val="FFFF00"/>
                </a:solidFill>
                <a:latin typeface="Calibri"/>
              </a:rPr>
              <a:t>each GPU tile has 64 Gb of memory</a:t>
            </a:r>
            <a:endParaRPr lang="en-US" spc="-1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BFAF80B-FE93-3A4C-909D-61D72F1D7591}"/>
              </a:ext>
            </a:extLst>
          </p:cNvPr>
          <p:cNvSpPr txBox="1"/>
          <p:nvPr/>
        </p:nvSpPr>
        <p:spPr>
          <a:xfrm>
            <a:off x="5816419" y="2681447"/>
            <a:ext cx="5174302" cy="35394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pPr algn="l"/>
            <a:r>
              <a:rPr lang="en-US" sz="1400" dirty="0" err="1">
                <a:solidFill>
                  <a:srgbClr val="FFFF00"/>
                </a:solidFill>
              </a:rPr>
              <a:t>gpu_tile_compact.sh</a:t>
            </a:r>
            <a:r>
              <a:rPr lang="en-US" sz="1400" dirty="0">
                <a:solidFill>
                  <a:srgbClr val="FFFF00"/>
                </a:solidFill>
              </a:rPr>
              <a:t> (it is in the $PATH)</a:t>
            </a:r>
          </a:p>
          <a:p>
            <a:endParaRPr lang="en-US" sz="1400" dirty="0">
              <a:solidFill>
                <a:srgbClr val="FFFF00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#!/bin/bash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num_gpu</a:t>
            </a:r>
            <a:r>
              <a:rPr lang="en-US" sz="1400" dirty="0">
                <a:solidFill>
                  <a:schemeClr val="bg1"/>
                </a:solidFill>
              </a:rPr>
              <a:t>=6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num_tile</a:t>
            </a:r>
            <a:r>
              <a:rPr lang="en-US" sz="1400" dirty="0">
                <a:solidFill>
                  <a:schemeClr val="bg1"/>
                </a:solidFill>
              </a:rPr>
              <a:t>=2</a:t>
            </a:r>
          </a:p>
          <a:p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 err="1">
                <a:solidFill>
                  <a:schemeClr val="bg1"/>
                </a:solidFill>
              </a:rPr>
              <a:t>gpu_id</a:t>
            </a:r>
            <a:r>
              <a:rPr lang="en-US" sz="1400" dirty="0">
                <a:solidFill>
                  <a:schemeClr val="bg1"/>
                </a:solidFill>
              </a:rPr>
              <a:t>=$(( (PALS_LOCAL_RANKID / </a:t>
            </a:r>
            <a:r>
              <a:rPr lang="en-US" sz="1400" dirty="0" err="1">
                <a:solidFill>
                  <a:schemeClr val="bg1"/>
                </a:solidFill>
              </a:rPr>
              <a:t>num_tile</a:t>
            </a:r>
            <a:r>
              <a:rPr lang="en-US" sz="1400" dirty="0">
                <a:solidFill>
                  <a:schemeClr val="bg1"/>
                </a:solidFill>
              </a:rPr>
              <a:t> ) % </a:t>
            </a:r>
            <a:r>
              <a:rPr lang="en-US" sz="1400" dirty="0" err="1">
                <a:solidFill>
                  <a:schemeClr val="bg1"/>
                </a:solidFill>
              </a:rPr>
              <a:t>num_gpu</a:t>
            </a:r>
            <a:r>
              <a:rPr lang="en-US" sz="1400" dirty="0">
                <a:solidFill>
                  <a:schemeClr val="bg1"/>
                </a:solidFill>
              </a:rPr>
              <a:t> ))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tile_id</a:t>
            </a:r>
            <a:r>
              <a:rPr lang="en-US" sz="1400" dirty="0">
                <a:solidFill>
                  <a:schemeClr val="bg1"/>
                </a:solidFill>
              </a:rPr>
              <a:t>=$((PALS_LOCAL_RANKID % </a:t>
            </a:r>
            <a:r>
              <a:rPr lang="en-US" sz="1400" dirty="0" err="1">
                <a:solidFill>
                  <a:schemeClr val="bg1"/>
                </a:solidFill>
              </a:rPr>
              <a:t>num_tile</a:t>
            </a:r>
            <a:r>
              <a:rPr lang="en-US" sz="1400" dirty="0">
                <a:solidFill>
                  <a:schemeClr val="bg1"/>
                </a:solidFill>
              </a:rPr>
              <a:t>))</a:t>
            </a:r>
          </a:p>
          <a:p>
            <a:br>
              <a:rPr lang="en-US" sz="1400" dirty="0">
                <a:solidFill>
                  <a:schemeClr val="bg1"/>
                </a:solidFill>
              </a:rPr>
            </a:br>
            <a:r>
              <a:rPr lang="en-US" sz="1400" dirty="0">
                <a:solidFill>
                  <a:schemeClr val="bg1"/>
                </a:solidFill>
              </a:rPr>
              <a:t>unset </a:t>
            </a:r>
            <a:r>
              <a:rPr lang="en-US" sz="1400" dirty="0" err="1">
                <a:solidFill>
                  <a:schemeClr val="bg1"/>
                </a:solidFill>
              </a:rPr>
              <a:t>EnableWalkerPartition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export </a:t>
            </a:r>
            <a:r>
              <a:rPr lang="en-US" sz="1400" dirty="0" err="1">
                <a:solidFill>
                  <a:schemeClr val="bg1"/>
                </a:solidFill>
              </a:rPr>
              <a:t>EnableImplicitScaling</a:t>
            </a:r>
            <a:r>
              <a:rPr lang="en-US" sz="1400" dirty="0">
                <a:solidFill>
                  <a:schemeClr val="bg1"/>
                </a:solidFill>
              </a:rPr>
              <a:t>=0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export ZE_ENABLE_PCI_ID_DEVICE_ORDER=1</a:t>
            </a:r>
          </a:p>
          <a:p>
            <a:r>
              <a:rPr lang="en-US" sz="1400" dirty="0">
                <a:solidFill>
                  <a:schemeClr val="bg1"/>
                </a:solidFill>
              </a:rPr>
              <a:t>export </a:t>
            </a:r>
            <a:r>
              <a:rPr lang="en-US" sz="1400" dirty="0">
                <a:solidFill>
                  <a:srgbClr val="FFFF00"/>
                </a:solidFill>
              </a:rPr>
              <a:t>ZE_AFFINITY_MASK</a:t>
            </a:r>
            <a:r>
              <a:rPr lang="en-US" sz="1400" dirty="0">
                <a:solidFill>
                  <a:schemeClr val="bg1"/>
                </a:solidFill>
              </a:rPr>
              <a:t>=$gpu_id.$</a:t>
            </a:r>
            <a:r>
              <a:rPr lang="en-US" sz="1400" dirty="0" err="1">
                <a:solidFill>
                  <a:schemeClr val="bg1"/>
                </a:solidFill>
              </a:rPr>
              <a:t>tile_id</a:t>
            </a:r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export OMP_NUM_THREADS=8</a:t>
            </a:r>
          </a:p>
          <a:p>
            <a:r>
              <a:rPr lang="en-US" sz="1400" dirty="0" err="1">
                <a:solidFill>
                  <a:schemeClr val="bg1"/>
                </a:solidFill>
              </a:rPr>
              <a:t>ulimit</a:t>
            </a:r>
            <a:r>
              <a:rPr lang="en-US" sz="1400" dirty="0">
                <a:solidFill>
                  <a:schemeClr val="bg1"/>
                </a:solidFill>
              </a:rPr>
              <a:t> -c 0</a:t>
            </a:r>
          </a:p>
          <a:p>
            <a:r>
              <a:rPr lang="en-US" sz="1400" dirty="0">
                <a:solidFill>
                  <a:schemeClr val="bg1"/>
                </a:solidFill>
              </a:rPr>
              <a:t>"$@"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93EFEEF-77FA-99D9-8856-F440445DBC5C}"/>
              </a:ext>
            </a:extLst>
          </p:cNvPr>
          <p:cNvSpPr txBox="1"/>
          <p:nvPr/>
        </p:nvSpPr>
        <p:spPr>
          <a:xfrm>
            <a:off x="937648" y="988444"/>
            <a:ext cx="10053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There is a better way to bind MPI ranks to GPU tiles than using the </a:t>
            </a:r>
            <a:r>
              <a:rPr lang="en-US" dirty="0" err="1">
                <a:solidFill>
                  <a:schemeClr val="bg1"/>
                </a:solidFill>
              </a:rPr>
              <a:t>mpiexec</a:t>
            </a:r>
            <a:r>
              <a:rPr lang="en-US" dirty="0">
                <a:solidFill>
                  <a:schemeClr val="bg1"/>
                </a:solidFill>
              </a:rPr>
              <a:t> option </a:t>
            </a:r>
            <a:r>
              <a:rPr lang="en-US" spc="-1" dirty="0">
                <a:solidFill>
                  <a:srgbClr val="FFFF00"/>
                </a:solidFill>
                <a:latin typeface="InconsolataGo Nerd Font"/>
              </a:rPr>
              <a:t>--</a:t>
            </a:r>
            <a:r>
              <a:rPr lang="en-US" spc="-1" dirty="0" err="1">
                <a:solidFill>
                  <a:srgbClr val="FFFF00"/>
                </a:solidFill>
                <a:latin typeface="InconsolataGo Nerd Font"/>
              </a:rPr>
              <a:t>gpu</a:t>
            </a:r>
            <a:r>
              <a:rPr lang="en-US" spc="-1" dirty="0">
                <a:solidFill>
                  <a:srgbClr val="FFFF00"/>
                </a:solidFill>
                <a:latin typeface="InconsolataGo Nerd Font"/>
              </a:rPr>
              <a:t>-bind=list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246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76C42B-8060-8E56-CD3C-528F94C9C0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C88D1-8657-BB99-7366-EE0DCA8A4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of a Single Compute-Node in Aurora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1F122B-C135-5DEB-3BB6-FA86F947DE73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2129043" y="1724677"/>
            <a:ext cx="8086186" cy="4022725"/>
          </a:xfrm>
          <a:prstGeom prst="rect">
            <a:avLst/>
          </a:prstGeom>
          <a:ln w="1836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CCE750D-00C9-2B57-4537-CC89DBC860AD}"/>
              </a:ext>
            </a:extLst>
          </p:cNvPr>
          <p:cNvSpPr txBox="1"/>
          <p:nvPr/>
        </p:nvSpPr>
        <p:spPr>
          <a:xfrm>
            <a:off x="2686157" y="6078144"/>
            <a:ext cx="7418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How to best assign 6 MPI ranks per node?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6447E9-C905-F5A2-F154-0F958F299054}"/>
              </a:ext>
            </a:extLst>
          </p:cNvPr>
          <p:cNvSpPr txBox="1"/>
          <p:nvPr/>
        </p:nvSpPr>
        <p:spPr>
          <a:xfrm>
            <a:off x="1715082" y="1020794"/>
            <a:ext cx="95624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Recall, that each PVC has a total of 128 Gb of memory on the device</a:t>
            </a:r>
          </a:p>
          <a:p>
            <a:pPr algn="l"/>
            <a:r>
              <a:rPr lang="en-US" dirty="0">
                <a:solidFill>
                  <a:schemeClr val="bg1"/>
                </a:solidFill>
              </a:rPr>
              <a:t>Consider a scenario, when an application needs </a:t>
            </a:r>
            <a:r>
              <a:rPr lang="en-US" dirty="0">
                <a:solidFill>
                  <a:srgbClr val="FFFF00"/>
                </a:solidFill>
              </a:rPr>
              <a:t>128 Gb</a:t>
            </a:r>
            <a:r>
              <a:rPr lang="en-US" dirty="0">
                <a:solidFill>
                  <a:schemeClr val="bg1"/>
                </a:solidFill>
              </a:rPr>
              <a:t> of continuous memory on GPU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5922E8-E688-C812-DADA-A9B253AF1A56}"/>
              </a:ext>
            </a:extLst>
          </p:cNvPr>
          <p:cNvSpPr txBox="1"/>
          <p:nvPr/>
        </p:nvSpPr>
        <p:spPr>
          <a:xfrm>
            <a:off x="2889568" y="5766209"/>
            <a:ext cx="66736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GPUs in the node need 6 MPI ranks to drive the computation</a:t>
            </a:r>
          </a:p>
        </p:txBody>
      </p:sp>
    </p:spTree>
    <p:extLst>
      <p:ext uri="{BB962C8B-B14F-4D97-AF65-F5344CB8AC3E}">
        <p14:creationId xmlns:p14="http://schemas.microsoft.com/office/powerpoint/2010/main" val="18689786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FBD566-E2A1-A070-5C29-2B2774E97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PVC as a Single Device – Implicit Scaling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4C918B-D094-1E24-344F-0F7F91B5FE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091961"/>
            <a:ext cx="11411723" cy="1999954"/>
          </a:xfrm>
        </p:spPr>
        <p:txBody>
          <a:bodyPr>
            <a:normAutofit/>
          </a:bodyPr>
          <a:lstStyle/>
          <a:p>
            <a:r>
              <a:rPr lang="en-US" dirty="0"/>
              <a:t>If an application needs 128 Gb of continuous allocatable memory on GPU, PVC GPU can provide that in </a:t>
            </a:r>
            <a:r>
              <a:rPr lang="en-US" dirty="0">
                <a:solidFill>
                  <a:srgbClr val="FFFF00"/>
                </a:solidFill>
              </a:rPr>
              <a:t>Implicit Scaling </a:t>
            </a:r>
            <a:r>
              <a:rPr lang="en-US" dirty="0"/>
              <a:t>mode</a:t>
            </a:r>
          </a:p>
          <a:p>
            <a:r>
              <a:rPr lang="en-US" dirty="0">
                <a:solidFill>
                  <a:srgbClr val="FFFF00"/>
                </a:solidFill>
              </a:rPr>
              <a:t>Implicit Scaling</a:t>
            </a:r>
            <a:r>
              <a:rPr lang="en-US" dirty="0"/>
              <a:t> turns GPU to a single device with 128 Gb; </a:t>
            </a:r>
            <a:r>
              <a:rPr lang="en-US" dirty="0">
                <a:solidFill>
                  <a:srgbClr val="FFFF00"/>
                </a:solidFill>
              </a:rPr>
              <a:t>Explicit Scaling </a:t>
            </a:r>
            <a:r>
              <a:rPr lang="en-US" dirty="0"/>
              <a:t>exposes</a:t>
            </a:r>
            <a:r>
              <a:rPr lang="en-US" dirty="0">
                <a:solidFill>
                  <a:srgbClr val="FFFF00"/>
                </a:solidFill>
              </a:rPr>
              <a:t> </a:t>
            </a:r>
            <a:r>
              <a:rPr lang="en-US" dirty="0"/>
              <a:t>2 tiles with 64 Gb each</a:t>
            </a:r>
          </a:p>
          <a:p>
            <a:r>
              <a:rPr lang="en-US" dirty="0"/>
              <a:t>Explicit Scaling offers more flexibility for tuning and achieves better performance</a:t>
            </a:r>
          </a:p>
          <a:p>
            <a:r>
              <a:rPr lang="en-US" dirty="0"/>
              <a:t>Implicit Scaling is easier to use and provides more memory for the process running on GPU</a:t>
            </a:r>
          </a:p>
        </p:txBody>
      </p:sp>
      <p:pic>
        <p:nvPicPr>
          <p:cNvPr id="1026" name="Picture 2" descr="Example5">
            <a:extLst>
              <a:ext uri="{FF2B5EF4-FFF2-40B4-BE49-F238E27FC236}">
                <a16:creationId xmlns:a16="http://schemas.microsoft.com/office/drawing/2014/main" id="{7253E3FB-75FF-7818-50D7-4AA450B6A8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45" y="2994940"/>
            <a:ext cx="7206281" cy="3078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DB38CA-79EE-8924-E293-87FF772C008D}"/>
              </a:ext>
            </a:extLst>
          </p:cNvPr>
          <p:cNvSpPr txBox="1"/>
          <p:nvPr/>
        </p:nvSpPr>
        <p:spPr>
          <a:xfrm>
            <a:off x="854013" y="3915031"/>
            <a:ext cx="30059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MPI ranks per node</a:t>
            </a:r>
          </a:p>
          <a:p>
            <a:r>
              <a:rPr lang="en-US" dirty="0">
                <a:solidFill>
                  <a:schemeClr val="bg1"/>
                </a:solidFill>
              </a:rPr>
              <a:t>3 MPI ranks per socket</a:t>
            </a:r>
          </a:p>
          <a:p>
            <a:r>
              <a:rPr lang="en-US" dirty="0">
                <a:solidFill>
                  <a:schemeClr val="bg1"/>
                </a:solidFill>
              </a:rPr>
              <a:t>16 CPU cores per MPI rank</a:t>
            </a:r>
          </a:p>
          <a:p>
            <a:r>
              <a:rPr lang="en-US" dirty="0">
                <a:solidFill>
                  <a:schemeClr val="bg1"/>
                </a:solidFill>
              </a:rPr>
              <a:t>1 full GPU per MPI rank</a:t>
            </a:r>
          </a:p>
        </p:txBody>
      </p:sp>
    </p:spTree>
    <p:extLst>
      <p:ext uri="{BB962C8B-B14F-4D97-AF65-F5344CB8AC3E}">
        <p14:creationId xmlns:p14="http://schemas.microsoft.com/office/powerpoint/2010/main" val="1954280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33BA1A-50D5-347B-60B2-B06FF4CB78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pc="-1" dirty="0">
                <a:latin typeface="Arial"/>
                <a:ea typeface="ＭＳ Ｐゴシック"/>
              </a:rPr>
              <a:t>Implicit Scaling by Using </a:t>
            </a:r>
            <a:r>
              <a:rPr lang="en-US" spc="-1" dirty="0" err="1">
                <a:solidFill>
                  <a:srgbClr val="FF7801"/>
                </a:solidFill>
                <a:latin typeface="Arial"/>
                <a:ea typeface="ＭＳ Ｐゴシック"/>
              </a:rPr>
              <a:t>gpu_dev_compact.sh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85DD74-4B9B-5534-8DC2-C85D885A7C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192697"/>
            <a:ext cx="10897373" cy="4657913"/>
          </a:xfrm>
        </p:spPr>
        <p:txBody>
          <a:bodyPr>
            <a:noAutofit/>
          </a:bodyPr>
          <a:lstStyle/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</a:rPr>
              <a:t>ALCF has designed a wrapper script </a:t>
            </a:r>
            <a:r>
              <a:rPr lang="en-US" spc="-1" dirty="0" err="1">
                <a:solidFill>
                  <a:srgbClr val="FFFF00"/>
                </a:solidFill>
                <a:latin typeface="Calibri"/>
              </a:rPr>
              <a:t>gpu_dev_compact.sh</a:t>
            </a:r>
            <a:r>
              <a:rPr lang="en-US" spc="-1" dirty="0">
                <a:latin typeface="Calibri"/>
              </a:rPr>
              <a:t> to bind 6 full GPUs to 6 MPI ranks.</a:t>
            </a:r>
          </a:p>
          <a:p>
            <a:pPr marL="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</a:rPr>
              <a:t>Each MPI rank can access 128 Gb of continuous memory in GPU.</a:t>
            </a:r>
            <a:br>
              <a:rPr lang="en-US" dirty="0"/>
            </a:br>
            <a:r>
              <a:rPr lang="en-US" spc="-1" dirty="0">
                <a:latin typeface="Calibri"/>
              </a:rPr>
              <a:t>    </a:t>
            </a:r>
          </a:p>
          <a:p>
            <a:pPr marL="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InconsolataGo Nerd Font"/>
              </a:rPr>
              <a:t>export </a:t>
            </a:r>
            <a:r>
              <a:rPr lang="en-US" spc="-1" dirty="0">
                <a:solidFill>
                  <a:srgbClr val="FFFF00"/>
                </a:solidFill>
                <a:latin typeface="InconsolataGo Nerd Font"/>
              </a:rPr>
              <a:t>CPU_BIND_SCHEME</a:t>
            </a:r>
            <a:r>
              <a:rPr lang="en-US" spc="-1" dirty="0">
                <a:latin typeface="InconsolataGo Nerd Font"/>
              </a:rPr>
              <a:t>="--</a:t>
            </a:r>
            <a:r>
              <a:rPr lang="en-US" spc="-1" dirty="0" err="1">
                <a:latin typeface="InconsolataGo Nerd Font"/>
              </a:rPr>
              <a:t>cpu</a:t>
            </a:r>
            <a:r>
              <a:rPr lang="en-US" spc="-1" dirty="0">
                <a:latin typeface="InconsolataGo Nerd Font"/>
              </a:rPr>
              <a:t>-bind=list:</a:t>
            </a:r>
            <a:r>
              <a:rPr lang="en-US" spc="-1" dirty="0">
                <a:solidFill>
                  <a:srgbClr val="7A9EC8"/>
                </a:solidFill>
                <a:latin typeface="InconsolataGo Nerd Font"/>
              </a:rPr>
              <a:t>1-16:17-32:33-48</a:t>
            </a:r>
            <a:r>
              <a:rPr lang="en-US" spc="-1" dirty="0">
                <a:latin typeface="InconsolataGo Nerd Font"/>
              </a:rPr>
              <a:t>:</a:t>
            </a:r>
            <a:r>
              <a:rPr lang="en-US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InconsolataGo Nerd Font"/>
              </a:rPr>
              <a:t>53-68:69-84:85-100</a:t>
            </a:r>
            <a:r>
              <a:rPr lang="en-US" spc="-1" dirty="0">
                <a:latin typeface="InconsolataGo Nerd Font"/>
              </a:rPr>
              <a:t>"</a:t>
            </a:r>
            <a:endParaRPr lang="en-US" dirty="0"/>
          </a:p>
          <a:p>
            <a:pPr marL="21590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 err="1">
                <a:latin typeface="InconsolataGo Nerd Font"/>
                <a:ea typeface="Noto Sans CJK SC"/>
              </a:rPr>
              <a:t>mpiexec</a:t>
            </a:r>
            <a:r>
              <a:rPr lang="en-US" spc="-1" dirty="0">
                <a:latin typeface="InconsolataGo Nerd Font"/>
                <a:ea typeface="Noto Sans CJK SC"/>
              </a:rPr>
              <a:t> -n 6 -</a:t>
            </a:r>
            <a:r>
              <a:rPr lang="en-US" spc="-1" dirty="0" err="1">
                <a:latin typeface="InconsolataGo Nerd Font"/>
                <a:ea typeface="Noto Sans CJK SC"/>
              </a:rPr>
              <a:t>ppn</a:t>
            </a:r>
            <a:r>
              <a:rPr lang="en-US" spc="-1" dirty="0">
                <a:latin typeface="InconsolataGo Nerd Font"/>
                <a:ea typeface="Noto Sans CJK SC"/>
              </a:rPr>
              <a:t> 6 ${</a:t>
            </a:r>
            <a:r>
              <a:rPr lang="en-US" spc="-1" dirty="0">
                <a:solidFill>
                  <a:srgbClr val="FFFF00"/>
                </a:solidFill>
                <a:latin typeface="InconsolataGo Nerd Font"/>
                <a:ea typeface="Noto Sans CJK SC"/>
              </a:rPr>
              <a:t>CPU_BIND_SCHEME</a:t>
            </a:r>
            <a:r>
              <a:rPr lang="en-US" spc="-1" dirty="0">
                <a:latin typeface="InconsolataGo Nerd Font"/>
                <a:ea typeface="Noto Sans CJK SC"/>
              </a:rPr>
              <a:t>} </a:t>
            </a:r>
            <a:r>
              <a:rPr lang="en-US" spc="-1" dirty="0" err="1">
                <a:solidFill>
                  <a:srgbClr val="FFFF00"/>
                </a:solidFill>
                <a:latin typeface="InconsolataGo Nerd Font"/>
                <a:ea typeface="Noto Sans CJK SC"/>
              </a:rPr>
              <a:t>gpu_dev_compact.sh</a:t>
            </a:r>
            <a:r>
              <a:rPr lang="en-US" b="1" spc="-1" dirty="0">
                <a:latin typeface="InconsolataGo Nerd Font"/>
                <a:ea typeface="Noto Sans CJK SC"/>
              </a:rPr>
              <a:t> </a:t>
            </a:r>
            <a:r>
              <a:rPr lang="en-US" spc="-1" dirty="0">
                <a:latin typeface="InconsolataGo Nerd Font"/>
                <a:ea typeface="Noto Sans CJK SC"/>
              </a:rPr>
              <a:t>./EXE</a:t>
            </a:r>
            <a:br>
              <a:rPr lang="en-US" dirty="0"/>
            </a:br>
            <a:r>
              <a:rPr lang="en-US" spc="-1" dirty="0">
                <a:latin typeface="Calibri"/>
                <a:ea typeface="Noto Sans CJK SC"/>
              </a:rPr>
              <a:t> </a:t>
            </a:r>
            <a:endParaRPr lang="en-US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  <a:ea typeface="Noto Sans CJK SC"/>
              </a:rPr>
              <a:t>The mapping of MPI ranks</a:t>
            </a:r>
            <a:br>
              <a:rPr lang="en-US" dirty="0"/>
            </a:br>
            <a:r>
              <a:rPr lang="en-US" spc="-1" dirty="0">
                <a:latin typeface="Calibri"/>
                <a:ea typeface="Noto Sans CJK SC"/>
              </a:rPr>
              <a:t>to GPUs works as follows:</a:t>
            </a:r>
            <a:br>
              <a:rPr lang="en-US" dirty="0"/>
            </a:br>
            <a:br>
              <a:rPr lang="en-US" dirty="0"/>
            </a:br>
            <a:r>
              <a:rPr lang="en-US" spc="-1" dirty="0">
                <a:latin typeface="Calibri"/>
                <a:ea typeface="Noto Sans CJK SC"/>
              </a:rPr>
              <a:t>MPI (Rank 0) → GPU 0</a:t>
            </a:r>
            <a:br>
              <a:rPr lang="en-US" dirty="0"/>
            </a:br>
            <a:r>
              <a:rPr lang="en-US" spc="-1" dirty="0">
                <a:latin typeface="Calibri"/>
                <a:ea typeface="Noto Sans CJK SC"/>
              </a:rPr>
              <a:t>MPI (Rank 1) → GPU 1</a:t>
            </a:r>
            <a:endParaRPr lang="en-US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  <a:ea typeface="Noto Sans CJK SC"/>
              </a:rPr>
              <a:t>MPI (Rank 2) → GPU 2</a:t>
            </a:r>
            <a:endParaRPr lang="en-US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  <a:ea typeface="Noto Sans CJK SC"/>
              </a:rPr>
              <a:t>MPI (Rank 3) → GPU 3</a:t>
            </a:r>
            <a:endParaRPr lang="en-US" spc="-1" dirty="0">
              <a:latin typeface="Arial"/>
            </a:endParaRPr>
          </a:p>
          <a:p>
            <a:pPr marL="215900" indent="-215900">
              <a:lnSpc>
                <a:spcPct val="100000"/>
              </a:lnSpc>
              <a:spcBef>
                <a:spcPts val="0"/>
              </a:spcBef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latin typeface="Calibri"/>
                <a:ea typeface="Noto Sans CJK SC"/>
              </a:rPr>
              <a:t>MPI (Rank 4) → GPU 4</a:t>
            </a:r>
            <a:br>
              <a:rPr lang="en-US" dirty="0"/>
            </a:br>
            <a:r>
              <a:rPr lang="en-US" spc="-1" dirty="0">
                <a:latin typeface="Calibri"/>
                <a:ea typeface="Noto Sans CJK SC"/>
              </a:rPr>
              <a:t>MPI (Rank 5) → GPU 5</a:t>
            </a:r>
            <a:endParaRPr lang="en-US" spc="-1" dirty="0">
              <a:latin typeface="Arial"/>
            </a:endParaRPr>
          </a:p>
          <a:p>
            <a:endParaRPr lang="en-US" dirty="0"/>
          </a:p>
        </p:txBody>
      </p:sp>
      <p:pic>
        <p:nvPicPr>
          <p:cNvPr id="8" name="Picture 2" descr="Example5">
            <a:extLst>
              <a:ext uri="{FF2B5EF4-FFF2-40B4-BE49-F238E27FC236}">
                <a16:creationId xmlns:a16="http://schemas.microsoft.com/office/drawing/2014/main" id="{D27F52DD-29AF-37D5-FE65-F81F4E400B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945" y="2994940"/>
            <a:ext cx="7206281" cy="3078112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</p:pic>
    </p:spTree>
    <p:extLst>
      <p:ext uri="{BB962C8B-B14F-4D97-AF65-F5344CB8AC3E}">
        <p14:creationId xmlns:p14="http://schemas.microsoft.com/office/powerpoint/2010/main" val="29741839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485BD-3245-C46C-81B1-D2F7B032F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120FB9-69FC-0BAF-4FE9-BFD28FBCD0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309603"/>
            <a:ext cx="10897373" cy="3928819"/>
          </a:xfrm>
        </p:spPr>
        <p:txBody>
          <a:bodyPr>
            <a:noAutofit/>
          </a:bodyPr>
          <a:lstStyle/>
          <a:p>
            <a:r>
              <a:rPr lang="en-US" dirty="0"/>
              <a:t>Aurora nodes provide outstanding compute capabilities: </a:t>
            </a:r>
          </a:p>
          <a:p>
            <a:pPr lvl="1"/>
            <a:r>
              <a:rPr lang="en-US" sz="1800" dirty="0"/>
              <a:t>Peak double precision performance of 187 </a:t>
            </a:r>
            <a:r>
              <a:rPr lang="en-US" sz="1800" dirty="0" err="1"/>
              <a:t>Tflops</a:t>
            </a:r>
            <a:endParaRPr lang="en-US" sz="1800" dirty="0"/>
          </a:p>
          <a:p>
            <a:pPr lvl="1"/>
            <a:r>
              <a:rPr lang="en-US" sz="1800" dirty="0"/>
              <a:t>1 TB of RAM</a:t>
            </a:r>
          </a:p>
          <a:p>
            <a:pPr lvl="1"/>
            <a:r>
              <a:rPr lang="en-US" sz="1800" dirty="0"/>
              <a:t>768 Gb of GPU memory</a:t>
            </a:r>
          </a:p>
          <a:p>
            <a:r>
              <a:rPr lang="en-US" dirty="0"/>
              <a:t>Application programmers need to make the application codes parallel to utilize these resources</a:t>
            </a:r>
          </a:p>
          <a:p>
            <a:r>
              <a:rPr lang="en-US" dirty="0"/>
              <a:t>Know the Aurora node architecture</a:t>
            </a:r>
          </a:p>
          <a:p>
            <a:r>
              <a:rPr lang="en-US" dirty="0"/>
              <a:t>Explicitly bind each MPI rank to specific physical cores to maximize the performance</a:t>
            </a:r>
          </a:p>
          <a:p>
            <a:r>
              <a:rPr lang="en-US" dirty="0"/>
              <a:t>Use ALCF-provided scripts for binding MPI ranks to GPUs</a:t>
            </a:r>
          </a:p>
          <a:p>
            <a:r>
              <a:rPr lang="en-US" dirty="0"/>
              <a:t>There are many other affinity options not covered in this presentation</a:t>
            </a:r>
          </a:p>
          <a:p>
            <a:r>
              <a:rPr lang="en-US" dirty="0"/>
              <a:t>Talk to your Point-of-Contact to discuss the optimal choices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B503927-CCC7-F197-105E-25D4FC7378C2}"/>
              </a:ext>
            </a:extLst>
          </p:cNvPr>
          <p:cNvSpPr txBox="1"/>
          <p:nvPr/>
        </p:nvSpPr>
        <p:spPr>
          <a:xfrm>
            <a:off x="861516" y="5281749"/>
            <a:ext cx="105080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For more information, see Aurora documentation: https://</a:t>
            </a:r>
            <a:r>
              <a:rPr lang="en-US" dirty="0" err="1">
                <a:solidFill>
                  <a:schemeClr val="bg1"/>
                </a:solidFill>
              </a:rPr>
              <a:t>docs.alcf.anl.gov</a:t>
            </a:r>
            <a:r>
              <a:rPr lang="en-US" dirty="0">
                <a:solidFill>
                  <a:schemeClr val="bg1"/>
                </a:solidFill>
              </a:rPr>
              <a:t>/aurora/running-jobs-aurora/</a:t>
            </a:r>
          </a:p>
        </p:txBody>
      </p:sp>
    </p:spTree>
    <p:extLst>
      <p:ext uri="{BB962C8B-B14F-4D97-AF65-F5344CB8AC3E}">
        <p14:creationId xmlns:p14="http://schemas.microsoft.com/office/powerpoint/2010/main" val="18179962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DDBC0-4446-2941-AE99-4ECCAC407D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Affinity in Aurora -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9EC8A3-B67B-A346-A868-2EDA1D4DDB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713" y="1543187"/>
            <a:ext cx="11468550" cy="4508899"/>
          </a:xfrm>
        </p:spPr>
        <p:txBody>
          <a:bodyPr>
            <a:normAutofit fontScale="92500" lnSpcReduction="20000"/>
          </a:bodyPr>
          <a:lstStyle/>
          <a:p>
            <a:r>
              <a:rPr lang="en-US" sz="2000" b="1" dirty="0"/>
              <a:t>Affinity</a:t>
            </a:r>
            <a:r>
              <a:rPr lang="en-US" sz="2000" dirty="0"/>
              <a:t> is a tendency, attraction, or preference to something (Merriam-Webster Dictionary)</a:t>
            </a:r>
          </a:p>
          <a:p>
            <a:endParaRPr lang="en-US" sz="2000" dirty="0"/>
          </a:p>
          <a:p>
            <a:r>
              <a:rPr lang="en-US" sz="2000" dirty="0"/>
              <a:t>Affinity in HPC </a:t>
            </a:r>
            <a:r>
              <a:rPr lang="en-US" sz="2000"/>
              <a:t>means using the </a:t>
            </a:r>
            <a:r>
              <a:rPr lang="en-US" sz="2000" dirty="0"/>
              <a:t>shortest and the fastest path for data transfer</a:t>
            </a:r>
          </a:p>
          <a:p>
            <a:endParaRPr lang="en-US" sz="2000" dirty="0"/>
          </a:p>
          <a:p>
            <a:r>
              <a:rPr lang="en-US" sz="2000" dirty="0"/>
              <a:t>Memory affinity means a proximity of a memory bank to a particular processing unit</a:t>
            </a:r>
          </a:p>
          <a:p>
            <a:pPr lvl="1"/>
            <a:r>
              <a:rPr lang="en-US" sz="2000" dirty="0"/>
              <a:t>It is known as NUMA: non-uniform memory access</a:t>
            </a:r>
          </a:p>
          <a:p>
            <a:pPr lvl="1"/>
            <a:r>
              <a:rPr lang="en-US" sz="2000" dirty="0"/>
              <a:t>Local vs non-local memory (do not confuse with distributed memory)</a:t>
            </a:r>
          </a:p>
          <a:p>
            <a:pPr lvl="1"/>
            <a:r>
              <a:rPr lang="en-US" sz="2000" dirty="0"/>
              <a:t>Accessing the data stored in a local or non-local memory has different costs</a:t>
            </a:r>
          </a:p>
          <a:p>
            <a:pPr lvl="1"/>
            <a:endParaRPr lang="en-US" sz="2000" dirty="0"/>
          </a:p>
          <a:p>
            <a:r>
              <a:rPr lang="en-US" sz="2000" dirty="0"/>
              <a:t>Compute affinity is a proximity of an accelerator device to the host</a:t>
            </a:r>
          </a:p>
          <a:p>
            <a:pPr lvl="1"/>
            <a:r>
              <a:rPr lang="en-US" sz="2000" dirty="0"/>
              <a:t>Multiple hosts and multiple devices</a:t>
            </a:r>
          </a:p>
          <a:p>
            <a:pPr lvl="1"/>
            <a:endParaRPr lang="en-US" sz="2000" dirty="0"/>
          </a:p>
          <a:p>
            <a:r>
              <a:rPr lang="en-US" sz="2000" dirty="0"/>
              <a:t>The degree of locality determines the efficiency of data transfer between memory and processing units</a:t>
            </a:r>
          </a:p>
          <a:p>
            <a:r>
              <a:rPr lang="en-US" sz="2000" dirty="0"/>
              <a:t>All that is also known as NUMA architecture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81BE17-170E-69B6-4734-C1E2056FE681}"/>
              </a:ext>
            </a:extLst>
          </p:cNvPr>
          <p:cNvSpPr txBox="1"/>
          <p:nvPr/>
        </p:nvSpPr>
        <p:spPr>
          <a:xfrm>
            <a:off x="4330933" y="6198336"/>
            <a:ext cx="36413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Why NUMA architecture?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AD9C619-A7CB-A428-AB77-F6C06E68841C}"/>
              </a:ext>
            </a:extLst>
          </p:cNvPr>
          <p:cNvSpPr txBox="1"/>
          <p:nvPr/>
        </p:nvSpPr>
        <p:spPr>
          <a:xfrm>
            <a:off x="3867664" y="987879"/>
            <a:ext cx="41046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It’s confusing but it doesn’t have to be!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3D97BE-C0DD-58AB-53DA-5FD12E87B974}"/>
              </a:ext>
            </a:extLst>
          </p:cNvPr>
          <p:cNvSpPr txBox="1"/>
          <p:nvPr/>
        </p:nvSpPr>
        <p:spPr>
          <a:xfrm>
            <a:off x="4245973" y="2456482"/>
            <a:ext cx="33480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rgbClr val="FFFF00"/>
                </a:solidFill>
              </a:rPr>
              <a:t>Make the data transfer efficient</a:t>
            </a:r>
          </a:p>
        </p:txBody>
      </p:sp>
    </p:spTree>
    <p:extLst>
      <p:ext uri="{BB962C8B-B14F-4D97-AF65-F5344CB8AC3E}">
        <p14:creationId xmlns:p14="http://schemas.microsoft.com/office/powerpoint/2010/main" val="18258085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CDA5B0-84D0-7D35-1F2D-91B0B2803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2B4BA-B310-A1E9-85C0-70F97B2BE8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Origin of NUMA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C00E50-A76B-0583-E744-E2FF21DE9D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3450" y="1112311"/>
            <a:ext cx="11468550" cy="4194627"/>
          </a:xfrm>
        </p:spPr>
        <p:txBody>
          <a:bodyPr>
            <a:noAutofit/>
          </a:bodyPr>
          <a:lstStyle/>
          <a:p>
            <a:r>
              <a:rPr lang="en-US" sz="2000" dirty="0"/>
              <a:t>An ideal computer node has</a:t>
            </a:r>
          </a:p>
          <a:p>
            <a:pPr lvl="1"/>
            <a:r>
              <a:rPr lang="en-US" sz="2000" dirty="0"/>
              <a:t>Single CPU						- easy to program</a:t>
            </a:r>
          </a:p>
          <a:p>
            <a:pPr lvl="1"/>
            <a:r>
              <a:rPr lang="en-US" sz="2000" dirty="0"/>
              <a:t>Operated at the blazing speed				- infinitely fast</a:t>
            </a:r>
          </a:p>
          <a:p>
            <a:pPr lvl="1"/>
            <a:r>
              <a:rPr lang="en-US" sz="2000" dirty="0"/>
              <a:t>Equipped with unlimited RAM				- vast memory</a:t>
            </a:r>
          </a:p>
          <a:p>
            <a:r>
              <a:rPr lang="en-US" sz="2000" b="1" dirty="0"/>
              <a:t>In reality, none of the above is practical</a:t>
            </a:r>
            <a:endParaRPr lang="en-US" sz="2000" dirty="0"/>
          </a:p>
          <a:p>
            <a:r>
              <a:rPr lang="en-US" sz="2000" dirty="0"/>
              <a:t>A modern compute node is a parallel machine			- highly parallel architecture</a:t>
            </a:r>
          </a:p>
          <a:p>
            <a:pPr lvl="1"/>
            <a:r>
              <a:rPr lang="en-US" sz="2000" dirty="0"/>
              <a:t>Multiple processors on a single silicon</a:t>
            </a:r>
          </a:p>
          <a:p>
            <a:pPr lvl="1"/>
            <a:r>
              <a:rPr lang="en-US" sz="2000" dirty="0"/>
              <a:t>Multiple GPU accelerators</a:t>
            </a:r>
          </a:p>
          <a:p>
            <a:pPr lvl="1"/>
            <a:r>
              <a:rPr lang="en-US" sz="2000" dirty="0"/>
              <a:t>Multiple memory units accompanying the processing units</a:t>
            </a:r>
          </a:p>
          <a:p>
            <a:r>
              <a:rPr lang="en-US" sz="2000" dirty="0"/>
              <a:t>This architecture leads to </a:t>
            </a:r>
            <a:r>
              <a:rPr lang="en-US" sz="2000" dirty="0">
                <a:solidFill>
                  <a:srgbClr val="FFFF00"/>
                </a:solidFill>
              </a:rPr>
              <a:t>Non-Uniform Memory Access</a:t>
            </a:r>
            <a:r>
              <a:rPr lang="en-US" sz="2000" dirty="0"/>
              <a:t>	- </a:t>
            </a:r>
            <a:r>
              <a:rPr lang="en-US" sz="2000" b="1" dirty="0">
                <a:solidFill>
                  <a:srgbClr val="FFFF00"/>
                </a:solidFill>
              </a:rPr>
              <a:t>affinity</a:t>
            </a:r>
            <a:r>
              <a:rPr lang="en-US" sz="2000" dirty="0"/>
              <a:t> interconnects the pieces</a:t>
            </a:r>
          </a:p>
          <a:p>
            <a:pPr lvl="1"/>
            <a:r>
              <a:rPr lang="en-US" sz="2000" dirty="0"/>
              <a:t>Multiple pieces in the node: CPUs, compute cores, GPUs, memory banks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A3525B-C1ED-67BD-6C23-549C3CE15954}"/>
              </a:ext>
            </a:extLst>
          </p:cNvPr>
          <p:cNvSpPr txBox="1"/>
          <p:nvPr/>
        </p:nvSpPr>
        <p:spPr>
          <a:xfrm>
            <a:off x="3109979" y="5913277"/>
            <a:ext cx="62975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What do we have in a single node in Aurora?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4C7246-222A-FAAC-9E5A-9248A94F4122}"/>
              </a:ext>
            </a:extLst>
          </p:cNvPr>
          <p:cNvSpPr txBox="1"/>
          <p:nvPr/>
        </p:nvSpPr>
        <p:spPr>
          <a:xfrm>
            <a:off x="1119018" y="5376357"/>
            <a:ext cx="10644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Application programs must be highly parallel to utilize the compute power of the modern architectures</a:t>
            </a:r>
          </a:p>
        </p:txBody>
      </p:sp>
    </p:spTree>
    <p:extLst>
      <p:ext uri="{BB962C8B-B14F-4D97-AF65-F5344CB8AC3E}">
        <p14:creationId xmlns:p14="http://schemas.microsoft.com/office/powerpoint/2010/main" val="19096707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8D5486-4139-39C1-4355-0DAB4DA262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727210-DDD1-3B67-C3DE-6F5BC2951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Compute Resources of a Single Node in Aurora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F952F309-702F-4643-98AF-5B073155C5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272205" y="1115187"/>
            <a:ext cx="7200071" cy="3076260"/>
          </a:xfrm>
          <a:prstGeom prst="rect">
            <a:avLst/>
          </a:prstGeom>
          <a:solidFill>
            <a:schemeClr val="bg1">
              <a:lumMod val="85000"/>
            </a:schemeClr>
          </a:solidFill>
          <a:ln w="18360"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ED60CB3A-BE8D-6631-A698-2065D0EC6F00}"/>
              </a:ext>
            </a:extLst>
          </p:cNvPr>
          <p:cNvSpPr txBox="1"/>
          <p:nvPr/>
        </p:nvSpPr>
        <p:spPr>
          <a:xfrm>
            <a:off x="2814645" y="5543020"/>
            <a:ext cx="63913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Amazing compute capabilities to do new innovative science!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506B77-EFDC-5DF5-00E2-06794C134B35}"/>
              </a:ext>
            </a:extLst>
          </p:cNvPr>
          <p:cNvGrpSpPr/>
          <p:nvPr/>
        </p:nvGrpSpPr>
        <p:grpSpPr>
          <a:xfrm>
            <a:off x="1049694" y="1507715"/>
            <a:ext cx="1210588" cy="2222579"/>
            <a:chOff x="766665" y="1329482"/>
            <a:chExt cx="1210588" cy="22225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3ED0E30-1482-1545-FD71-D8B4FC01EAD2}"/>
                </a:ext>
              </a:extLst>
            </p:cNvPr>
            <p:cNvSpPr txBox="1"/>
            <p:nvPr/>
          </p:nvSpPr>
          <p:spPr>
            <a:xfrm>
              <a:off x="766665" y="1329482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AB6E0F0-B536-791A-5AB8-0930F0939FA1}"/>
                </a:ext>
              </a:extLst>
            </p:cNvPr>
            <p:cNvSpPr txBox="1"/>
            <p:nvPr/>
          </p:nvSpPr>
          <p:spPr>
            <a:xfrm>
              <a:off x="766665" y="1771489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64 Gb HBM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50EFAFF-A737-93A1-DA38-94E81179631B}"/>
                </a:ext>
              </a:extLst>
            </p:cNvPr>
            <p:cNvSpPr txBox="1"/>
            <p:nvPr/>
          </p:nvSpPr>
          <p:spPr>
            <a:xfrm>
              <a:off x="766665" y="2807006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E26F365-75AE-274B-1A66-F51EABD54322}"/>
                </a:ext>
              </a:extLst>
            </p:cNvPr>
            <p:cNvSpPr txBox="1"/>
            <p:nvPr/>
          </p:nvSpPr>
          <p:spPr>
            <a:xfrm>
              <a:off x="766665" y="3244284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64 Gb HBM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792B89B-6219-0F1B-C9AE-7341EE24C7C5}"/>
              </a:ext>
            </a:extLst>
          </p:cNvPr>
          <p:cNvSpPr txBox="1"/>
          <p:nvPr/>
        </p:nvSpPr>
        <p:spPr>
          <a:xfrm>
            <a:off x="3751151" y="4262711"/>
            <a:ext cx="46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Each Aurora node has (in aggregate values)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1A57BD9A-8A59-3A11-7C98-2DB8D721C24D}"/>
              </a:ext>
            </a:extLst>
          </p:cNvPr>
          <p:cNvGrpSpPr/>
          <p:nvPr/>
        </p:nvGrpSpPr>
        <p:grpSpPr>
          <a:xfrm>
            <a:off x="950685" y="4581644"/>
            <a:ext cx="10309876" cy="646331"/>
            <a:chOff x="1400136" y="4938099"/>
            <a:chExt cx="10309876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23F009C-01B6-2C34-8B3A-641EF5C57299}"/>
                </a:ext>
              </a:extLst>
            </p:cNvPr>
            <p:cNvSpPr txBox="1"/>
            <p:nvPr/>
          </p:nvSpPr>
          <p:spPr>
            <a:xfrm>
              <a:off x="2945237" y="4938099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104 physical cores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208 logical cores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FE3466A-912D-7163-282C-2BF8CF0C9EF0}"/>
                </a:ext>
              </a:extLst>
            </p:cNvPr>
            <p:cNvSpPr txBox="1"/>
            <p:nvPr/>
          </p:nvSpPr>
          <p:spPr>
            <a:xfrm>
              <a:off x="7561900" y="49380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6 GPUs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12 tiles, 768 Gb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F2A72F0-9AD8-D169-6ECB-E9A56E2B6FD0}"/>
                </a:ext>
              </a:extLst>
            </p:cNvPr>
            <p:cNvSpPr txBox="1"/>
            <p:nvPr/>
          </p:nvSpPr>
          <p:spPr>
            <a:xfrm>
              <a:off x="5489294" y="4938099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1 Tb of DDR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128 Gb HBM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7A1F4BB-5BBD-E7F6-3614-67706D0AEE7C}"/>
                </a:ext>
              </a:extLst>
            </p:cNvPr>
            <p:cNvSpPr txBox="1"/>
            <p:nvPr/>
          </p:nvSpPr>
          <p:spPr>
            <a:xfrm>
              <a:off x="1400136" y="4938099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2 sockets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2 CPUs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8D33B3B-B1D0-94CB-4C07-4C1EAAC83DD1}"/>
                </a:ext>
              </a:extLst>
            </p:cNvPr>
            <p:cNvSpPr txBox="1"/>
            <p:nvPr/>
          </p:nvSpPr>
          <p:spPr>
            <a:xfrm>
              <a:off x="9721326" y="4938099"/>
              <a:ext cx="1988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Double precision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Peak: 187 </a:t>
              </a:r>
              <a:r>
                <a:rPr lang="en-US" dirty="0" err="1">
                  <a:solidFill>
                    <a:schemeClr val="bg1"/>
                  </a:solidFill>
                </a:rPr>
                <a:t>TFlops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936550DF-BFBA-0379-8637-AA670E248705}"/>
              </a:ext>
            </a:extLst>
          </p:cNvPr>
          <p:cNvSpPr txBox="1"/>
          <p:nvPr/>
        </p:nvSpPr>
        <p:spPr>
          <a:xfrm>
            <a:off x="3240448" y="5945969"/>
            <a:ext cx="54153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chemeClr val="bg1"/>
                </a:solidFill>
              </a:rPr>
              <a:t>How to properly use these resources?</a:t>
            </a:r>
          </a:p>
        </p:txBody>
      </p:sp>
    </p:spTree>
    <p:extLst>
      <p:ext uri="{BB962C8B-B14F-4D97-AF65-F5344CB8AC3E}">
        <p14:creationId xmlns:p14="http://schemas.microsoft.com/office/powerpoint/2010/main" val="1959356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660733-F50F-E92F-549A-8675B9EE174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DA0AB-9DA1-89A8-D871-8D6599BC0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Errors to Avoid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C8B238F-1ADF-AD72-B84C-E0538562D5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272205" y="1115187"/>
            <a:ext cx="7200071" cy="3076260"/>
          </a:xfrm>
          <a:prstGeom prst="rect">
            <a:avLst/>
          </a:prstGeom>
          <a:solidFill>
            <a:schemeClr val="bg1">
              <a:lumMod val="85000"/>
            </a:schemeClr>
          </a:solidFill>
          <a:ln w="18360">
            <a:noFill/>
          </a:ln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9E08B745-9485-0F7C-67E5-28F94F907FC1}"/>
              </a:ext>
            </a:extLst>
          </p:cNvPr>
          <p:cNvGrpSpPr/>
          <p:nvPr/>
        </p:nvGrpSpPr>
        <p:grpSpPr>
          <a:xfrm>
            <a:off x="1049694" y="1507715"/>
            <a:ext cx="1210588" cy="2222579"/>
            <a:chOff x="766665" y="1329482"/>
            <a:chExt cx="1210588" cy="222257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83B75BA-D7F8-14E3-7196-3A423797B2F1}"/>
                </a:ext>
              </a:extLst>
            </p:cNvPr>
            <p:cNvSpPr txBox="1"/>
            <p:nvPr/>
          </p:nvSpPr>
          <p:spPr>
            <a:xfrm>
              <a:off x="766665" y="1329482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7A38476-C392-749D-7F4B-DC97C1BF7D0B}"/>
                </a:ext>
              </a:extLst>
            </p:cNvPr>
            <p:cNvSpPr txBox="1"/>
            <p:nvPr/>
          </p:nvSpPr>
          <p:spPr>
            <a:xfrm>
              <a:off x="766665" y="1771489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64 Gb HBM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0B9B42E-8D06-5A00-8F70-B2B42394A316}"/>
                </a:ext>
              </a:extLst>
            </p:cNvPr>
            <p:cNvSpPr txBox="1"/>
            <p:nvPr/>
          </p:nvSpPr>
          <p:spPr>
            <a:xfrm>
              <a:off x="766665" y="2807006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5E93A2C-C865-28B8-C583-F69C2FE6E21B}"/>
                </a:ext>
              </a:extLst>
            </p:cNvPr>
            <p:cNvSpPr txBox="1"/>
            <p:nvPr/>
          </p:nvSpPr>
          <p:spPr>
            <a:xfrm>
              <a:off x="766665" y="3244284"/>
              <a:ext cx="1210588" cy="307777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sz="1400" dirty="0">
                  <a:solidFill>
                    <a:schemeClr val="accent1"/>
                  </a:solidFill>
                </a:rPr>
                <a:t>64 Gb HBM</a:t>
              </a: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1B4EC11B-838D-2ED1-3DAB-D08FF3C1F830}"/>
              </a:ext>
            </a:extLst>
          </p:cNvPr>
          <p:cNvSpPr txBox="1"/>
          <p:nvPr/>
        </p:nvSpPr>
        <p:spPr>
          <a:xfrm>
            <a:off x="3751151" y="4262711"/>
            <a:ext cx="4698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Each Aurora node has (in aggregate values)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F477E63C-90A7-3229-3137-16E268E0408E}"/>
              </a:ext>
            </a:extLst>
          </p:cNvPr>
          <p:cNvGrpSpPr/>
          <p:nvPr/>
        </p:nvGrpSpPr>
        <p:grpSpPr>
          <a:xfrm>
            <a:off x="950685" y="4581644"/>
            <a:ext cx="10309876" cy="646331"/>
            <a:chOff x="1400136" y="4938099"/>
            <a:chExt cx="10309876" cy="646331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65682B93-C7FB-BD1D-116E-4BDB06FB8014}"/>
                </a:ext>
              </a:extLst>
            </p:cNvPr>
            <p:cNvSpPr txBox="1"/>
            <p:nvPr/>
          </p:nvSpPr>
          <p:spPr>
            <a:xfrm>
              <a:off x="2945237" y="4938099"/>
              <a:ext cx="21210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104 physical cores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208 logical cores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BB8196B4-11A1-FDB0-F0A3-C287F59EF788}"/>
                </a:ext>
              </a:extLst>
            </p:cNvPr>
            <p:cNvSpPr txBox="1"/>
            <p:nvPr/>
          </p:nvSpPr>
          <p:spPr>
            <a:xfrm>
              <a:off x="7561900" y="49380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6 GPUs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12 tiles, 768 Gb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BCE5943-34E9-404B-85E4-D5337C24FFFE}"/>
                </a:ext>
              </a:extLst>
            </p:cNvPr>
            <p:cNvSpPr txBox="1"/>
            <p:nvPr/>
          </p:nvSpPr>
          <p:spPr>
            <a:xfrm>
              <a:off x="5489294" y="4938099"/>
              <a:ext cx="151836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1 Tb of DDR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128 Gb HBM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720BC5-5373-C76F-DB1A-B285E9706CC7}"/>
                </a:ext>
              </a:extLst>
            </p:cNvPr>
            <p:cNvSpPr txBox="1"/>
            <p:nvPr/>
          </p:nvSpPr>
          <p:spPr>
            <a:xfrm>
              <a:off x="1400136" y="4938099"/>
              <a:ext cx="115929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2 sockets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2 CPUs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E40FFBF-FF9F-295E-1CDA-333D4D05EB6D}"/>
                </a:ext>
              </a:extLst>
            </p:cNvPr>
            <p:cNvSpPr txBox="1"/>
            <p:nvPr/>
          </p:nvSpPr>
          <p:spPr>
            <a:xfrm>
              <a:off x="9721326" y="4938099"/>
              <a:ext cx="19886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Double precision</a:t>
              </a:r>
            </a:p>
            <a:p>
              <a:pPr algn="l"/>
              <a:r>
                <a:rPr lang="en-US" dirty="0">
                  <a:solidFill>
                    <a:schemeClr val="bg1"/>
                  </a:solidFill>
                </a:rPr>
                <a:t>Peak: 187 </a:t>
              </a:r>
              <a:r>
                <a:rPr lang="en-US" dirty="0" err="1">
                  <a:solidFill>
                    <a:schemeClr val="bg1"/>
                  </a:solidFill>
                </a:rPr>
                <a:t>TFlops</a:t>
              </a:r>
              <a:endParaRPr lang="en-US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Oval 2">
            <a:extLst>
              <a:ext uri="{FF2B5EF4-FFF2-40B4-BE49-F238E27FC236}">
                <a16:creationId xmlns:a16="http://schemas.microsoft.com/office/drawing/2014/main" id="{32D4BD27-90EB-0EC4-CCD5-2D7D557115C6}"/>
              </a:ext>
            </a:extLst>
          </p:cNvPr>
          <p:cNvSpPr/>
          <p:nvPr/>
        </p:nvSpPr>
        <p:spPr>
          <a:xfrm>
            <a:off x="4815859" y="4494743"/>
            <a:ext cx="1937657" cy="84258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0770D32-552E-7F0B-A6A1-BD024F34F323}"/>
              </a:ext>
            </a:extLst>
          </p:cNvPr>
          <p:cNvSpPr/>
          <p:nvPr/>
        </p:nvSpPr>
        <p:spPr>
          <a:xfrm>
            <a:off x="6931214" y="4494743"/>
            <a:ext cx="1937657" cy="842584"/>
          </a:xfrm>
          <a:prstGeom prst="ellipse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CEDBCC2-673E-0347-7107-1965B96917C2}"/>
              </a:ext>
            </a:extLst>
          </p:cNvPr>
          <p:cNvSpPr txBox="1"/>
          <p:nvPr/>
        </p:nvSpPr>
        <p:spPr>
          <a:xfrm>
            <a:off x="1715660" y="6143774"/>
            <a:ext cx="80056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000" dirty="0">
                <a:solidFill>
                  <a:schemeClr val="bg1"/>
                </a:solidFill>
              </a:rPr>
              <a:t>Correct usage requires the knowledge of how the pieces interconnect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510C87B-5D82-D323-DEE5-676858F276A5}"/>
              </a:ext>
            </a:extLst>
          </p:cNvPr>
          <p:cNvSpPr txBox="1"/>
          <p:nvPr/>
        </p:nvSpPr>
        <p:spPr>
          <a:xfrm>
            <a:off x="981701" y="5381015"/>
            <a:ext cx="1029801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1) </a:t>
            </a:r>
            <a:r>
              <a:rPr lang="en-US" sz="1600" dirty="0" err="1">
                <a:solidFill>
                  <a:schemeClr val="bg1"/>
                </a:solidFill>
              </a:rPr>
              <a:t>mpiexec</a:t>
            </a:r>
            <a:r>
              <a:rPr lang="en-US" sz="1600" dirty="0">
                <a:solidFill>
                  <a:schemeClr val="bg1"/>
                </a:solidFill>
              </a:rPr>
              <a:t> –n1 –ppn1 ./EXE	rank allocates 1Tb		</a:t>
            </a:r>
            <a:r>
              <a:rPr lang="en-US" sz="1600" dirty="0">
                <a:solidFill>
                  <a:srgbClr val="FF0000"/>
                </a:solidFill>
              </a:rPr>
              <a:t>fails</a:t>
            </a:r>
            <a:r>
              <a:rPr lang="en-US" sz="1600" dirty="0">
                <a:solidFill>
                  <a:schemeClr val="bg1"/>
                </a:solidFill>
              </a:rPr>
              <a:t>		exceeds the limit of 512 Gb 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2) </a:t>
            </a:r>
            <a:r>
              <a:rPr lang="en-US" sz="1600" dirty="0" err="1">
                <a:solidFill>
                  <a:schemeClr val="bg1"/>
                </a:solidFill>
              </a:rPr>
              <a:t>mpiexec</a:t>
            </a:r>
            <a:r>
              <a:rPr lang="en-US" sz="1600" dirty="0">
                <a:solidFill>
                  <a:schemeClr val="bg1"/>
                </a:solidFill>
              </a:rPr>
              <a:t> –n2 –ppn2 ./EXE	2 ranks each allocate 512Gb	</a:t>
            </a:r>
            <a:r>
              <a:rPr lang="en-US" sz="1600" dirty="0">
                <a:solidFill>
                  <a:srgbClr val="FF0000"/>
                </a:solidFill>
              </a:rPr>
              <a:t>also fails	</a:t>
            </a:r>
            <a:r>
              <a:rPr lang="en-US" sz="1600" dirty="0">
                <a:solidFill>
                  <a:schemeClr val="bg1"/>
                </a:solidFill>
              </a:rPr>
              <a:t>	ranks land on the same socket</a:t>
            </a:r>
            <a:endParaRPr lang="en-US" sz="1600" dirty="0">
              <a:solidFill>
                <a:srgbClr val="FF0000"/>
              </a:solidFill>
            </a:endParaRPr>
          </a:p>
          <a:p>
            <a:r>
              <a:rPr lang="en-US" sz="1600" dirty="0">
                <a:solidFill>
                  <a:schemeClr val="bg1"/>
                </a:solidFill>
              </a:rPr>
              <a:t>3) </a:t>
            </a:r>
            <a:r>
              <a:rPr lang="en-US" sz="1600" dirty="0" err="1">
                <a:solidFill>
                  <a:schemeClr val="bg1"/>
                </a:solidFill>
              </a:rPr>
              <a:t>mpiexec</a:t>
            </a:r>
            <a:r>
              <a:rPr lang="en-US" sz="1600" dirty="0">
                <a:solidFill>
                  <a:schemeClr val="bg1"/>
                </a:solidFill>
              </a:rPr>
              <a:t> –n6 –ppn6 ./EXE	6 ranks each drive 1 GPU	</a:t>
            </a:r>
            <a:r>
              <a:rPr lang="en-US" sz="1600" dirty="0">
                <a:solidFill>
                  <a:srgbClr val="FF0000"/>
                </a:solidFill>
              </a:rPr>
              <a:t>very slow</a:t>
            </a:r>
            <a:r>
              <a:rPr lang="en-US" sz="1600" dirty="0">
                <a:solidFill>
                  <a:schemeClr val="bg1"/>
                </a:solidFill>
              </a:rPr>
              <a:t>		data traffic across sockets</a:t>
            </a:r>
            <a:endParaRPr lang="en-US" sz="1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1885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C04935-C5F0-DACE-9861-4AD7DDF0B9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F434C7-F60E-557F-B6D4-65A712F1FF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of a Single Compute-Node in Aurora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D044E27-E0F2-377F-2716-E1D8B1F6A97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32051" y="1292698"/>
            <a:ext cx="8086186" cy="4022725"/>
          </a:xfrm>
          <a:prstGeom prst="rect">
            <a:avLst/>
          </a:prstGeom>
          <a:ln w="18360"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6050FE8-9A5B-3933-40F3-416F715A7CCE}"/>
              </a:ext>
            </a:extLst>
          </p:cNvPr>
          <p:cNvSpPr txBox="1"/>
          <p:nvPr/>
        </p:nvSpPr>
        <p:spPr>
          <a:xfrm>
            <a:off x="8330084" y="1835466"/>
            <a:ext cx="3938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sockets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 CPU per socket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3 GPUs per socket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52 cores per 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threads per core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104 threads per 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512 Gb DDR per 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64 Gb HBM per CPU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tiles (mini-GPUs) per GPU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64 Gb per tile (128 Gb GPU)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545AF45-091C-61F7-6A18-A8C0D52853FD}"/>
              </a:ext>
            </a:extLst>
          </p:cNvPr>
          <p:cNvSpPr txBox="1"/>
          <p:nvPr/>
        </p:nvSpPr>
        <p:spPr>
          <a:xfrm>
            <a:off x="2368443" y="6078144"/>
            <a:ext cx="7418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How to best assign 12 MPI ranks in the node?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3D17E8-B42E-129F-7090-0AB831F65B4D}"/>
              </a:ext>
            </a:extLst>
          </p:cNvPr>
          <p:cNvSpPr txBox="1"/>
          <p:nvPr/>
        </p:nvSpPr>
        <p:spPr>
          <a:xfrm>
            <a:off x="914367" y="5462264"/>
            <a:ext cx="1111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12 MPI ranks per node is the most common configuration (1 MPI rank per 1 GPU tile; 12 tiles total)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Avoid jam packing the parallel tasks. Instead, evenly distribute them over the available resources.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6E97EE-3473-F944-A27C-98CE543231E7}"/>
              </a:ext>
            </a:extLst>
          </p:cNvPr>
          <p:cNvGrpSpPr/>
          <p:nvPr/>
        </p:nvGrpSpPr>
        <p:grpSpPr>
          <a:xfrm>
            <a:off x="2774126" y="3065457"/>
            <a:ext cx="3444913" cy="1925917"/>
            <a:chOff x="2774126" y="3065457"/>
            <a:chExt cx="3444913" cy="192591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B00E5699-645E-2463-40C5-0FAAF95F7F0B}"/>
                </a:ext>
              </a:extLst>
            </p:cNvPr>
            <p:cNvGrpSpPr/>
            <p:nvPr/>
          </p:nvGrpSpPr>
          <p:grpSpPr>
            <a:xfrm>
              <a:off x="3472303" y="3065457"/>
              <a:ext cx="862034" cy="269888"/>
              <a:chOff x="3472303" y="3065457"/>
              <a:chExt cx="862034" cy="269888"/>
            </a:xfrm>
          </p:grpSpPr>
          <p:sp>
            <p:nvSpPr>
              <p:cNvPr id="24" name="Rectangle 23">
                <a:extLst>
                  <a:ext uri="{FF2B5EF4-FFF2-40B4-BE49-F238E27FC236}">
                    <a16:creationId xmlns:a16="http://schemas.microsoft.com/office/drawing/2014/main" id="{616F16B8-532A-B322-ABCF-5B7B4A9DB55C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B25FABF5-DA98-55FA-BBF6-3891D20E3E01}"/>
                  </a:ext>
                </a:extLst>
              </p:cNvPr>
              <p:cNvCxnSpPr>
                <a:cxnSpLocks/>
                <a:stCxn id="24" idx="0"/>
                <a:endCxn id="24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132E91AE-C47F-4288-FDE0-498A1054D493}"/>
                </a:ext>
              </a:extLst>
            </p:cNvPr>
            <p:cNvGrpSpPr/>
            <p:nvPr/>
          </p:nvGrpSpPr>
          <p:grpSpPr>
            <a:xfrm>
              <a:off x="4672034" y="3065457"/>
              <a:ext cx="862034" cy="269888"/>
              <a:chOff x="3472303" y="3065457"/>
              <a:chExt cx="862034" cy="269888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79660FEE-A319-2D88-E510-14937BDA54C4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23" name="Straight Connector 22">
                <a:extLst>
                  <a:ext uri="{FF2B5EF4-FFF2-40B4-BE49-F238E27FC236}">
                    <a16:creationId xmlns:a16="http://schemas.microsoft.com/office/drawing/2014/main" id="{136AC2E5-A069-6B2B-528D-5C31708B6AB2}"/>
                  </a:ext>
                </a:extLst>
              </p:cNvPr>
              <p:cNvCxnSpPr>
                <a:cxnSpLocks/>
                <a:stCxn id="22" idx="0"/>
                <a:endCxn id="22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4A79675-AC0D-A68C-0D1F-0BC7950F80E3}"/>
                </a:ext>
              </a:extLst>
            </p:cNvPr>
            <p:cNvGrpSpPr/>
            <p:nvPr/>
          </p:nvGrpSpPr>
          <p:grpSpPr>
            <a:xfrm>
              <a:off x="5357005" y="3908468"/>
              <a:ext cx="862034" cy="269888"/>
              <a:chOff x="3472303" y="3065457"/>
              <a:chExt cx="862034" cy="26988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F04B13C9-639C-D3A9-6F29-078BC5EB0FCC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160BEC98-5B72-876B-028E-6CAA45DB0682}"/>
                  </a:ext>
                </a:extLst>
              </p:cNvPr>
              <p:cNvCxnSpPr>
                <a:cxnSpLocks/>
                <a:stCxn id="20" idx="0"/>
                <a:endCxn id="20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5616B580-7997-9551-084F-D9997612347A}"/>
                </a:ext>
              </a:extLst>
            </p:cNvPr>
            <p:cNvGrpSpPr/>
            <p:nvPr/>
          </p:nvGrpSpPr>
          <p:grpSpPr>
            <a:xfrm>
              <a:off x="2774126" y="3892356"/>
              <a:ext cx="862034" cy="269888"/>
              <a:chOff x="3472303" y="3065457"/>
              <a:chExt cx="862034" cy="26988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54663083-1F1C-E1EB-F7AA-0C3DC7536A1B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ED8BB301-FA89-5B95-5FE1-5EC65A346BBA}"/>
                  </a:ext>
                </a:extLst>
              </p:cNvPr>
              <p:cNvCxnSpPr>
                <a:cxnSpLocks/>
                <a:stCxn id="18" idx="0"/>
                <a:endCxn id="18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39E27F84-50BD-81E1-188D-F8A78C7B57D8}"/>
                </a:ext>
              </a:extLst>
            </p:cNvPr>
            <p:cNvGrpSpPr/>
            <p:nvPr/>
          </p:nvGrpSpPr>
          <p:grpSpPr>
            <a:xfrm>
              <a:off x="3466298" y="4721486"/>
              <a:ext cx="862034" cy="269888"/>
              <a:chOff x="3472303" y="3065457"/>
              <a:chExt cx="862034" cy="26988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2A9067B4-08D6-6A23-236F-4181772FF019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D0DB9401-29AE-9A77-CA30-95609E04AB3C}"/>
                  </a:ext>
                </a:extLst>
              </p:cNvPr>
              <p:cNvCxnSpPr>
                <a:cxnSpLocks/>
                <a:stCxn id="16" idx="0"/>
                <a:endCxn id="16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7CBF561-40DC-1D74-4F0D-E29AF73E16CC}"/>
                </a:ext>
              </a:extLst>
            </p:cNvPr>
            <p:cNvGrpSpPr/>
            <p:nvPr/>
          </p:nvGrpSpPr>
          <p:grpSpPr>
            <a:xfrm>
              <a:off x="4666025" y="4720815"/>
              <a:ext cx="862034" cy="269888"/>
              <a:chOff x="3472303" y="3065457"/>
              <a:chExt cx="862034" cy="2698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8A1F7405-6A71-0BD9-45DC-183CE0E7793B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A4978028-F5CB-58EA-7F6D-C5E270378B03}"/>
                  </a:ext>
                </a:extLst>
              </p:cNvPr>
              <p:cNvCxnSpPr>
                <a:cxnSpLocks/>
                <a:stCxn id="14" idx="0"/>
                <a:endCxn id="14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</p:spTree>
    <p:extLst>
      <p:ext uri="{BB962C8B-B14F-4D97-AF65-F5344CB8AC3E}">
        <p14:creationId xmlns:p14="http://schemas.microsoft.com/office/powerpoint/2010/main" val="29733571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9B54A3-63D8-EEE6-951E-9CFCDE00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Optimal MPI Rank Binding to CPU Cores in Aurora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C03E9E-8E6C-AB96-5EFB-68BC23824D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/>
        </p:blipFill>
        <p:spPr>
          <a:xfrm>
            <a:off x="2663375" y="1574748"/>
            <a:ext cx="7983962" cy="4247555"/>
          </a:xfrm>
          <a:prstGeom prst="rect">
            <a:avLst/>
          </a:prstGeom>
          <a:ln w="18360">
            <a:noFill/>
          </a:ln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D05C6E15-69E7-C3BA-10AA-B725890091A1}"/>
              </a:ext>
            </a:extLst>
          </p:cNvPr>
          <p:cNvGrpSpPr/>
          <p:nvPr/>
        </p:nvGrpSpPr>
        <p:grpSpPr>
          <a:xfrm>
            <a:off x="1242090" y="1952170"/>
            <a:ext cx="1505540" cy="3487024"/>
            <a:chOff x="1242090" y="1952170"/>
            <a:chExt cx="1505540" cy="348702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821AE1D-9A40-D609-70E9-29B576A4FE6C}"/>
                </a:ext>
              </a:extLst>
            </p:cNvPr>
            <p:cNvSpPr txBox="1"/>
            <p:nvPr/>
          </p:nvSpPr>
          <p:spPr>
            <a:xfrm>
              <a:off x="1242090" y="1952170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2737E80-7BD8-8CB3-2BB5-66D726502647}"/>
                </a:ext>
              </a:extLst>
            </p:cNvPr>
            <p:cNvSpPr txBox="1"/>
            <p:nvPr/>
          </p:nvSpPr>
          <p:spPr>
            <a:xfrm>
              <a:off x="1242090" y="2879615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64 Gb HBM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DD6F25F-CC0B-B74E-ABFC-4BD46EC1A18E}"/>
                </a:ext>
              </a:extLst>
            </p:cNvPr>
            <p:cNvSpPr txBox="1"/>
            <p:nvPr/>
          </p:nvSpPr>
          <p:spPr>
            <a:xfrm>
              <a:off x="1242090" y="4126919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223E067-E184-53F3-FA4D-1CF9DD7BB6D6}"/>
                </a:ext>
              </a:extLst>
            </p:cNvPr>
            <p:cNvSpPr txBox="1"/>
            <p:nvPr/>
          </p:nvSpPr>
          <p:spPr>
            <a:xfrm>
              <a:off x="1242090" y="5069862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64 Gb HBM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D230F63-42CC-8523-EDE9-03CBC1FEAEE8}"/>
              </a:ext>
            </a:extLst>
          </p:cNvPr>
          <p:cNvGrpSpPr/>
          <p:nvPr/>
        </p:nvGrpSpPr>
        <p:grpSpPr>
          <a:xfrm>
            <a:off x="10021176" y="2212810"/>
            <a:ext cx="1993569" cy="3174553"/>
            <a:chOff x="10021176" y="2212810"/>
            <a:chExt cx="1993569" cy="3174553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D6DA0527-10D2-860E-0566-3AFA49E8EFC3}"/>
                </a:ext>
              </a:extLst>
            </p:cNvPr>
            <p:cNvSpPr txBox="1"/>
            <p:nvPr/>
          </p:nvSpPr>
          <p:spPr>
            <a:xfrm>
              <a:off x="10276244" y="2212810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rgbClr val="7A9EC8"/>
                  </a:solidFill>
                </a:rPr>
                <a:t>CPU 0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5D821F6-C91E-77D5-55C0-DBE4E4F9DDF1}"/>
                </a:ext>
              </a:extLst>
            </p:cNvPr>
            <p:cNvSpPr txBox="1"/>
            <p:nvPr/>
          </p:nvSpPr>
          <p:spPr>
            <a:xfrm>
              <a:off x="10233514" y="4396405"/>
              <a:ext cx="9412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b="1" dirty="0">
                  <a:solidFill>
                    <a:schemeClr val="accent3">
                      <a:lumMod val="20000"/>
                      <a:lumOff val="80000"/>
                    </a:schemeClr>
                  </a:solidFill>
                </a:rPr>
                <a:t>CPU 1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BA18A2F-F737-4FCF-746E-C3E1EAD8A55B}"/>
                </a:ext>
              </a:extLst>
            </p:cNvPr>
            <p:cNvSpPr txBox="1"/>
            <p:nvPr/>
          </p:nvSpPr>
          <p:spPr>
            <a:xfrm>
              <a:off x="10050746" y="2620306"/>
              <a:ext cx="1963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Cores: 1 – 51</a:t>
              </a:r>
            </a:p>
            <a:p>
              <a:pPr algn="l"/>
              <a:r>
                <a:rPr lang="en-US" sz="1400" dirty="0" err="1">
                  <a:solidFill>
                    <a:schemeClr val="bg1"/>
                  </a:solidFill>
                </a:rPr>
                <a:t>Hyperthreads</a:t>
              </a:r>
              <a:r>
                <a:rPr lang="en-US" sz="1400" dirty="0">
                  <a:solidFill>
                    <a:schemeClr val="bg1"/>
                  </a:solidFill>
                </a:rPr>
                <a:t> 105-155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2031AE8-99F3-22E9-5644-9C8ADE7ADC24}"/>
                </a:ext>
              </a:extLst>
            </p:cNvPr>
            <p:cNvSpPr txBox="1"/>
            <p:nvPr/>
          </p:nvSpPr>
          <p:spPr>
            <a:xfrm>
              <a:off x="10021176" y="4802588"/>
              <a:ext cx="1963999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bg1"/>
                  </a:solidFill>
                </a:rPr>
                <a:t>Cores: 53 – 103</a:t>
              </a:r>
            </a:p>
            <a:p>
              <a:r>
                <a:rPr lang="en-US" sz="1400" dirty="0" err="1">
                  <a:solidFill>
                    <a:schemeClr val="bg1"/>
                  </a:solidFill>
                </a:rPr>
                <a:t>Hyperthreads</a:t>
              </a:r>
              <a:r>
                <a:rPr lang="en-US" sz="1400" dirty="0">
                  <a:solidFill>
                    <a:schemeClr val="bg1"/>
                  </a:solidFill>
                </a:rPr>
                <a:t> 157-207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DE5DCCD-3089-5CC8-19A1-970306437604}"/>
              </a:ext>
            </a:extLst>
          </p:cNvPr>
          <p:cNvSpPr/>
          <p:nvPr/>
        </p:nvSpPr>
        <p:spPr>
          <a:xfrm>
            <a:off x="336486" y="5870115"/>
            <a:ext cx="11802099" cy="783615"/>
          </a:xfrm>
          <a:prstGeom prst="rect">
            <a:avLst/>
          </a:prstGeom>
          <a:noFill/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export 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CPU_BIND_SCHEME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="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--</a:t>
            </a:r>
            <a:r>
              <a:rPr lang="en-US" sz="1800" strike="noStrike" spc="-1" dirty="0" err="1">
                <a:solidFill>
                  <a:srgbClr val="FFFF00"/>
                </a:solidFill>
                <a:latin typeface="InconsolataGo Nerd Font"/>
              </a:rPr>
              <a:t>cpu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-bind=list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:</a:t>
            </a:r>
            <a:r>
              <a:rPr lang="en-US" sz="1800" strike="noStrike" spc="-1" dirty="0">
                <a:solidFill>
                  <a:srgbClr val="7A9EC8"/>
                </a:solidFill>
                <a:latin typeface="InconsolataGo Nerd Font"/>
              </a:rPr>
              <a:t>1-8:9-16:17-24:25-32:33-40:41-48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:</a:t>
            </a:r>
            <a:r>
              <a:rPr lang="en-US" sz="1800" strike="noStrike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InconsolataGo Nerd Font"/>
              </a:rPr>
              <a:t>53-60:61-68:69-76:77-84:85-92:93-100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"</a:t>
            </a:r>
            <a:endParaRPr lang="en-US" sz="1800" strike="noStrike" spc="-1" dirty="0">
              <a:solidFill>
                <a:schemeClr val="bg1"/>
              </a:solidFill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strike="noStrike" spc="-1" dirty="0" err="1">
                <a:solidFill>
                  <a:schemeClr val="bg1"/>
                </a:solidFill>
                <a:latin typeface="InconsolataGo Nerd Font"/>
              </a:rPr>
              <a:t>mpiexec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 -n 12 -</a:t>
            </a:r>
            <a:r>
              <a:rPr lang="en-US" sz="1800" strike="noStrike" spc="-1" dirty="0" err="1">
                <a:solidFill>
                  <a:schemeClr val="bg1"/>
                </a:solidFill>
                <a:latin typeface="InconsolataGo Nerd Font"/>
              </a:rPr>
              <a:t>ppn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 12 ${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CPU_BIND_SCHEME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} ./EXE </a:t>
            </a:r>
            <a:br>
              <a:rPr sz="1800" dirty="0">
                <a:solidFill>
                  <a:schemeClr val="bg1"/>
                </a:solidFill>
              </a:rPr>
            </a:br>
            <a:r>
              <a:rPr lang="en-US" sz="1800" b="0" strike="noStrike" spc="-1" dirty="0">
                <a:solidFill>
                  <a:schemeClr val="bg1"/>
                </a:solidFill>
                <a:latin typeface="Arial"/>
              </a:rPr>
              <a:t>	</a:t>
            </a:r>
            <a:br>
              <a:rPr sz="1800" dirty="0">
                <a:solidFill>
                  <a:schemeClr val="bg1"/>
                </a:solidFill>
              </a:rPr>
            </a:br>
            <a:r>
              <a:rPr lang="en-US" sz="1800" b="0" strike="noStrike" spc="-1" dirty="0">
                <a:solidFill>
                  <a:schemeClr val="bg1"/>
                </a:solidFill>
                <a:latin typeface="Arial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DF6E50-E866-1D34-5DBD-620A4EA1BE5E}"/>
              </a:ext>
            </a:extLst>
          </p:cNvPr>
          <p:cNvSpPr txBox="1"/>
          <p:nvPr/>
        </p:nvSpPr>
        <p:spPr>
          <a:xfrm>
            <a:off x="1039484" y="1219826"/>
            <a:ext cx="108973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6 MPI ranks share 512 Gb DDR and 64 Gb HBM	1 MPI rank can spawn 8 OpenMP threads (8 cores)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052F3E2-527D-1285-7C56-B6E84331B7D0}"/>
              </a:ext>
            </a:extLst>
          </p:cNvPr>
          <p:cNvSpPr txBox="1"/>
          <p:nvPr/>
        </p:nvSpPr>
        <p:spPr>
          <a:xfrm>
            <a:off x="5868450" y="648162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7A9EC8"/>
                </a:solidFill>
              </a:rPr>
              <a:t>Socket 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763B573-8D75-20EF-15F1-61C8B21BD089}"/>
              </a:ext>
            </a:extLst>
          </p:cNvPr>
          <p:cNvSpPr txBox="1"/>
          <p:nvPr/>
        </p:nvSpPr>
        <p:spPr>
          <a:xfrm>
            <a:off x="9338984" y="648162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Socket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D0732E-DCD6-8AC0-804D-24F12E5D01DE}"/>
              </a:ext>
            </a:extLst>
          </p:cNvPr>
          <p:cNvSpPr txBox="1"/>
          <p:nvPr/>
        </p:nvSpPr>
        <p:spPr>
          <a:xfrm>
            <a:off x="2522909" y="872966"/>
            <a:ext cx="76995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</a:rPr>
              <a:t>Having 12 MPI ranks and 2 CPUs implies assigning 6 MPI ranks per CPU</a:t>
            </a:r>
          </a:p>
        </p:txBody>
      </p:sp>
    </p:spTree>
    <p:extLst>
      <p:ext uri="{BB962C8B-B14F-4D97-AF65-F5344CB8AC3E}">
        <p14:creationId xmlns:p14="http://schemas.microsoft.com/office/powerpoint/2010/main" val="3644711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B01AE6-FE5C-6D96-4C2F-C8BEF14406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7B69C-0179-FB39-8E63-FFD55A6F3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Topology of a Single Compute-Node in Aurora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59CF554-B0A6-83BC-3117-732ED90389C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tretch/>
        </p:blipFill>
        <p:spPr>
          <a:xfrm>
            <a:off x="432051" y="1292698"/>
            <a:ext cx="8086186" cy="4022725"/>
          </a:xfrm>
          <a:prstGeom prst="rect">
            <a:avLst/>
          </a:prstGeom>
          <a:ln w="18360"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60C4C9B-F934-C9AA-7820-26110AF653E6}"/>
              </a:ext>
            </a:extLst>
          </p:cNvPr>
          <p:cNvSpPr txBox="1"/>
          <p:nvPr/>
        </p:nvSpPr>
        <p:spPr>
          <a:xfrm>
            <a:off x="2058477" y="6078144"/>
            <a:ext cx="741881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2400" dirty="0">
                <a:solidFill>
                  <a:schemeClr val="bg1"/>
                </a:solidFill>
              </a:rPr>
              <a:t>How to best assign 12 MPI ranks per node?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7ACFC24-858D-75B1-6BF0-992EFC1DCEDB}"/>
              </a:ext>
            </a:extLst>
          </p:cNvPr>
          <p:cNvSpPr txBox="1"/>
          <p:nvPr/>
        </p:nvSpPr>
        <p:spPr>
          <a:xfrm>
            <a:off x="914367" y="5462264"/>
            <a:ext cx="111181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7801"/>
                </a:solidFill>
              </a:rPr>
              <a:t>Each PVC GPU has two tiles, and each tile has a separate 64 Gb HBM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We want to pin the MPI rank to the CPU cores and the GPU-tile residing on the same socket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019F56E-DEB0-E43B-FA2B-E4566F71A148}"/>
              </a:ext>
            </a:extLst>
          </p:cNvPr>
          <p:cNvGrpSpPr/>
          <p:nvPr/>
        </p:nvGrpSpPr>
        <p:grpSpPr>
          <a:xfrm>
            <a:off x="2774126" y="3065457"/>
            <a:ext cx="3444913" cy="1925917"/>
            <a:chOff x="2774126" y="3065457"/>
            <a:chExt cx="3444913" cy="1925917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FD5C6878-C58D-64F7-43F3-BD043B35CDD2}"/>
                </a:ext>
              </a:extLst>
            </p:cNvPr>
            <p:cNvGrpSpPr/>
            <p:nvPr/>
          </p:nvGrpSpPr>
          <p:grpSpPr>
            <a:xfrm>
              <a:off x="3472303" y="3065457"/>
              <a:ext cx="862034" cy="269888"/>
              <a:chOff x="3472303" y="3065457"/>
              <a:chExt cx="862034" cy="269888"/>
            </a:xfrm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DAFF849D-AB21-69F6-D788-77767F8150BB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3B63E9EE-0740-C07B-FDF8-BD37A9C55762}"/>
                  </a:ext>
                </a:extLst>
              </p:cNvPr>
              <p:cNvCxnSpPr>
                <a:cxnSpLocks/>
                <a:stCxn id="3" idx="0"/>
                <a:endCxn id="3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B099CD2B-57F9-44C3-1E10-E86023E4D1E8}"/>
                </a:ext>
              </a:extLst>
            </p:cNvPr>
            <p:cNvGrpSpPr/>
            <p:nvPr/>
          </p:nvGrpSpPr>
          <p:grpSpPr>
            <a:xfrm>
              <a:off x="4672034" y="3065457"/>
              <a:ext cx="862034" cy="269888"/>
              <a:chOff x="3472303" y="3065457"/>
              <a:chExt cx="862034" cy="26988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E7C09B27-A3CD-AA82-09E1-E83191B13078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83A6FE33-4B14-DC82-A3AA-111BA675A591}"/>
                  </a:ext>
                </a:extLst>
              </p:cNvPr>
              <p:cNvCxnSpPr>
                <a:cxnSpLocks/>
                <a:stCxn id="14" idx="0"/>
                <a:endCxn id="14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2856DCB-4CB2-F0FF-C626-8F632731B266}"/>
                </a:ext>
              </a:extLst>
            </p:cNvPr>
            <p:cNvGrpSpPr/>
            <p:nvPr/>
          </p:nvGrpSpPr>
          <p:grpSpPr>
            <a:xfrm>
              <a:off x="5357005" y="3908468"/>
              <a:ext cx="862034" cy="269888"/>
              <a:chOff x="3472303" y="3065457"/>
              <a:chExt cx="862034" cy="269888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FA8A166E-E1CC-1F6C-FB7C-5BB0E41E287F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A2259235-7A0E-C31D-4CF7-2BE79E135D5A}"/>
                  </a:ext>
                </a:extLst>
              </p:cNvPr>
              <p:cNvCxnSpPr>
                <a:cxnSpLocks/>
                <a:stCxn id="17" idx="0"/>
                <a:endCxn id="17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FA33040D-342D-70E4-2A39-E512F5F42068}"/>
                </a:ext>
              </a:extLst>
            </p:cNvPr>
            <p:cNvGrpSpPr/>
            <p:nvPr/>
          </p:nvGrpSpPr>
          <p:grpSpPr>
            <a:xfrm>
              <a:off x="2774126" y="3892356"/>
              <a:ext cx="862034" cy="269888"/>
              <a:chOff x="3472303" y="3065457"/>
              <a:chExt cx="862034" cy="26988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E5D86881-F3ED-A7CB-E743-405E7CDAFB07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07EB9372-7B07-8FFB-5139-2DF72146325C}"/>
                  </a:ext>
                </a:extLst>
              </p:cNvPr>
              <p:cNvCxnSpPr>
                <a:cxnSpLocks/>
                <a:stCxn id="20" idx="0"/>
                <a:endCxn id="20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AC9CEA1-E6A7-8E86-D782-4C8D5C38B60D}"/>
                </a:ext>
              </a:extLst>
            </p:cNvPr>
            <p:cNvGrpSpPr/>
            <p:nvPr/>
          </p:nvGrpSpPr>
          <p:grpSpPr>
            <a:xfrm>
              <a:off x="3466298" y="4721486"/>
              <a:ext cx="862034" cy="269888"/>
              <a:chOff x="3472303" y="3065457"/>
              <a:chExt cx="862034" cy="269888"/>
            </a:xfrm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65FB843F-67ED-D6DC-BF6F-E37BD3A1B754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6FD36C05-B9CF-7683-1FC9-62E17E35F628}"/>
                  </a:ext>
                </a:extLst>
              </p:cNvPr>
              <p:cNvCxnSpPr>
                <a:cxnSpLocks/>
                <a:stCxn id="23" idx="0"/>
                <a:endCxn id="23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7923575-BEB0-B486-9FCD-2F13CFA6A62F}"/>
                </a:ext>
              </a:extLst>
            </p:cNvPr>
            <p:cNvGrpSpPr/>
            <p:nvPr/>
          </p:nvGrpSpPr>
          <p:grpSpPr>
            <a:xfrm>
              <a:off x="4666025" y="4720815"/>
              <a:ext cx="862034" cy="269888"/>
              <a:chOff x="3472303" y="3065457"/>
              <a:chExt cx="862034" cy="269888"/>
            </a:xfrm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70DDBD8A-FAE1-C577-25DC-6E7D79D574B6}"/>
                  </a:ext>
                </a:extLst>
              </p:cNvPr>
              <p:cNvSpPr/>
              <p:nvPr/>
            </p:nvSpPr>
            <p:spPr>
              <a:xfrm>
                <a:off x="3472303" y="3065457"/>
                <a:ext cx="862034" cy="269888"/>
              </a:xfrm>
              <a:prstGeom prst="rect">
                <a:avLst/>
              </a:prstGeom>
              <a:solidFill>
                <a:srgbClr val="FF7801"/>
              </a:solidFill>
              <a:ln w="25400"/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rIns="0" rtlCol="0" anchor="ctr"/>
              <a:lstStyle/>
              <a:p>
                <a:r>
                  <a:rPr lang="en-US" sz="900" dirty="0">
                    <a:solidFill>
                      <a:schemeClr val="tx1"/>
                    </a:solidFill>
                  </a:rPr>
                  <a:t>   64Gb    64Gb</a:t>
                </a:r>
              </a:p>
            </p:txBody>
          </p:sp>
          <p:cxnSp>
            <p:nvCxnSpPr>
              <p:cNvPr id="27" name="Straight Connector 26">
                <a:extLst>
                  <a:ext uri="{FF2B5EF4-FFF2-40B4-BE49-F238E27FC236}">
                    <a16:creationId xmlns:a16="http://schemas.microsoft.com/office/drawing/2014/main" id="{D469C64C-DBEC-39EF-3129-7B92462AE040}"/>
                  </a:ext>
                </a:extLst>
              </p:cNvPr>
              <p:cNvCxnSpPr>
                <a:cxnSpLocks/>
                <a:stCxn id="26" idx="0"/>
                <a:endCxn id="26" idx="2"/>
              </p:cNvCxnSpPr>
              <p:nvPr/>
            </p:nvCxnSpPr>
            <p:spPr>
              <a:xfrm>
                <a:off x="3903320" y="3065457"/>
                <a:ext cx="0" cy="269888"/>
              </a:xfrm>
              <a:prstGeom prst="line">
                <a:avLst/>
              </a:prstGeom>
              <a:ln w="254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0EAA49FC-91D1-4114-BA49-38169FB6478C}"/>
              </a:ext>
            </a:extLst>
          </p:cNvPr>
          <p:cNvSpPr txBox="1"/>
          <p:nvPr/>
        </p:nvSpPr>
        <p:spPr>
          <a:xfrm>
            <a:off x="8330084" y="1835466"/>
            <a:ext cx="393895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sockets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 CPU per socket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3 GPUs per socket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52 cores per 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threads per core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104 threads per 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512 Gb DDR per CPU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64 Gb HBM per CPU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GPU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2 tiles (mini-GPUs) per GPU</a:t>
            </a:r>
          </a:p>
          <a:p>
            <a:pPr marL="742939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64 Gb per tile (128 Gb GPU)</a:t>
            </a:r>
          </a:p>
        </p:txBody>
      </p:sp>
    </p:spTree>
    <p:extLst>
      <p:ext uri="{BB962C8B-B14F-4D97-AF65-F5344CB8AC3E}">
        <p14:creationId xmlns:p14="http://schemas.microsoft.com/office/powerpoint/2010/main" val="34051489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1AD296-87E8-BC49-CE8A-81063CF4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Bind MPI Rank to the Nearest GPU Tile on a Socket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11C9DA9-2DFC-570A-58FE-094066C173B5}"/>
              </a:ext>
            </a:extLst>
          </p:cNvPr>
          <p:cNvSpPr/>
          <p:nvPr/>
        </p:nvSpPr>
        <p:spPr>
          <a:xfrm>
            <a:off x="571500" y="5339184"/>
            <a:ext cx="11620500" cy="1314237"/>
          </a:xfrm>
          <a:prstGeom prst="rect">
            <a:avLst/>
          </a:prstGeom>
          <a:noFill/>
          <a:ln w="1836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solidFill>
                  <a:schemeClr val="bg1"/>
                </a:solidFill>
                <a:latin typeface="InconsolataGo Nerd Font"/>
              </a:rPr>
              <a:t>export </a:t>
            </a:r>
            <a:r>
              <a:rPr lang="en-US" spc="-1" dirty="0">
                <a:solidFill>
                  <a:srgbClr val="FFFF00"/>
                </a:solidFill>
                <a:latin typeface="InconsolataGo Nerd Font"/>
              </a:rPr>
              <a:t>CPU_BIND_SCHEME</a:t>
            </a:r>
            <a:r>
              <a:rPr lang="en-US" spc="-1" dirty="0">
                <a:solidFill>
                  <a:schemeClr val="bg1"/>
                </a:solidFill>
                <a:latin typeface="InconsolataGo Nerd Font"/>
              </a:rPr>
              <a:t>="--</a:t>
            </a:r>
            <a:r>
              <a:rPr lang="en-US" spc="-1" dirty="0" err="1">
                <a:solidFill>
                  <a:schemeClr val="bg1"/>
                </a:solidFill>
                <a:latin typeface="InconsolataGo Nerd Font"/>
              </a:rPr>
              <a:t>cpu</a:t>
            </a:r>
            <a:r>
              <a:rPr lang="en-US" spc="-1" dirty="0">
                <a:solidFill>
                  <a:schemeClr val="bg1"/>
                </a:solidFill>
                <a:latin typeface="InconsolataGo Nerd Font"/>
              </a:rPr>
              <a:t>-bind=list:</a:t>
            </a:r>
            <a:r>
              <a:rPr lang="en-US" spc="-1" dirty="0">
                <a:solidFill>
                  <a:srgbClr val="7A9EC8"/>
                </a:solidFill>
                <a:latin typeface="InconsolataGo Nerd Font"/>
              </a:rPr>
              <a:t>1-8:9-16:17-24:25-32:33-40:41-48</a:t>
            </a:r>
            <a:r>
              <a:rPr lang="en-US" spc="-1" dirty="0">
                <a:solidFill>
                  <a:schemeClr val="bg1"/>
                </a:solidFill>
                <a:latin typeface="InconsolataGo Nerd Font"/>
              </a:rPr>
              <a:t>:</a:t>
            </a:r>
            <a:r>
              <a:rPr lang="en-US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InconsolataGo Nerd Font"/>
              </a:rPr>
              <a:t>53-60:61-68:69-76:77-84:85-92:93-100</a:t>
            </a:r>
            <a:r>
              <a:rPr lang="en-US" spc="-1" dirty="0">
                <a:solidFill>
                  <a:schemeClr val="bg1"/>
                </a:solidFill>
                <a:latin typeface="InconsolataGo Nerd Font"/>
              </a:rPr>
              <a:t>"</a:t>
            </a:r>
            <a:r>
              <a:rPr lang="en-US" sz="1800" strike="noStrike" spc="-1" dirty="0">
                <a:solidFill>
                  <a:schemeClr val="bg1"/>
                </a:solidFill>
                <a:latin typeface="Calibri"/>
              </a:rPr>
              <a:t> </a:t>
            </a:r>
            <a:endParaRPr lang="en-US" sz="1800" strike="noStrike" spc="-1" dirty="0">
              <a:solidFill>
                <a:schemeClr val="bg1"/>
              </a:solidFill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export 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GPU_BIND_SCHEME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="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--</a:t>
            </a:r>
            <a:r>
              <a:rPr lang="en-US" sz="1800" strike="noStrike" spc="-1" dirty="0" err="1">
                <a:solidFill>
                  <a:srgbClr val="FFFF00"/>
                </a:solidFill>
                <a:latin typeface="InconsolataGo Nerd Font"/>
              </a:rPr>
              <a:t>gpu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</a:rPr>
              <a:t>-bind=list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:</a:t>
            </a:r>
            <a:r>
              <a:rPr lang="en-US" sz="1800" strike="noStrike" spc="-1" dirty="0">
                <a:solidFill>
                  <a:srgbClr val="7A9EC8"/>
                </a:solidFill>
                <a:latin typeface="InconsolataGo Nerd Font"/>
              </a:rPr>
              <a:t>0.0:0.1:1.0:1.1:2.0:2.1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:</a:t>
            </a:r>
            <a:r>
              <a:rPr lang="en-US" sz="1800" strike="noStrike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InconsolataGo Nerd Font"/>
              </a:rPr>
              <a:t>3.0:3.1:4.0:4.1:5.0:5.1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</a:rPr>
              <a:t>” </a:t>
            </a:r>
            <a:r>
              <a:rPr lang="en-US" spc="-1" dirty="0">
                <a:solidFill>
                  <a:schemeClr val="bg1"/>
                </a:solidFill>
                <a:latin typeface="Calibri"/>
              </a:rPr>
              <a:t>(</a:t>
            </a:r>
            <a:r>
              <a:rPr lang="en-US" spc="-1" dirty="0" err="1">
                <a:solidFill>
                  <a:schemeClr val="bg1"/>
                </a:solidFill>
                <a:latin typeface="Calibri"/>
              </a:rPr>
              <a:t>GPU_id.Tile_id</a:t>
            </a:r>
            <a:r>
              <a:rPr lang="en-US" spc="-1" dirty="0">
                <a:solidFill>
                  <a:schemeClr val="bg1"/>
                </a:solidFill>
                <a:latin typeface="Calibri"/>
              </a:rPr>
              <a:t>)</a:t>
            </a:r>
            <a:endParaRPr lang="en-US" sz="1800" strike="noStrike" spc="-1" dirty="0">
              <a:solidFill>
                <a:schemeClr val="bg1"/>
              </a:solidFill>
              <a:latin typeface="Arial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pc="-1" dirty="0">
                <a:solidFill>
                  <a:schemeClr val="bg1"/>
                </a:solidFill>
                <a:latin typeface="Calibri"/>
                <a:ea typeface="Noto Sans CJK SC"/>
              </a:rPr>
              <a:t>export </a:t>
            </a:r>
            <a:r>
              <a:rPr lang="en-US" spc="-1" dirty="0">
                <a:solidFill>
                  <a:srgbClr val="FFFF00"/>
                </a:solidFill>
                <a:latin typeface="InconsolataGo Nerd Font"/>
                <a:ea typeface="Noto Sans CJK SC"/>
              </a:rPr>
              <a:t>ZE_FLAT_DEVICE_HIERARCHY=COMPOSITE </a:t>
            </a:r>
            <a:r>
              <a:rPr lang="en-US" spc="-1" dirty="0">
                <a:solidFill>
                  <a:schemeClr val="bg1"/>
                </a:solidFill>
                <a:latin typeface="Calibri"/>
                <a:ea typeface="Noto Sans CJK SC"/>
              </a:rPr>
              <a:t>(default option in Aurora)</a:t>
            </a:r>
            <a:endParaRPr lang="en-US" sz="1800" strike="noStrike" spc="-1" dirty="0">
              <a:solidFill>
                <a:schemeClr val="bg1"/>
              </a:solidFill>
              <a:latin typeface="InconsolataGo Nerd Font"/>
              <a:ea typeface="Noto Sans CJK SC"/>
            </a:endParaRPr>
          </a:p>
          <a:p>
            <a:pPr marL="215900" indent="-2159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"/>
            </a:pPr>
            <a:r>
              <a:rPr lang="en-US" sz="1800" strike="noStrike" spc="-1" dirty="0" err="1">
                <a:solidFill>
                  <a:schemeClr val="bg1"/>
                </a:solidFill>
                <a:latin typeface="InconsolataGo Nerd Font"/>
                <a:ea typeface="Noto Sans CJK SC"/>
              </a:rPr>
              <a:t>mpiexec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  <a:ea typeface="Noto Sans CJK SC"/>
              </a:rPr>
              <a:t> -n 12 -</a:t>
            </a:r>
            <a:r>
              <a:rPr lang="en-US" sz="1800" strike="noStrike" spc="-1" dirty="0" err="1">
                <a:solidFill>
                  <a:schemeClr val="bg1"/>
                </a:solidFill>
                <a:latin typeface="InconsolataGo Nerd Font"/>
                <a:ea typeface="Noto Sans CJK SC"/>
              </a:rPr>
              <a:t>ppn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  <a:ea typeface="Noto Sans CJK SC"/>
              </a:rPr>
              <a:t> 12 ${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  <a:ea typeface="Noto Sans CJK SC"/>
              </a:rPr>
              <a:t>CPU_BIND_SCHEME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  <a:ea typeface="Noto Sans CJK SC"/>
              </a:rPr>
              <a:t>} ${</a:t>
            </a:r>
            <a:r>
              <a:rPr lang="en-US" sz="1800" strike="noStrike" spc="-1" dirty="0">
                <a:solidFill>
                  <a:srgbClr val="FFFF00"/>
                </a:solidFill>
                <a:latin typeface="InconsolataGo Nerd Font"/>
                <a:ea typeface="Noto Sans CJK SC"/>
              </a:rPr>
              <a:t>GPU_BIND_SCHEME</a:t>
            </a:r>
            <a:r>
              <a:rPr lang="en-US" sz="1800" strike="noStrike" spc="-1" dirty="0">
                <a:solidFill>
                  <a:schemeClr val="bg1"/>
                </a:solidFill>
                <a:latin typeface="InconsolataGo Nerd Font"/>
                <a:ea typeface="Noto Sans CJK SC"/>
              </a:rPr>
              <a:t>} ./EXE</a:t>
            </a:r>
            <a:endParaRPr lang="en-US" sz="1800" strike="noStrike" spc="-1" dirty="0">
              <a:solidFill>
                <a:schemeClr val="bg1"/>
              </a:solidFill>
              <a:latin typeface="Arial"/>
            </a:endParaRPr>
          </a:p>
          <a:p>
            <a:pPr>
              <a:lnSpc>
                <a:spcPct val="100000"/>
              </a:lnSpc>
              <a:buClr>
                <a:srgbClr val="000000"/>
              </a:buClr>
              <a:buSzPct val="45000"/>
            </a:pPr>
            <a:r>
              <a:rPr lang="en-US" sz="1800" strike="noStrike" spc="-1" dirty="0">
                <a:solidFill>
                  <a:schemeClr val="bg1"/>
                </a:solidFill>
                <a:latin typeface="Arial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3E5A7A4-8EF5-BE9B-EFAA-18D7A9D89089}"/>
              </a:ext>
            </a:extLst>
          </p:cNvPr>
          <p:cNvSpPr txBox="1"/>
          <p:nvPr/>
        </p:nvSpPr>
        <p:spPr>
          <a:xfrm>
            <a:off x="5868450" y="648162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rgbClr val="7A9EC8"/>
                </a:solidFill>
              </a:rPr>
              <a:t>Socket 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678ED3-5F5C-37E6-9D7B-43B07BD0A6C0}"/>
              </a:ext>
            </a:extLst>
          </p:cNvPr>
          <p:cNvSpPr txBox="1"/>
          <p:nvPr/>
        </p:nvSpPr>
        <p:spPr>
          <a:xfrm>
            <a:off x="9338984" y="6481621"/>
            <a:ext cx="123944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b="1" dirty="0">
                <a:solidFill>
                  <a:schemeClr val="accent3">
                    <a:lumMod val="20000"/>
                    <a:lumOff val="80000"/>
                  </a:schemeClr>
                </a:solidFill>
              </a:rPr>
              <a:t>Socket 1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C4EBF0F-436A-E7B3-E72A-65D04FB48B00}"/>
              </a:ext>
            </a:extLst>
          </p:cNvPr>
          <p:cNvSpPr txBox="1"/>
          <p:nvPr/>
        </p:nvSpPr>
        <p:spPr>
          <a:xfrm>
            <a:off x="333213" y="947556"/>
            <a:ext cx="118263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CPU:	6 MPI ranks share 512 Gb DDR and 64 Gb HBM	1 MPI rank can spawn 8 OpenMP threads (8 cores)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88EF2B0-E27F-4B9A-6D48-2322308D4FA3}"/>
              </a:ext>
            </a:extLst>
          </p:cNvPr>
          <p:cNvSpPr txBox="1"/>
          <p:nvPr/>
        </p:nvSpPr>
        <p:spPr>
          <a:xfrm>
            <a:off x="333213" y="1245001"/>
            <a:ext cx="118587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pc="-1" dirty="0">
                <a:solidFill>
                  <a:srgbClr val="FFFF00"/>
                </a:solidFill>
                <a:latin typeface="Calibri"/>
              </a:rPr>
              <a:t>GPU:</a:t>
            </a:r>
            <a:r>
              <a:rPr lang="en-US" spc="-1" dirty="0">
                <a:solidFill>
                  <a:srgbClr val="7A9EC8"/>
                </a:solidFill>
                <a:latin typeface="Calibri"/>
              </a:rPr>
              <a:t>	Socket 0 – GPU 0,1,2 </a:t>
            </a:r>
            <a:r>
              <a:rPr lang="en-US" spc="-1" dirty="0">
                <a:latin typeface="Calibri"/>
              </a:rPr>
              <a:t>&amp; </a:t>
            </a:r>
            <a:r>
              <a:rPr lang="en-US" spc="-1" dirty="0">
                <a:solidFill>
                  <a:schemeClr val="accent3">
                    <a:lumMod val="20000"/>
                    <a:lumOff val="80000"/>
                  </a:schemeClr>
                </a:solidFill>
                <a:latin typeface="Calibri"/>
              </a:rPr>
              <a:t>Socket 1 – GPU 3,4,5</a:t>
            </a:r>
            <a:r>
              <a:rPr lang="en-US" dirty="0">
                <a:solidFill>
                  <a:schemeClr val="bg1"/>
                </a:solidFill>
              </a:rPr>
              <a:t>		1 MPI rank connects to 1 GPU tile, which has 64Gb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4BF9DE8-DCDD-780A-3DAA-C1D6F40DE9DF}"/>
              </a:ext>
            </a:extLst>
          </p:cNvPr>
          <p:cNvGrpSpPr/>
          <p:nvPr/>
        </p:nvGrpSpPr>
        <p:grpSpPr>
          <a:xfrm>
            <a:off x="314511" y="2184005"/>
            <a:ext cx="11514770" cy="2579709"/>
            <a:chOff x="314511" y="2346734"/>
            <a:chExt cx="11514770" cy="2579709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98616E50-FE91-F7C1-D50D-03C2AF59F51C}"/>
                </a:ext>
              </a:extLst>
            </p:cNvPr>
            <p:cNvSpPr txBox="1"/>
            <p:nvPr/>
          </p:nvSpPr>
          <p:spPr>
            <a:xfrm>
              <a:off x="10280267" y="3173273"/>
              <a:ext cx="154901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pc="-1" dirty="0">
                  <a:solidFill>
                    <a:srgbClr val="FFFF00"/>
                  </a:solidFill>
                  <a:latin typeface="Calibri"/>
                </a:rPr>
                <a:t>Format:</a:t>
              </a:r>
            </a:p>
            <a:p>
              <a:r>
                <a:rPr lang="en-US" spc="-1" dirty="0" err="1">
                  <a:solidFill>
                    <a:schemeClr val="bg1"/>
                  </a:solidFill>
                  <a:latin typeface="Calibri"/>
                </a:rPr>
                <a:t>GPU_id.Tile_id</a:t>
              </a:r>
              <a:endParaRPr lang="en-US" spc="-1" dirty="0">
                <a:solidFill>
                  <a:schemeClr val="bg1"/>
                </a:solidFill>
                <a:latin typeface="Calibri"/>
              </a:endParaRPr>
            </a:p>
            <a:p>
              <a:pPr algn="ctr"/>
              <a:r>
                <a:rPr lang="en-US" spc="-1" dirty="0">
                  <a:solidFill>
                    <a:schemeClr val="bg1"/>
                  </a:solidFill>
                  <a:latin typeface="Calibri"/>
                </a:rPr>
                <a:t>  0-5  .  0-1</a:t>
              </a:r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D292055-08CE-6615-443C-02F11612D7DE}"/>
                </a:ext>
              </a:extLst>
            </p:cNvPr>
            <p:cNvSpPr txBox="1"/>
            <p:nvPr/>
          </p:nvSpPr>
          <p:spPr>
            <a:xfrm>
              <a:off x="314511" y="2346734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D0B36D4-69C7-092D-C669-2C163D8FA41C}"/>
                </a:ext>
              </a:extLst>
            </p:cNvPr>
            <p:cNvSpPr txBox="1"/>
            <p:nvPr/>
          </p:nvSpPr>
          <p:spPr>
            <a:xfrm>
              <a:off x="314511" y="2831169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64 Gb HBM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33151B9-414F-A336-45E1-037FD9512076}"/>
                </a:ext>
              </a:extLst>
            </p:cNvPr>
            <p:cNvSpPr txBox="1"/>
            <p:nvPr/>
          </p:nvSpPr>
          <p:spPr>
            <a:xfrm>
              <a:off x="314511" y="4072676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non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512 Gb DDR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A252D02-7F28-2DD1-4F40-23F52DBA248C}"/>
                </a:ext>
              </a:extLst>
            </p:cNvPr>
            <p:cNvSpPr txBox="1"/>
            <p:nvPr/>
          </p:nvSpPr>
          <p:spPr>
            <a:xfrm>
              <a:off x="314511" y="4557111"/>
              <a:ext cx="1505540" cy="369332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</p:spPr>
          <p:txBody>
            <a:bodyPr wrap="square" rtlCol="0">
              <a:spAutoFit/>
            </a:bodyPr>
            <a:lstStyle/>
            <a:p>
              <a:pPr algn="l"/>
              <a:r>
                <a:rPr lang="en-US" dirty="0">
                  <a:solidFill>
                    <a:schemeClr val="accent1"/>
                  </a:solidFill>
                </a:rPr>
                <a:t>64 Gb HBM</a:t>
              </a:r>
            </a:p>
          </p:txBody>
        </p:sp>
      </p:grpSp>
      <p:pic>
        <p:nvPicPr>
          <p:cNvPr id="4" name="Picture 2" descr="Example5">
            <a:extLst>
              <a:ext uri="{FF2B5EF4-FFF2-40B4-BE49-F238E27FC236}">
                <a16:creationId xmlns:a16="http://schemas.microsoft.com/office/drawing/2014/main" id="{0AC945CB-4445-244D-E216-DD394F9A41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2131" y="1690473"/>
            <a:ext cx="8340403" cy="356347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8CDEB84-674F-4ACD-F930-F0E18D44E7C4}"/>
              </a:ext>
            </a:extLst>
          </p:cNvPr>
          <p:cNvGrpSpPr/>
          <p:nvPr/>
        </p:nvGrpSpPr>
        <p:grpSpPr>
          <a:xfrm>
            <a:off x="8024502" y="2250234"/>
            <a:ext cx="1956306" cy="1259834"/>
            <a:chOff x="8024502" y="2265732"/>
            <a:chExt cx="1956306" cy="125983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2901F80-9B06-10A1-2453-3F7569E3BC47}"/>
                </a:ext>
              </a:extLst>
            </p:cNvPr>
            <p:cNvSpPr txBox="1"/>
            <p:nvPr/>
          </p:nvSpPr>
          <p:spPr>
            <a:xfrm>
              <a:off x="8024502" y="2737163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64Gb 64Gb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4D24722-E389-0D37-CB01-C15A64B30BD5}"/>
                </a:ext>
              </a:extLst>
            </p:cNvPr>
            <p:cNvSpPr txBox="1"/>
            <p:nvPr/>
          </p:nvSpPr>
          <p:spPr>
            <a:xfrm>
              <a:off x="9002655" y="2265732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64Gb 64Gb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1DCE618-7F4D-D91D-02B1-7E3C5EF44E66}"/>
                </a:ext>
              </a:extLst>
            </p:cNvPr>
            <p:cNvSpPr txBox="1"/>
            <p:nvPr/>
          </p:nvSpPr>
          <p:spPr>
            <a:xfrm>
              <a:off x="9002655" y="3248567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64Gb 64Gb</a:t>
              </a: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E696113-FF8F-1A6F-1B67-758196A02939}"/>
              </a:ext>
            </a:extLst>
          </p:cNvPr>
          <p:cNvGrpSpPr/>
          <p:nvPr/>
        </p:nvGrpSpPr>
        <p:grpSpPr>
          <a:xfrm>
            <a:off x="7988896" y="4035353"/>
            <a:ext cx="1956306" cy="1259834"/>
            <a:chOff x="8024502" y="2265732"/>
            <a:chExt cx="1956306" cy="125983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7E9CDCA-F7F5-06B2-0106-ED71F3F1DC7E}"/>
                </a:ext>
              </a:extLst>
            </p:cNvPr>
            <p:cNvSpPr txBox="1"/>
            <p:nvPr/>
          </p:nvSpPr>
          <p:spPr>
            <a:xfrm>
              <a:off x="8024502" y="2737163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64Gb 64Gb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C874D0E-BC18-5A20-254D-465478763F86}"/>
                </a:ext>
              </a:extLst>
            </p:cNvPr>
            <p:cNvSpPr txBox="1"/>
            <p:nvPr/>
          </p:nvSpPr>
          <p:spPr>
            <a:xfrm>
              <a:off x="9002655" y="2265732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64Gb 64Gb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EADE1E82-4663-BF50-09FB-2E9B0AC56293}"/>
                </a:ext>
              </a:extLst>
            </p:cNvPr>
            <p:cNvSpPr txBox="1"/>
            <p:nvPr/>
          </p:nvSpPr>
          <p:spPr>
            <a:xfrm>
              <a:off x="9002655" y="3248567"/>
              <a:ext cx="97815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200" dirty="0"/>
                <a:t>64Gb 64Gb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052985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Theme">
      <a:dk1>
        <a:srgbClr val="000000"/>
      </a:dk1>
      <a:lt1>
        <a:srgbClr val="FFFFFF"/>
      </a:lt1>
      <a:dk2>
        <a:srgbClr val="1D1651"/>
      </a:dk2>
      <a:lt2>
        <a:srgbClr val="6D6B76"/>
      </a:lt2>
      <a:accent1>
        <a:srgbClr val="281B57"/>
      </a:accent1>
      <a:accent2>
        <a:srgbClr val="1E8BC9"/>
      </a:accent2>
      <a:accent3>
        <a:srgbClr val="640433"/>
      </a:accent3>
      <a:accent4>
        <a:srgbClr val="D03E53"/>
      </a:accent4>
      <a:accent5>
        <a:srgbClr val="EC6358"/>
      </a:accent5>
      <a:accent6>
        <a:srgbClr val="107970"/>
      </a:accent6>
      <a:hlink>
        <a:srgbClr val="0D63AD"/>
      </a:hlink>
      <a:folHlink>
        <a:srgbClr val="179E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dirty="0">
            <a:solidFill>
              <a:schemeClr val="bg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6" id="{8CFE6666-2929-334A-89BA-4791E07FC43F}" vid="{014BCC33-9C04-1A4D-ACD6-80E4AF660C68}"/>
    </a:ext>
  </a:extLst>
</a:theme>
</file>

<file path=ppt/theme/theme2.xml><?xml version="1.0" encoding="utf-8"?>
<a:theme xmlns:a="http://schemas.openxmlformats.org/drawingml/2006/main" name="2_Office Theme">
  <a:themeElements>
    <a:clrScheme name="New ALCF Palett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81B57"/>
      </a:accent1>
      <a:accent2>
        <a:srgbClr val="1E8BC9"/>
      </a:accent2>
      <a:accent3>
        <a:srgbClr val="640433"/>
      </a:accent3>
      <a:accent4>
        <a:srgbClr val="D03E53"/>
      </a:accent4>
      <a:accent5>
        <a:srgbClr val="EC6358"/>
      </a:accent5>
      <a:accent6>
        <a:srgbClr val="107970"/>
      </a:accent6>
      <a:hlink>
        <a:srgbClr val="0D63AD"/>
      </a:hlink>
      <a:folHlink>
        <a:srgbClr val="179E8F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6" id="{8CFE6666-2929-334A-89BA-4791E07FC43F}" vid="{0B6C97CC-27B7-084C-94E2-95D0DDDE03C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9100</TotalTime>
  <Words>1779</Words>
  <Application>Microsoft Macintosh PowerPoint</Application>
  <PresentationFormat>Widescreen</PresentationFormat>
  <Paragraphs>215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ＭＳ Ｐゴシック</vt:lpstr>
      <vt:lpstr>Arial</vt:lpstr>
      <vt:lpstr>Calibri</vt:lpstr>
      <vt:lpstr>Courier New</vt:lpstr>
      <vt:lpstr>InconsolataGo Nerd Font</vt:lpstr>
      <vt:lpstr>System Font Regular</vt:lpstr>
      <vt:lpstr>Wingdings</vt:lpstr>
      <vt:lpstr>Office Theme</vt:lpstr>
      <vt:lpstr>2_Office Theme</vt:lpstr>
      <vt:lpstr>PowerPoint Presentation</vt:lpstr>
      <vt:lpstr>Affinity in Aurora - Overview</vt:lpstr>
      <vt:lpstr>The Origin of NUMA</vt:lpstr>
      <vt:lpstr>Compute Resources of a Single Node in Aurora</vt:lpstr>
      <vt:lpstr>Errors to Avoid</vt:lpstr>
      <vt:lpstr>Topology of a Single Compute-Node in Aurora</vt:lpstr>
      <vt:lpstr>Optimal MPI Rank Binding to CPU Cores in Aurora</vt:lpstr>
      <vt:lpstr>Topology of a Single Compute-Node in Aurora</vt:lpstr>
      <vt:lpstr>Bind MPI Rank to the Nearest GPU Tile on a Socket</vt:lpstr>
      <vt:lpstr>GPU  Binding by Using gpu_tile_compact.sh</vt:lpstr>
      <vt:lpstr>Topology of a Single Compute-Node in Aurora</vt:lpstr>
      <vt:lpstr>Using PVC as a Single Device – Implicit Scaling</vt:lpstr>
      <vt:lpstr>Implicit Scaling by Using gpu_dev_compact.sh</vt:lpstr>
      <vt:lpstr>Final Thoughts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Cerny, Beth A.</dc:creator>
  <cp:lastModifiedBy>Anisimov, Victor</cp:lastModifiedBy>
  <cp:revision>175</cp:revision>
  <dcterms:created xsi:type="dcterms:W3CDTF">2021-05-04T16:24:50Z</dcterms:created>
  <dcterms:modified xsi:type="dcterms:W3CDTF">2025-09-23T14:39:38Z</dcterms:modified>
</cp:coreProperties>
</file>