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1"/>
  </p:notesMasterIdLst>
  <p:sldIdLst>
    <p:sldId id="4082" r:id="rId2"/>
    <p:sldId id="4083" r:id="rId3"/>
    <p:sldId id="4076" r:id="rId4"/>
    <p:sldId id="4077" r:id="rId5"/>
    <p:sldId id="4078" r:id="rId6"/>
    <p:sldId id="279" r:id="rId7"/>
    <p:sldId id="280" r:id="rId8"/>
    <p:sldId id="281" r:id="rId9"/>
    <p:sldId id="282" r:id="rId10"/>
    <p:sldId id="4084" r:id="rId11"/>
    <p:sldId id="285" r:id="rId12"/>
    <p:sldId id="292" r:id="rId13"/>
    <p:sldId id="283" r:id="rId14"/>
    <p:sldId id="293" r:id="rId15"/>
    <p:sldId id="4079" r:id="rId16"/>
    <p:sldId id="3381" r:id="rId17"/>
    <p:sldId id="4074" r:id="rId18"/>
    <p:sldId id="3964" r:id="rId19"/>
    <p:sldId id="4061" r:id="rId20"/>
    <p:sldId id="3971" r:id="rId21"/>
    <p:sldId id="4066" r:id="rId22"/>
    <p:sldId id="4073" r:id="rId23"/>
    <p:sldId id="4080" r:id="rId24"/>
    <p:sldId id="4068" r:id="rId25"/>
    <p:sldId id="3415" r:id="rId26"/>
    <p:sldId id="3963" r:id="rId27"/>
    <p:sldId id="294" r:id="rId28"/>
    <p:sldId id="289" r:id="rId29"/>
    <p:sldId id="4085" r:id="rId30"/>
  </p:sldIdLst>
  <p:sldSz cx="12161838" cy="6858000"/>
  <p:notesSz cx="6858000" cy="9144000"/>
  <p:defaultTextStyle>
    <a:defPPr>
      <a:defRPr lang="en-US"/>
    </a:defPPr>
    <a:lvl1pPr marL="0" algn="l" defTabSz="608625" rtl="0" eaLnBrk="1" latinLnBrk="0" hangingPunct="1">
      <a:defRPr sz="2396" kern="1200">
        <a:solidFill>
          <a:schemeClr val="tx1"/>
        </a:solidFill>
        <a:latin typeface="+mn-lt"/>
        <a:ea typeface="+mn-ea"/>
        <a:cs typeface="+mn-cs"/>
      </a:defRPr>
    </a:lvl1pPr>
    <a:lvl2pPr marL="608625" algn="l" defTabSz="608625" rtl="0" eaLnBrk="1" latinLnBrk="0" hangingPunct="1">
      <a:defRPr sz="2396" kern="1200">
        <a:solidFill>
          <a:schemeClr val="tx1"/>
        </a:solidFill>
        <a:latin typeface="+mn-lt"/>
        <a:ea typeface="+mn-ea"/>
        <a:cs typeface="+mn-cs"/>
      </a:defRPr>
    </a:lvl2pPr>
    <a:lvl3pPr marL="1217249" algn="l" defTabSz="608625" rtl="0" eaLnBrk="1" latinLnBrk="0" hangingPunct="1">
      <a:defRPr sz="2396" kern="1200">
        <a:solidFill>
          <a:schemeClr val="tx1"/>
        </a:solidFill>
        <a:latin typeface="+mn-lt"/>
        <a:ea typeface="+mn-ea"/>
        <a:cs typeface="+mn-cs"/>
      </a:defRPr>
    </a:lvl3pPr>
    <a:lvl4pPr marL="1825874" algn="l" defTabSz="608625" rtl="0" eaLnBrk="1" latinLnBrk="0" hangingPunct="1">
      <a:defRPr sz="2396" kern="1200">
        <a:solidFill>
          <a:schemeClr val="tx1"/>
        </a:solidFill>
        <a:latin typeface="+mn-lt"/>
        <a:ea typeface="+mn-ea"/>
        <a:cs typeface="+mn-cs"/>
      </a:defRPr>
    </a:lvl4pPr>
    <a:lvl5pPr marL="2434499" algn="l" defTabSz="608625" rtl="0" eaLnBrk="1" latinLnBrk="0" hangingPunct="1">
      <a:defRPr sz="2396" kern="1200">
        <a:solidFill>
          <a:schemeClr val="tx1"/>
        </a:solidFill>
        <a:latin typeface="+mn-lt"/>
        <a:ea typeface="+mn-ea"/>
        <a:cs typeface="+mn-cs"/>
      </a:defRPr>
    </a:lvl5pPr>
    <a:lvl6pPr marL="3043123" algn="l" defTabSz="608625" rtl="0" eaLnBrk="1" latinLnBrk="0" hangingPunct="1">
      <a:defRPr sz="2396" kern="1200">
        <a:solidFill>
          <a:schemeClr val="tx1"/>
        </a:solidFill>
        <a:latin typeface="+mn-lt"/>
        <a:ea typeface="+mn-ea"/>
        <a:cs typeface="+mn-cs"/>
      </a:defRPr>
    </a:lvl6pPr>
    <a:lvl7pPr marL="3651748" algn="l" defTabSz="608625" rtl="0" eaLnBrk="1" latinLnBrk="0" hangingPunct="1">
      <a:defRPr sz="2396" kern="1200">
        <a:solidFill>
          <a:schemeClr val="tx1"/>
        </a:solidFill>
        <a:latin typeface="+mn-lt"/>
        <a:ea typeface="+mn-ea"/>
        <a:cs typeface="+mn-cs"/>
      </a:defRPr>
    </a:lvl7pPr>
    <a:lvl8pPr marL="4260372" algn="l" defTabSz="608625" rtl="0" eaLnBrk="1" latinLnBrk="0" hangingPunct="1">
      <a:defRPr sz="2396" kern="1200">
        <a:solidFill>
          <a:schemeClr val="tx1"/>
        </a:solidFill>
        <a:latin typeface="+mn-lt"/>
        <a:ea typeface="+mn-ea"/>
        <a:cs typeface="+mn-cs"/>
      </a:defRPr>
    </a:lvl8pPr>
    <a:lvl9pPr marL="4868997" algn="l" defTabSz="608625" rtl="0" eaLnBrk="1" latinLnBrk="0" hangingPunct="1">
      <a:defRPr sz="239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5295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8EF6B0-0F8F-418C-B7BD-B708DE3AFB08}" v="44" dt="2025-10-17T21:39:10.2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58"/>
    <p:restoredTop sz="94648"/>
  </p:normalViewPr>
  <p:slideViewPr>
    <p:cSldViewPr snapToGrid="0">
      <p:cViewPr varScale="1">
        <p:scale>
          <a:sx n="109" d="100"/>
          <a:sy n="109" d="100"/>
        </p:scale>
        <p:origin x="200" y="352"/>
      </p:cViewPr>
      <p:guideLst>
        <p:guide pos="5295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sveseli\Work\Projects\DM\DataManagementUsage-2024-04-23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Estimated APS Data Generation Rates Per Year</a:t>
            </a:r>
          </a:p>
        </c:rich>
      </c:tx>
      <c:layout>
        <c:manualLayout>
          <c:xMode val="edge"/>
          <c:yMode val="edge"/>
          <c:x val="0.31048533333333328"/>
          <c:y val="3.7488284910965321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359420504799914"/>
          <c:y val="0.1485992320313288"/>
          <c:w val="0.8728612744040557"/>
          <c:h val="0.694613808526426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Sheet1!$A$3</c:f>
              <c:strCache>
                <c:ptCount val="1"/>
                <c:pt idx="0">
                  <c:v>APS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Sheet1!$B$1:$L$1</c:f>
              <c:numCache>
                <c:formatCode>General</c:formatCode>
                <c:ptCount val="11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  <c:pt idx="8">
                  <c:v>2026</c:v>
                </c:pt>
                <c:pt idx="9">
                  <c:v>2027</c:v>
                </c:pt>
                <c:pt idx="10">
                  <c:v>2028</c:v>
                </c:pt>
              </c:numCache>
            </c:numRef>
          </c:cat>
          <c:val>
            <c:numRef>
              <c:f>Sheet1!$B$3:$L$3</c:f>
              <c:numCache>
                <c:formatCode>General</c:formatCode>
                <c:ptCount val="11"/>
                <c:pt idx="0">
                  <c:v>4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6</c:v>
                </c:pt>
                <c:pt idx="5">
                  <c:v>3</c:v>
                </c:pt>
                <c:pt idx="6">
                  <c:v>1.25</c:v>
                </c:pt>
                <c:pt idx="7">
                  <c:v>89</c:v>
                </c:pt>
                <c:pt idx="8">
                  <c:v>193</c:v>
                </c:pt>
                <c:pt idx="9">
                  <c:v>209</c:v>
                </c:pt>
                <c:pt idx="10">
                  <c:v>225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CF-DF4C-A926-7C2C95A4D1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18623087"/>
        <c:axId val="1918678991"/>
      </c:barChart>
      <c:catAx>
        <c:axId val="1918623087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Fiscal 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18678991"/>
        <c:crossesAt val="1"/>
        <c:auto val="1"/>
        <c:lblAlgn val="ctr"/>
        <c:lblOffset val="100"/>
        <c:noMultiLvlLbl val="0"/>
      </c:catAx>
      <c:valAx>
        <c:axId val="1918678991"/>
        <c:scaling>
          <c:logBase val="10"/>
          <c:orientation val="minMax"/>
          <c:max val="1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PB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186230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rgbClr val="0082CA"/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Storage Usage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ExtrepidUsageOverTime!$J$7:$J$37</c:f>
              <c:strCache>
                <c:ptCount val="31"/>
                <c:pt idx="0">
                  <c:v>Dec '16</c:v>
                </c:pt>
                <c:pt idx="1">
                  <c:v>Mar '17</c:v>
                </c:pt>
                <c:pt idx="2">
                  <c:v>Jun '17</c:v>
                </c:pt>
                <c:pt idx="3">
                  <c:v>Sep '17</c:v>
                </c:pt>
                <c:pt idx="4">
                  <c:v>Dec '17</c:v>
                </c:pt>
                <c:pt idx="5">
                  <c:v>Mar '18</c:v>
                </c:pt>
                <c:pt idx="6">
                  <c:v>Jun '18</c:v>
                </c:pt>
                <c:pt idx="7">
                  <c:v>Sep '18</c:v>
                </c:pt>
                <c:pt idx="8">
                  <c:v>Dec '18</c:v>
                </c:pt>
                <c:pt idx="9">
                  <c:v>Mar '19</c:v>
                </c:pt>
                <c:pt idx="10">
                  <c:v>Jun '19</c:v>
                </c:pt>
                <c:pt idx="11">
                  <c:v>Sep '19</c:v>
                </c:pt>
                <c:pt idx="12">
                  <c:v>Dec '19</c:v>
                </c:pt>
                <c:pt idx="13">
                  <c:v>Mar '20</c:v>
                </c:pt>
                <c:pt idx="14">
                  <c:v>Jun '20</c:v>
                </c:pt>
                <c:pt idx="15">
                  <c:v>Sep '20</c:v>
                </c:pt>
                <c:pt idx="16">
                  <c:v>Dec '20</c:v>
                </c:pt>
                <c:pt idx="17">
                  <c:v>Mar '21</c:v>
                </c:pt>
                <c:pt idx="18">
                  <c:v>Jun '21</c:v>
                </c:pt>
                <c:pt idx="19">
                  <c:v>Sep '21</c:v>
                </c:pt>
                <c:pt idx="20">
                  <c:v>Dec '21</c:v>
                </c:pt>
                <c:pt idx="21">
                  <c:v>Mar '22</c:v>
                </c:pt>
                <c:pt idx="22">
                  <c:v>Jun '22</c:v>
                </c:pt>
                <c:pt idx="23">
                  <c:v>Sep '22</c:v>
                </c:pt>
                <c:pt idx="24">
                  <c:v>Dec '22</c:v>
                </c:pt>
                <c:pt idx="25">
                  <c:v>Mar '23</c:v>
                </c:pt>
                <c:pt idx="26">
                  <c:v>Jun '23</c:v>
                </c:pt>
                <c:pt idx="27">
                  <c:v>Sep '23</c:v>
                </c:pt>
                <c:pt idx="28">
                  <c:v>Dec '23</c:v>
                </c:pt>
                <c:pt idx="29">
                  <c:v>Mar '24</c:v>
                </c:pt>
                <c:pt idx="30">
                  <c:v>Apr '24</c:v>
                </c:pt>
              </c:strCache>
            </c:strRef>
          </c:cat>
          <c:val>
            <c:numRef>
              <c:f>ExtrepidUsageOverTime!$K$7:$K$37</c:f>
              <c:numCache>
                <c:formatCode>General</c:formatCode>
                <c:ptCount val="31"/>
                <c:pt idx="0">
                  <c:v>140</c:v>
                </c:pt>
                <c:pt idx="1">
                  <c:v>176</c:v>
                </c:pt>
                <c:pt idx="2">
                  <c:v>245</c:v>
                </c:pt>
                <c:pt idx="3">
                  <c:v>280</c:v>
                </c:pt>
                <c:pt idx="4">
                  <c:v>367</c:v>
                </c:pt>
                <c:pt idx="5">
                  <c:v>485</c:v>
                </c:pt>
                <c:pt idx="6">
                  <c:v>600</c:v>
                </c:pt>
                <c:pt idx="7">
                  <c:v>680</c:v>
                </c:pt>
                <c:pt idx="8">
                  <c:v>744.5</c:v>
                </c:pt>
                <c:pt idx="9">
                  <c:v>905.5</c:v>
                </c:pt>
                <c:pt idx="10">
                  <c:v>840.5</c:v>
                </c:pt>
                <c:pt idx="11">
                  <c:v>950.4</c:v>
                </c:pt>
                <c:pt idx="12">
                  <c:v>1065</c:v>
                </c:pt>
                <c:pt idx="13">
                  <c:v>1408</c:v>
                </c:pt>
                <c:pt idx="14">
                  <c:v>1437</c:v>
                </c:pt>
                <c:pt idx="15">
                  <c:v>1525</c:v>
                </c:pt>
                <c:pt idx="16">
                  <c:v>1705</c:v>
                </c:pt>
                <c:pt idx="17">
                  <c:v>1909</c:v>
                </c:pt>
                <c:pt idx="18">
                  <c:v>2037</c:v>
                </c:pt>
                <c:pt idx="19">
                  <c:v>2285</c:v>
                </c:pt>
                <c:pt idx="20">
                  <c:v>2582</c:v>
                </c:pt>
                <c:pt idx="21">
                  <c:v>2697</c:v>
                </c:pt>
                <c:pt idx="22">
                  <c:v>2749</c:v>
                </c:pt>
                <c:pt idx="23">
                  <c:v>3080</c:v>
                </c:pt>
                <c:pt idx="24">
                  <c:v>3701</c:v>
                </c:pt>
                <c:pt idx="25">
                  <c:v>4476</c:v>
                </c:pt>
                <c:pt idx="26">
                  <c:v>4834</c:v>
                </c:pt>
                <c:pt idx="27">
                  <c:v>4898</c:v>
                </c:pt>
                <c:pt idx="28">
                  <c:v>4904</c:v>
                </c:pt>
                <c:pt idx="29">
                  <c:v>4911</c:v>
                </c:pt>
                <c:pt idx="30">
                  <c:v>2764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93-4243-B6A0-1219C1E646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32877056"/>
        <c:axId val="1432784448"/>
      </c:barChart>
      <c:catAx>
        <c:axId val="1432877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32784448"/>
        <c:crosses val="autoZero"/>
        <c:auto val="1"/>
        <c:lblAlgn val="ctr"/>
        <c:lblOffset val="100"/>
        <c:noMultiLvlLbl val="0"/>
      </c:catAx>
      <c:valAx>
        <c:axId val="1432784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800"/>
                  <a:t>Used</a:t>
                </a:r>
                <a:r>
                  <a:rPr lang="en-US" sz="800" baseline="0"/>
                  <a:t> Storage Space [TB]</a:t>
                </a:r>
                <a:endParaRPr lang="en-US" sz="8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328770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11" Type="http://schemas.openxmlformats.org/officeDocument/2006/relationships/image" Target="../media/image36.sv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svg"/><Relationship Id="rId9" Type="http://schemas.openxmlformats.org/officeDocument/2006/relationships/image" Target="../media/image34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11" Type="http://schemas.openxmlformats.org/officeDocument/2006/relationships/image" Target="../media/image36.sv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svg"/><Relationship Id="rId9" Type="http://schemas.openxmlformats.org/officeDocument/2006/relationships/image" Target="../media/image3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3B1A89-A6F2-4CCE-A591-82F8C2DA22EE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C689131-45C7-4D52-BA01-5A98BAA8AB85}">
      <dgm:prSet custT="1"/>
      <dgm:spPr/>
      <dgm:t>
        <a:bodyPr/>
        <a:lstStyle/>
        <a:p>
          <a:r>
            <a:rPr lang="en-US" sz="1800" dirty="0"/>
            <a:t>Demand Queues offer immediate access to nodes for approved projects</a:t>
          </a:r>
        </a:p>
      </dgm:t>
    </dgm:pt>
    <dgm:pt modelId="{151F8EAA-FDB2-4E16-8F17-FC277D17436A}" type="parTrans" cxnId="{90701271-1DBD-4FDF-8259-E2AA76A91837}">
      <dgm:prSet/>
      <dgm:spPr/>
      <dgm:t>
        <a:bodyPr/>
        <a:lstStyle/>
        <a:p>
          <a:endParaRPr lang="en-US"/>
        </a:p>
      </dgm:t>
    </dgm:pt>
    <dgm:pt modelId="{57B39DB1-7D04-47DA-A5FE-F8066AE33334}" type="sibTrans" cxnId="{90701271-1DBD-4FDF-8259-E2AA76A91837}">
      <dgm:prSet/>
      <dgm:spPr/>
      <dgm:t>
        <a:bodyPr/>
        <a:lstStyle/>
        <a:p>
          <a:endParaRPr lang="en-US"/>
        </a:p>
      </dgm:t>
    </dgm:pt>
    <dgm:pt modelId="{85242AA5-B16E-40D1-A9AF-2C249F19C507}">
      <dgm:prSet custT="1"/>
      <dgm:spPr/>
      <dgm:t>
        <a:bodyPr/>
        <a:lstStyle/>
        <a:p>
          <a:r>
            <a:rPr lang="en-US" sz="1800" dirty="0"/>
            <a:t>Two systems offer Demand Queues: Polaris and Crux</a:t>
          </a:r>
        </a:p>
      </dgm:t>
    </dgm:pt>
    <dgm:pt modelId="{FA16923F-8BF7-45BB-9654-79B6D41BAE1A}" type="parTrans" cxnId="{1D23B0D1-5926-44A0-90AA-6006F6D31F9B}">
      <dgm:prSet/>
      <dgm:spPr/>
      <dgm:t>
        <a:bodyPr/>
        <a:lstStyle/>
        <a:p>
          <a:endParaRPr lang="en-US"/>
        </a:p>
      </dgm:t>
    </dgm:pt>
    <dgm:pt modelId="{969A3B9A-61CF-4952-87FA-8218CE47B2DE}" type="sibTrans" cxnId="{1D23B0D1-5926-44A0-90AA-6006F6D31F9B}">
      <dgm:prSet/>
      <dgm:spPr/>
      <dgm:t>
        <a:bodyPr/>
        <a:lstStyle/>
        <a:p>
          <a:endParaRPr lang="en-US"/>
        </a:p>
      </dgm:t>
    </dgm:pt>
    <dgm:pt modelId="{FBBD0C77-1447-4D0F-A941-DC7B078480D3}">
      <dgm:prSet/>
      <dgm:spPr/>
      <dgm:t>
        <a:bodyPr/>
        <a:lstStyle/>
        <a:p>
          <a:pPr rtl="0"/>
          <a:r>
            <a:rPr lang="en-US" dirty="0">
              <a:latin typeface="Arial" panose="020B0604020202020204"/>
            </a:rPr>
            <a:t>Demand queue jobs preempt</a:t>
          </a:r>
          <a:r>
            <a:rPr lang="en-US" dirty="0"/>
            <a:t> </a:t>
          </a:r>
          <a:r>
            <a:rPr lang="en-US" dirty="0">
              <a:latin typeface="Arial" panose="020B0604020202020204"/>
            </a:rPr>
            <a:t>jobs in the preemptable</a:t>
          </a:r>
          <a:r>
            <a:rPr lang="en-US" dirty="0"/>
            <a:t> queue, giving fast access to nodes</a:t>
          </a:r>
        </a:p>
      </dgm:t>
    </dgm:pt>
    <dgm:pt modelId="{D89F6059-BE49-4E13-B956-E5D6D0173995}" type="parTrans" cxnId="{71DC2502-19FF-4381-9B72-13780AB6ED14}">
      <dgm:prSet/>
      <dgm:spPr/>
      <dgm:t>
        <a:bodyPr/>
        <a:lstStyle/>
        <a:p>
          <a:endParaRPr lang="en-US"/>
        </a:p>
      </dgm:t>
    </dgm:pt>
    <dgm:pt modelId="{3BB41FBC-A9D4-4399-AD51-7BEEB36B911B}" type="sibTrans" cxnId="{71DC2502-19FF-4381-9B72-13780AB6ED14}">
      <dgm:prSet/>
      <dgm:spPr/>
      <dgm:t>
        <a:bodyPr/>
        <a:lstStyle/>
        <a:p>
          <a:endParaRPr lang="en-US"/>
        </a:p>
      </dgm:t>
    </dgm:pt>
    <dgm:pt modelId="{CD9BE84E-E54F-4721-B0EF-22B99F2B87BA}">
      <dgm:prSet custT="1"/>
      <dgm:spPr/>
      <dgm:t>
        <a:bodyPr/>
        <a:lstStyle/>
        <a:p>
          <a:pPr rtl="0"/>
          <a:r>
            <a:rPr lang="en-US" sz="1800" dirty="0">
              <a:latin typeface="Arial" panose="020B0604020202020204"/>
            </a:rPr>
            <a:t>Used</a:t>
          </a:r>
          <a:r>
            <a:rPr lang="en-US" sz="1800" dirty="0"/>
            <a:t> by </a:t>
          </a:r>
          <a:r>
            <a:rPr lang="en-US" sz="1800" dirty="0">
              <a:latin typeface="Arial" panose="020B0604020202020204"/>
            </a:rPr>
            <a:t>the APS</a:t>
          </a:r>
          <a:r>
            <a:rPr lang="en-US" sz="1800" dirty="0"/>
            <a:t>, DIII-D, and other experiments </a:t>
          </a:r>
          <a:r>
            <a:rPr lang="en-US" sz="1800" dirty="0">
              <a:latin typeface="Arial" panose="020B0604020202020204"/>
            </a:rPr>
            <a:t>for</a:t>
          </a:r>
          <a:r>
            <a:rPr lang="en-US" sz="1800" dirty="0"/>
            <a:t> immediate access to compute resources during experiment runtime</a:t>
          </a:r>
        </a:p>
      </dgm:t>
    </dgm:pt>
    <dgm:pt modelId="{A85E9F50-7801-48FB-9734-45115311BC94}" type="parTrans" cxnId="{995C2B16-0436-48A3-A14C-1363E3BB373C}">
      <dgm:prSet/>
      <dgm:spPr/>
      <dgm:t>
        <a:bodyPr/>
        <a:lstStyle/>
        <a:p>
          <a:endParaRPr lang="en-US"/>
        </a:p>
      </dgm:t>
    </dgm:pt>
    <dgm:pt modelId="{D9B1D7A1-24B3-4FF4-8730-3F1AB00770CA}" type="sibTrans" cxnId="{995C2B16-0436-48A3-A14C-1363E3BB373C}">
      <dgm:prSet/>
      <dgm:spPr/>
      <dgm:t>
        <a:bodyPr/>
        <a:lstStyle/>
        <a:p>
          <a:endParaRPr lang="en-US"/>
        </a:p>
      </dgm:t>
    </dgm:pt>
    <dgm:pt modelId="{F2266000-A560-AF49-A231-6E05E00BA750}">
      <dgm:prSet custT="1"/>
      <dgm:spPr/>
      <dgm:t>
        <a:bodyPr/>
        <a:lstStyle/>
        <a:p>
          <a:r>
            <a:rPr lang="en-US" sz="1800" dirty="0"/>
            <a:t>Demand queue access available by request for teams with experiment-time compute needs</a:t>
          </a:r>
        </a:p>
      </dgm:t>
    </dgm:pt>
    <dgm:pt modelId="{D535938D-6B2F-FA46-93B1-89213E67DD57}" type="parTrans" cxnId="{A56E2E54-7DEE-DD47-92E2-15DF0923D877}">
      <dgm:prSet/>
      <dgm:spPr/>
      <dgm:t>
        <a:bodyPr/>
        <a:lstStyle/>
        <a:p>
          <a:endParaRPr lang="en-US"/>
        </a:p>
      </dgm:t>
    </dgm:pt>
    <dgm:pt modelId="{24A8D985-005C-644F-AE2F-EDAB2F1AE709}" type="sibTrans" cxnId="{A56E2E54-7DEE-DD47-92E2-15DF0923D877}">
      <dgm:prSet/>
      <dgm:spPr/>
      <dgm:t>
        <a:bodyPr/>
        <a:lstStyle/>
        <a:p>
          <a:endParaRPr lang="en-US"/>
        </a:p>
      </dgm:t>
    </dgm:pt>
    <dgm:pt modelId="{564FBE9B-459E-F64A-9717-087B6C94BE7F}" type="pres">
      <dgm:prSet presAssocID="{263B1A89-A6F2-4CCE-A591-82F8C2DA22EE}" presName="linear" presStyleCnt="0">
        <dgm:presLayoutVars>
          <dgm:animLvl val="lvl"/>
          <dgm:resizeHandles val="exact"/>
        </dgm:presLayoutVars>
      </dgm:prSet>
      <dgm:spPr/>
    </dgm:pt>
    <dgm:pt modelId="{750280C7-FF8C-8146-84D8-8F418B039C7E}" type="pres">
      <dgm:prSet presAssocID="{FC689131-45C7-4D52-BA01-5A98BAA8AB85}" presName="parentText" presStyleLbl="node1" presStyleIdx="0" presStyleCnt="5" custLinFactNeighborX="-2803" custLinFactNeighborY="23387">
        <dgm:presLayoutVars>
          <dgm:chMax val="0"/>
          <dgm:bulletEnabled val="1"/>
        </dgm:presLayoutVars>
      </dgm:prSet>
      <dgm:spPr/>
    </dgm:pt>
    <dgm:pt modelId="{D29DEF28-65D7-2A4E-82CD-1B0E11B6E18E}" type="pres">
      <dgm:prSet presAssocID="{57B39DB1-7D04-47DA-A5FE-F8066AE33334}" presName="spacer" presStyleCnt="0"/>
      <dgm:spPr/>
    </dgm:pt>
    <dgm:pt modelId="{DA9B10DA-676A-0E4A-9969-F2F8C056FCBA}" type="pres">
      <dgm:prSet presAssocID="{FBBD0C77-1447-4D0F-A941-DC7B078480D3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C9F847BE-A213-D945-A424-89E464896347}" type="pres">
      <dgm:prSet presAssocID="{3BB41FBC-A9D4-4399-AD51-7BEEB36B911B}" presName="spacer" presStyleCnt="0"/>
      <dgm:spPr/>
    </dgm:pt>
    <dgm:pt modelId="{97874DC7-2DCF-6041-91C6-B399ED815FE9}" type="pres">
      <dgm:prSet presAssocID="{85242AA5-B16E-40D1-A9AF-2C249F19C507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AF28DC43-AE3C-E047-B349-B7C41070CF25}" type="pres">
      <dgm:prSet presAssocID="{969A3B9A-61CF-4952-87FA-8218CE47B2DE}" presName="spacer" presStyleCnt="0"/>
      <dgm:spPr/>
    </dgm:pt>
    <dgm:pt modelId="{1C7E1040-16CB-5448-8145-D73B03390968}" type="pres">
      <dgm:prSet presAssocID="{CD9BE84E-E54F-4721-B0EF-22B99F2B87BA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AE936236-6723-A240-9B13-7323047BA80F}" type="pres">
      <dgm:prSet presAssocID="{D9B1D7A1-24B3-4FF4-8730-3F1AB00770CA}" presName="spacer" presStyleCnt="0"/>
      <dgm:spPr/>
    </dgm:pt>
    <dgm:pt modelId="{77E71222-3740-7E48-ADA1-BF6C5C74E3B4}" type="pres">
      <dgm:prSet presAssocID="{F2266000-A560-AF49-A231-6E05E00BA750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71DC2502-19FF-4381-9B72-13780AB6ED14}" srcId="{263B1A89-A6F2-4CCE-A591-82F8C2DA22EE}" destId="{FBBD0C77-1447-4D0F-A941-DC7B078480D3}" srcOrd="1" destOrd="0" parTransId="{D89F6059-BE49-4E13-B956-E5D6D0173995}" sibTransId="{3BB41FBC-A9D4-4399-AD51-7BEEB36B911B}"/>
    <dgm:cxn modelId="{9B459F0C-4A84-8E4D-833D-FE7CC159DC40}" type="presOf" srcId="{263B1A89-A6F2-4CCE-A591-82F8C2DA22EE}" destId="{564FBE9B-459E-F64A-9717-087B6C94BE7F}" srcOrd="0" destOrd="0" presId="urn:microsoft.com/office/officeart/2005/8/layout/vList2"/>
    <dgm:cxn modelId="{995C2B16-0436-48A3-A14C-1363E3BB373C}" srcId="{263B1A89-A6F2-4CCE-A591-82F8C2DA22EE}" destId="{CD9BE84E-E54F-4721-B0EF-22B99F2B87BA}" srcOrd="3" destOrd="0" parTransId="{A85E9F50-7801-48FB-9734-45115311BC94}" sibTransId="{D9B1D7A1-24B3-4FF4-8730-3F1AB00770CA}"/>
    <dgm:cxn modelId="{2E541421-F716-284F-8AE1-4990EC64C14D}" type="presOf" srcId="{FC689131-45C7-4D52-BA01-5A98BAA8AB85}" destId="{750280C7-FF8C-8146-84D8-8F418B039C7E}" srcOrd="0" destOrd="0" presId="urn:microsoft.com/office/officeart/2005/8/layout/vList2"/>
    <dgm:cxn modelId="{118E1C36-6911-7B48-BCB8-BE7B491B976E}" type="presOf" srcId="{FBBD0C77-1447-4D0F-A941-DC7B078480D3}" destId="{DA9B10DA-676A-0E4A-9969-F2F8C056FCBA}" srcOrd="0" destOrd="0" presId="urn:microsoft.com/office/officeart/2005/8/layout/vList2"/>
    <dgm:cxn modelId="{A56E2E54-7DEE-DD47-92E2-15DF0923D877}" srcId="{263B1A89-A6F2-4CCE-A591-82F8C2DA22EE}" destId="{F2266000-A560-AF49-A231-6E05E00BA750}" srcOrd="4" destOrd="0" parTransId="{D535938D-6B2F-FA46-93B1-89213E67DD57}" sibTransId="{24A8D985-005C-644F-AE2F-EDAB2F1AE709}"/>
    <dgm:cxn modelId="{90701271-1DBD-4FDF-8259-E2AA76A91837}" srcId="{263B1A89-A6F2-4CCE-A591-82F8C2DA22EE}" destId="{FC689131-45C7-4D52-BA01-5A98BAA8AB85}" srcOrd="0" destOrd="0" parTransId="{151F8EAA-FDB2-4E16-8F17-FC277D17436A}" sibTransId="{57B39DB1-7D04-47DA-A5FE-F8066AE33334}"/>
    <dgm:cxn modelId="{94EC5B8B-0094-724C-8E74-2B407F98F805}" type="presOf" srcId="{85242AA5-B16E-40D1-A9AF-2C249F19C507}" destId="{97874DC7-2DCF-6041-91C6-B399ED815FE9}" srcOrd="0" destOrd="0" presId="urn:microsoft.com/office/officeart/2005/8/layout/vList2"/>
    <dgm:cxn modelId="{1D23B0D1-5926-44A0-90AA-6006F6D31F9B}" srcId="{263B1A89-A6F2-4CCE-A591-82F8C2DA22EE}" destId="{85242AA5-B16E-40D1-A9AF-2C249F19C507}" srcOrd="2" destOrd="0" parTransId="{FA16923F-8BF7-45BB-9654-79B6D41BAE1A}" sibTransId="{969A3B9A-61CF-4952-87FA-8218CE47B2DE}"/>
    <dgm:cxn modelId="{AF14C3F0-14AA-3444-8160-2A019A3BB62E}" type="presOf" srcId="{CD9BE84E-E54F-4721-B0EF-22B99F2B87BA}" destId="{1C7E1040-16CB-5448-8145-D73B03390968}" srcOrd="0" destOrd="0" presId="urn:microsoft.com/office/officeart/2005/8/layout/vList2"/>
    <dgm:cxn modelId="{C83AF3F8-DC2D-6145-862C-501BCAA063B8}" type="presOf" srcId="{F2266000-A560-AF49-A231-6E05E00BA750}" destId="{77E71222-3740-7E48-ADA1-BF6C5C74E3B4}" srcOrd="0" destOrd="0" presId="urn:microsoft.com/office/officeart/2005/8/layout/vList2"/>
    <dgm:cxn modelId="{4643B864-AF45-6947-9AE4-0AFB0F39C294}" type="presParOf" srcId="{564FBE9B-459E-F64A-9717-087B6C94BE7F}" destId="{750280C7-FF8C-8146-84D8-8F418B039C7E}" srcOrd="0" destOrd="0" presId="urn:microsoft.com/office/officeart/2005/8/layout/vList2"/>
    <dgm:cxn modelId="{51F1A5F0-797F-EA48-8245-E1CF84FDB934}" type="presParOf" srcId="{564FBE9B-459E-F64A-9717-087B6C94BE7F}" destId="{D29DEF28-65D7-2A4E-82CD-1B0E11B6E18E}" srcOrd="1" destOrd="0" presId="urn:microsoft.com/office/officeart/2005/8/layout/vList2"/>
    <dgm:cxn modelId="{53BAD1A4-0C5F-494A-BEB0-F9C2A1D4ACE2}" type="presParOf" srcId="{564FBE9B-459E-F64A-9717-087B6C94BE7F}" destId="{DA9B10DA-676A-0E4A-9969-F2F8C056FCBA}" srcOrd="2" destOrd="0" presId="urn:microsoft.com/office/officeart/2005/8/layout/vList2"/>
    <dgm:cxn modelId="{AFC3DAE5-7F25-EF40-A01B-CE677DF78F04}" type="presParOf" srcId="{564FBE9B-459E-F64A-9717-087B6C94BE7F}" destId="{C9F847BE-A213-D945-A424-89E464896347}" srcOrd="3" destOrd="0" presId="urn:microsoft.com/office/officeart/2005/8/layout/vList2"/>
    <dgm:cxn modelId="{34E28B8D-8D22-CA43-8916-750E867D8276}" type="presParOf" srcId="{564FBE9B-459E-F64A-9717-087B6C94BE7F}" destId="{97874DC7-2DCF-6041-91C6-B399ED815FE9}" srcOrd="4" destOrd="0" presId="urn:microsoft.com/office/officeart/2005/8/layout/vList2"/>
    <dgm:cxn modelId="{A913962D-C7A2-B544-9A86-3654F8327410}" type="presParOf" srcId="{564FBE9B-459E-F64A-9717-087B6C94BE7F}" destId="{AF28DC43-AE3C-E047-B349-B7C41070CF25}" srcOrd="5" destOrd="0" presId="urn:microsoft.com/office/officeart/2005/8/layout/vList2"/>
    <dgm:cxn modelId="{68205EDB-3A47-CB4C-9BF5-ECCBC7A8FF03}" type="presParOf" srcId="{564FBE9B-459E-F64A-9717-087B6C94BE7F}" destId="{1C7E1040-16CB-5448-8145-D73B03390968}" srcOrd="6" destOrd="0" presId="urn:microsoft.com/office/officeart/2005/8/layout/vList2"/>
    <dgm:cxn modelId="{AE060956-1231-C345-A9E8-1237C1222DFA}" type="presParOf" srcId="{564FBE9B-459E-F64A-9717-087B6C94BE7F}" destId="{AE936236-6723-A240-9B13-7323047BA80F}" srcOrd="7" destOrd="0" presId="urn:microsoft.com/office/officeart/2005/8/layout/vList2"/>
    <dgm:cxn modelId="{19393F44-BF58-5F45-9DC3-C37956559583}" type="presParOf" srcId="{564FBE9B-459E-F64A-9717-087B6C94BE7F}" destId="{77E71222-3740-7E48-ADA1-BF6C5C74E3B4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63B1A89-A6F2-4CCE-A591-82F8C2DA22EE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C689131-45C7-4D52-BA01-5A98BAA8AB85}">
      <dgm:prSet/>
      <dgm:spPr/>
      <dgm:t>
        <a:bodyPr/>
        <a:lstStyle/>
        <a:p>
          <a:pPr rtl="0">
            <a:lnSpc>
              <a:spcPct val="100000"/>
            </a:lnSpc>
          </a:pPr>
          <a:r>
            <a:rPr lang="en-US" dirty="0"/>
            <a:t>Service accounts are </a:t>
          </a:r>
          <a:r>
            <a:rPr lang="en-US" dirty="0">
              <a:latin typeface="Arial" panose="020B0604020202020204"/>
            </a:rPr>
            <a:t>special accounts</a:t>
          </a:r>
          <a:r>
            <a:rPr lang="en-US" dirty="0"/>
            <a:t> </a:t>
          </a:r>
          <a:r>
            <a:rPr lang="en-US" dirty="0">
              <a:latin typeface="Arial" panose="020B0604020202020204"/>
            </a:rPr>
            <a:t>tied to a project experiment or service workload rather than an individual </a:t>
          </a:r>
          <a:endParaRPr lang="en-US" dirty="0"/>
        </a:p>
      </dgm:t>
    </dgm:pt>
    <dgm:pt modelId="{151F8EAA-FDB2-4E16-8F17-FC277D17436A}" type="parTrans" cxnId="{90701271-1DBD-4FDF-8259-E2AA76A91837}">
      <dgm:prSet/>
      <dgm:spPr/>
      <dgm:t>
        <a:bodyPr/>
        <a:lstStyle/>
        <a:p>
          <a:endParaRPr lang="en-US"/>
        </a:p>
      </dgm:t>
    </dgm:pt>
    <dgm:pt modelId="{57B39DB1-7D04-47DA-A5FE-F8066AE33334}" type="sibTrans" cxnId="{90701271-1DBD-4FDF-8259-E2AA76A91837}">
      <dgm:prSet/>
      <dgm:spPr/>
      <dgm:t>
        <a:bodyPr/>
        <a:lstStyle/>
        <a:p>
          <a:endParaRPr lang="en-US"/>
        </a:p>
      </dgm:t>
    </dgm:pt>
    <dgm:pt modelId="{85242AA5-B16E-40D1-A9AF-2C249F19C50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Suitable for computational work done on behalf of an experiment (such as a light source beamline)</a:t>
          </a:r>
        </a:p>
      </dgm:t>
    </dgm:pt>
    <dgm:pt modelId="{FA16923F-8BF7-45BB-9654-79B6D41BAE1A}" type="parTrans" cxnId="{1D23B0D1-5926-44A0-90AA-6006F6D31F9B}">
      <dgm:prSet/>
      <dgm:spPr/>
      <dgm:t>
        <a:bodyPr/>
        <a:lstStyle/>
        <a:p>
          <a:endParaRPr lang="en-US"/>
        </a:p>
      </dgm:t>
    </dgm:pt>
    <dgm:pt modelId="{969A3B9A-61CF-4952-87FA-8218CE47B2DE}" type="sibTrans" cxnId="{1D23B0D1-5926-44A0-90AA-6006F6D31F9B}">
      <dgm:prSet/>
      <dgm:spPr/>
      <dgm:t>
        <a:bodyPr/>
        <a:lstStyle/>
        <a:p>
          <a:endParaRPr lang="en-US"/>
        </a:p>
      </dgm:t>
    </dgm:pt>
    <dgm:pt modelId="{FBBD0C77-1447-4D0F-A941-DC7B078480D3}">
      <dgm:prSet/>
      <dgm:spPr/>
      <dgm:t>
        <a:bodyPr/>
        <a:lstStyle/>
        <a:p>
          <a:pPr rtl="0">
            <a:lnSpc>
              <a:spcPct val="100000"/>
            </a:lnSpc>
          </a:pPr>
          <a:r>
            <a:rPr lang="en-US" dirty="0"/>
            <a:t>Service account approval </a:t>
          </a:r>
          <a:r>
            <a:rPr lang="en-US" dirty="0">
              <a:latin typeface="Arial" panose="020B0604020202020204"/>
            </a:rPr>
            <a:t>requires </a:t>
          </a:r>
          <a:r>
            <a:rPr lang="en-US" dirty="0">
              <a:solidFill>
                <a:srgbClr val="1D1C1D"/>
              </a:solidFill>
            </a:rPr>
            <a:t>a security review of </a:t>
          </a:r>
          <a:r>
            <a:rPr lang="en-US" dirty="0">
              <a:solidFill>
                <a:srgbClr val="1D1C1D"/>
              </a:solidFill>
              <a:latin typeface="Arial" panose="020B0604020202020204"/>
            </a:rPr>
            <a:t>all related</a:t>
          </a:r>
          <a:r>
            <a:rPr lang="en-US" dirty="0">
              <a:solidFill>
                <a:srgbClr val="1D1C1D"/>
              </a:solidFill>
            </a:rPr>
            <a:t> </a:t>
          </a:r>
          <a:r>
            <a:rPr lang="en-US" dirty="0">
              <a:latin typeface="Arial" panose="020B0604020202020204"/>
            </a:rPr>
            <a:t>components of the service applications</a:t>
          </a:r>
        </a:p>
      </dgm:t>
    </dgm:pt>
    <dgm:pt modelId="{D89F6059-BE49-4E13-B956-E5D6D0173995}" type="parTrans" cxnId="{71DC2502-19FF-4381-9B72-13780AB6ED14}">
      <dgm:prSet/>
      <dgm:spPr/>
      <dgm:t>
        <a:bodyPr/>
        <a:lstStyle/>
        <a:p>
          <a:endParaRPr lang="en-US"/>
        </a:p>
      </dgm:t>
    </dgm:pt>
    <dgm:pt modelId="{3BB41FBC-A9D4-4399-AD51-7BEEB36B911B}" type="sibTrans" cxnId="{71DC2502-19FF-4381-9B72-13780AB6ED14}">
      <dgm:prSet/>
      <dgm:spPr/>
      <dgm:t>
        <a:bodyPr/>
        <a:lstStyle/>
        <a:p>
          <a:endParaRPr lang="en-US"/>
        </a:p>
      </dgm:t>
    </dgm:pt>
    <dgm:pt modelId="{2C912AC4-506E-F543-A8C0-F02495BBB605}">
      <dgm:prSet/>
      <dgm:spPr/>
      <dgm:t>
        <a:bodyPr/>
        <a:lstStyle/>
        <a:p>
          <a:pPr rtl="0">
            <a:lnSpc>
              <a:spcPct val="100000"/>
            </a:lnSpc>
          </a:pPr>
          <a:r>
            <a:rPr lang="en-US" dirty="0"/>
            <a:t>Service accounts are accessible from</a:t>
          </a:r>
          <a:r>
            <a:rPr lang="en-US" dirty="0">
              <a:latin typeface="Arial" panose="020B0604020202020204"/>
            </a:rPr>
            <a:t> dedicated</a:t>
          </a:r>
          <a:r>
            <a:rPr lang="en-US" dirty="0"/>
            <a:t> service nodes</a:t>
          </a:r>
        </a:p>
      </dgm:t>
    </dgm:pt>
    <dgm:pt modelId="{BF113547-C91B-BB4D-82FF-095DB69A59E4}" type="parTrans" cxnId="{458AAB41-83A5-1347-8C1B-1E1D870C28A2}">
      <dgm:prSet/>
      <dgm:spPr/>
      <dgm:t>
        <a:bodyPr/>
        <a:lstStyle/>
        <a:p>
          <a:endParaRPr lang="en-US"/>
        </a:p>
      </dgm:t>
    </dgm:pt>
    <dgm:pt modelId="{FC716175-FED1-624F-B700-7696D5D7D9ED}" type="sibTrans" cxnId="{458AAB41-83A5-1347-8C1B-1E1D870C28A2}">
      <dgm:prSet/>
      <dgm:spPr/>
      <dgm:t>
        <a:bodyPr/>
        <a:lstStyle/>
        <a:p>
          <a:endParaRPr lang="en-US"/>
        </a:p>
      </dgm:t>
    </dgm:pt>
    <dgm:pt modelId="{FAE0DE4D-C263-D544-A047-DE7075FFA76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Currently available on Polaris and Crux </a:t>
          </a:r>
        </a:p>
      </dgm:t>
    </dgm:pt>
    <dgm:pt modelId="{CDD55467-0D30-3840-8377-B2E371F1408D}" type="parTrans" cxnId="{32591DF6-C0F5-C645-B7EE-3F3B2A8AC827}">
      <dgm:prSet/>
      <dgm:spPr/>
      <dgm:t>
        <a:bodyPr/>
        <a:lstStyle/>
        <a:p>
          <a:endParaRPr lang="en-US"/>
        </a:p>
      </dgm:t>
    </dgm:pt>
    <dgm:pt modelId="{6589EB46-8732-3E4D-AFD3-69A369059236}" type="sibTrans" cxnId="{32591DF6-C0F5-C645-B7EE-3F3B2A8AC827}">
      <dgm:prSet/>
      <dgm:spPr/>
      <dgm:t>
        <a:bodyPr/>
        <a:lstStyle/>
        <a:p>
          <a:endParaRPr lang="en-US"/>
        </a:p>
      </dgm:t>
    </dgm:pt>
    <dgm:pt modelId="{9DC933B2-3671-47DB-82AE-03E739B04888}">
      <dgm:prSet phldr="0"/>
      <dgm:spPr/>
      <dgm:t>
        <a:bodyPr/>
        <a:lstStyle/>
        <a:p>
          <a:pPr rtl="0">
            <a:lnSpc>
              <a:spcPct val="100000"/>
            </a:lnSpc>
          </a:pPr>
          <a:r>
            <a:rPr lang="en-US" dirty="0">
              <a:solidFill>
                <a:srgbClr val="1D1C1D"/>
              </a:solidFill>
            </a:rPr>
            <a:t>Globus </a:t>
          </a:r>
          <a:r>
            <a:rPr lang="en-US" dirty="0">
              <a:solidFill>
                <a:srgbClr val="1D1C1D"/>
              </a:solidFill>
              <a:latin typeface="Arial" panose="020B0604020202020204"/>
            </a:rPr>
            <a:t>compute has passed the security review and is therefore a fast-track to functionality</a:t>
          </a:r>
          <a:endParaRPr lang="en-US" dirty="0"/>
        </a:p>
      </dgm:t>
    </dgm:pt>
    <dgm:pt modelId="{9E125189-11E0-4284-B394-25BA9177642E}" type="parTrans" cxnId="{B3171505-6D75-4576-983F-F60A8C4A8229}">
      <dgm:prSet/>
      <dgm:spPr/>
      <dgm:t>
        <a:bodyPr/>
        <a:lstStyle/>
        <a:p>
          <a:endParaRPr lang="en-US"/>
        </a:p>
      </dgm:t>
    </dgm:pt>
    <dgm:pt modelId="{8F55F1AD-162A-4324-B0C4-D8AC326CD487}" type="sibTrans" cxnId="{B3171505-6D75-4576-983F-F60A8C4A8229}">
      <dgm:prSet/>
      <dgm:spPr/>
      <dgm:t>
        <a:bodyPr/>
        <a:lstStyle/>
        <a:p>
          <a:endParaRPr lang="en-US"/>
        </a:p>
      </dgm:t>
    </dgm:pt>
    <dgm:pt modelId="{8A148A75-7B95-44E8-BF41-0984AAC6F90D}" type="pres">
      <dgm:prSet presAssocID="{263B1A89-A6F2-4CCE-A591-82F8C2DA22EE}" presName="root" presStyleCnt="0">
        <dgm:presLayoutVars>
          <dgm:dir/>
          <dgm:resizeHandles val="exact"/>
        </dgm:presLayoutVars>
      </dgm:prSet>
      <dgm:spPr/>
    </dgm:pt>
    <dgm:pt modelId="{3D8A31FE-82A1-4725-84C0-5DCD99816520}" type="pres">
      <dgm:prSet presAssocID="{FC689131-45C7-4D52-BA01-5A98BAA8AB85}" presName="compNode" presStyleCnt="0"/>
      <dgm:spPr/>
    </dgm:pt>
    <dgm:pt modelId="{3219F6AF-E40C-4D27-94F9-09F825BCF348}" type="pres">
      <dgm:prSet presAssocID="{FC689131-45C7-4D52-BA01-5A98BAA8AB85}" presName="bgRect" presStyleLbl="bgShp" presStyleIdx="0" presStyleCnt="6" custLinFactNeighborX="-1198" custLinFactNeighborY="1229"/>
      <dgm:spPr/>
    </dgm:pt>
    <dgm:pt modelId="{0FE7C46C-C143-4982-A456-D382A4A51924}" type="pres">
      <dgm:prSet presAssocID="{FC689131-45C7-4D52-BA01-5A98BAA8AB85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 with solid fill"/>
        </a:ext>
      </dgm:extLst>
    </dgm:pt>
    <dgm:pt modelId="{BD9A9C5B-4E7C-4706-A7AB-7FF0DA8430F2}" type="pres">
      <dgm:prSet presAssocID="{FC689131-45C7-4D52-BA01-5A98BAA8AB85}" presName="spaceRect" presStyleCnt="0"/>
      <dgm:spPr/>
    </dgm:pt>
    <dgm:pt modelId="{83F3B5F5-F017-4B8E-BBAB-270C0BE88789}" type="pres">
      <dgm:prSet presAssocID="{FC689131-45C7-4D52-BA01-5A98BAA8AB85}" presName="parTx" presStyleLbl="revTx" presStyleIdx="0" presStyleCnt="6">
        <dgm:presLayoutVars>
          <dgm:chMax val="0"/>
          <dgm:chPref val="0"/>
        </dgm:presLayoutVars>
      </dgm:prSet>
      <dgm:spPr/>
    </dgm:pt>
    <dgm:pt modelId="{B69CC345-E8E5-4F92-8B35-6CF6699A45AB}" type="pres">
      <dgm:prSet presAssocID="{57B39DB1-7D04-47DA-A5FE-F8066AE33334}" presName="sibTrans" presStyleCnt="0"/>
      <dgm:spPr/>
    </dgm:pt>
    <dgm:pt modelId="{30574C17-1A5B-4706-B9F4-492E81E22F32}" type="pres">
      <dgm:prSet presAssocID="{85242AA5-B16E-40D1-A9AF-2C249F19C507}" presName="compNode" presStyleCnt="0"/>
      <dgm:spPr/>
    </dgm:pt>
    <dgm:pt modelId="{03615610-3D8A-46E4-AAA5-A55ABC3D861C}" type="pres">
      <dgm:prSet presAssocID="{85242AA5-B16E-40D1-A9AF-2C249F19C507}" presName="bgRect" presStyleLbl="bgShp" presStyleIdx="1" presStyleCnt="6"/>
      <dgm:spPr/>
    </dgm:pt>
    <dgm:pt modelId="{35BF1588-BF67-4A1C-A32A-F0D482ABE251}" type="pres">
      <dgm:prSet presAssocID="{85242AA5-B16E-40D1-A9AF-2C249F19C507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lask with solid fill"/>
        </a:ext>
      </dgm:extLst>
    </dgm:pt>
    <dgm:pt modelId="{9EED9E7A-1492-4B60-A62B-E1822908EC6A}" type="pres">
      <dgm:prSet presAssocID="{85242AA5-B16E-40D1-A9AF-2C249F19C507}" presName="spaceRect" presStyleCnt="0"/>
      <dgm:spPr/>
    </dgm:pt>
    <dgm:pt modelId="{8423DC59-97D7-415F-A2F2-B96339DB0DDD}" type="pres">
      <dgm:prSet presAssocID="{85242AA5-B16E-40D1-A9AF-2C249F19C507}" presName="parTx" presStyleLbl="revTx" presStyleIdx="1" presStyleCnt="6">
        <dgm:presLayoutVars>
          <dgm:chMax val="0"/>
          <dgm:chPref val="0"/>
        </dgm:presLayoutVars>
      </dgm:prSet>
      <dgm:spPr/>
    </dgm:pt>
    <dgm:pt modelId="{E39C0195-0827-47D1-8B11-734FECA7E6FF}" type="pres">
      <dgm:prSet presAssocID="{969A3B9A-61CF-4952-87FA-8218CE47B2DE}" presName="sibTrans" presStyleCnt="0"/>
      <dgm:spPr/>
    </dgm:pt>
    <dgm:pt modelId="{A139BEE8-78E7-4F83-9FBB-6307B0300D4D}" type="pres">
      <dgm:prSet presAssocID="{FBBD0C77-1447-4D0F-A941-DC7B078480D3}" presName="compNode" presStyleCnt="0"/>
      <dgm:spPr/>
    </dgm:pt>
    <dgm:pt modelId="{314F30BB-4D11-4E99-9E9A-C551B69C4338}" type="pres">
      <dgm:prSet presAssocID="{FBBD0C77-1447-4D0F-A941-DC7B078480D3}" presName="bgRect" presStyleLbl="bgShp" presStyleIdx="2" presStyleCnt="6"/>
      <dgm:spPr/>
    </dgm:pt>
    <dgm:pt modelId="{D8E1E8CB-6A28-4042-ABBF-34D35866F044}" type="pres">
      <dgm:prSet presAssocID="{FBBD0C77-1447-4D0F-A941-DC7B078480D3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CE5CECC3-1C32-448C-AD8E-1D81CE3FD9ED}" type="pres">
      <dgm:prSet presAssocID="{FBBD0C77-1447-4D0F-A941-DC7B078480D3}" presName="spaceRect" presStyleCnt="0"/>
      <dgm:spPr/>
    </dgm:pt>
    <dgm:pt modelId="{A90EE002-FDA3-4FC5-B936-C5C6AD44BBDC}" type="pres">
      <dgm:prSet presAssocID="{FBBD0C77-1447-4D0F-A941-DC7B078480D3}" presName="parTx" presStyleLbl="revTx" presStyleIdx="2" presStyleCnt="6">
        <dgm:presLayoutVars>
          <dgm:chMax val="0"/>
          <dgm:chPref val="0"/>
        </dgm:presLayoutVars>
      </dgm:prSet>
      <dgm:spPr/>
    </dgm:pt>
    <dgm:pt modelId="{11623B28-55E6-4E53-81E1-145ACBC726E7}" type="pres">
      <dgm:prSet presAssocID="{3BB41FBC-A9D4-4399-AD51-7BEEB36B911B}" presName="sibTrans" presStyleCnt="0"/>
      <dgm:spPr/>
    </dgm:pt>
    <dgm:pt modelId="{5A6E9189-AB61-424F-BE82-D0A8EF4994D2}" type="pres">
      <dgm:prSet presAssocID="{9DC933B2-3671-47DB-82AE-03E739B04888}" presName="compNode" presStyleCnt="0"/>
      <dgm:spPr/>
    </dgm:pt>
    <dgm:pt modelId="{446F7371-CD78-476F-970A-A0ABE121C065}" type="pres">
      <dgm:prSet presAssocID="{9DC933B2-3671-47DB-82AE-03E739B04888}" presName="bgRect" presStyleLbl="bgShp" presStyleIdx="3" presStyleCnt="6"/>
      <dgm:spPr/>
    </dgm:pt>
    <dgm:pt modelId="{61591DB6-4E35-4D84-904D-7D897EEC7C62}" type="pres">
      <dgm:prSet presAssocID="{9DC933B2-3671-47DB-82AE-03E739B04888}" presName="iconRect" presStyleLbl="node1" presStyleIdx="3" presStyleCnt="6"/>
      <dgm:spPr>
        <a:blipFill>
          <a:blip xmlns:r="http://schemas.openxmlformats.org/officeDocument/2006/relationships" r:embed="rId7"/>
          <a:srcRect/>
          <a:stretch>
            <a:fillRect/>
          </a:stretch>
        </a:blipFill>
        <a:ln>
          <a:noFill/>
        </a:ln>
      </dgm:spPr>
    </dgm:pt>
    <dgm:pt modelId="{DD73D2E8-A1C8-44CE-8FC3-7815D89E6C2A}" type="pres">
      <dgm:prSet presAssocID="{9DC933B2-3671-47DB-82AE-03E739B04888}" presName="spaceRect" presStyleCnt="0"/>
      <dgm:spPr/>
    </dgm:pt>
    <dgm:pt modelId="{C8666F31-A724-4030-A80B-6605FD9A3E17}" type="pres">
      <dgm:prSet presAssocID="{9DC933B2-3671-47DB-82AE-03E739B04888}" presName="parTx" presStyleLbl="revTx" presStyleIdx="3" presStyleCnt="6">
        <dgm:presLayoutVars>
          <dgm:chMax val="0"/>
          <dgm:chPref val="0"/>
        </dgm:presLayoutVars>
      </dgm:prSet>
      <dgm:spPr/>
    </dgm:pt>
    <dgm:pt modelId="{C7C81A03-DDE6-439F-A35F-D32983B88C22}" type="pres">
      <dgm:prSet presAssocID="{8F55F1AD-162A-4324-B0C4-D8AC326CD487}" presName="sibTrans" presStyleCnt="0"/>
      <dgm:spPr/>
    </dgm:pt>
    <dgm:pt modelId="{C8FD89E6-8A8B-534F-A1A3-8AED343B34A2}" type="pres">
      <dgm:prSet presAssocID="{2C912AC4-506E-F543-A8C0-F02495BBB605}" presName="compNode" presStyleCnt="0"/>
      <dgm:spPr/>
    </dgm:pt>
    <dgm:pt modelId="{84FE792C-7AF7-4F4F-8F9B-01B8C4CC362A}" type="pres">
      <dgm:prSet presAssocID="{2C912AC4-506E-F543-A8C0-F02495BBB605}" presName="bgRect" presStyleLbl="bgShp" presStyleIdx="4" presStyleCnt="6"/>
      <dgm:spPr/>
    </dgm:pt>
    <dgm:pt modelId="{A36B005D-2B10-D04F-B3BE-ADF22EB4AB4E}" type="pres">
      <dgm:prSet presAssocID="{2C912AC4-506E-F543-A8C0-F02495BBB605}" presName="iconRect" presStyleLbl="node1" presStyleIdx="4" presStyleCnt="6"/>
      <dgm:spPr>
        <a:blipFill>
          <a:blip xmlns:r="http://schemas.openxmlformats.org/officeDocument/2006/relationships"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cessor with solid fill"/>
        </a:ext>
      </dgm:extLst>
    </dgm:pt>
    <dgm:pt modelId="{DE7C5215-DEA1-6846-8055-6AB7B989B34A}" type="pres">
      <dgm:prSet presAssocID="{2C912AC4-506E-F543-A8C0-F02495BBB605}" presName="spaceRect" presStyleCnt="0"/>
      <dgm:spPr/>
    </dgm:pt>
    <dgm:pt modelId="{75D48EE3-7057-C74B-B999-A56A06DDB24A}" type="pres">
      <dgm:prSet presAssocID="{2C912AC4-506E-F543-A8C0-F02495BBB605}" presName="parTx" presStyleLbl="revTx" presStyleIdx="4" presStyleCnt="6">
        <dgm:presLayoutVars>
          <dgm:chMax val="0"/>
          <dgm:chPref val="0"/>
        </dgm:presLayoutVars>
      </dgm:prSet>
      <dgm:spPr/>
    </dgm:pt>
    <dgm:pt modelId="{859CC69B-4F1D-A34D-9946-ACA012EE46F3}" type="pres">
      <dgm:prSet presAssocID="{FC716175-FED1-624F-B700-7696D5D7D9ED}" presName="sibTrans" presStyleCnt="0"/>
      <dgm:spPr/>
    </dgm:pt>
    <dgm:pt modelId="{C5A4C095-D11B-9B48-814F-50ACF02D179C}" type="pres">
      <dgm:prSet presAssocID="{FAE0DE4D-C263-D544-A047-DE7075FFA769}" presName="compNode" presStyleCnt="0"/>
      <dgm:spPr/>
    </dgm:pt>
    <dgm:pt modelId="{8D158F82-D68B-6A4C-B32F-4CEAB04DC995}" type="pres">
      <dgm:prSet presAssocID="{FAE0DE4D-C263-D544-A047-DE7075FFA769}" presName="bgRect" presStyleLbl="bgShp" presStyleIdx="5" presStyleCnt="6"/>
      <dgm:spPr/>
    </dgm:pt>
    <dgm:pt modelId="{74D3020B-D0D9-314D-A0F4-CC149BDFB951}" type="pres">
      <dgm:prSet presAssocID="{FAE0DE4D-C263-D544-A047-DE7075FFA769}" presName="iconRect" presStyleLbl="node1" presStyleIdx="5" presStyleCnt="6"/>
      <dgm:spPr>
        <a:blipFill>
          <a:blip xmlns:r="http://schemas.openxmlformats.org/officeDocument/2006/relationships"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ars with solid fill"/>
        </a:ext>
      </dgm:extLst>
    </dgm:pt>
    <dgm:pt modelId="{82CEC8D1-A0E7-4E41-B602-B61F4F6874C7}" type="pres">
      <dgm:prSet presAssocID="{FAE0DE4D-C263-D544-A047-DE7075FFA769}" presName="spaceRect" presStyleCnt="0"/>
      <dgm:spPr/>
    </dgm:pt>
    <dgm:pt modelId="{890B8D27-ADB5-284C-A17D-38E8CF850CA9}" type="pres">
      <dgm:prSet presAssocID="{FAE0DE4D-C263-D544-A047-DE7075FFA769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71DC2502-19FF-4381-9B72-13780AB6ED14}" srcId="{263B1A89-A6F2-4CCE-A591-82F8C2DA22EE}" destId="{FBBD0C77-1447-4D0F-A941-DC7B078480D3}" srcOrd="2" destOrd="0" parTransId="{D89F6059-BE49-4E13-B956-E5D6D0173995}" sibTransId="{3BB41FBC-A9D4-4399-AD51-7BEEB36B911B}"/>
    <dgm:cxn modelId="{4DE48E02-7609-4D08-82D4-E9B2B8BAB207}" type="presOf" srcId="{FC689131-45C7-4D52-BA01-5A98BAA8AB85}" destId="{83F3B5F5-F017-4B8E-BBAB-270C0BE88789}" srcOrd="0" destOrd="0" presId="urn:microsoft.com/office/officeart/2018/2/layout/IconVerticalSolidList"/>
    <dgm:cxn modelId="{B3171505-6D75-4576-983F-F60A8C4A8229}" srcId="{263B1A89-A6F2-4CCE-A591-82F8C2DA22EE}" destId="{9DC933B2-3671-47DB-82AE-03E739B04888}" srcOrd="3" destOrd="0" parTransId="{9E125189-11E0-4284-B394-25BA9177642E}" sibTransId="{8F55F1AD-162A-4324-B0C4-D8AC326CD487}"/>
    <dgm:cxn modelId="{704F9622-51FD-440F-AC2F-B175398EB2E1}" type="presOf" srcId="{FBBD0C77-1447-4D0F-A941-DC7B078480D3}" destId="{A90EE002-FDA3-4FC5-B936-C5C6AD44BBDC}" srcOrd="0" destOrd="0" presId="urn:microsoft.com/office/officeart/2018/2/layout/IconVerticalSolidList"/>
    <dgm:cxn modelId="{0D2FF735-0A91-46F0-A7D8-F25EE145017C}" type="presOf" srcId="{2C912AC4-506E-F543-A8C0-F02495BBB605}" destId="{75D48EE3-7057-C74B-B999-A56A06DDB24A}" srcOrd="0" destOrd="0" presId="urn:microsoft.com/office/officeart/2018/2/layout/IconVerticalSolidList"/>
    <dgm:cxn modelId="{458AAB41-83A5-1347-8C1B-1E1D870C28A2}" srcId="{263B1A89-A6F2-4CCE-A591-82F8C2DA22EE}" destId="{2C912AC4-506E-F543-A8C0-F02495BBB605}" srcOrd="4" destOrd="0" parTransId="{BF113547-C91B-BB4D-82FF-095DB69A59E4}" sibTransId="{FC716175-FED1-624F-B700-7696D5D7D9ED}"/>
    <dgm:cxn modelId="{3070A652-E731-489C-89D0-38EF02B6147C}" type="presOf" srcId="{FAE0DE4D-C263-D544-A047-DE7075FFA769}" destId="{890B8D27-ADB5-284C-A17D-38E8CF850CA9}" srcOrd="0" destOrd="0" presId="urn:microsoft.com/office/officeart/2018/2/layout/IconVerticalSolidList"/>
    <dgm:cxn modelId="{0D9E1D55-045C-42D6-977C-303EE669BCFF}" type="presOf" srcId="{85242AA5-B16E-40D1-A9AF-2C249F19C507}" destId="{8423DC59-97D7-415F-A2F2-B96339DB0DDD}" srcOrd="0" destOrd="0" presId="urn:microsoft.com/office/officeart/2018/2/layout/IconVerticalSolidList"/>
    <dgm:cxn modelId="{90701271-1DBD-4FDF-8259-E2AA76A91837}" srcId="{263B1A89-A6F2-4CCE-A591-82F8C2DA22EE}" destId="{FC689131-45C7-4D52-BA01-5A98BAA8AB85}" srcOrd="0" destOrd="0" parTransId="{151F8EAA-FDB2-4E16-8F17-FC277D17436A}" sibTransId="{57B39DB1-7D04-47DA-A5FE-F8066AE33334}"/>
    <dgm:cxn modelId="{0585D685-A710-4243-BDFE-38D91C27BB64}" type="presOf" srcId="{263B1A89-A6F2-4CCE-A591-82F8C2DA22EE}" destId="{8A148A75-7B95-44E8-BF41-0984AAC6F90D}" srcOrd="0" destOrd="0" presId="urn:microsoft.com/office/officeart/2018/2/layout/IconVerticalSolidList"/>
    <dgm:cxn modelId="{7F5AD6B8-EDBD-44C2-B5D3-0D5DA3589697}" type="presOf" srcId="{9DC933B2-3671-47DB-82AE-03E739B04888}" destId="{C8666F31-A724-4030-A80B-6605FD9A3E17}" srcOrd="0" destOrd="0" presId="urn:microsoft.com/office/officeart/2018/2/layout/IconVerticalSolidList"/>
    <dgm:cxn modelId="{1D23B0D1-5926-44A0-90AA-6006F6D31F9B}" srcId="{263B1A89-A6F2-4CCE-A591-82F8C2DA22EE}" destId="{85242AA5-B16E-40D1-A9AF-2C249F19C507}" srcOrd="1" destOrd="0" parTransId="{FA16923F-8BF7-45BB-9654-79B6D41BAE1A}" sibTransId="{969A3B9A-61CF-4952-87FA-8218CE47B2DE}"/>
    <dgm:cxn modelId="{32591DF6-C0F5-C645-B7EE-3F3B2A8AC827}" srcId="{263B1A89-A6F2-4CCE-A591-82F8C2DA22EE}" destId="{FAE0DE4D-C263-D544-A047-DE7075FFA769}" srcOrd="5" destOrd="0" parTransId="{CDD55467-0D30-3840-8377-B2E371F1408D}" sibTransId="{6589EB46-8732-3E4D-AFD3-69A369059236}"/>
    <dgm:cxn modelId="{EEA00362-1A95-4EB7-91A9-AB83D5AB31D1}" type="presParOf" srcId="{8A148A75-7B95-44E8-BF41-0984AAC6F90D}" destId="{3D8A31FE-82A1-4725-84C0-5DCD99816520}" srcOrd="0" destOrd="0" presId="urn:microsoft.com/office/officeart/2018/2/layout/IconVerticalSolidList"/>
    <dgm:cxn modelId="{88B872C7-D00B-40A8-88D6-13D07FB557C8}" type="presParOf" srcId="{3D8A31FE-82A1-4725-84C0-5DCD99816520}" destId="{3219F6AF-E40C-4D27-94F9-09F825BCF348}" srcOrd="0" destOrd="0" presId="urn:microsoft.com/office/officeart/2018/2/layout/IconVerticalSolidList"/>
    <dgm:cxn modelId="{CBCEDF0E-2765-4ECE-A6F4-77FF9C3C0EA6}" type="presParOf" srcId="{3D8A31FE-82A1-4725-84C0-5DCD99816520}" destId="{0FE7C46C-C143-4982-A456-D382A4A51924}" srcOrd="1" destOrd="0" presId="urn:microsoft.com/office/officeart/2018/2/layout/IconVerticalSolidList"/>
    <dgm:cxn modelId="{03A5FD21-6EC3-4906-83F4-490A7A83D816}" type="presParOf" srcId="{3D8A31FE-82A1-4725-84C0-5DCD99816520}" destId="{BD9A9C5B-4E7C-4706-A7AB-7FF0DA8430F2}" srcOrd="2" destOrd="0" presId="urn:microsoft.com/office/officeart/2018/2/layout/IconVerticalSolidList"/>
    <dgm:cxn modelId="{72E84F57-495F-438A-BBC4-69ABFD5848F8}" type="presParOf" srcId="{3D8A31FE-82A1-4725-84C0-5DCD99816520}" destId="{83F3B5F5-F017-4B8E-BBAB-270C0BE88789}" srcOrd="3" destOrd="0" presId="urn:microsoft.com/office/officeart/2018/2/layout/IconVerticalSolidList"/>
    <dgm:cxn modelId="{946F6713-22B8-49B9-9950-E0E0B7CF7DFA}" type="presParOf" srcId="{8A148A75-7B95-44E8-BF41-0984AAC6F90D}" destId="{B69CC345-E8E5-4F92-8B35-6CF6699A45AB}" srcOrd="1" destOrd="0" presId="urn:microsoft.com/office/officeart/2018/2/layout/IconVerticalSolidList"/>
    <dgm:cxn modelId="{E5D5D6C8-4FDA-41F5-9E11-CFFD8B466319}" type="presParOf" srcId="{8A148A75-7B95-44E8-BF41-0984AAC6F90D}" destId="{30574C17-1A5B-4706-B9F4-492E81E22F32}" srcOrd="2" destOrd="0" presId="urn:microsoft.com/office/officeart/2018/2/layout/IconVerticalSolidList"/>
    <dgm:cxn modelId="{3CCC9C3D-22F8-4987-8497-1AA93C920EB6}" type="presParOf" srcId="{30574C17-1A5B-4706-B9F4-492E81E22F32}" destId="{03615610-3D8A-46E4-AAA5-A55ABC3D861C}" srcOrd="0" destOrd="0" presId="urn:microsoft.com/office/officeart/2018/2/layout/IconVerticalSolidList"/>
    <dgm:cxn modelId="{7528910C-8F3B-4090-95BF-1432C2F002A6}" type="presParOf" srcId="{30574C17-1A5B-4706-B9F4-492E81E22F32}" destId="{35BF1588-BF67-4A1C-A32A-F0D482ABE251}" srcOrd="1" destOrd="0" presId="urn:microsoft.com/office/officeart/2018/2/layout/IconVerticalSolidList"/>
    <dgm:cxn modelId="{3E7140A3-3AF5-43BA-B015-6A3D45703C69}" type="presParOf" srcId="{30574C17-1A5B-4706-B9F4-492E81E22F32}" destId="{9EED9E7A-1492-4B60-A62B-E1822908EC6A}" srcOrd="2" destOrd="0" presId="urn:microsoft.com/office/officeart/2018/2/layout/IconVerticalSolidList"/>
    <dgm:cxn modelId="{5C8FD176-4BA5-47E8-A77E-F77A64AF381E}" type="presParOf" srcId="{30574C17-1A5B-4706-B9F4-492E81E22F32}" destId="{8423DC59-97D7-415F-A2F2-B96339DB0DDD}" srcOrd="3" destOrd="0" presId="urn:microsoft.com/office/officeart/2018/2/layout/IconVerticalSolidList"/>
    <dgm:cxn modelId="{1BDC69C8-78DA-4825-9706-DD45BA112623}" type="presParOf" srcId="{8A148A75-7B95-44E8-BF41-0984AAC6F90D}" destId="{E39C0195-0827-47D1-8B11-734FECA7E6FF}" srcOrd="3" destOrd="0" presId="urn:microsoft.com/office/officeart/2018/2/layout/IconVerticalSolidList"/>
    <dgm:cxn modelId="{B609C4A4-01CC-49C2-A0AC-0583E6A67B56}" type="presParOf" srcId="{8A148A75-7B95-44E8-BF41-0984AAC6F90D}" destId="{A139BEE8-78E7-4F83-9FBB-6307B0300D4D}" srcOrd="4" destOrd="0" presId="urn:microsoft.com/office/officeart/2018/2/layout/IconVerticalSolidList"/>
    <dgm:cxn modelId="{AFC8C276-3682-45FC-BCF8-317FBB4BC3AB}" type="presParOf" srcId="{A139BEE8-78E7-4F83-9FBB-6307B0300D4D}" destId="{314F30BB-4D11-4E99-9E9A-C551B69C4338}" srcOrd="0" destOrd="0" presId="urn:microsoft.com/office/officeart/2018/2/layout/IconVerticalSolidList"/>
    <dgm:cxn modelId="{18CDC6AC-9BD6-4E97-BB94-B37357858BDA}" type="presParOf" srcId="{A139BEE8-78E7-4F83-9FBB-6307B0300D4D}" destId="{D8E1E8CB-6A28-4042-ABBF-34D35866F044}" srcOrd="1" destOrd="0" presId="urn:microsoft.com/office/officeart/2018/2/layout/IconVerticalSolidList"/>
    <dgm:cxn modelId="{70C3B68F-C8C4-41B6-978B-7F79C7EDE206}" type="presParOf" srcId="{A139BEE8-78E7-4F83-9FBB-6307B0300D4D}" destId="{CE5CECC3-1C32-448C-AD8E-1D81CE3FD9ED}" srcOrd="2" destOrd="0" presId="urn:microsoft.com/office/officeart/2018/2/layout/IconVerticalSolidList"/>
    <dgm:cxn modelId="{92BBE080-C2B0-41C5-9BEC-6D007408DDC9}" type="presParOf" srcId="{A139BEE8-78E7-4F83-9FBB-6307B0300D4D}" destId="{A90EE002-FDA3-4FC5-B936-C5C6AD44BBDC}" srcOrd="3" destOrd="0" presId="urn:microsoft.com/office/officeart/2018/2/layout/IconVerticalSolidList"/>
    <dgm:cxn modelId="{A2AB3683-2519-426B-81FF-805850A2D555}" type="presParOf" srcId="{8A148A75-7B95-44E8-BF41-0984AAC6F90D}" destId="{11623B28-55E6-4E53-81E1-145ACBC726E7}" srcOrd="5" destOrd="0" presId="urn:microsoft.com/office/officeart/2018/2/layout/IconVerticalSolidList"/>
    <dgm:cxn modelId="{7568D64D-6FF9-4884-8F62-F84885FA7E2D}" type="presParOf" srcId="{8A148A75-7B95-44E8-BF41-0984AAC6F90D}" destId="{5A6E9189-AB61-424F-BE82-D0A8EF4994D2}" srcOrd="6" destOrd="0" presId="urn:microsoft.com/office/officeart/2018/2/layout/IconVerticalSolidList"/>
    <dgm:cxn modelId="{9EDB58AC-16C7-4364-B7A9-957E83B09AD9}" type="presParOf" srcId="{5A6E9189-AB61-424F-BE82-D0A8EF4994D2}" destId="{446F7371-CD78-476F-970A-A0ABE121C065}" srcOrd="0" destOrd="0" presId="urn:microsoft.com/office/officeart/2018/2/layout/IconVerticalSolidList"/>
    <dgm:cxn modelId="{5C1085E1-6D4F-4696-806D-DB63125E607C}" type="presParOf" srcId="{5A6E9189-AB61-424F-BE82-D0A8EF4994D2}" destId="{61591DB6-4E35-4D84-904D-7D897EEC7C62}" srcOrd="1" destOrd="0" presId="urn:microsoft.com/office/officeart/2018/2/layout/IconVerticalSolidList"/>
    <dgm:cxn modelId="{9B8823F7-479C-4789-A88C-1ED8A19C40FB}" type="presParOf" srcId="{5A6E9189-AB61-424F-BE82-D0A8EF4994D2}" destId="{DD73D2E8-A1C8-44CE-8FC3-7815D89E6C2A}" srcOrd="2" destOrd="0" presId="urn:microsoft.com/office/officeart/2018/2/layout/IconVerticalSolidList"/>
    <dgm:cxn modelId="{EFB2F6D0-4102-44DB-870C-13EFCA23B9D2}" type="presParOf" srcId="{5A6E9189-AB61-424F-BE82-D0A8EF4994D2}" destId="{C8666F31-A724-4030-A80B-6605FD9A3E17}" srcOrd="3" destOrd="0" presId="urn:microsoft.com/office/officeart/2018/2/layout/IconVerticalSolidList"/>
    <dgm:cxn modelId="{D38C5655-C210-4B5A-85C4-B216AFE07CDD}" type="presParOf" srcId="{8A148A75-7B95-44E8-BF41-0984AAC6F90D}" destId="{C7C81A03-DDE6-439F-A35F-D32983B88C22}" srcOrd="7" destOrd="0" presId="urn:microsoft.com/office/officeart/2018/2/layout/IconVerticalSolidList"/>
    <dgm:cxn modelId="{1160C732-56A9-4DE0-873F-D1E8FD0F6AE3}" type="presParOf" srcId="{8A148A75-7B95-44E8-BF41-0984AAC6F90D}" destId="{C8FD89E6-8A8B-534F-A1A3-8AED343B34A2}" srcOrd="8" destOrd="0" presId="urn:microsoft.com/office/officeart/2018/2/layout/IconVerticalSolidList"/>
    <dgm:cxn modelId="{D969931B-FAB0-407A-BE2B-79AE78699DD6}" type="presParOf" srcId="{C8FD89E6-8A8B-534F-A1A3-8AED343B34A2}" destId="{84FE792C-7AF7-4F4F-8F9B-01B8C4CC362A}" srcOrd="0" destOrd="0" presId="urn:microsoft.com/office/officeart/2018/2/layout/IconVerticalSolidList"/>
    <dgm:cxn modelId="{ADD7A3D0-43A7-40D0-9EC1-C18A6F7D52F3}" type="presParOf" srcId="{C8FD89E6-8A8B-534F-A1A3-8AED343B34A2}" destId="{A36B005D-2B10-D04F-B3BE-ADF22EB4AB4E}" srcOrd="1" destOrd="0" presId="urn:microsoft.com/office/officeart/2018/2/layout/IconVerticalSolidList"/>
    <dgm:cxn modelId="{BD25E535-E1E2-4901-A1F6-666D6B5D68FE}" type="presParOf" srcId="{C8FD89E6-8A8B-534F-A1A3-8AED343B34A2}" destId="{DE7C5215-DEA1-6846-8055-6AB7B989B34A}" srcOrd="2" destOrd="0" presId="urn:microsoft.com/office/officeart/2018/2/layout/IconVerticalSolidList"/>
    <dgm:cxn modelId="{AF11FA3A-6EA2-4943-818C-BE25C562D349}" type="presParOf" srcId="{C8FD89E6-8A8B-534F-A1A3-8AED343B34A2}" destId="{75D48EE3-7057-C74B-B999-A56A06DDB24A}" srcOrd="3" destOrd="0" presId="urn:microsoft.com/office/officeart/2018/2/layout/IconVerticalSolidList"/>
    <dgm:cxn modelId="{D6CC7B2E-AEBD-4596-A69D-E1909515C334}" type="presParOf" srcId="{8A148A75-7B95-44E8-BF41-0984AAC6F90D}" destId="{859CC69B-4F1D-A34D-9946-ACA012EE46F3}" srcOrd="9" destOrd="0" presId="urn:microsoft.com/office/officeart/2018/2/layout/IconVerticalSolidList"/>
    <dgm:cxn modelId="{9722A6A0-6814-450E-89CB-402A07734A27}" type="presParOf" srcId="{8A148A75-7B95-44E8-BF41-0984AAC6F90D}" destId="{C5A4C095-D11B-9B48-814F-50ACF02D179C}" srcOrd="10" destOrd="0" presId="urn:microsoft.com/office/officeart/2018/2/layout/IconVerticalSolidList"/>
    <dgm:cxn modelId="{E9FA2A0F-EB55-470A-A8E8-5FDA19D6A571}" type="presParOf" srcId="{C5A4C095-D11B-9B48-814F-50ACF02D179C}" destId="{8D158F82-D68B-6A4C-B32F-4CEAB04DC995}" srcOrd="0" destOrd="0" presId="urn:microsoft.com/office/officeart/2018/2/layout/IconVerticalSolidList"/>
    <dgm:cxn modelId="{709E4D9B-F08A-4BD9-B518-C40212271EA1}" type="presParOf" srcId="{C5A4C095-D11B-9B48-814F-50ACF02D179C}" destId="{74D3020B-D0D9-314D-A0F4-CC149BDFB951}" srcOrd="1" destOrd="0" presId="urn:microsoft.com/office/officeart/2018/2/layout/IconVerticalSolidList"/>
    <dgm:cxn modelId="{001F2623-33FD-4911-9BEA-8AEDD48C5442}" type="presParOf" srcId="{C5A4C095-D11B-9B48-814F-50ACF02D179C}" destId="{82CEC8D1-A0E7-4E41-B602-B61F4F6874C7}" srcOrd="2" destOrd="0" presId="urn:microsoft.com/office/officeart/2018/2/layout/IconVerticalSolidList"/>
    <dgm:cxn modelId="{59185BA8-1BBE-4DEF-9901-C1DB4BE439C9}" type="presParOf" srcId="{C5A4C095-D11B-9B48-814F-50ACF02D179C}" destId="{890B8D27-ADB5-284C-A17D-38E8CF850CA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0280C7-FF8C-8146-84D8-8F418B039C7E}">
      <dsp:nvSpPr>
        <dsp:cNvPr id="0" name=""/>
        <dsp:cNvSpPr/>
      </dsp:nvSpPr>
      <dsp:spPr>
        <a:xfrm>
          <a:off x="0" y="64293"/>
          <a:ext cx="5520367" cy="93001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Demand Queues offer immediate access to nodes for approved projects</a:t>
          </a:r>
        </a:p>
      </dsp:txBody>
      <dsp:txXfrm>
        <a:off x="45399" y="109692"/>
        <a:ext cx="5429569" cy="839214"/>
      </dsp:txXfrm>
    </dsp:sp>
    <dsp:sp modelId="{DA9B10DA-676A-0E4A-9969-F2F8C056FCBA}">
      <dsp:nvSpPr>
        <dsp:cNvPr id="0" name=""/>
        <dsp:cNvSpPr/>
      </dsp:nvSpPr>
      <dsp:spPr>
        <a:xfrm>
          <a:off x="0" y="1036228"/>
          <a:ext cx="5520367" cy="93001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Arial" panose="020B0604020202020204"/>
            </a:rPr>
            <a:t>Demand queue jobs preempt</a:t>
          </a:r>
          <a:r>
            <a:rPr lang="en-US" sz="1900" kern="1200" dirty="0"/>
            <a:t> </a:t>
          </a:r>
          <a:r>
            <a:rPr lang="en-US" sz="1900" kern="1200" dirty="0">
              <a:latin typeface="Arial" panose="020B0604020202020204"/>
            </a:rPr>
            <a:t>jobs in the preemptable</a:t>
          </a:r>
          <a:r>
            <a:rPr lang="en-US" sz="1900" kern="1200" dirty="0"/>
            <a:t> queue, giving fast access to nodes</a:t>
          </a:r>
        </a:p>
      </dsp:txBody>
      <dsp:txXfrm>
        <a:off x="45399" y="1081627"/>
        <a:ext cx="5429569" cy="839214"/>
      </dsp:txXfrm>
    </dsp:sp>
    <dsp:sp modelId="{97874DC7-2DCF-6041-91C6-B399ED815FE9}">
      <dsp:nvSpPr>
        <dsp:cNvPr id="0" name=""/>
        <dsp:cNvSpPr/>
      </dsp:nvSpPr>
      <dsp:spPr>
        <a:xfrm>
          <a:off x="0" y="2020961"/>
          <a:ext cx="5520367" cy="93001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Two systems offer Demand Queues: Polaris and Crux</a:t>
          </a:r>
        </a:p>
      </dsp:txBody>
      <dsp:txXfrm>
        <a:off x="45399" y="2066360"/>
        <a:ext cx="5429569" cy="839214"/>
      </dsp:txXfrm>
    </dsp:sp>
    <dsp:sp modelId="{1C7E1040-16CB-5448-8145-D73B03390968}">
      <dsp:nvSpPr>
        <dsp:cNvPr id="0" name=""/>
        <dsp:cNvSpPr/>
      </dsp:nvSpPr>
      <dsp:spPr>
        <a:xfrm>
          <a:off x="0" y="3005694"/>
          <a:ext cx="5520367" cy="93001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rial" panose="020B0604020202020204"/>
            </a:rPr>
            <a:t>Used</a:t>
          </a:r>
          <a:r>
            <a:rPr lang="en-US" sz="1800" kern="1200" dirty="0"/>
            <a:t> by </a:t>
          </a:r>
          <a:r>
            <a:rPr lang="en-US" sz="1800" kern="1200" dirty="0">
              <a:latin typeface="Arial" panose="020B0604020202020204"/>
            </a:rPr>
            <a:t>the APS</a:t>
          </a:r>
          <a:r>
            <a:rPr lang="en-US" sz="1800" kern="1200" dirty="0"/>
            <a:t>, DIII-D, and other experiments </a:t>
          </a:r>
          <a:r>
            <a:rPr lang="en-US" sz="1800" kern="1200" dirty="0">
              <a:latin typeface="Arial" panose="020B0604020202020204"/>
            </a:rPr>
            <a:t>for</a:t>
          </a:r>
          <a:r>
            <a:rPr lang="en-US" sz="1800" kern="1200" dirty="0"/>
            <a:t> immediate access to compute resources during experiment runtime</a:t>
          </a:r>
        </a:p>
      </dsp:txBody>
      <dsp:txXfrm>
        <a:off x="45399" y="3051093"/>
        <a:ext cx="5429569" cy="839214"/>
      </dsp:txXfrm>
    </dsp:sp>
    <dsp:sp modelId="{77E71222-3740-7E48-ADA1-BF6C5C74E3B4}">
      <dsp:nvSpPr>
        <dsp:cNvPr id="0" name=""/>
        <dsp:cNvSpPr/>
      </dsp:nvSpPr>
      <dsp:spPr>
        <a:xfrm>
          <a:off x="0" y="3990427"/>
          <a:ext cx="5520367" cy="93001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Demand queue access available by request for teams with experiment-time compute needs</a:t>
          </a:r>
        </a:p>
      </dsp:txBody>
      <dsp:txXfrm>
        <a:off x="45399" y="4035826"/>
        <a:ext cx="5429569" cy="8392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19F6AF-E40C-4D27-94F9-09F825BCF348}">
      <dsp:nvSpPr>
        <dsp:cNvPr id="0" name=""/>
        <dsp:cNvSpPr/>
      </dsp:nvSpPr>
      <dsp:spPr>
        <a:xfrm>
          <a:off x="0" y="9387"/>
          <a:ext cx="7253288" cy="64137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E7C46C-C143-4982-A456-D382A4A51924}">
      <dsp:nvSpPr>
        <dsp:cNvPr id="0" name=""/>
        <dsp:cNvSpPr/>
      </dsp:nvSpPr>
      <dsp:spPr>
        <a:xfrm>
          <a:off x="194015" y="145814"/>
          <a:ext cx="352754" cy="35275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F3B5F5-F017-4B8E-BBAB-270C0BE88789}">
      <dsp:nvSpPr>
        <dsp:cNvPr id="0" name=""/>
        <dsp:cNvSpPr/>
      </dsp:nvSpPr>
      <dsp:spPr>
        <a:xfrm>
          <a:off x="740785" y="1505"/>
          <a:ext cx="6512502" cy="641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879" tIns="67879" rIns="67879" bIns="67879" numCol="1" spcCol="1270" anchor="ctr" anchorCtr="0">
          <a:noAutofit/>
        </a:bodyPr>
        <a:lstStyle/>
        <a:p>
          <a:pPr marL="0" lvl="0" indent="0" algn="l" defTabSz="7556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Service accounts are </a:t>
          </a:r>
          <a:r>
            <a:rPr lang="en-US" sz="1700" kern="1200" dirty="0">
              <a:latin typeface="Arial" panose="020B0604020202020204"/>
            </a:rPr>
            <a:t>special accounts</a:t>
          </a:r>
          <a:r>
            <a:rPr lang="en-US" sz="1700" kern="1200" dirty="0"/>
            <a:t> </a:t>
          </a:r>
          <a:r>
            <a:rPr lang="en-US" sz="1700" kern="1200" dirty="0">
              <a:latin typeface="Arial" panose="020B0604020202020204"/>
            </a:rPr>
            <a:t>tied to a project experiment or service workload rather than an individual </a:t>
          </a:r>
          <a:endParaRPr lang="en-US" sz="1700" kern="1200" dirty="0"/>
        </a:p>
      </dsp:txBody>
      <dsp:txXfrm>
        <a:off x="740785" y="1505"/>
        <a:ext cx="6512502" cy="641372"/>
      </dsp:txXfrm>
    </dsp:sp>
    <dsp:sp modelId="{03615610-3D8A-46E4-AAA5-A55ABC3D861C}">
      <dsp:nvSpPr>
        <dsp:cNvPr id="0" name=""/>
        <dsp:cNvSpPr/>
      </dsp:nvSpPr>
      <dsp:spPr>
        <a:xfrm>
          <a:off x="0" y="803220"/>
          <a:ext cx="7253288" cy="64137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BF1588-BF67-4A1C-A32A-F0D482ABE251}">
      <dsp:nvSpPr>
        <dsp:cNvPr id="0" name=""/>
        <dsp:cNvSpPr/>
      </dsp:nvSpPr>
      <dsp:spPr>
        <a:xfrm>
          <a:off x="194015" y="947529"/>
          <a:ext cx="352754" cy="35275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23DC59-97D7-415F-A2F2-B96339DB0DDD}">
      <dsp:nvSpPr>
        <dsp:cNvPr id="0" name=""/>
        <dsp:cNvSpPr/>
      </dsp:nvSpPr>
      <dsp:spPr>
        <a:xfrm>
          <a:off x="740785" y="803220"/>
          <a:ext cx="6512502" cy="641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879" tIns="67879" rIns="67879" bIns="67879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Suitable for computational work done on behalf of an experiment (such as a light source beamline)</a:t>
          </a:r>
        </a:p>
      </dsp:txBody>
      <dsp:txXfrm>
        <a:off x="740785" y="803220"/>
        <a:ext cx="6512502" cy="641372"/>
      </dsp:txXfrm>
    </dsp:sp>
    <dsp:sp modelId="{314F30BB-4D11-4E99-9E9A-C551B69C4338}">
      <dsp:nvSpPr>
        <dsp:cNvPr id="0" name=""/>
        <dsp:cNvSpPr/>
      </dsp:nvSpPr>
      <dsp:spPr>
        <a:xfrm>
          <a:off x="0" y="1604936"/>
          <a:ext cx="7253288" cy="64137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E1E8CB-6A28-4042-ABBF-34D35866F044}">
      <dsp:nvSpPr>
        <dsp:cNvPr id="0" name=""/>
        <dsp:cNvSpPr/>
      </dsp:nvSpPr>
      <dsp:spPr>
        <a:xfrm>
          <a:off x="194015" y="1749245"/>
          <a:ext cx="352754" cy="35275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0EE002-FDA3-4FC5-B936-C5C6AD44BBDC}">
      <dsp:nvSpPr>
        <dsp:cNvPr id="0" name=""/>
        <dsp:cNvSpPr/>
      </dsp:nvSpPr>
      <dsp:spPr>
        <a:xfrm>
          <a:off x="740785" y="1604936"/>
          <a:ext cx="6512502" cy="641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879" tIns="67879" rIns="67879" bIns="67879" numCol="1" spcCol="1270" anchor="ctr" anchorCtr="0">
          <a:noAutofit/>
        </a:bodyPr>
        <a:lstStyle/>
        <a:p>
          <a:pPr marL="0" lvl="0" indent="0" algn="l" defTabSz="7556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Service account approval </a:t>
          </a:r>
          <a:r>
            <a:rPr lang="en-US" sz="1700" kern="1200" dirty="0">
              <a:latin typeface="Arial" panose="020B0604020202020204"/>
            </a:rPr>
            <a:t>requires </a:t>
          </a:r>
          <a:r>
            <a:rPr lang="en-US" sz="1700" kern="1200" dirty="0">
              <a:solidFill>
                <a:srgbClr val="1D1C1D"/>
              </a:solidFill>
            </a:rPr>
            <a:t>a security review of </a:t>
          </a:r>
          <a:r>
            <a:rPr lang="en-US" sz="1700" kern="1200" dirty="0">
              <a:solidFill>
                <a:srgbClr val="1D1C1D"/>
              </a:solidFill>
              <a:latin typeface="Arial" panose="020B0604020202020204"/>
            </a:rPr>
            <a:t>all related</a:t>
          </a:r>
          <a:r>
            <a:rPr lang="en-US" sz="1700" kern="1200" dirty="0">
              <a:solidFill>
                <a:srgbClr val="1D1C1D"/>
              </a:solidFill>
            </a:rPr>
            <a:t> </a:t>
          </a:r>
          <a:r>
            <a:rPr lang="en-US" sz="1700" kern="1200" dirty="0">
              <a:latin typeface="Arial" panose="020B0604020202020204"/>
            </a:rPr>
            <a:t>components of the service applications</a:t>
          </a:r>
        </a:p>
      </dsp:txBody>
      <dsp:txXfrm>
        <a:off x="740785" y="1604936"/>
        <a:ext cx="6512502" cy="641372"/>
      </dsp:txXfrm>
    </dsp:sp>
    <dsp:sp modelId="{446F7371-CD78-476F-970A-A0ABE121C065}">
      <dsp:nvSpPr>
        <dsp:cNvPr id="0" name=""/>
        <dsp:cNvSpPr/>
      </dsp:nvSpPr>
      <dsp:spPr>
        <a:xfrm>
          <a:off x="0" y="2406652"/>
          <a:ext cx="7253288" cy="64137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591DB6-4E35-4D84-904D-7D897EEC7C62}">
      <dsp:nvSpPr>
        <dsp:cNvPr id="0" name=""/>
        <dsp:cNvSpPr/>
      </dsp:nvSpPr>
      <dsp:spPr>
        <a:xfrm>
          <a:off x="194015" y="2550961"/>
          <a:ext cx="352754" cy="352754"/>
        </a:xfrm>
        <a:prstGeom prst="rect">
          <a:avLst/>
        </a:prstGeom>
        <a:blipFill>
          <a:blip xmlns:r="http://schemas.openxmlformats.org/officeDocument/2006/relationships" r:embed="rId7"/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666F31-A724-4030-A80B-6605FD9A3E17}">
      <dsp:nvSpPr>
        <dsp:cNvPr id="0" name=""/>
        <dsp:cNvSpPr/>
      </dsp:nvSpPr>
      <dsp:spPr>
        <a:xfrm>
          <a:off x="740785" y="2406652"/>
          <a:ext cx="6512502" cy="641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879" tIns="67879" rIns="67879" bIns="67879" numCol="1" spcCol="1270" anchor="ctr" anchorCtr="0">
          <a:noAutofit/>
        </a:bodyPr>
        <a:lstStyle/>
        <a:p>
          <a:pPr marL="0" lvl="0" indent="0" algn="l" defTabSz="7556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rgbClr val="1D1C1D"/>
              </a:solidFill>
            </a:rPr>
            <a:t>Globus </a:t>
          </a:r>
          <a:r>
            <a:rPr lang="en-US" sz="1700" kern="1200" dirty="0">
              <a:solidFill>
                <a:srgbClr val="1D1C1D"/>
              </a:solidFill>
              <a:latin typeface="Arial" panose="020B0604020202020204"/>
            </a:rPr>
            <a:t>compute has passed the security review and is therefore a fast-track to functionality</a:t>
          </a:r>
          <a:endParaRPr lang="en-US" sz="1700" kern="1200" dirty="0"/>
        </a:p>
      </dsp:txBody>
      <dsp:txXfrm>
        <a:off x="740785" y="2406652"/>
        <a:ext cx="6512502" cy="641372"/>
      </dsp:txXfrm>
    </dsp:sp>
    <dsp:sp modelId="{84FE792C-7AF7-4F4F-8F9B-01B8C4CC362A}">
      <dsp:nvSpPr>
        <dsp:cNvPr id="0" name=""/>
        <dsp:cNvSpPr/>
      </dsp:nvSpPr>
      <dsp:spPr>
        <a:xfrm>
          <a:off x="0" y="3208368"/>
          <a:ext cx="7253288" cy="64137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6B005D-2B10-D04F-B3BE-ADF22EB4AB4E}">
      <dsp:nvSpPr>
        <dsp:cNvPr id="0" name=""/>
        <dsp:cNvSpPr/>
      </dsp:nvSpPr>
      <dsp:spPr>
        <a:xfrm>
          <a:off x="194015" y="3352677"/>
          <a:ext cx="352754" cy="352754"/>
        </a:xfrm>
        <a:prstGeom prst="rect">
          <a:avLst/>
        </a:prstGeom>
        <a:blipFill>
          <a:blip xmlns:r="http://schemas.openxmlformats.org/officeDocument/2006/relationships"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D48EE3-7057-C74B-B999-A56A06DDB24A}">
      <dsp:nvSpPr>
        <dsp:cNvPr id="0" name=""/>
        <dsp:cNvSpPr/>
      </dsp:nvSpPr>
      <dsp:spPr>
        <a:xfrm>
          <a:off x="740785" y="3208368"/>
          <a:ext cx="6512502" cy="641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879" tIns="67879" rIns="67879" bIns="67879" numCol="1" spcCol="1270" anchor="ctr" anchorCtr="0">
          <a:noAutofit/>
        </a:bodyPr>
        <a:lstStyle/>
        <a:p>
          <a:pPr marL="0" lvl="0" indent="0" algn="l" defTabSz="7556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Service accounts are accessible from</a:t>
          </a:r>
          <a:r>
            <a:rPr lang="en-US" sz="1700" kern="1200" dirty="0">
              <a:latin typeface="Arial" panose="020B0604020202020204"/>
            </a:rPr>
            <a:t> dedicated</a:t>
          </a:r>
          <a:r>
            <a:rPr lang="en-US" sz="1700" kern="1200" dirty="0"/>
            <a:t> service nodes</a:t>
          </a:r>
        </a:p>
      </dsp:txBody>
      <dsp:txXfrm>
        <a:off x="740785" y="3208368"/>
        <a:ext cx="6512502" cy="641372"/>
      </dsp:txXfrm>
    </dsp:sp>
    <dsp:sp modelId="{8D158F82-D68B-6A4C-B32F-4CEAB04DC995}">
      <dsp:nvSpPr>
        <dsp:cNvPr id="0" name=""/>
        <dsp:cNvSpPr/>
      </dsp:nvSpPr>
      <dsp:spPr>
        <a:xfrm>
          <a:off x="0" y="4010084"/>
          <a:ext cx="7253288" cy="64137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D3020B-D0D9-314D-A0F4-CC149BDFB951}">
      <dsp:nvSpPr>
        <dsp:cNvPr id="0" name=""/>
        <dsp:cNvSpPr/>
      </dsp:nvSpPr>
      <dsp:spPr>
        <a:xfrm>
          <a:off x="194015" y="4154393"/>
          <a:ext cx="352754" cy="352754"/>
        </a:xfrm>
        <a:prstGeom prst="rect">
          <a:avLst/>
        </a:prstGeom>
        <a:blipFill>
          <a:blip xmlns:r="http://schemas.openxmlformats.org/officeDocument/2006/relationships"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0B8D27-ADB5-284C-A17D-38E8CF850CA9}">
      <dsp:nvSpPr>
        <dsp:cNvPr id="0" name=""/>
        <dsp:cNvSpPr/>
      </dsp:nvSpPr>
      <dsp:spPr>
        <a:xfrm>
          <a:off x="740785" y="4010084"/>
          <a:ext cx="6512502" cy="641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879" tIns="67879" rIns="67879" bIns="67879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Currently available on Polaris and Crux </a:t>
          </a:r>
        </a:p>
      </dsp:txBody>
      <dsp:txXfrm>
        <a:off x="740785" y="4010084"/>
        <a:ext cx="6512502" cy="6413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251B2D-8B53-F842-85C8-79563F24CCA1}" type="datetimeFigureOut">
              <a:rPr lang="en-US" smtClean="0"/>
              <a:t>10/17/25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92150" y="1143000"/>
            <a:ext cx="5473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437472-F350-E648-BF73-5FBCC1A16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212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2937" rtl="0" eaLnBrk="1" latinLnBrk="0" hangingPunct="1">
      <a:defRPr sz="1198" kern="1200">
        <a:solidFill>
          <a:schemeClr val="tx1"/>
        </a:solidFill>
        <a:latin typeface="+mn-lt"/>
        <a:ea typeface="+mn-ea"/>
        <a:cs typeface="+mn-cs"/>
      </a:defRPr>
    </a:lvl1pPr>
    <a:lvl2pPr marL="456468" algn="l" defTabSz="912937" rtl="0" eaLnBrk="1" latinLnBrk="0" hangingPunct="1">
      <a:defRPr sz="1198" kern="1200">
        <a:solidFill>
          <a:schemeClr val="tx1"/>
        </a:solidFill>
        <a:latin typeface="+mn-lt"/>
        <a:ea typeface="+mn-ea"/>
        <a:cs typeface="+mn-cs"/>
      </a:defRPr>
    </a:lvl2pPr>
    <a:lvl3pPr marL="912937" algn="l" defTabSz="912937" rtl="0" eaLnBrk="1" latinLnBrk="0" hangingPunct="1">
      <a:defRPr sz="1198" kern="1200">
        <a:solidFill>
          <a:schemeClr val="tx1"/>
        </a:solidFill>
        <a:latin typeface="+mn-lt"/>
        <a:ea typeface="+mn-ea"/>
        <a:cs typeface="+mn-cs"/>
      </a:defRPr>
    </a:lvl3pPr>
    <a:lvl4pPr marL="1369405" algn="l" defTabSz="912937" rtl="0" eaLnBrk="1" latinLnBrk="0" hangingPunct="1">
      <a:defRPr sz="1198" kern="1200">
        <a:solidFill>
          <a:schemeClr val="tx1"/>
        </a:solidFill>
        <a:latin typeface="+mn-lt"/>
        <a:ea typeface="+mn-ea"/>
        <a:cs typeface="+mn-cs"/>
      </a:defRPr>
    </a:lvl4pPr>
    <a:lvl5pPr marL="1825874" algn="l" defTabSz="912937" rtl="0" eaLnBrk="1" latinLnBrk="0" hangingPunct="1">
      <a:defRPr sz="1198" kern="1200">
        <a:solidFill>
          <a:schemeClr val="tx1"/>
        </a:solidFill>
        <a:latin typeface="+mn-lt"/>
        <a:ea typeface="+mn-ea"/>
        <a:cs typeface="+mn-cs"/>
      </a:defRPr>
    </a:lvl5pPr>
    <a:lvl6pPr marL="2282342" algn="l" defTabSz="912937" rtl="0" eaLnBrk="1" latinLnBrk="0" hangingPunct="1">
      <a:defRPr sz="1198" kern="1200">
        <a:solidFill>
          <a:schemeClr val="tx1"/>
        </a:solidFill>
        <a:latin typeface="+mn-lt"/>
        <a:ea typeface="+mn-ea"/>
        <a:cs typeface="+mn-cs"/>
      </a:defRPr>
    </a:lvl6pPr>
    <a:lvl7pPr marL="2738811" algn="l" defTabSz="912937" rtl="0" eaLnBrk="1" latinLnBrk="0" hangingPunct="1">
      <a:defRPr sz="1198" kern="1200">
        <a:solidFill>
          <a:schemeClr val="tx1"/>
        </a:solidFill>
        <a:latin typeface="+mn-lt"/>
        <a:ea typeface="+mn-ea"/>
        <a:cs typeface="+mn-cs"/>
      </a:defRPr>
    </a:lvl7pPr>
    <a:lvl8pPr marL="3195279" algn="l" defTabSz="912937" rtl="0" eaLnBrk="1" latinLnBrk="0" hangingPunct="1">
      <a:defRPr sz="1198" kern="1200">
        <a:solidFill>
          <a:schemeClr val="tx1"/>
        </a:solidFill>
        <a:latin typeface="+mn-lt"/>
        <a:ea typeface="+mn-ea"/>
        <a:cs typeface="+mn-cs"/>
      </a:defRPr>
    </a:lvl8pPr>
    <a:lvl9pPr marL="3651748" algn="l" defTabSz="912937" rtl="0" eaLnBrk="1" latinLnBrk="0" hangingPunct="1">
      <a:defRPr sz="119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37472-F350-E648-BF73-5FBCC1A166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672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37472-F350-E648-BF73-5FBCC1A166B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80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478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2444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073C63-EEED-DED5-36B3-FF2FFCABE9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E34D98-C849-BFF3-6EE5-F3B5547961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1B0B20-7C81-98BE-BA62-135811503E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97B670-1BDE-F54C-FEC1-793C54C697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0453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99368D-2AFD-34F4-B97E-77851D837C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ECB310-C0F3-2CFC-2A83-2796322CF6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89EA72-4B04-4E1D-9C34-1388B39243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8363A-EFBA-C268-FDDC-FE06447A01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3336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For these non-equilibrium systems, we will have to bin C2 into g2 to sample dynamics at different stages of the non-equilibrium process. Apparently, the stronger the scattering, the smaller our binning window, and the more accurately our g2 plots depict the non-equilibrium dynamics. However, there are also situations where g2 does not represent the non-equilibrium dynamics at all and we absolutely have to use C2, and we’ll see an example later in this talk.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220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8450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E799AE-2CEB-A7E5-8E9C-37DA4D407D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540F18-F985-1A73-7F88-C60E1D0B0A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86EBB5-A737-7ED6-A77B-834219C5C7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C05A76-9627-D2CE-10F6-51516303D4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37472-F350-E648-BF73-5FBCC1A166B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840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w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0.jpe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2.jpeg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A30F12D-B614-7EB2-5E16-F4CD0DB2A5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t="14258" b="14258"/>
          <a:stretch/>
        </p:blipFill>
        <p:spPr>
          <a:xfrm>
            <a:off x="0" y="-14246"/>
            <a:ext cx="12161838" cy="5999163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0FF942FA-E8D8-7F73-B508-F9761FA55B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6540" y="6293865"/>
            <a:ext cx="2901295" cy="3291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2355" y="1231176"/>
            <a:ext cx="11454088" cy="2743200"/>
          </a:xfrm>
          <a:prstGeom prst="rect">
            <a:avLst/>
          </a:prstGeom>
          <a:noFill/>
        </p:spPr>
        <p:txBody>
          <a:bodyPr lIns="228600" rIns="182880" bIns="0" anchor="ctr" anchorCtr="0">
            <a:normAutofit/>
          </a:bodyPr>
          <a:lstStyle>
            <a:lvl1pPr marL="0" marR="0" indent="0" algn="l" defTabSz="91211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22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  <a:br>
              <a:rPr lang="en-US"/>
            </a:br>
            <a:r>
              <a:rPr lang="en-US"/>
              <a:t>Can Be Up To Four </a:t>
            </a:r>
            <a:br>
              <a:rPr lang="en-US"/>
            </a:br>
            <a:r>
              <a:rPr lang="en-US"/>
              <a:t>Or Five Lines Of Text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B593A0-1381-9E08-C43E-02227E369EC8}"/>
              </a:ext>
            </a:extLst>
          </p:cNvPr>
          <p:cNvSpPr/>
          <p:nvPr userDrawn="1"/>
        </p:nvSpPr>
        <p:spPr>
          <a:xfrm>
            <a:off x="0" y="1231176"/>
            <a:ext cx="304046" cy="2743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121618" tIns="60809" rIns="121618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33">
              <a:solidFill>
                <a:schemeClr val="accent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16540" y="324610"/>
            <a:ext cx="3407597" cy="894591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l">
              <a:buNone/>
              <a:defRPr sz="2128" b="1" cap="all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MONTH DAY, YEAR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1B8C1237-9E9A-A9B9-D997-F971E7E403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4985" y="4306027"/>
            <a:ext cx="3581612" cy="393700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862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394"/>
              </a:spcBef>
              <a:buNone/>
              <a:defRPr/>
            </a:lvl3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5" name="Text Placeholder 45">
            <a:extLst>
              <a:ext uri="{FF2B5EF4-FFF2-40B4-BE49-F238E27FC236}">
                <a16:creationId xmlns:a16="http://schemas.microsoft.com/office/drawing/2014/main" id="{F23F5504-504E-35E3-02E6-1E4869CD6A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4985" y="4711703"/>
            <a:ext cx="3581612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62">
                <a:solidFill>
                  <a:schemeClr val="bg1"/>
                </a:solidFill>
              </a:defRPr>
            </a:lvl1pPr>
            <a:lvl2pPr marL="0" indent="0">
              <a:spcBef>
                <a:spcPts val="2394"/>
              </a:spcBef>
              <a:buNone/>
              <a:defRPr/>
            </a:lvl2pPr>
          </a:lstStyle>
          <a:p>
            <a:r>
              <a:rPr lang="en-US"/>
              <a:t>Add Presenter Title</a:t>
            </a:r>
            <a:br>
              <a:rPr lang="en-US"/>
            </a:br>
            <a:r>
              <a:rPr lang="en-US"/>
              <a:t>Optional Line 2</a:t>
            </a:r>
            <a:br>
              <a:rPr lang="en-US"/>
            </a:br>
            <a:r>
              <a:rPr lang="en-US"/>
              <a:t>Optional Line 3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864C7D51-4165-B55A-4253-6B2637C720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81516" y="4306027"/>
            <a:ext cx="3581612" cy="393700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862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394"/>
              </a:spcBef>
              <a:buNone/>
              <a:defRPr/>
            </a:lvl3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7" name="Text Placeholder 45">
            <a:extLst>
              <a:ext uri="{FF2B5EF4-FFF2-40B4-BE49-F238E27FC236}">
                <a16:creationId xmlns:a16="http://schemas.microsoft.com/office/drawing/2014/main" id="{F0DE6988-954D-993F-40F1-7BB0D8A8E06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81516" y="4711703"/>
            <a:ext cx="3581612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62">
                <a:solidFill>
                  <a:schemeClr val="bg1"/>
                </a:solidFill>
              </a:defRPr>
            </a:lvl1pPr>
            <a:lvl2pPr marL="0" indent="0">
              <a:spcBef>
                <a:spcPts val="2394"/>
              </a:spcBef>
              <a:buNone/>
              <a:defRPr/>
            </a:lvl2pPr>
          </a:lstStyle>
          <a:p>
            <a:r>
              <a:rPr lang="en-US"/>
              <a:t>Add Presenter Title</a:t>
            </a:r>
            <a:br>
              <a:rPr lang="en-US"/>
            </a:br>
            <a:r>
              <a:rPr lang="en-US"/>
              <a:t>Optional Line 2</a:t>
            </a:r>
            <a:br>
              <a:rPr lang="en-US"/>
            </a:br>
            <a:r>
              <a:rPr lang="en-US"/>
              <a:t>Optional Line 3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5BBA2D86-84B3-B15A-ACC9-771B8BA779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38046" y="4306027"/>
            <a:ext cx="3581612" cy="393700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862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394"/>
              </a:spcBef>
              <a:buNone/>
              <a:defRPr/>
            </a:lvl3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9" name="Text Placeholder 45">
            <a:extLst>
              <a:ext uri="{FF2B5EF4-FFF2-40B4-BE49-F238E27FC236}">
                <a16:creationId xmlns:a16="http://schemas.microsoft.com/office/drawing/2014/main" id="{9F09511A-BF35-DDA5-9473-7AD4769E5BD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38046" y="4711703"/>
            <a:ext cx="3581612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62">
                <a:solidFill>
                  <a:schemeClr val="bg1"/>
                </a:solidFill>
              </a:defRPr>
            </a:lvl1pPr>
            <a:lvl2pPr marL="0" indent="0">
              <a:spcBef>
                <a:spcPts val="2394"/>
              </a:spcBef>
              <a:buNone/>
              <a:defRPr/>
            </a:lvl2pPr>
          </a:lstStyle>
          <a:p>
            <a:r>
              <a:rPr lang="en-US"/>
              <a:t>Add Presenter Title</a:t>
            </a:r>
            <a:br>
              <a:rPr lang="en-US"/>
            </a:br>
            <a:r>
              <a:rPr lang="en-US"/>
              <a:t>Optional Line 2</a:t>
            </a:r>
            <a:br>
              <a:rPr lang="en-US"/>
            </a:br>
            <a:r>
              <a:rPr lang="en-US"/>
              <a:t>Optional Line 3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C867481-040E-A5D6-C638-64D2A7FCE20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7635862" y="6029329"/>
            <a:ext cx="4317452" cy="8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65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2FAF42-C36D-D2E4-7E38-91EE9EF2EE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881" t="10091" r="1492" b="4645"/>
          <a:stretch/>
        </p:blipFill>
        <p:spPr>
          <a:xfrm>
            <a:off x="0" y="0"/>
            <a:ext cx="12163528" cy="598491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1836F8CE-690E-37F4-56F1-3C259538995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6540" y="6293865"/>
            <a:ext cx="2901295" cy="329184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6CA2449B-096C-80E6-9654-D9E3FA712D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690" y="0"/>
            <a:ext cx="11758134" cy="5984917"/>
          </a:xfrm>
          <a:prstGeom prst="rect">
            <a:avLst/>
          </a:prstGeom>
        </p:spPr>
        <p:txBody>
          <a:bodyPr lIns="457200" bIns="182880" anchor="ctr" anchorCtr="0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Type in section break title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109F43E-D749-FDC2-0A35-5224479925A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7635862" y="6029329"/>
            <a:ext cx="4317452" cy="8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34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, Sub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8508" y="305188"/>
            <a:ext cx="11148352" cy="99536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211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/>
            </a:lvl1pPr>
          </a:lstStyle>
          <a:p>
            <a:r>
              <a:rPr lang="en-US"/>
              <a:t>Basic Content Slide</a:t>
            </a:r>
            <a:br>
              <a:rPr lang="en-US"/>
            </a:br>
            <a:r>
              <a:rPr lang="en-US"/>
              <a:t>One Or Two Lines For Headline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E61F04F-3CF4-D566-EF9D-9CDCD0B981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092" y="1572533"/>
            <a:ext cx="11148352" cy="584200"/>
          </a:xfrm>
        </p:spPr>
        <p:txBody>
          <a:bodyPr>
            <a:noAutofit/>
          </a:bodyPr>
          <a:lstStyle>
            <a:lvl1pPr marL="0" indent="0">
              <a:buNone/>
              <a:defRPr sz="266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Slide subtitle sentence case. Optional: delete as needed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476E8C9-921B-17FC-9AEA-348F1AA2B0F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8092" y="2156734"/>
            <a:ext cx="9729470" cy="436456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add 1st-level bullet. Click an icon below to add table, graph or other imagery.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CD8C3625-C2E1-B834-3128-8DDBCBB2DB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6544" y="6446852"/>
            <a:ext cx="1912950" cy="217045"/>
          </a:xfrm>
          <a:prstGeom prst="rect">
            <a:avLst/>
          </a:prstGeom>
        </p:spPr>
      </p:pic>
      <p:pic>
        <p:nvPicPr>
          <p:cNvPr id="4" name="Graphic 6">
            <a:extLst>
              <a:ext uri="{FF2B5EF4-FFF2-40B4-BE49-F238E27FC236}">
                <a16:creationId xmlns:a16="http://schemas.microsoft.com/office/drawing/2014/main" id="{8EBCE533-A294-3DF9-ED77-588A2D0422C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773019" y="6385283"/>
            <a:ext cx="2067512" cy="4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28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8508" y="317500"/>
            <a:ext cx="11148352" cy="99536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211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/>
            </a:lvl1pPr>
          </a:lstStyle>
          <a:p>
            <a:r>
              <a:rPr lang="en-US"/>
              <a:t>Basic Content Slide</a:t>
            </a:r>
            <a:br>
              <a:rPr lang="en-US"/>
            </a:br>
            <a:r>
              <a:rPr lang="en-US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092" y="1577001"/>
            <a:ext cx="11148352" cy="584200"/>
          </a:xfrm>
        </p:spPr>
        <p:txBody>
          <a:bodyPr>
            <a:noAutofit/>
          </a:bodyPr>
          <a:lstStyle>
            <a:lvl1pPr marL="0" indent="0">
              <a:buNone/>
              <a:defRPr sz="266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Slide subtitle sentence case. Optional: delete as needed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3403ABA-68E2-7D38-BC0E-2286703E24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6544" y="6446852"/>
            <a:ext cx="1912950" cy="217045"/>
          </a:xfrm>
          <a:prstGeom prst="rect">
            <a:avLst/>
          </a:prstGeom>
        </p:spPr>
      </p:pic>
      <p:pic>
        <p:nvPicPr>
          <p:cNvPr id="6" name="Graphic 6">
            <a:extLst>
              <a:ext uri="{FF2B5EF4-FFF2-40B4-BE49-F238E27FC236}">
                <a16:creationId xmlns:a16="http://schemas.microsoft.com/office/drawing/2014/main" id="{7F49352B-F3E4-6770-3B5C-CFA8333DFFA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773019" y="6385283"/>
            <a:ext cx="2067512" cy="4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21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*Title, Subtitle and Bullet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8507" y="317500"/>
            <a:ext cx="11148352" cy="99536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211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Basic Content Slide</a:t>
            </a:r>
            <a:br>
              <a:rPr lang="en-US"/>
            </a:br>
            <a:r>
              <a:rPr lang="en-US"/>
              <a:t>One Or Two Lines For Headline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CF5EF28-261C-FD41-A360-1A380056DD1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E61F04F-3CF4-D566-EF9D-9CDCD0B981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092" y="1572533"/>
            <a:ext cx="11148352" cy="584200"/>
          </a:xfrm>
        </p:spPr>
        <p:txBody>
          <a:bodyPr>
            <a:noAutofit/>
          </a:bodyPr>
          <a:lstStyle>
            <a:lvl1pPr marL="0" indent="0">
              <a:buNone/>
              <a:defRPr sz="2660" b="1" i="0" baseline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Slide subtitle sentence case. Optional: delete as needed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476E8C9-921B-17FC-9AEA-348F1AA2B0F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8092" y="2156734"/>
            <a:ext cx="9729470" cy="4364567"/>
          </a:xfrm>
        </p:spPr>
        <p:txBody>
          <a:bodyPr>
            <a:normAutofit/>
          </a:bodyPr>
          <a:lstStyle>
            <a:lvl1pPr>
              <a:defRPr sz="2000" b="0" i="0">
                <a:solidFill>
                  <a:schemeClr val="bg1"/>
                </a:solidFill>
                <a:latin typeface="Proxima Nova Rg" panose="02000506030000020004" pitchFamily="2" charset="77"/>
              </a:defRPr>
            </a:lvl1pPr>
            <a:lvl2pPr>
              <a:defRPr sz="2000" b="0" i="0">
                <a:solidFill>
                  <a:schemeClr val="bg1"/>
                </a:solidFill>
                <a:latin typeface="Proxima Nova Rg" panose="02000506030000020004" pitchFamily="2" charset="77"/>
              </a:defRPr>
            </a:lvl2pPr>
            <a:lvl3pPr>
              <a:defRPr sz="2000" b="0" i="0">
                <a:solidFill>
                  <a:schemeClr val="bg1"/>
                </a:solidFill>
                <a:latin typeface="Proxima Nova Rg" panose="02000506030000020004" pitchFamily="2" charset="77"/>
              </a:defRPr>
            </a:lvl3pPr>
            <a:lvl4pPr>
              <a:defRPr sz="2000" b="0" i="0">
                <a:solidFill>
                  <a:schemeClr val="bg1"/>
                </a:solidFill>
                <a:latin typeface="Proxima Nova Rg" panose="02000506030000020004" pitchFamily="2" charset="77"/>
              </a:defRPr>
            </a:lvl4pPr>
            <a:lvl5pPr>
              <a:defRPr sz="2000" b="0" i="0">
                <a:solidFill>
                  <a:schemeClr val="bg1"/>
                </a:solidFill>
                <a:latin typeface="Proxima Nova Rg" panose="02000506030000020004" pitchFamily="2" charset="77"/>
              </a:defRPr>
            </a:lvl5pPr>
          </a:lstStyle>
          <a:p>
            <a:pPr lvl="0"/>
            <a:r>
              <a:rPr lang="en-US"/>
              <a:t>Click to add 1st-level bullet. Click an icon below to add table, graph or other imagery.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3FBD205-9A13-F1CB-77DD-F36CE2BAF4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73020" y="6398831"/>
            <a:ext cx="2067512" cy="40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F2B3030-F45B-8809-0CF3-DE4CF9A70D59}"/>
              </a:ext>
            </a:extLst>
          </p:cNvPr>
          <p:cNvGrpSpPr/>
          <p:nvPr userDrawn="1"/>
        </p:nvGrpSpPr>
        <p:grpSpPr>
          <a:xfrm>
            <a:off x="580779" y="6337909"/>
            <a:ext cx="2053974" cy="417084"/>
            <a:chOff x="436664" y="4639135"/>
            <a:chExt cx="1544300" cy="31281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C12AB24-AB6B-8FC7-43B8-1354D2EE20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36664" y="4639135"/>
              <a:ext cx="677761" cy="31281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6BE468D-CE36-CFE7-488A-BA9F10F41E4B}"/>
                </a:ext>
              </a:extLst>
            </p:cNvPr>
            <p:cNvSpPr txBox="1"/>
            <p:nvPr userDrawn="1"/>
          </p:nvSpPr>
          <p:spPr>
            <a:xfrm>
              <a:off x="1052693" y="4694512"/>
              <a:ext cx="928271" cy="2135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505"/>
                </a:lnSpc>
              </a:pPr>
              <a:r>
                <a:rPr lang="en-US" sz="499" b="0" i="0">
                  <a:solidFill>
                    <a:schemeClr val="bg1"/>
                  </a:solidFill>
                  <a:latin typeface="Proxima Nova Lt" panose="02000506030000020004" pitchFamily="2" charset="77"/>
                </a:rPr>
                <a:t>Argonne National Laboratory is a</a:t>
              </a:r>
            </a:p>
            <a:p>
              <a:pPr>
                <a:lnSpc>
                  <a:spcPts val="505"/>
                </a:lnSpc>
              </a:pPr>
              <a:r>
                <a:rPr lang="en-US" sz="499" b="0" i="0">
                  <a:solidFill>
                    <a:schemeClr val="bg1"/>
                  </a:solidFill>
                  <a:latin typeface="Proxima Nova Lt" panose="02000506030000020004" pitchFamily="2" charset="77"/>
                </a:rPr>
                <a:t>U.S. Department of Energy laboratory</a:t>
              </a:r>
            </a:p>
            <a:p>
              <a:pPr>
                <a:lnSpc>
                  <a:spcPts val="505"/>
                </a:lnSpc>
              </a:pPr>
              <a:r>
                <a:rPr lang="en-US" sz="499" b="0" i="0">
                  <a:solidFill>
                    <a:schemeClr val="bg1"/>
                  </a:solidFill>
                  <a:latin typeface="Proxima Nova Lt" panose="02000506030000020004" pitchFamily="2" charset="77"/>
                </a:rPr>
                <a:t>Managed by Argonne UChicago, LLC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86783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*Title and Subtitle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8508" y="317500"/>
            <a:ext cx="11148352" cy="99536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211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Basic Content Slide</a:t>
            </a:r>
            <a:br>
              <a:rPr lang="en-US"/>
            </a:br>
            <a:r>
              <a:rPr lang="en-US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CF5EF28-261C-FD41-A360-1A380056DD1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092" y="1577001"/>
            <a:ext cx="11148352" cy="584200"/>
          </a:xfrm>
        </p:spPr>
        <p:txBody>
          <a:bodyPr>
            <a:noAutofit/>
          </a:bodyPr>
          <a:lstStyle>
            <a:lvl1pPr marL="0" indent="0">
              <a:buNone/>
              <a:defRPr sz="2660" b="1" i="0" baseline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Slide subtitle sentence case. Optional: delete as needed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00AF5F-EE3E-9978-394C-CC45FD7AA5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73020" y="6398831"/>
            <a:ext cx="2067512" cy="40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137EBE1-38FE-4998-BB8C-211C46CD5A1E}"/>
              </a:ext>
            </a:extLst>
          </p:cNvPr>
          <p:cNvGrpSpPr/>
          <p:nvPr userDrawn="1"/>
        </p:nvGrpSpPr>
        <p:grpSpPr>
          <a:xfrm>
            <a:off x="580779" y="6337909"/>
            <a:ext cx="2053974" cy="417084"/>
            <a:chOff x="436664" y="4639135"/>
            <a:chExt cx="1544300" cy="31281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6518763-E22B-0F31-5B85-4A757A40BA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36664" y="4639135"/>
              <a:ext cx="677761" cy="31281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60C281A-A840-8DF8-F0F2-F4B521329E9E}"/>
                </a:ext>
              </a:extLst>
            </p:cNvPr>
            <p:cNvSpPr txBox="1"/>
            <p:nvPr userDrawn="1"/>
          </p:nvSpPr>
          <p:spPr>
            <a:xfrm>
              <a:off x="1052693" y="4694512"/>
              <a:ext cx="928271" cy="2135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505"/>
                </a:lnSpc>
              </a:pPr>
              <a:r>
                <a:rPr lang="en-US" sz="499" b="0" i="0">
                  <a:solidFill>
                    <a:schemeClr val="bg1"/>
                  </a:solidFill>
                  <a:latin typeface="Proxima Nova Lt" panose="02000506030000020004" pitchFamily="2" charset="77"/>
                </a:rPr>
                <a:t>Argonne National Laboratory is a</a:t>
              </a:r>
            </a:p>
            <a:p>
              <a:pPr>
                <a:lnSpc>
                  <a:spcPts val="505"/>
                </a:lnSpc>
              </a:pPr>
              <a:r>
                <a:rPr lang="en-US" sz="499" b="0" i="0">
                  <a:solidFill>
                    <a:schemeClr val="bg1"/>
                  </a:solidFill>
                  <a:latin typeface="Proxima Nova Lt" panose="02000506030000020004" pitchFamily="2" charset="77"/>
                </a:rPr>
                <a:t>U.S. Department of Energy laboratory</a:t>
              </a:r>
            </a:p>
            <a:p>
              <a:pPr>
                <a:lnSpc>
                  <a:spcPts val="505"/>
                </a:lnSpc>
              </a:pPr>
              <a:r>
                <a:rPr lang="en-US" sz="499" b="0" i="0">
                  <a:solidFill>
                    <a:schemeClr val="bg1"/>
                  </a:solidFill>
                  <a:latin typeface="Proxima Nova Lt" panose="02000506030000020004" pitchFamily="2" charset="77"/>
                </a:rPr>
                <a:t>Managed by Argonne UChicago, LLC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292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834" y="295935"/>
            <a:ext cx="11148352" cy="995363"/>
          </a:xfrm>
          <a:prstGeom prst="rect">
            <a:avLst/>
          </a:prstGeom>
        </p:spPr>
        <p:txBody>
          <a:bodyPr/>
          <a:lstStyle>
            <a:lvl1pPr marL="0" marR="0" indent="0" algn="l" defTabSz="91211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/>
              <a:t>Basic Content Slide</a:t>
            </a:r>
            <a:br>
              <a:rPr lang="en-US"/>
            </a:br>
            <a:r>
              <a:rPr lang="en-US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092" y="1577001"/>
            <a:ext cx="11148352" cy="584200"/>
          </a:xfrm>
        </p:spPr>
        <p:txBody>
          <a:bodyPr>
            <a:noAutofit/>
          </a:bodyPr>
          <a:lstStyle>
            <a:lvl1pPr marL="0" indent="0">
              <a:buNone/>
              <a:defRPr sz="266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Slide subtitle sentence case. Optional: delete as needed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C0DE28-2C3E-0EAF-93C5-37D6D8C0CD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8092" y="2645779"/>
            <a:ext cx="5433918" cy="3628021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2128"/>
            </a:lvl1pPr>
            <a:lvl2pPr>
              <a:defRPr sz="2128"/>
            </a:lvl2pPr>
            <a:lvl3pPr>
              <a:defRPr sz="2128"/>
            </a:lvl3pPr>
            <a:lvl4pPr>
              <a:defRPr sz="2128"/>
            </a:lvl4pPr>
            <a:lvl5pPr>
              <a:defRPr sz="212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7E01C83-966B-62F9-D4BF-6F48E204A5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89300" y="2645779"/>
            <a:ext cx="5467144" cy="3628021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2128"/>
            </a:lvl1pPr>
            <a:lvl2pPr>
              <a:defRPr sz="2128"/>
            </a:lvl2pPr>
            <a:lvl3pPr>
              <a:defRPr sz="2128"/>
            </a:lvl3pPr>
            <a:lvl4pPr>
              <a:defRPr sz="2128"/>
            </a:lvl4pPr>
            <a:lvl5pPr>
              <a:defRPr sz="212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51BF1D2-8C7B-AE42-B2C5-BF7A4CD559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8092" y="2061579"/>
            <a:ext cx="5433918" cy="584199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2394" b="1">
                <a:solidFill>
                  <a:schemeClr val="bg1"/>
                </a:solidFill>
              </a:defRPr>
            </a:lvl1pPr>
            <a:lvl2pPr>
              <a:defRPr sz="2128" b="1">
                <a:solidFill>
                  <a:schemeClr val="bg1"/>
                </a:solidFill>
              </a:defRPr>
            </a:lvl2pPr>
            <a:lvl3pPr>
              <a:defRPr sz="2128" b="1">
                <a:solidFill>
                  <a:schemeClr val="bg1"/>
                </a:solidFill>
              </a:defRPr>
            </a:lvl3pPr>
            <a:lvl4pPr>
              <a:defRPr sz="2128" b="1">
                <a:solidFill>
                  <a:schemeClr val="bg1"/>
                </a:solidFill>
              </a:defRPr>
            </a:lvl4pPr>
            <a:lvl5pPr>
              <a:defRPr sz="2128" b="1">
                <a:solidFill>
                  <a:schemeClr val="bg1"/>
                </a:solidFill>
              </a:defRPr>
            </a:lvl5pPr>
          </a:lstStyle>
          <a:p>
            <a:pPr lvl="0"/>
            <a:br>
              <a:rPr lang="en-US"/>
            </a:br>
            <a:br>
              <a:rPr lang="en-US"/>
            </a:br>
            <a:r>
              <a:rPr lang="en-US"/>
              <a:t>Headline/Topic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CC8EC55-CB52-3EB0-0CD2-2FD334FE87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89300" y="2061579"/>
            <a:ext cx="5467144" cy="58420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2394" b="1">
                <a:solidFill>
                  <a:schemeClr val="bg1"/>
                </a:solidFill>
              </a:defRPr>
            </a:lvl1pPr>
            <a:lvl2pPr>
              <a:defRPr sz="2128" b="1">
                <a:solidFill>
                  <a:schemeClr val="bg1"/>
                </a:solidFill>
              </a:defRPr>
            </a:lvl2pPr>
            <a:lvl3pPr>
              <a:defRPr sz="2128" b="1">
                <a:solidFill>
                  <a:schemeClr val="bg1"/>
                </a:solidFill>
              </a:defRPr>
            </a:lvl3pPr>
            <a:lvl4pPr>
              <a:defRPr sz="2128" b="1">
                <a:solidFill>
                  <a:schemeClr val="bg1"/>
                </a:solidFill>
              </a:defRPr>
            </a:lvl4pPr>
            <a:lvl5pPr>
              <a:defRPr sz="2128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Headline/Topic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DCF5F00-6390-ED49-68AC-1834865DA7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6544" y="6446852"/>
            <a:ext cx="1912950" cy="217045"/>
          </a:xfrm>
          <a:prstGeom prst="rect">
            <a:avLst/>
          </a:prstGeom>
        </p:spPr>
      </p:pic>
      <p:pic>
        <p:nvPicPr>
          <p:cNvPr id="10" name="Graphic 6">
            <a:extLst>
              <a:ext uri="{FF2B5EF4-FFF2-40B4-BE49-F238E27FC236}">
                <a16:creationId xmlns:a16="http://schemas.microsoft.com/office/drawing/2014/main" id="{EC39BF64-4C34-8BE4-2317-3AE027D064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773019" y="6385283"/>
            <a:ext cx="2067512" cy="4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8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8507" y="302455"/>
            <a:ext cx="11148352" cy="995363"/>
          </a:xfrm>
          <a:prstGeom prst="rect">
            <a:avLst/>
          </a:prstGeom>
        </p:spPr>
        <p:txBody>
          <a:bodyPr/>
          <a:lstStyle>
            <a:lvl1pPr marL="0" marR="0" indent="0" algn="l" defTabSz="91211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/>
              <a:t>Basic Content Slide</a:t>
            </a:r>
            <a:br>
              <a:rPr lang="en-US"/>
            </a:br>
            <a:r>
              <a:rPr lang="en-US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092" y="1573171"/>
            <a:ext cx="11148352" cy="584200"/>
          </a:xfrm>
        </p:spPr>
        <p:txBody>
          <a:bodyPr>
            <a:noAutofit/>
          </a:bodyPr>
          <a:lstStyle>
            <a:lvl1pPr marL="0" indent="0">
              <a:buNone/>
              <a:defRPr sz="266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Slide subtitle sentence case. Optional: delete as needed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C0DE28-2C3E-0EAF-93C5-37D6D8C0CD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8090" y="2645779"/>
            <a:ext cx="3551257" cy="3628021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2128"/>
            </a:lvl1pPr>
            <a:lvl2pPr>
              <a:defRPr sz="2128"/>
            </a:lvl2pPr>
            <a:lvl3pPr>
              <a:defRPr sz="2128"/>
            </a:lvl3pPr>
            <a:lvl4pPr>
              <a:defRPr sz="2128"/>
            </a:lvl4pPr>
            <a:lvl5pPr>
              <a:defRPr sz="212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7E01C83-966B-62F9-D4BF-6F48E204A5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06638" y="2645779"/>
            <a:ext cx="3551257" cy="3628021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2128"/>
            </a:lvl1pPr>
            <a:lvl2pPr>
              <a:defRPr sz="2128"/>
            </a:lvl2pPr>
            <a:lvl3pPr>
              <a:defRPr sz="2128"/>
            </a:lvl3pPr>
            <a:lvl4pPr>
              <a:defRPr sz="2128"/>
            </a:lvl4pPr>
            <a:lvl5pPr>
              <a:defRPr sz="212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51BF1D2-8C7B-AE42-B2C5-BF7A4CD559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8090" y="2061579"/>
            <a:ext cx="3551257" cy="58420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2128" b="1">
                <a:solidFill>
                  <a:schemeClr val="bg1"/>
                </a:solidFill>
              </a:defRPr>
            </a:lvl1pPr>
            <a:lvl2pPr>
              <a:defRPr sz="2128" b="1">
                <a:solidFill>
                  <a:schemeClr val="bg1"/>
                </a:solidFill>
              </a:defRPr>
            </a:lvl2pPr>
            <a:lvl3pPr>
              <a:defRPr sz="2128" b="1">
                <a:solidFill>
                  <a:schemeClr val="bg1"/>
                </a:solidFill>
              </a:defRPr>
            </a:lvl3pPr>
            <a:lvl4pPr>
              <a:defRPr sz="2128" b="1">
                <a:solidFill>
                  <a:schemeClr val="bg1"/>
                </a:solidFill>
              </a:defRPr>
            </a:lvl4pPr>
            <a:lvl5pPr>
              <a:defRPr sz="2128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Headline/Topic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CC8EC55-CB52-3EB0-0CD2-2FD334FE87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6638" y="2061579"/>
            <a:ext cx="3551257" cy="58420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2128" b="1">
                <a:solidFill>
                  <a:schemeClr val="bg1"/>
                </a:solidFill>
              </a:defRPr>
            </a:lvl1pPr>
            <a:lvl2pPr>
              <a:defRPr sz="2128" b="1">
                <a:solidFill>
                  <a:schemeClr val="bg1"/>
                </a:solidFill>
              </a:defRPr>
            </a:lvl2pPr>
            <a:lvl3pPr>
              <a:defRPr sz="2128" b="1">
                <a:solidFill>
                  <a:schemeClr val="bg1"/>
                </a:solidFill>
              </a:defRPr>
            </a:lvl3pPr>
            <a:lvl4pPr>
              <a:defRPr sz="2128" b="1">
                <a:solidFill>
                  <a:schemeClr val="bg1"/>
                </a:solidFill>
              </a:defRPr>
            </a:lvl4pPr>
            <a:lvl5pPr>
              <a:defRPr sz="2128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Headline/Topic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D342F2D-DDFA-2AD9-2E71-9106C80229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05187" y="2645779"/>
            <a:ext cx="3551257" cy="3628021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2128"/>
            </a:lvl1pPr>
            <a:lvl2pPr>
              <a:defRPr sz="2128"/>
            </a:lvl2pPr>
            <a:lvl3pPr>
              <a:defRPr sz="2128"/>
            </a:lvl3pPr>
            <a:lvl4pPr>
              <a:defRPr sz="2128"/>
            </a:lvl4pPr>
            <a:lvl5pPr>
              <a:defRPr sz="212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7534E44-91EA-211B-EF04-8BE09DECD70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05187" y="2061579"/>
            <a:ext cx="3551257" cy="58420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2128" b="1">
                <a:solidFill>
                  <a:schemeClr val="bg1"/>
                </a:solidFill>
              </a:defRPr>
            </a:lvl1pPr>
            <a:lvl2pPr>
              <a:defRPr sz="2128" b="1">
                <a:solidFill>
                  <a:schemeClr val="bg1"/>
                </a:solidFill>
              </a:defRPr>
            </a:lvl2pPr>
            <a:lvl3pPr>
              <a:defRPr sz="2128" b="1">
                <a:solidFill>
                  <a:schemeClr val="bg1"/>
                </a:solidFill>
              </a:defRPr>
            </a:lvl3pPr>
            <a:lvl4pPr>
              <a:defRPr sz="2128" b="1">
                <a:solidFill>
                  <a:schemeClr val="bg1"/>
                </a:solidFill>
              </a:defRPr>
            </a:lvl4pPr>
            <a:lvl5pPr>
              <a:defRPr sz="2128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Headline/Topic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768DD18-DD37-831D-D320-FFFDCFA3EA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6544" y="6446852"/>
            <a:ext cx="1912950" cy="217045"/>
          </a:xfrm>
          <a:prstGeom prst="rect">
            <a:avLst/>
          </a:prstGeom>
        </p:spPr>
      </p:pic>
      <p:pic>
        <p:nvPicPr>
          <p:cNvPr id="12" name="Graphic 6">
            <a:extLst>
              <a:ext uri="{FF2B5EF4-FFF2-40B4-BE49-F238E27FC236}">
                <a16:creationId xmlns:a16="http://schemas.microsoft.com/office/drawing/2014/main" id="{C4DBD4EF-E266-F8E5-C536-BFC4D9D0D3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773019" y="6385283"/>
            <a:ext cx="2067512" cy="4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29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8508" y="317500"/>
            <a:ext cx="11148352" cy="995363"/>
          </a:xfrm>
          <a:prstGeom prst="rect">
            <a:avLst/>
          </a:prstGeom>
        </p:spPr>
        <p:txBody>
          <a:bodyPr/>
          <a:lstStyle>
            <a:lvl1pPr marL="0" marR="0" indent="0" algn="l" defTabSz="91211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/>
              <a:t>Basic Content Slide</a:t>
            </a:r>
            <a:br>
              <a:rPr lang="en-US"/>
            </a:br>
            <a:r>
              <a:rPr lang="en-US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092" y="1573171"/>
            <a:ext cx="11148352" cy="584200"/>
          </a:xfrm>
        </p:spPr>
        <p:txBody>
          <a:bodyPr>
            <a:noAutofit/>
          </a:bodyPr>
          <a:lstStyle>
            <a:lvl1pPr marL="0" indent="0">
              <a:buNone/>
              <a:defRPr sz="266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Slide subtitle sentence case. Optional: delete as needed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C0DE28-2C3E-0EAF-93C5-37D6D8C0CD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8091" y="2645779"/>
            <a:ext cx="2699928" cy="3628021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2128"/>
            </a:lvl1pPr>
            <a:lvl2pPr>
              <a:defRPr sz="2128"/>
            </a:lvl2pPr>
            <a:lvl3pPr>
              <a:defRPr sz="2128"/>
            </a:lvl3pPr>
            <a:lvl4pPr>
              <a:defRPr sz="2128"/>
            </a:lvl4pPr>
            <a:lvl5pPr>
              <a:defRPr sz="212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7E01C83-966B-62F9-D4BF-6F48E204A5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25583" y="2645779"/>
            <a:ext cx="2699928" cy="3628021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2128"/>
            </a:lvl1pPr>
            <a:lvl2pPr>
              <a:defRPr sz="2128"/>
            </a:lvl2pPr>
            <a:lvl3pPr>
              <a:defRPr sz="2128"/>
            </a:lvl3pPr>
            <a:lvl4pPr>
              <a:defRPr sz="2128"/>
            </a:lvl4pPr>
            <a:lvl5pPr>
              <a:defRPr sz="212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51BF1D2-8C7B-AE42-B2C5-BF7A4CD559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8091" y="2157371"/>
            <a:ext cx="2699928" cy="488408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2128" b="1">
                <a:solidFill>
                  <a:schemeClr val="bg1"/>
                </a:solidFill>
              </a:defRPr>
            </a:lvl1pPr>
            <a:lvl2pPr>
              <a:defRPr sz="2128" b="1">
                <a:solidFill>
                  <a:schemeClr val="bg1"/>
                </a:solidFill>
              </a:defRPr>
            </a:lvl2pPr>
            <a:lvl3pPr>
              <a:defRPr sz="2128" b="1">
                <a:solidFill>
                  <a:schemeClr val="bg1"/>
                </a:solidFill>
              </a:defRPr>
            </a:lvl3pPr>
            <a:lvl4pPr>
              <a:defRPr sz="2128" b="1">
                <a:solidFill>
                  <a:schemeClr val="bg1"/>
                </a:solidFill>
              </a:defRPr>
            </a:lvl4pPr>
            <a:lvl5pPr>
              <a:defRPr sz="2128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Headline/Topic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CC8EC55-CB52-3EB0-0CD2-2FD334FE87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25583" y="2157371"/>
            <a:ext cx="2699928" cy="488408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2128" b="1">
                <a:solidFill>
                  <a:schemeClr val="bg1"/>
                </a:solidFill>
              </a:defRPr>
            </a:lvl1pPr>
            <a:lvl2pPr>
              <a:defRPr sz="2128" b="1">
                <a:solidFill>
                  <a:schemeClr val="bg1"/>
                </a:solidFill>
              </a:defRPr>
            </a:lvl2pPr>
            <a:lvl3pPr>
              <a:defRPr sz="2128" b="1">
                <a:solidFill>
                  <a:schemeClr val="bg1"/>
                </a:solidFill>
              </a:defRPr>
            </a:lvl3pPr>
            <a:lvl4pPr>
              <a:defRPr sz="2128" b="1">
                <a:solidFill>
                  <a:schemeClr val="bg1"/>
                </a:solidFill>
              </a:defRPr>
            </a:lvl4pPr>
            <a:lvl5pPr>
              <a:defRPr sz="2128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Headline/Topic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D342F2D-DDFA-2AD9-2E71-9106C80229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3076" y="2645779"/>
            <a:ext cx="2699928" cy="3628021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2128"/>
            </a:lvl1pPr>
            <a:lvl2pPr>
              <a:defRPr sz="2128"/>
            </a:lvl2pPr>
            <a:lvl3pPr>
              <a:defRPr sz="2128"/>
            </a:lvl3pPr>
            <a:lvl4pPr>
              <a:defRPr sz="2128"/>
            </a:lvl4pPr>
            <a:lvl5pPr>
              <a:defRPr sz="212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7534E44-91EA-211B-EF04-8BE09DECD70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3076" y="2157371"/>
            <a:ext cx="2699928" cy="488408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2128" b="1">
                <a:solidFill>
                  <a:schemeClr val="bg1"/>
                </a:solidFill>
              </a:defRPr>
            </a:lvl1pPr>
            <a:lvl2pPr>
              <a:defRPr sz="2128" b="1">
                <a:solidFill>
                  <a:schemeClr val="bg1"/>
                </a:solidFill>
              </a:defRPr>
            </a:lvl2pPr>
            <a:lvl3pPr>
              <a:defRPr sz="2128" b="1">
                <a:solidFill>
                  <a:schemeClr val="bg1"/>
                </a:solidFill>
              </a:defRPr>
            </a:lvl3pPr>
            <a:lvl4pPr>
              <a:defRPr sz="2128" b="1">
                <a:solidFill>
                  <a:schemeClr val="bg1"/>
                </a:solidFill>
              </a:defRPr>
            </a:lvl4pPr>
            <a:lvl5pPr>
              <a:defRPr sz="2128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Headline/Topic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8E8AC771-2E8E-7334-4620-6CED5E4A62C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60569" y="2645779"/>
            <a:ext cx="2699928" cy="3628021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2128"/>
            </a:lvl1pPr>
            <a:lvl2pPr>
              <a:defRPr sz="2128"/>
            </a:lvl2pPr>
            <a:lvl3pPr>
              <a:defRPr sz="2128"/>
            </a:lvl3pPr>
            <a:lvl4pPr>
              <a:defRPr sz="2128"/>
            </a:lvl4pPr>
            <a:lvl5pPr>
              <a:defRPr sz="212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E75F18B-928B-D8CD-3AFB-13FF334E0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60569" y="2157371"/>
            <a:ext cx="2699928" cy="488408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2128" b="1">
                <a:solidFill>
                  <a:schemeClr val="bg1"/>
                </a:solidFill>
              </a:defRPr>
            </a:lvl1pPr>
            <a:lvl2pPr>
              <a:defRPr sz="2128" b="1">
                <a:solidFill>
                  <a:schemeClr val="bg1"/>
                </a:solidFill>
              </a:defRPr>
            </a:lvl2pPr>
            <a:lvl3pPr>
              <a:defRPr sz="2128" b="1">
                <a:solidFill>
                  <a:schemeClr val="bg1"/>
                </a:solidFill>
              </a:defRPr>
            </a:lvl3pPr>
            <a:lvl4pPr>
              <a:defRPr sz="2128" b="1">
                <a:solidFill>
                  <a:schemeClr val="bg1"/>
                </a:solidFill>
              </a:defRPr>
            </a:lvl4pPr>
            <a:lvl5pPr>
              <a:defRPr sz="2128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Headline/Topic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6288C64-F1D0-40A4-7F1E-5E9E9B20DA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6544" y="6446852"/>
            <a:ext cx="1912950" cy="217045"/>
          </a:xfrm>
          <a:prstGeom prst="rect">
            <a:avLst/>
          </a:prstGeom>
        </p:spPr>
      </p:pic>
      <p:pic>
        <p:nvPicPr>
          <p:cNvPr id="14" name="Graphic 6">
            <a:extLst>
              <a:ext uri="{FF2B5EF4-FFF2-40B4-BE49-F238E27FC236}">
                <a16:creationId xmlns:a16="http://schemas.microsoft.com/office/drawing/2014/main" id="{624C177F-E063-9957-FE1F-570E29E984A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773019" y="6385283"/>
            <a:ext cx="2067512" cy="4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2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2004" y="317500"/>
            <a:ext cx="11148352" cy="995363"/>
          </a:xfrm>
          <a:prstGeom prst="rect">
            <a:avLst/>
          </a:prstGeom>
        </p:spPr>
        <p:txBody>
          <a:bodyPr/>
          <a:lstStyle>
            <a:lvl1pPr marL="0" marR="0" indent="0" algn="l" defTabSz="91211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/>
              <a:t>Basic Content Slide</a:t>
            </a:r>
            <a:br>
              <a:rPr lang="en-US"/>
            </a:br>
            <a:r>
              <a:rPr lang="en-US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092" y="1573171"/>
            <a:ext cx="11148352" cy="584200"/>
          </a:xfrm>
        </p:spPr>
        <p:txBody>
          <a:bodyPr>
            <a:noAutofit/>
          </a:bodyPr>
          <a:lstStyle>
            <a:lvl1pPr marL="0" indent="0">
              <a:buNone/>
              <a:defRPr sz="266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Slide subtitle sentence case. Optional: delete as needed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5D3E177C-05C2-2929-E159-59F77C2B05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8090" y="2884594"/>
            <a:ext cx="2128322" cy="3389207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862" b="0"/>
            </a:lvl1pPr>
            <a:lvl2pPr marL="275999" indent="0">
              <a:buNone/>
              <a:defRPr sz="1862" b="1"/>
            </a:lvl2pPr>
            <a:lvl3pPr marL="578517" indent="0">
              <a:buNone/>
              <a:defRPr sz="1862" b="1"/>
            </a:lvl3pPr>
            <a:lvl4pPr marL="805955" indent="0">
              <a:buNone/>
              <a:defRPr sz="1862" b="1"/>
            </a:lvl4pPr>
            <a:lvl5pPr marL="1153486" indent="0">
              <a:buNone/>
              <a:defRPr sz="1862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5BD39A8-85FE-CB4E-DA30-754FE0F059B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61515" y="2884594"/>
            <a:ext cx="2128322" cy="3389207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862" b="0"/>
            </a:lvl1pPr>
            <a:lvl2pPr marL="275999" indent="0">
              <a:buNone/>
              <a:defRPr sz="1862" b="1"/>
            </a:lvl2pPr>
            <a:lvl3pPr marL="578517" indent="0">
              <a:buNone/>
              <a:defRPr sz="1862" b="1"/>
            </a:lvl3pPr>
            <a:lvl4pPr marL="805955" indent="0">
              <a:buNone/>
              <a:defRPr sz="1862" b="1"/>
            </a:lvl4pPr>
            <a:lvl5pPr marL="1153486" indent="0">
              <a:buNone/>
              <a:defRPr sz="1862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36BFCC75-DA07-6A20-4D5D-105B7F301F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8090" y="2088896"/>
            <a:ext cx="2128322" cy="795696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2128" b="1">
                <a:solidFill>
                  <a:schemeClr val="bg1"/>
                </a:solidFill>
              </a:defRPr>
            </a:lvl1pPr>
            <a:lvl2pPr>
              <a:defRPr sz="2128" b="1">
                <a:solidFill>
                  <a:schemeClr val="bg1"/>
                </a:solidFill>
              </a:defRPr>
            </a:lvl2pPr>
            <a:lvl3pPr>
              <a:defRPr sz="2128" b="1">
                <a:solidFill>
                  <a:schemeClr val="bg1"/>
                </a:solidFill>
              </a:defRPr>
            </a:lvl3pPr>
            <a:lvl4pPr>
              <a:defRPr sz="2128" b="1">
                <a:solidFill>
                  <a:schemeClr val="bg1"/>
                </a:solidFill>
              </a:defRPr>
            </a:lvl4pPr>
            <a:lvl5pPr>
              <a:defRPr sz="2128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Headline/ Topic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AE55B475-E521-6A8A-893B-8CC38F9BE3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61515" y="2088896"/>
            <a:ext cx="2128322" cy="795696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2128" b="1">
                <a:solidFill>
                  <a:schemeClr val="bg1"/>
                </a:solidFill>
              </a:defRPr>
            </a:lvl1pPr>
            <a:lvl2pPr>
              <a:defRPr sz="2128" b="1">
                <a:solidFill>
                  <a:schemeClr val="bg1"/>
                </a:solidFill>
              </a:defRPr>
            </a:lvl2pPr>
            <a:lvl3pPr>
              <a:defRPr sz="2128" b="1">
                <a:solidFill>
                  <a:schemeClr val="bg1"/>
                </a:solidFill>
              </a:defRPr>
            </a:lvl3pPr>
            <a:lvl4pPr>
              <a:defRPr sz="2128" b="1">
                <a:solidFill>
                  <a:schemeClr val="bg1"/>
                </a:solidFill>
              </a:defRPr>
            </a:lvl4pPr>
            <a:lvl5pPr>
              <a:defRPr sz="2128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Headline/ Topic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DFB5CAF5-E85F-409D-2880-F0B6067F61B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14939" y="2884594"/>
            <a:ext cx="2128322" cy="3389207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862" b="0"/>
            </a:lvl1pPr>
            <a:lvl2pPr marL="275999" indent="0">
              <a:buNone/>
              <a:defRPr sz="1862" b="1"/>
            </a:lvl2pPr>
            <a:lvl3pPr marL="578517" indent="0">
              <a:buNone/>
              <a:defRPr sz="1862" b="1"/>
            </a:lvl3pPr>
            <a:lvl4pPr marL="805955" indent="0">
              <a:buNone/>
              <a:defRPr sz="1862" b="1"/>
            </a:lvl4pPr>
            <a:lvl5pPr marL="1153486" indent="0">
              <a:buNone/>
              <a:defRPr sz="1862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17E8E80F-1B5F-5D3E-2409-0CF04DE318F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14939" y="2088896"/>
            <a:ext cx="2128322" cy="795696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2128" b="1">
                <a:solidFill>
                  <a:schemeClr val="bg1"/>
                </a:solidFill>
              </a:defRPr>
            </a:lvl1pPr>
            <a:lvl2pPr>
              <a:defRPr sz="2128" b="1">
                <a:solidFill>
                  <a:schemeClr val="bg1"/>
                </a:solidFill>
              </a:defRPr>
            </a:lvl2pPr>
            <a:lvl3pPr>
              <a:defRPr sz="2128" b="1">
                <a:solidFill>
                  <a:schemeClr val="bg1"/>
                </a:solidFill>
              </a:defRPr>
            </a:lvl3pPr>
            <a:lvl4pPr>
              <a:defRPr sz="2128" b="1">
                <a:solidFill>
                  <a:schemeClr val="bg1"/>
                </a:solidFill>
              </a:defRPr>
            </a:lvl4pPr>
            <a:lvl5pPr>
              <a:defRPr sz="2128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Headline/ Topic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A66346B3-56E4-FB00-E652-E796F6986D9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365448" y="2884594"/>
            <a:ext cx="2128322" cy="3389207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862" b="0"/>
            </a:lvl1pPr>
            <a:lvl2pPr marL="275999" indent="0">
              <a:buNone/>
              <a:defRPr sz="1862" b="1"/>
            </a:lvl2pPr>
            <a:lvl3pPr marL="578517" indent="0">
              <a:buNone/>
              <a:defRPr sz="1862" b="1"/>
            </a:lvl3pPr>
            <a:lvl4pPr marL="805955" indent="0">
              <a:buNone/>
              <a:defRPr sz="1862" b="1"/>
            </a:lvl4pPr>
            <a:lvl5pPr marL="1153486" indent="0">
              <a:buNone/>
              <a:defRPr sz="1862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8A2202FD-33BC-0BA1-F754-345C59A68C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365448" y="2088896"/>
            <a:ext cx="2128322" cy="795696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2128" b="1">
                <a:solidFill>
                  <a:schemeClr val="bg1"/>
                </a:solidFill>
              </a:defRPr>
            </a:lvl1pPr>
            <a:lvl2pPr>
              <a:defRPr sz="2128" b="1">
                <a:solidFill>
                  <a:schemeClr val="bg1"/>
                </a:solidFill>
              </a:defRPr>
            </a:lvl2pPr>
            <a:lvl3pPr>
              <a:defRPr sz="2128" b="1">
                <a:solidFill>
                  <a:schemeClr val="bg1"/>
                </a:solidFill>
              </a:defRPr>
            </a:lvl3pPr>
            <a:lvl4pPr>
              <a:defRPr sz="2128" b="1">
                <a:solidFill>
                  <a:schemeClr val="bg1"/>
                </a:solidFill>
              </a:defRPr>
            </a:lvl4pPr>
            <a:lvl5pPr>
              <a:defRPr sz="2128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Headline/ Topic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5EB459E5-6A74-A385-F343-520C27E1C2C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627322" y="2884594"/>
            <a:ext cx="2128322" cy="3389207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862" b="0"/>
            </a:lvl1pPr>
            <a:lvl2pPr marL="275999" indent="0">
              <a:buNone/>
              <a:defRPr sz="1862" b="1"/>
            </a:lvl2pPr>
            <a:lvl3pPr marL="578517" indent="0">
              <a:buNone/>
              <a:defRPr sz="1862" b="1"/>
            </a:lvl3pPr>
            <a:lvl4pPr marL="805955" indent="0">
              <a:buNone/>
              <a:defRPr sz="1862" b="1"/>
            </a:lvl4pPr>
            <a:lvl5pPr marL="1153486" indent="0">
              <a:buNone/>
              <a:defRPr sz="1862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50070C8D-6CB9-4F0F-A4BF-CBB734703C9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627322" y="2088896"/>
            <a:ext cx="2128322" cy="795696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2128" b="1">
                <a:solidFill>
                  <a:schemeClr val="bg1"/>
                </a:solidFill>
              </a:defRPr>
            </a:lvl1pPr>
            <a:lvl2pPr>
              <a:defRPr sz="2128" b="1">
                <a:solidFill>
                  <a:schemeClr val="bg1"/>
                </a:solidFill>
              </a:defRPr>
            </a:lvl2pPr>
            <a:lvl3pPr>
              <a:defRPr sz="2128" b="1">
                <a:solidFill>
                  <a:schemeClr val="bg1"/>
                </a:solidFill>
              </a:defRPr>
            </a:lvl3pPr>
            <a:lvl4pPr>
              <a:defRPr sz="2128" b="1">
                <a:solidFill>
                  <a:schemeClr val="bg1"/>
                </a:solidFill>
              </a:defRPr>
            </a:lvl4pPr>
            <a:lvl5pPr>
              <a:defRPr sz="2128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Headline/ Topic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43CCEC4-6C20-2463-FBA0-8F16CA9DF4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6544" y="6446852"/>
            <a:ext cx="1912950" cy="217045"/>
          </a:xfrm>
          <a:prstGeom prst="rect">
            <a:avLst/>
          </a:prstGeom>
        </p:spPr>
      </p:pic>
      <p:pic>
        <p:nvPicPr>
          <p:cNvPr id="6" name="Graphic 6">
            <a:extLst>
              <a:ext uri="{FF2B5EF4-FFF2-40B4-BE49-F238E27FC236}">
                <a16:creationId xmlns:a16="http://schemas.microsoft.com/office/drawing/2014/main" id="{B0BF765E-A263-A17B-09B4-92E0ED81676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773019" y="6385283"/>
            <a:ext cx="2067512" cy="4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77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4 block big id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834" y="317500"/>
            <a:ext cx="11148352" cy="995363"/>
          </a:xfrm>
          <a:prstGeom prst="rect">
            <a:avLst/>
          </a:prstGeom>
        </p:spPr>
        <p:txBody>
          <a:bodyPr/>
          <a:lstStyle>
            <a:lvl1pPr marL="0" marR="0" indent="0" algn="l" defTabSz="91211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/>
              <a:t>Basic Content Slide</a:t>
            </a:r>
            <a:br>
              <a:rPr lang="en-US"/>
            </a:br>
            <a:r>
              <a:rPr lang="en-US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092" y="1564952"/>
            <a:ext cx="11148352" cy="584200"/>
          </a:xfrm>
        </p:spPr>
        <p:txBody>
          <a:bodyPr>
            <a:noAutofit/>
          </a:bodyPr>
          <a:lstStyle>
            <a:lvl1pPr marL="0" indent="0">
              <a:buNone/>
              <a:defRPr sz="266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Slide subtitle sentence case. Optional: delete as needed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51BF1D2-8C7B-AE42-B2C5-BF7A4CD559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90134" y="2209797"/>
            <a:ext cx="4951876" cy="1901952"/>
          </a:xfrm>
          <a:solidFill>
            <a:schemeClr val="tx2"/>
          </a:solidFill>
        </p:spPr>
        <p:txBody>
          <a:bodyPr lIns="182880" tIns="182880" rIns="91440" bIns="91440" anchor="t" anchorCtr="0">
            <a:noAutofit/>
          </a:bodyPr>
          <a:lstStyle>
            <a:lvl1pPr marL="0" indent="0">
              <a:buNone/>
              <a:defRPr sz="3192" b="1">
                <a:solidFill>
                  <a:schemeClr val="bg1"/>
                </a:solidFill>
              </a:defRPr>
            </a:lvl1pPr>
            <a:lvl2pPr>
              <a:defRPr sz="2128" b="1">
                <a:solidFill>
                  <a:schemeClr val="bg1"/>
                </a:solidFill>
              </a:defRPr>
            </a:lvl2pPr>
            <a:lvl3pPr>
              <a:defRPr sz="2128" b="1">
                <a:solidFill>
                  <a:schemeClr val="bg1"/>
                </a:solidFill>
              </a:defRPr>
            </a:lvl3pPr>
            <a:lvl4pPr>
              <a:defRPr sz="2128" b="1">
                <a:solidFill>
                  <a:schemeClr val="bg1"/>
                </a:solidFill>
              </a:defRPr>
            </a:lvl4pPr>
            <a:lvl5pPr>
              <a:defRPr sz="2128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Big idea/Topic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CC8EC55-CB52-3EB0-0CD2-2FD334FE87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59575" y="2209799"/>
            <a:ext cx="4951876" cy="1901952"/>
          </a:xfrm>
          <a:solidFill>
            <a:schemeClr val="tx2"/>
          </a:solidFill>
        </p:spPr>
        <p:txBody>
          <a:bodyPr lIns="182880" tIns="182880" rIns="91440" bIns="91440" anchor="t" anchorCtr="0">
            <a:noAutofit/>
          </a:bodyPr>
          <a:lstStyle>
            <a:lvl1pPr marL="0" indent="0">
              <a:buNone/>
              <a:defRPr sz="3192" b="1">
                <a:solidFill>
                  <a:schemeClr val="bg1"/>
                </a:solidFill>
              </a:defRPr>
            </a:lvl1pPr>
            <a:lvl2pPr>
              <a:defRPr sz="2128" b="1">
                <a:solidFill>
                  <a:schemeClr val="bg1"/>
                </a:solidFill>
              </a:defRPr>
            </a:lvl2pPr>
            <a:lvl3pPr>
              <a:defRPr sz="2128" b="1">
                <a:solidFill>
                  <a:schemeClr val="bg1"/>
                </a:solidFill>
              </a:defRPr>
            </a:lvl3pPr>
            <a:lvl4pPr>
              <a:defRPr sz="2128" b="1">
                <a:solidFill>
                  <a:schemeClr val="bg1"/>
                </a:solidFill>
              </a:defRPr>
            </a:lvl4pPr>
            <a:lvl5pPr>
              <a:defRPr sz="2128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Big idea/Topic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4492F8F-BB13-4522-9262-D3D4E3E358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90134" y="4233041"/>
            <a:ext cx="4951876" cy="1901952"/>
          </a:xfrm>
          <a:solidFill>
            <a:schemeClr val="tx2"/>
          </a:solidFill>
        </p:spPr>
        <p:txBody>
          <a:bodyPr lIns="182880" tIns="182880" rIns="91440" bIns="91440" anchor="t" anchorCtr="0">
            <a:noAutofit/>
          </a:bodyPr>
          <a:lstStyle>
            <a:lvl1pPr marL="0" indent="0">
              <a:buNone/>
              <a:defRPr sz="3192" b="1">
                <a:solidFill>
                  <a:schemeClr val="bg1"/>
                </a:solidFill>
              </a:defRPr>
            </a:lvl1pPr>
            <a:lvl2pPr>
              <a:defRPr sz="2128" b="1">
                <a:solidFill>
                  <a:schemeClr val="bg1"/>
                </a:solidFill>
              </a:defRPr>
            </a:lvl2pPr>
            <a:lvl3pPr>
              <a:defRPr sz="2128" b="1">
                <a:solidFill>
                  <a:schemeClr val="bg1"/>
                </a:solidFill>
              </a:defRPr>
            </a:lvl3pPr>
            <a:lvl4pPr>
              <a:defRPr sz="2128" b="1">
                <a:solidFill>
                  <a:schemeClr val="bg1"/>
                </a:solidFill>
              </a:defRPr>
            </a:lvl4pPr>
            <a:lvl5pPr>
              <a:defRPr sz="2128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Big idea/Topic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59A5E982-F2D5-FC63-C9EC-95A25009EEB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59575" y="4233041"/>
            <a:ext cx="4951876" cy="1901952"/>
          </a:xfrm>
          <a:solidFill>
            <a:schemeClr val="tx2"/>
          </a:solidFill>
        </p:spPr>
        <p:txBody>
          <a:bodyPr lIns="182880" tIns="182880" rIns="91440" bIns="91440" anchor="t" anchorCtr="0">
            <a:noAutofit/>
          </a:bodyPr>
          <a:lstStyle>
            <a:lvl1pPr marL="0" indent="0">
              <a:buNone/>
              <a:defRPr sz="3192" b="1">
                <a:solidFill>
                  <a:schemeClr val="bg1"/>
                </a:solidFill>
              </a:defRPr>
            </a:lvl1pPr>
            <a:lvl2pPr>
              <a:defRPr sz="2128" b="1">
                <a:solidFill>
                  <a:schemeClr val="bg1"/>
                </a:solidFill>
              </a:defRPr>
            </a:lvl2pPr>
            <a:lvl3pPr>
              <a:defRPr sz="2128" b="1">
                <a:solidFill>
                  <a:schemeClr val="bg1"/>
                </a:solidFill>
              </a:defRPr>
            </a:lvl3pPr>
            <a:lvl4pPr>
              <a:defRPr sz="2128" b="1">
                <a:solidFill>
                  <a:schemeClr val="bg1"/>
                </a:solidFill>
              </a:defRPr>
            </a:lvl4pPr>
            <a:lvl5pPr>
              <a:defRPr sz="2128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Big idea/Topic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2ACE600-3A52-A905-1262-DB15E2AFD5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6544" y="6446852"/>
            <a:ext cx="1912950" cy="217045"/>
          </a:xfrm>
          <a:prstGeom prst="rect">
            <a:avLst/>
          </a:prstGeom>
        </p:spPr>
      </p:pic>
      <p:pic>
        <p:nvPicPr>
          <p:cNvPr id="6" name="Graphic 6">
            <a:extLst>
              <a:ext uri="{FF2B5EF4-FFF2-40B4-BE49-F238E27FC236}">
                <a16:creationId xmlns:a16="http://schemas.microsoft.com/office/drawing/2014/main" id="{B582E07E-DF27-FC43-06E7-CD33EE442BB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773019" y="6385283"/>
            <a:ext cx="2067512" cy="4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89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Arg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9E32BA-28F4-93D8-48E7-DE4104CBE7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t="6262" b="6262"/>
          <a:stretch/>
        </p:blipFill>
        <p:spPr>
          <a:xfrm>
            <a:off x="0" y="-14246"/>
            <a:ext cx="12161838" cy="599916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48DEB91-204B-053D-946D-8C99CB4406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6540" y="6293865"/>
            <a:ext cx="2901295" cy="329184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DA349004-0647-AD45-0E94-327AE8B100F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2355" y="1231176"/>
            <a:ext cx="11454088" cy="2743200"/>
          </a:xfrm>
          <a:prstGeom prst="rect">
            <a:avLst/>
          </a:prstGeom>
          <a:noFill/>
        </p:spPr>
        <p:txBody>
          <a:bodyPr lIns="228600" rIns="182880" bIns="0" anchor="ctr" anchorCtr="0">
            <a:normAutofit/>
          </a:bodyPr>
          <a:lstStyle>
            <a:lvl1pPr marL="0" marR="0" indent="0" algn="l" defTabSz="91211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22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  <a:br>
              <a:rPr lang="en-US"/>
            </a:br>
            <a:r>
              <a:rPr lang="en-US"/>
              <a:t>Can Be Up To Four </a:t>
            </a:r>
            <a:br>
              <a:rPr lang="en-US"/>
            </a:br>
            <a:r>
              <a:rPr lang="en-US"/>
              <a:t>Or Five Lines Of Text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2BCB6AF-9D1B-40FC-A208-43AF2B977C53}"/>
              </a:ext>
            </a:extLst>
          </p:cNvPr>
          <p:cNvSpPr/>
          <p:nvPr userDrawn="1"/>
        </p:nvSpPr>
        <p:spPr>
          <a:xfrm>
            <a:off x="0" y="1231176"/>
            <a:ext cx="304046" cy="2743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121618" tIns="60809" rIns="121618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33">
              <a:solidFill>
                <a:schemeClr val="accent1"/>
              </a:solidFill>
            </a:endParaRPr>
          </a:p>
        </p:txBody>
      </p:sp>
      <p:sp>
        <p:nvSpPr>
          <p:cNvPr id="37" name="Subtitle 2">
            <a:extLst>
              <a:ext uri="{FF2B5EF4-FFF2-40B4-BE49-F238E27FC236}">
                <a16:creationId xmlns:a16="http://schemas.microsoft.com/office/drawing/2014/main" id="{91757F90-4EC9-D88F-8904-D7A545B43F3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6540" y="324610"/>
            <a:ext cx="3407597" cy="894591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l">
              <a:buNone/>
              <a:defRPr sz="2128" b="1" cap="all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MONTH DAY, YEAR</a:t>
            </a:r>
          </a:p>
        </p:txBody>
      </p:sp>
      <p:sp>
        <p:nvSpPr>
          <p:cNvPr id="38" name="Text Placeholder 9">
            <a:extLst>
              <a:ext uri="{FF2B5EF4-FFF2-40B4-BE49-F238E27FC236}">
                <a16:creationId xmlns:a16="http://schemas.microsoft.com/office/drawing/2014/main" id="{0637F83E-1D4C-85A8-1D66-46F274DBEF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4985" y="4306027"/>
            <a:ext cx="3581612" cy="393700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862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394"/>
              </a:spcBef>
              <a:buNone/>
              <a:defRPr/>
            </a:lvl3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39" name="Text Placeholder 45">
            <a:extLst>
              <a:ext uri="{FF2B5EF4-FFF2-40B4-BE49-F238E27FC236}">
                <a16:creationId xmlns:a16="http://schemas.microsoft.com/office/drawing/2014/main" id="{B1144ED0-D84F-70EB-EDB0-FFE1891C9B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4985" y="4711703"/>
            <a:ext cx="3581612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62">
                <a:solidFill>
                  <a:schemeClr val="bg1"/>
                </a:solidFill>
              </a:defRPr>
            </a:lvl1pPr>
            <a:lvl2pPr marL="0" indent="0">
              <a:spcBef>
                <a:spcPts val="2394"/>
              </a:spcBef>
              <a:buNone/>
              <a:defRPr/>
            </a:lvl2pPr>
          </a:lstStyle>
          <a:p>
            <a:r>
              <a:rPr lang="en-US"/>
              <a:t>Add Presenter Title</a:t>
            </a:r>
            <a:br>
              <a:rPr lang="en-US"/>
            </a:br>
            <a:r>
              <a:rPr lang="en-US"/>
              <a:t>Optional Line 2</a:t>
            </a:r>
            <a:br>
              <a:rPr lang="en-US"/>
            </a:br>
            <a:r>
              <a:rPr lang="en-US"/>
              <a:t>Optional Line 3</a:t>
            </a:r>
          </a:p>
        </p:txBody>
      </p:sp>
      <p:sp>
        <p:nvSpPr>
          <p:cNvPr id="40" name="Text Placeholder 9">
            <a:extLst>
              <a:ext uri="{FF2B5EF4-FFF2-40B4-BE49-F238E27FC236}">
                <a16:creationId xmlns:a16="http://schemas.microsoft.com/office/drawing/2014/main" id="{0E2A3278-F01B-4EBD-C350-E0B06EB1680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81516" y="4306027"/>
            <a:ext cx="3581612" cy="393700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862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394"/>
              </a:spcBef>
              <a:buNone/>
              <a:defRPr/>
            </a:lvl3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41" name="Text Placeholder 45">
            <a:extLst>
              <a:ext uri="{FF2B5EF4-FFF2-40B4-BE49-F238E27FC236}">
                <a16:creationId xmlns:a16="http://schemas.microsoft.com/office/drawing/2014/main" id="{0701827F-1776-22C8-A33C-9A037E8BD07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81516" y="4711703"/>
            <a:ext cx="3581612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62">
                <a:solidFill>
                  <a:schemeClr val="bg1"/>
                </a:solidFill>
              </a:defRPr>
            </a:lvl1pPr>
            <a:lvl2pPr marL="0" indent="0">
              <a:spcBef>
                <a:spcPts val="2394"/>
              </a:spcBef>
              <a:buNone/>
              <a:defRPr/>
            </a:lvl2pPr>
          </a:lstStyle>
          <a:p>
            <a:r>
              <a:rPr lang="en-US"/>
              <a:t>Add Presenter Title</a:t>
            </a:r>
            <a:br>
              <a:rPr lang="en-US"/>
            </a:br>
            <a:r>
              <a:rPr lang="en-US"/>
              <a:t>Optional Line 2</a:t>
            </a:r>
            <a:br>
              <a:rPr lang="en-US"/>
            </a:br>
            <a:r>
              <a:rPr lang="en-US"/>
              <a:t>Optional Line 3</a:t>
            </a:r>
          </a:p>
        </p:txBody>
      </p:sp>
      <p:sp>
        <p:nvSpPr>
          <p:cNvPr id="42" name="Text Placeholder 9">
            <a:extLst>
              <a:ext uri="{FF2B5EF4-FFF2-40B4-BE49-F238E27FC236}">
                <a16:creationId xmlns:a16="http://schemas.microsoft.com/office/drawing/2014/main" id="{7A9EE54C-DCF3-F01B-6E60-7D6DB881152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38046" y="4306027"/>
            <a:ext cx="3581612" cy="393700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862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394"/>
              </a:spcBef>
              <a:buNone/>
              <a:defRPr/>
            </a:lvl3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43" name="Text Placeholder 45">
            <a:extLst>
              <a:ext uri="{FF2B5EF4-FFF2-40B4-BE49-F238E27FC236}">
                <a16:creationId xmlns:a16="http://schemas.microsoft.com/office/drawing/2014/main" id="{F13ECE06-309B-3C6C-6E70-D3102F13339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38046" y="4711703"/>
            <a:ext cx="3581612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62">
                <a:solidFill>
                  <a:schemeClr val="bg1"/>
                </a:solidFill>
              </a:defRPr>
            </a:lvl1pPr>
            <a:lvl2pPr marL="0" indent="0">
              <a:spcBef>
                <a:spcPts val="2394"/>
              </a:spcBef>
              <a:buNone/>
              <a:defRPr/>
            </a:lvl2pPr>
          </a:lstStyle>
          <a:p>
            <a:r>
              <a:rPr lang="en-US"/>
              <a:t>Add Presenter Title</a:t>
            </a:r>
            <a:br>
              <a:rPr lang="en-US"/>
            </a:br>
            <a:r>
              <a:rPr lang="en-US"/>
              <a:t>Optional Line 2</a:t>
            </a:r>
            <a:br>
              <a:rPr lang="en-US"/>
            </a:br>
            <a:r>
              <a:rPr lang="en-US"/>
              <a:t>Optional Line 3</a:t>
            </a:r>
          </a:p>
        </p:txBody>
      </p:sp>
      <p:pic>
        <p:nvPicPr>
          <p:cNvPr id="44" name="Graphic 4">
            <a:extLst>
              <a:ext uri="{FF2B5EF4-FFF2-40B4-BE49-F238E27FC236}">
                <a16:creationId xmlns:a16="http://schemas.microsoft.com/office/drawing/2014/main" id="{899C1402-3525-E791-8D45-94ACAADF546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7635862" y="6029329"/>
            <a:ext cx="4317452" cy="8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13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3 colum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8508" y="313024"/>
            <a:ext cx="11148352" cy="995363"/>
          </a:xfrm>
          <a:prstGeom prst="rect">
            <a:avLst/>
          </a:prstGeom>
        </p:spPr>
        <p:txBody>
          <a:bodyPr/>
          <a:lstStyle>
            <a:lvl1pPr marL="0" marR="0" indent="0" algn="l" defTabSz="91211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/>
              <a:t>Basic Content Slide</a:t>
            </a:r>
            <a:br>
              <a:rPr lang="en-US"/>
            </a:br>
            <a:r>
              <a:rPr lang="en-US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092" y="1566380"/>
            <a:ext cx="11148352" cy="584200"/>
          </a:xfrm>
        </p:spPr>
        <p:txBody>
          <a:bodyPr>
            <a:noAutofit/>
          </a:bodyPr>
          <a:lstStyle>
            <a:lvl1pPr marL="0" indent="0">
              <a:buNone/>
              <a:defRPr sz="266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Slide subtitle sentence case. Optional: delete as needed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C0DE28-2C3E-0EAF-93C5-37D6D8C0CD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8090" y="4948768"/>
            <a:ext cx="3564092" cy="1325033"/>
          </a:xfrm>
          <a:noFill/>
        </p:spPr>
        <p:txBody>
          <a:bodyPr lIns="0" tIns="91440" rIns="45720" bIns="45720">
            <a:normAutofit/>
          </a:bodyPr>
          <a:lstStyle>
            <a:lvl1pPr>
              <a:defRPr sz="1862"/>
            </a:lvl1pPr>
            <a:lvl2pPr>
              <a:defRPr sz="1862"/>
            </a:lvl2pPr>
            <a:lvl3pPr>
              <a:defRPr sz="2128"/>
            </a:lvl3pPr>
            <a:lvl4pPr>
              <a:defRPr sz="2128"/>
            </a:lvl4pPr>
            <a:lvl5pPr>
              <a:defRPr sz="2128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7E01C83-966B-62F9-D4BF-6F48E204A5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93037" y="4948768"/>
            <a:ext cx="3564088" cy="1325033"/>
          </a:xfrm>
          <a:noFill/>
        </p:spPr>
        <p:txBody>
          <a:bodyPr lIns="0" tIns="91440" rIns="45720" bIns="45720">
            <a:normAutofit/>
          </a:bodyPr>
          <a:lstStyle>
            <a:lvl1pPr>
              <a:defRPr sz="1862"/>
            </a:lvl1pPr>
            <a:lvl2pPr>
              <a:defRPr sz="1862"/>
            </a:lvl2pPr>
            <a:lvl3pPr>
              <a:defRPr sz="2128"/>
            </a:lvl3pPr>
            <a:lvl4pPr>
              <a:defRPr sz="2128"/>
            </a:lvl4pPr>
            <a:lvl5pPr>
              <a:defRPr sz="2128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D342F2D-DDFA-2AD9-2E71-9106C80229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92349" y="4948768"/>
            <a:ext cx="3564094" cy="1325033"/>
          </a:xfrm>
          <a:noFill/>
        </p:spPr>
        <p:txBody>
          <a:bodyPr lIns="0" tIns="91440" rIns="45720" bIns="45720">
            <a:normAutofit/>
          </a:bodyPr>
          <a:lstStyle>
            <a:lvl1pPr>
              <a:defRPr sz="1862"/>
            </a:lvl1pPr>
            <a:lvl2pPr>
              <a:defRPr sz="1862"/>
            </a:lvl2pPr>
            <a:lvl3pPr>
              <a:defRPr sz="2128"/>
            </a:lvl3pPr>
            <a:lvl4pPr>
              <a:defRPr sz="2128"/>
            </a:lvl4pPr>
            <a:lvl5pPr>
              <a:defRPr sz="2128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117CC75-B838-68D6-2E0E-876246E59A7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8091" y="2209799"/>
            <a:ext cx="3564094" cy="2738967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44614E93-F67D-FFB0-1593-0C05E96A4FF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393038" y="2209799"/>
            <a:ext cx="3564094" cy="2738967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FF202DA5-E559-E016-1658-76A0FFD0A7A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192349" y="2209799"/>
            <a:ext cx="3564094" cy="2738967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59A614F-1746-5E7E-6E40-C0C352E3B87C}"/>
              </a:ext>
            </a:extLst>
          </p:cNvPr>
          <p:cNvCxnSpPr/>
          <p:nvPr userDrawn="1"/>
        </p:nvCxnSpPr>
        <p:spPr>
          <a:xfrm>
            <a:off x="4282611" y="2028202"/>
            <a:ext cx="0" cy="4364053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F24D771-DA9F-AFF7-8014-770E6875CD71}"/>
              </a:ext>
            </a:extLst>
          </p:cNvPr>
          <p:cNvCxnSpPr/>
          <p:nvPr userDrawn="1"/>
        </p:nvCxnSpPr>
        <p:spPr>
          <a:xfrm>
            <a:off x="8084608" y="2028202"/>
            <a:ext cx="0" cy="4364053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237D69D2-60C1-EE5A-A3F5-2E2E8D5287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6544" y="6446852"/>
            <a:ext cx="1912950" cy="217045"/>
          </a:xfrm>
          <a:prstGeom prst="rect">
            <a:avLst/>
          </a:prstGeom>
        </p:spPr>
      </p:pic>
      <p:pic>
        <p:nvPicPr>
          <p:cNvPr id="9" name="Graphic 6">
            <a:extLst>
              <a:ext uri="{FF2B5EF4-FFF2-40B4-BE49-F238E27FC236}">
                <a16:creationId xmlns:a16="http://schemas.microsoft.com/office/drawing/2014/main" id="{91AAEB15-9DBB-C366-660F-5AD67264149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773019" y="6385283"/>
            <a:ext cx="2067512" cy="4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4BDB185A-767C-30D3-5FC4-487AEE46B025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0" y="0"/>
            <a:ext cx="12161838" cy="6858000"/>
          </a:xfrm>
          <a:solidFill>
            <a:schemeClr val="accent1"/>
          </a:solidFill>
        </p:spPr>
        <p:txBody>
          <a:bodyPr lIns="0" tIns="1371600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INSERT VIDEO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D9493A-47CC-919A-B438-67612BC54B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8507" y="317500"/>
            <a:ext cx="11148352" cy="995363"/>
          </a:xfrm>
          <a:prstGeom prst="rect">
            <a:avLst/>
          </a:prstGeom>
        </p:spPr>
        <p:txBody>
          <a:bodyPr/>
          <a:lstStyle>
            <a:lvl1pPr marL="0" marR="0" indent="0" algn="l" defTabSz="91211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For Video: Headline in 33pt </a:t>
            </a:r>
            <a:br>
              <a:rPr lang="en-US"/>
            </a:br>
            <a:r>
              <a:rPr lang="en-US"/>
              <a:t>preferred as one or two lines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F5D70F8-A700-7CF1-B461-BAA8A8825290}"/>
              </a:ext>
            </a:extLst>
          </p:cNvPr>
          <p:cNvSpPr/>
          <p:nvPr userDrawn="1"/>
        </p:nvSpPr>
        <p:spPr>
          <a:xfrm>
            <a:off x="0" y="-3"/>
            <a:ext cx="304046" cy="68580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121618" tIns="60809" rIns="121618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33">
              <a:solidFill>
                <a:schemeClr val="accent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7011CF-53C0-6258-0FB3-127038CC07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73020" y="6398831"/>
            <a:ext cx="2067512" cy="40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4B2942B-FFE2-C34D-41C7-22FE2B08EE1E}"/>
              </a:ext>
            </a:extLst>
          </p:cNvPr>
          <p:cNvGrpSpPr/>
          <p:nvPr userDrawn="1"/>
        </p:nvGrpSpPr>
        <p:grpSpPr>
          <a:xfrm>
            <a:off x="580779" y="6337909"/>
            <a:ext cx="2053974" cy="417084"/>
            <a:chOff x="436664" y="4639135"/>
            <a:chExt cx="1544300" cy="31281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603FD61-F60E-49C3-6EE6-DDD51C5274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36664" y="4639135"/>
              <a:ext cx="677761" cy="31281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9878D4C-9018-A293-F753-EBFE4C9257F4}"/>
                </a:ext>
              </a:extLst>
            </p:cNvPr>
            <p:cNvSpPr txBox="1"/>
            <p:nvPr userDrawn="1"/>
          </p:nvSpPr>
          <p:spPr>
            <a:xfrm>
              <a:off x="1052693" y="4694512"/>
              <a:ext cx="928271" cy="2135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505"/>
                </a:lnSpc>
              </a:pPr>
              <a:r>
                <a:rPr lang="en-US" sz="499" b="0" i="0">
                  <a:solidFill>
                    <a:schemeClr val="bg1"/>
                  </a:solidFill>
                  <a:latin typeface="Proxima Nova Lt" panose="02000506030000020004" pitchFamily="2" charset="77"/>
                </a:rPr>
                <a:t>Argonne National Laboratory is a</a:t>
              </a:r>
            </a:p>
            <a:p>
              <a:pPr>
                <a:lnSpc>
                  <a:spcPts val="505"/>
                </a:lnSpc>
              </a:pPr>
              <a:r>
                <a:rPr lang="en-US" sz="499" b="0" i="0">
                  <a:solidFill>
                    <a:schemeClr val="bg1"/>
                  </a:solidFill>
                  <a:latin typeface="Proxima Nova Lt" panose="02000506030000020004" pitchFamily="2" charset="77"/>
                </a:rPr>
                <a:t>U.S. Department of Energy laboratory</a:t>
              </a:r>
            </a:p>
            <a:p>
              <a:pPr>
                <a:lnSpc>
                  <a:spcPts val="505"/>
                </a:lnSpc>
              </a:pPr>
              <a:r>
                <a:rPr lang="en-US" sz="499" b="0" i="0">
                  <a:solidFill>
                    <a:schemeClr val="bg1"/>
                  </a:solidFill>
                  <a:latin typeface="Proxima Nova Lt" panose="02000506030000020004" pitchFamily="2" charset="77"/>
                </a:rPr>
                <a:t>Managed by Argonne UChicago, LLC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03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CF8B7A-37F0-364A-8988-32002778CDC1}"/>
              </a:ext>
            </a:extLst>
          </p:cNvPr>
          <p:cNvSpPr/>
          <p:nvPr userDrawn="1"/>
        </p:nvSpPr>
        <p:spPr>
          <a:xfrm>
            <a:off x="-9918" y="0"/>
            <a:ext cx="28356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5D0A5FD-EAA9-7F4D-860D-719A14B063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BAC0B5D-CE57-38CA-1BAD-85B4B1A6322E}"/>
              </a:ext>
            </a:extLst>
          </p:cNvPr>
          <p:cNvSpPr/>
          <p:nvPr userDrawn="1"/>
        </p:nvSpPr>
        <p:spPr>
          <a:xfrm>
            <a:off x="1" y="869795"/>
            <a:ext cx="12158130" cy="5263377"/>
          </a:xfrm>
          <a:prstGeom prst="rect">
            <a:avLst/>
          </a:prstGeom>
          <a:solidFill>
            <a:schemeClr val="tx1">
              <a:alpha val="80587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0"/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11FB86D7-600B-7B41-A34B-2BCC844E253F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722110" y="2574638"/>
            <a:ext cx="11135683" cy="86960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5985" b="1" baseline="0">
                <a:solidFill>
                  <a:schemeClr val="bg1"/>
                </a:solidFill>
                <a:latin typeface="Proxima Nova Rg" panose="02000506030000020004" pitchFamily="2" charset="77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4" name="Subtitle 10">
            <a:extLst>
              <a:ext uri="{FF2B5EF4-FFF2-40B4-BE49-F238E27FC236}">
                <a16:creationId xmlns:a16="http://schemas.microsoft.com/office/drawing/2014/main" id="{7ABC2CF2-EA3A-F54D-A13C-ADDCA90BA780}"/>
              </a:ext>
            </a:extLst>
          </p:cNvPr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726508" y="3463116"/>
            <a:ext cx="10877913" cy="40834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209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394" b="1" baseline="0">
                <a:solidFill>
                  <a:schemeClr val="bg1"/>
                </a:solidFill>
                <a:latin typeface="Proxima Nova Rg" panose="02000506030000020004" pitchFamily="2" charset="77"/>
              </a:defRPr>
            </a:lvl1pPr>
          </a:lstStyle>
          <a:p>
            <a:r>
              <a:rPr lang="en-US"/>
              <a:t>Click to add subtitle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9502B0F1-0F00-9443-8266-73D78D634C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2110" y="5107262"/>
            <a:ext cx="11135683" cy="762000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995" b="1">
                <a:solidFill>
                  <a:schemeClr val="bg1"/>
                </a:solidFill>
                <a:latin typeface="Proxima Nova Rg" panose="02000506030000020004" pitchFamily="2" charset="77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596">
                <a:solidFill>
                  <a:schemeClr val="bg1"/>
                </a:solidFill>
                <a:latin typeface="Proxima Nova Rg" panose="02000506030000020004" pitchFamily="2" charset="77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33413A6-A294-C151-267E-7B2FABA13569}"/>
              </a:ext>
            </a:extLst>
          </p:cNvPr>
          <p:cNvCxnSpPr>
            <a:cxnSpLocks/>
          </p:cNvCxnSpPr>
          <p:nvPr userDrawn="1"/>
        </p:nvCxnSpPr>
        <p:spPr>
          <a:xfrm flipV="1">
            <a:off x="722111" y="1460940"/>
            <a:ext cx="10882310" cy="18875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9CDAF7B-BAA0-B404-3DC7-45EC37C4FCF1}"/>
              </a:ext>
            </a:extLst>
          </p:cNvPr>
          <p:cNvSpPr txBox="1"/>
          <p:nvPr userDrawn="1"/>
        </p:nvSpPr>
        <p:spPr>
          <a:xfrm>
            <a:off x="726507" y="1060829"/>
            <a:ext cx="99960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995" b="0">
                <a:solidFill>
                  <a:schemeClr val="bg1"/>
                </a:solidFill>
                <a:latin typeface="Proxima Nova Rg" panose="02000506030000020004" pitchFamily="2" charset="77"/>
              </a:rPr>
              <a:t>Service-Enabled Science Series</a:t>
            </a:r>
          </a:p>
        </p:txBody>
      </p:sp>
    </p:spTree>
    <p:extLst>
      <p:ext uri="{BB962C8B-B14F-4D97-AF65-F5344CB8AC3E}">
        <p14:creationId xmlns:p14="http://schemas.microsoft.com/office/powerpoint/2010/main" val="38210340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F6AB0-3942-604A-81B8-ED257ACE4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661" y="365128"/>
            <a:ext cx="10870414" cy="5890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E7816BB-27D0-E34B-BFBA-BC03957C9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661" y="1192698"/>
            <a:ext cx="10870414" cy="49842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  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45191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25658-1A64-6E4E-A19D-CE4AC8FAD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80E0FE-A216-5845-9BA9-0B03AE5FF0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  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920D38-0873-8545-9E08-67D4190FFD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  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1583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89EAD-1B37-F444-98C9-04659E29C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661" y="365128"/>
            <a:ext cx="10870414" cy="5890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544613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CF8B7A-37F0-364A-8988-32002778CDC1}"/>
              </a:ext>
            </a:extLst>
          </p:cNvPr>
          <p:cNvSpPr/>
          <p:nvPr userDrawn="1"/>
        </p:nvSpPr>
        <p:spPr>
          <a:xfrm>
            <a:off x="-9918" y="0"/>
            <a:ext cx="28356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430750-E071-1841-A2DF-7DC0323940BA}"/>
              </a:ext>
            </a:extLst>
          </p:cNvPr>
          <p:cNvPicPr/>
          <p:nvPr userDrawn="1"/>
        </p:nvPicPr>
        <p:blipFill>
          <a:blip r:embed="rId2"/>
          <a:stretch/>
        </p:blipFill>
        <p:spPr>
          <a:xfrm>
            <a:off x="9836783" y="2"/>
            <a:ext cx="2325056" cy="924558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8E6DBF0-E083-7B42-AC4E-203ECE204C2E}"/>
              </a:ext>
            </a:extLst>
          </p:cNvPr>
          <p:cNvSpPr/>
          <p:nvPr userDrawn="1"/>
        </p:nvSpPr>
        <p:spPr>
          <a:xfrm>
            <a:off x="-19143" y="15240"/>
            <a:ext cx="28356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BE31B0-8180-89B3-241C-868B0AC959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9143" y="0"/>
            <a:ext cx="12180982" cy="684276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97A3BC3-B203-D40E-0F03-DAD645FB971B}"/>
              </a:ext>
            </a:extLst>
          </p:cNvPr>
          <p:cNvSpPr/>
          <p:nvPr userDrawn="1"/>
        </p:nvSpPr>
        <p:spPr>
          <a:xfrm>
            <a:off x="-28368" y="731092"/>
            <a:ext cx="12190207" cy="5380577"/>
          </a:xfrm>
          <a:prstGeom prst="rect">
            <a:avLst/>
          </a:prstGeom>
          <a:solidFill>
            <a:schemeClr val="accent1">
              <a:alpha val="9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D48CF-C39C-C629-1519-5AA6553342B8}"/>
              </a:ext>
            </a:extLst>
          </p:cNvPr>
          <p:cNvCxnSpPr>
            <a:cxnSpLocks/>
          </p:cNvCxnSpPr>
          <p:nvPr userDrawn="1"/>
        </p:nvCxnSpPr>
        <p:spPr>
          <a:xfrm>
            <a:off x="62094" y="1324954"/>
            <a:ext cx="1203765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78227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8094" y="480326"/>
            <a:ext cx="11136250" cy="828948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BASIC CONTENT SLIDE</a:t>
            </a:r>
            <a:br>
              <a:rPr lang="en-US"/>
            </a:br>
            <a:r>
              <a:rPr lang="en-US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8094" y="1860379"/>
            <a:ext cx="11136250" cy="4422776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/>
              <a:t>Click to add 1st-level bullet. Click an icon below to add table, graph or other imagery.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8094" y="1359492"/>
            <a:ext cx="11136250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0" b="1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91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*Title Only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8094" y="478098"/>
            <a:ext cx="11136250" cy="828948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TITLE AND CONTENT </a:t>
            </a:r>
            <a:br>
              <a:rPr lang="en-US"/>
            </a:br>
            <a:r>
              <a:rPr lang="en-US"/>
              <a:t>Headline in </a:t>
            </a:r>
            <a:r>
              <a:rPr lang="en-US" err="1"/>
              <a:t>arial</a:t>
            </a:r>
            <a:r>
              <a:rPr lang="en-US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8094" y="1359250"/>
            <a:ext cx="11136250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0" b="1">
                <a:solidFill>
                  <a:srgbClr val="0065A2"/>
                </a:solidFill>
              </a:defRPr>
            </a:lvl1pPr>
          </a:lstStyle>
          <a:p>
            <a:r>
              <a:rPr lang="en-US"/>
              <a:t>Slide subtitle optional -  delete as needed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857381" y="1445569"/>
            <a:ext cx="1842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394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3" name="Group 22" hidden="1">
            <a:extLst>
              <a:ext uri="{FF2B5EF4-FFF2-40B4-BE49-F238E27FC236}">
                <a16:creationId xmlns:a16="http://schemas.microsoft.com/office/drawing/2014/main" id="{9CDC428E-DBB5-1649-8291-2FA82A5C9E82}"/>
              </a:ext>
            </a:extLst>
          </p:cNvPr>
          <p:cNvGrpSpPr/>
          <p:nvPr userDrawn="1"/>
        </p:nvGrpSpPr>
        <p:grpSpPr>
          <a:xfrm>
            <a:off x="557417" y="1854200"/>
            <a:ext cx="10999222" cy="4419600"/>
            <a:chOff x="419099" y="1390650"/>
            <a:chExt cx="8269876" cy="33147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F1F8818-1FE6-2341-BE7A-993CECC5541D}"/>
                </a:ext>
              </a:extLst>
            </p:cNvPr>
            <p:cNvSpPr/>
            <p:nvPr userDrawn="1"/>
          </p:nvSpPr>
          <p:spPr>
            <a:xfrm>
              <a:off x="419100" y="1390650"/>
              <a:ext cx="4045324" cy="22290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596" b="1"/>
                <a:t>SPONSOR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BB991B3-C8CA-5842-83B0-825B25C421FB}"/>
                </a:ext>
              </a:extLst>
            </p:cNvPr>
            <p:cNvSpPr/>
            <p:nvPr userDrawn="1"/>
          </p:nvSpPr>
          <p:spPr>
            <a:xfrm>
              <a:off x="4643651" y="1390650"/>
              <a:ext cx="4045324" cy="22290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596" b="1"/>
                <a:t>FUNDING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CCDC5DB-87A9-9449-8FD5-702421FEB657}"/>
                </a:ext>
              </a:extLst>
            </p:cNvPr>
            <p:cNvSpPr/>
            <p:nvPr userDrawn="1"/>
          </p:nvSpPr>
          <p:spPr>
            <a:xfrm>
              <a:off x="419099" y="1765436"/>
              <a:ext cx="3493227" cy="217954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596" b="1"/>
                <a:t>DESCRIPTION</a:t>
              </a:r>
            </a:p>
            <a:p>
              <a:r>
                <a:rPr lang="en-US" sz="1596">
                  <a:solidFill>
                    <a:schemeClr val="tx1"/>
                  </a:solidFill>
                </a:rPr>
                <a:t>Current projects exploring:</a:t>
              </a:r>
            </a:p>
            <a:p>
              <a:pPr marL="160461" indent="-160461">
                <a:buFont typeface="Arial" panose="020B0604020202020204" pitchFamily="34" charset="0"/>
                <a:buChar char="•"/>
              </a:pPr>
              <a:r>
                <a:rPr lang="en-US" sz="1596">
                  <a:solidFill>
                    <a:schemeClr val="tx1"/>
                  </a:solidFill>
                </a:rPr>
                <a:t>Identification and fingerprinting of electronic control units using ML/DL/AI</a:t>
              </a:r>
            </a:p>
            <a:p>
              <a:pPr marL="160461" indent="-160461">
                <a:buFont typeface="Arial" panose="020B0604020202020204" pitchFamily="34" charset="0"/>
                <a:buChar char="•"/>
              </a:pPr>
              <a:r>
                <a:rPr lang="en-US" sz="1596">
                  <a:solidFill>
                    <a:schemeClr val="tx1"/>
                  </a:solidFill>
                </a:rPr>
                <a:t>Creation of a vehicle simulation testbed </a:t>
              </a:r>
            </a:p>
            <a:p>
              <a:pPr marL="160461" indent="-160461">
                <a:buFont typeface="Arial" panose="020B0604020202020204" pitchFamily="34" charset="0"/>
                <a:buChar char="•"/>
              </a:pPr>
              <a:r>
                <a:rPr lang="en-US" sz="1596">
                  <a:solidFill>
                    <a:schemeClr val="tx1"/>
                  </a:solidFill>
                </a:rPr>
                <a:t>Creation of a automotive mobility testbed to safely test resilience measures such as sensor fusion</a:t>
              </a:r>
            </a:p>
            <a:p>
              <a:pPr marL="160461" indent="-160461">
                <a:buFont typeface="Arial" panose="020B0604020202020204" pitchFamily="34" charset="0"/>
                <a:buChar char="•"/>
              </a:pPr>
              <a:r>
                <a:rPr lang="en-US" sz="1596">
                  <a:solidFill>
                    <a:schemeClr val="tx1"/>
                  </a:solidFill>
                </a:rPr>
                <a:t>Threat modeling, </a:t>
              </a:r>
              <a:r>
                <a:rPr lang="en-US" sz="1596" err="1">
                  <a:solidFill>
                    <a:schemeClr val="tx1"/>
                  </a:solidFill>
                </a:rPr>
                <a:t>pentesting</a:t>
              </a:r>
              <a:r>
                <a:rPr lang="en-US" sz="1596">
                  <a:solidFill>
                    <a:schemeClr val="tx1"/>
                  </a:solidFill>
                </a:rPr>
                <a:t>, and risk analysis of vehicle to grid infrastructure (EVSE/</a:t>
              </a:r>
              <a:r>
                <a:rPr lang="en-US" sz="1596" err="1">
                  <a:solidFill>
                    <a:schemeClr val="tx1"/>
                  </a:solidFill>
                </a:rPr>
                <a:t>xFC</a:t>
              </a:r>
              <a:r>
                <a:rPr lang="en-US" sz="1596">
                  <a:solidFill>
                    <a:schemeClr val="tx1"/>
                  </a:solidFill>
                </a:rPr>
                <a:t>)</a:t>
              </a:r>
            </a:p>
            <a:p>
              <a:endParaRPr lang="en-US" sz="1596" b="1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B433469-4EFE-E542-978B-1448E472CC26}"/>
                </a:ext>
              </a:extLst>
            </p:cNvPr>
            <p:cNvSpPr/>
            <p:nvPr userDrawn="1"/>
          </p:nvSpPr>
          <p:spPr>
            <a:xfrm>
              <a:off x="4054358" y="1765436"/>
              <a:ext cx="2185332" cy="217954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596" b="1"/>
                <a:t>RESULTS</a:t>
              </a:r>
            </a:p>
            <a:p>
              <a:pPr marL="152015" indent="-152015">
                <a:buFont typeface="Arial" panose="020B0604020202020204" pitchFamily="34" charset="0"/>
                <a:buChar char="•"/>
              </a:pPr>
              <a:r>
                <a:rPr lang="en-US" sz="1596">
                  <a:solidFill>
                    <a:schemeClr val="tx1"/>
                  </a:solidFill>
                </a:rPr>
                <a:t>Deliverables include simulation testbed software, physical testbed, industry papers, DOE white papers</a:t>
              </a:r>
            </a:p>
            <a:p>
              <a:pPr marL="152015" indent="-152015">
                <a:buFont typeface="Arial" panose="020B0604020202020204" pitchFamily="34" charset="0"/>
                <a:buChar char="•"/>
              </a:pPr>
              <a:r>
                <a:rPr lang="en-US" sz="1596">
                  <a:solidFill>
                    <a:schemeClr val="tx1"/>
                  </a:solidFill>
                </a:rPr>
                <a:t>Results will impact current charging infrastructure deployment and shape secure architectures and policy</a:t>
              </a:r>
            </a:p>
            <a:p>
              <a:endParaRPr lang="en-US" sz="1596" b="1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7654D32-AD25-E741-99D1-1FFB7CFA218F}"/>
                </a:ext>
              </a:extLst>
            </p:cNvPr>
            <p:cNvSpPr/>
            <p:nvPr userDrawn="1"/>
          </p:nvSpPr>
          <p:spPr>
            <a:xfrm>
              <a:off x="6392591" y="1765436"/>
              <a:ext cx="2296383" cy="217954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596" b="1"/>
                <a:t>CONTRIBUTION</a:t>
              </a:r>
            </a:p>
            <a:p>
              <a:r>
                <a:rPr lang="en-US" sz="1596">
                  <a:solidFill>
                    <a:schemeClr val="tx1"/>
                  </a:solidFill>
                </a:rPr>
                <a:t>Techniques and tools developed apply to heavy vehicles which impact critical infrastructure, military operations, and commerce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4C35AC7-582F-7D4E-ADFB-FDB003388826}"/>
                </a:ext>
              </a:extLst>
            </p:cNvPr>
            <p:cNvSpPr/>
            <p:nvPr userDrawn="1"/>
          </p:nvSpPr>
          <p:spPr>
            <a:xfrm>
              <a:off x="419100" y="4098842"/>
              <a:ext cx="4045324" cy="606508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596" b="1"/>
                <a:t>ARGONNE CAPABILITIES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2101D9A-0D44-9848-B7BE-578BE7238C03}"/>
                </a:ext>
              </a:extLst>
            </p:cNvPr>
            <p:cNvSpPr/>
            <p:nvPr userDrawn="1"/>
          </p:nvSpPr>
          <p:spPr>
            <a:xfrm>
              <a:off x="4643651" y="4098842"/>
              <a:ext cx="4045324" cy="606508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596" b="1"/>
                <a:t>FUTURE OUTLOOK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7987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losing slide Arg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7DB101-2BF6-BBD3-5F83-1D50830AD3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t="13096" b="13096"/>
          <a:stretch/>
        </p:blipFill>
        <p:spPr>
          <a:xfrm>
            <a:off x="0" y="-14246"/>
            <a:ext cx="12161838" cy="5999163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352B98B3-16BF-9876-A2F7-76614E2DC7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6540" y="6293865"/>
            <a:ext cx="2901295" cy="32918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9F592E5-A808-B666-03C5-3F54E3DBF8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2355" y="1231176"/>
            <a:ext cx="11454088" cy="2743200"/>
          </a:xfrm>
          <a:prstGeom prst="rect">
            <a:avLst/>
          </a:prstGeom>
          <a:noFill/>
        </p:spPr>
        <p:txBody>
          <a:bodyPr lIns="228600" rIns="182880" bIns="0" anchor="ctr" anchorCtr="0">
            <a:normAutofit/>
          </a:bodyPr>
          <a:lstStyle>
            <a:lvl1pPr marL="0" marR="0" indent="0" algn="l" defTabSz="91211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22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  <a:br>
              <a:rPr lang="en-US"/>
            </a:br>
            <a:r>
              <a:rPr lang="en-US"/>
              <a:t>Can Be Up To Four </a:t>
            </a:r>
            <a:br>
              <a:rPr lang="en-US"/>
            </a:br>
            <a:r>
              <a:rPr lang="en-US"/>
              <a:t>Or Five Lines Of Text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6F3531-9F0A-3D06-63DA-08E72204D77F}"/>
              </a:ext>
            </a:extLst>
          </p:cNvPr>
          <p:cNvSpPr/>
          <p:nvPr userDrawn="1"/>
        </p:nvSpPr>
        <p:spPr>
          <a:xfrm>
            <a:off x="0" y="1231176"/>
            <a:ext cx="304046" cy="2743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121618" tIns="60809" rIns="121618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33">
              <a:solidFill>
                <a:schemeClr val="accent1"/>
              </a:solidFill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37DABBA-2D8D-B305-7DF4-6140F4B0C8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6540" y="324610"/>
            <a:ext cx="3407597" cy="894591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l">
              <a:buNone/>
              <a:defRPr sz="2128" b="1" cap="all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MONTH DAY, YEAR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B001AF0-8810-9D9B-8E00-D94E0BE2E69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4985" y="4306027"/>
            <a:ext cx="3581612" cy="393700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862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394"/>
              </a:spcBef>
              <a:buNone/>
              <a:defRPr/>
            </a:lvl3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1" name="Text Placeholder 45">
            <a:extLst>
              <a:ext uri="{FF2B5EF4-FFF2-40B4-BE49-F238E27FC236}">
                <a16:creationId xmlns:a16="http://schemas.microsoft.com/office/drawing/2014/main" id="{75F452C9-257F-2570-A96F-6E59D2D2533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4985" y="4711703"/>
            <a:ext cx="3581612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62">
                <a:solidFill>
                  <a:schemeClr val="bg1"/>
                </a:solidFill>
              </a:defRPr>
            </a:lvl1pPr>
            <a:lvl2pPr marL="0" indent="0">
              <a:spcBef>
                <a:spcPts val="2394"/>
              </a:spcBef>
              <a:buNone/>
              <a:defRPr/>
            </a:lvl2pPr>
          </a:lstStyle>
          <a:p>
            <a:r>
              <a:rPr lang="en-US"/>
              <a:t>Add Presenter Title</a:t>
            </a:r>
            <a:br>
              <a:rPr lang="en-US"/>
            </a:br>
            <a:r>
              <a:rPr lang="en-US"/>
              <a:t>Optional Line 2</a:t>
            </a:r>
            <a:br>
              <a:rPr lang="en-US"/>
            </a:br>
            <a:r>
              <a:rPr lang="en-US"/>
              <a:t>Optional Line 3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9366C7A-D66D-6006-9D9B-3CC1332D42B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81516" y="4306027"/>
            <a:ext cx="3581612" cy="393700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862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394"/>
              </a:spcBef>
              <a:buNone/>
              <a:defRPr/>
            </a:lvl3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3" name="Text Placeholder 45">
            <a:extLst>
              <a:ext uri="{FF2B5EF4-FFF2-40B4-BE49-F238E27FC236}">
                <a16:creationId xmlns:a16="http://schemas.microsoft.com/office/drawing/2014/main" id="{B718D0DD-B6FD-8810-7244-17C001A998F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81516" y="4711703"/>
            <a:ext cx="3581612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62">
                <a:solidFill>
                  <a:schemeClr val="bg1"/>
                </a:solidFill>
              </a:defRPr>
            </a:lvl1pPr>
            <a:lvl2pPr marL="0" indent="0">
              <a:spcBef>
                <a:spcPts val="2394"/>
              </a:spcBef>
              <a:buNone/>
              <a:defRPr/>
            </a:lvl2pPr>
          </a:lstStyle>
          <a:p>
            <a:r>
              <a:rPr lang="en-US"/>
              <a:t>Add Presenter Title</a:t>
            </a:r>
            <a:br>
              <a:rPr lang="en-US"/>
            </a:br>
            <a:r>
              <a:rPr lang="en-US"/>
              <a:t>Optional Line 2</a:t>
            </a:r>
            <a:br>
              <a:rPr lang="en-US"/>
            </a:br>
            <a:r>
              <a:rPr lang="en-US"/>
              <a:t>Optional Line 3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D5108EF2-7179-D0AC-56F4-ACD8AF657E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38046" y="4306027"/>
            <a:ext cx="3581612" cy="393700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862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394"/>
              </a:spcBef>
              <a:buNone/>
              <a:defRPr/>
            </a:lvl3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5" name="Text Placeholder 45">
            <a:extLst>
              <a:ext uri="{FF2B5EF4-FFF2-40B4-BE49-F238E27FC236}">
                <a16:creationId xmlns:a16="http://schemas.microsoft.com/office/drawing/2014/main" id="{8E6AE8DF-4510-E94F-6967-08452167D38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38046" y="4711703"/>
            <a:ext cx="3581612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62">
                <a:solidFill>
                  <a:schemeClr val="bg1"/>
                </a:solidFill>
              </a:defRPr>
            </a:lvl1pPr>
            <a:lvl2pPr marL="0" indent="0">
              <a:spcBef>
                <a:spcPts val="2394"/>
              </a:spcBef>
              <a:buNone/>
              <a:defRPr/>
            </a:lvl2pPr>
          </a:lstStyle>
          <a:p>
            <a:r>
              <a:rPr lang="en-US"/>
              <a:t>Add Presenter Title</a:t>
            </a:r>
            <a:br>
              <a:rPr lang="en-US"/>
            </a:br>
            <a:r>
              <a:rPr lang="en-US"/>
              <a:t>Optional Line 2</a:t>
            </a:r>
            <a:br>
              <a:rPr lang="en-US"/>
            </a:br>
            <a:r>
              <a:rPr lang="en-US"/>
              <a:t>Optional Line 3</a:t>
            </a:r>
          </a:p>
        </p:txBody>
      </p:sp>
      <p:pic>
        <p:nvPicPr>
          <p:cNvPr id="16" name="Graphic 4">
            <a:extLst>
              <a:ext uri="{FF2B5EF4-FFF2-40B4-BE49-F238E27FC236}">
                <a16:creationId xmlns:a16="http://schemas.microsoft.com/office/drawing/2014/main" id="{75C88149-D518-A633-4B93-B10ED168B6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7635862" y="6029329"/>
            <a:ext cx="4317452" cy="8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18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Argonne DO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C3EFED-6AB1-6CD2-BB88-649D0449AB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577" y="3017516"/>
            <a:ext cx="3362139" cy="86591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3DEE2EF8-07F1-DBB2-3094-4B193767AB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08095" y="2799979"/>
            <a:ext cx="6592675" cy="13009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708A9D-3ED2-0AB1-A0CD-FED5E7393D4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t="20477" b="20477"/>
          <a:stretch/>
        </p:blipFill>
        <p:spPr>
          <a:xfrm>
            <a:off x="-1" y="-7123"/>
            <a:ext cx="12161838" cy="599916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7E0FFE26-528A-A200-7034-0D28C11B84C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6540" y="6293865"/>
            <a:ext cx="2901295" cy="32918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D4FF868-0AC0-F9B3-6FA4-5822392AF3D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2355" y="1231176"/>
            <a:ext cx="11454088" cy="2743200"/>
          </a:xfrm>
          <a:prstGeom prst="rect">
            <a:avLst/>
          </a:prstGeom>
          <a:noFill/>
        </p:spPr>
        <p:txBody>
          <a:bodyPr lIns="228600" rIns="182880" bIns="0" anchor="ctr" anchorCtr="0">
            <a:normAutofit/>
          </a:bodyPr>
          <a:lstStyle>
            <a:lvl1pPr marL="0" marR="0" indent="0" algn="l" defTabSz="91211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22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  <a:br>
              <a:rPr lang="en-US"/>
            </a:br>
            <a:r>
              <a:rPr lang="en-US"/>
              <a:t>Can Be Up To Four </a:t>
            </a:r>
            <a:br>
              <a:rPr lang="en-US"/>
            </a:br>
            <a:r>
              <a:rPr lang="en-US"/>
              <a:t>Or Five Lines Of Text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2BDA1E-2300-AA0D-B037-0DD7897B64BB}"/>
              </a:ext>
            </a:extLst>
          </p:cNvPr>
          <p:cNvSpPr/>
          <p:nvPr userDrawn="1"/>
        </p:nvSpPr>
        <p:spPr>
          <a:xfrm>
            <a:off x="0" y="1231176"/>
            <a:ext cx="304046" cy="2743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121618" tIns="60809" rIns="121618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33">
              <a:solidFill>
                <a:schemeClr val="accent1"/>
              </a:solidFill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481D255-4060-6865-319E-21C783CC44B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6540" y="324610"/>
            <a:ext cx="3407597" cy="894591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l">
              <a:buNone/>
              <a:defRPr sz="2128" b="1" cap="all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MONTH DAY, YEAR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61228A9B-03BD-5150-863D-4638809287C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4985" y="4306027"/>
            <a:ext cx="3581612" cy="393700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862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394"/>
              </a:spcBef>
              <a:buNone/>
              <a:defRPr/>
            </a:lvl3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2" name="Text Placeholder 45">
            <a:extLst>
              <a:ext uri="{FF2B5EF4-FFF2-40B4-BE49-F238E27FC236}">
                <a16:creationId xmlns:a16="http://schemas.microsoft.com/office/drawing/2014/main" id="{6812102C-9CBC-AAB1-6C0A-F95C3AD9B6E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4985" y="4711703"/>
            <a:ext cx="3581612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62">
                <a:solidFill>
                  <a:schemeClr val="bg1"/>
                </a:solidFill>
              </a:defRPr>
            </a:lvl1pPr>
            <a:lvl2pPr marL="0" indent="0">
              <a:spcBef>
                <a:spcPts val="2394"/>
              </a:spcBef>
              <a:buNone/>
              <a:defRPr/>
            </a:lvl2pPr>
          </a:lstStyle>
          <a:p>
            <a:r>
              <a:rPr lang="en-US"/>
              <a:t>Add Presenter Title</a:t>
            </a:r>
            <a:br>
              <a:rPr lang="en-US"/>
            </a:br>
            <a:r>
              <a:rPr lang="en-US"/>
              <a:t>Optional Line 2</a:t>
            </a:r>
            <a:br>
              <a:rPr lang="en-US"/>
            </a:br>
            <a:r>
              <a:rPr lang="en-US"/>
              <a:t>Optional Line 3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114B28A2-12B5-E095-EF1D-20655BB56FA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81516" y="4306027"/>
            <a:ext cx="3581612" cy="393700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862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394"/>
              </a:spcBef>
              <a:buNone/>
              <a:defRPr/>
            </a:lvl3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4" name="Text Placeholder 45">
            <a:extLst>
              <a:ext uri="{FF2B5EF4-FFF2-40B4-BE49-F238E27FC236}">
                <a16:creationId xmlns:a16="http://schemas.microsoft.com/office/drawing/2014/main" id="{5AA8419E-F659-5952-25AF-BCE427E6BC0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81516" y="4711703"/>
            <a:ext cx="3581612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62">
                <a:solidFill>
                  <a:schemeClr val="bg1"/>
                </a:solidFill>
              </a:defRPr>
            </a:lvl1pPr>
            <a:lvl2pPr marL="0" indent="0">
              <a:spcBef>
                <a:spcPts val="2394"/>
              </a:spcBef>
              <a:buNone/>
              <a:defRPr/>
            </a:lvl2pPr>
          </a:lstStyle>
          <a:p>
            <a:r>
              <a:rPr lang="en-US"/>
              <a:t>Add Presenter Title</a:t>
            </a:r>
            <a:br>
              <a:rPr lang="en-US"/>
            </a:br>
            <a:r>
              <a:rPr lang="en-US"/>
              <a:t>Optional Line 2</a:t>
            </a:r>
            <a:br>
              <a:rPr lang="en-US"/>
            </a:br>
            <a:r>
              <a:rPr lang="en-US"/>
              <a:t>Optional Line 3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BB0A22EC-A05A-E9E3-2D04-BF0338062A3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38046" y="4306027"/>
            <a:ext cx="3581612" cy="393700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862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394"/>
              </a:spcBef>
              <a:buNone/>
              <a:defRPr/>
            </a:lvl3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6" name="Text Placeholder 45">
            <a:extLst>
              <a:ext uri="{FF2B5EF4-FFF2-40B4-BE49-F238E27FC236}">
                <a16:creationId xmlns:a16="http://schemas.microsoft.com/office/drawing/2014/main" id="{E97626FD-E2FF-43FC-D33D-95EEC496C62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38046" y="4711703"/>
            <a:ext cx="3581612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62">
                <a:solidFill>
                  <a:schemeClr val="bg1"/>
                </a:solidFill>
              </a:defRPr>
            </a:lvl1pPr>
            <a:lvl2pPr marL="0" indent="0">
              <a:spcBef>
                <a:spcPts val="2394"/>
              </a:spcBef>
              <a:buNone/>
              <a:defRPr/>
            </a:lvl2pPr>
          </a:lstStyle>
          <a:p>
            <a:r>
              <a:rPr lang="en-US"/>
              <a:t>Add Presenter Title</a:t>
            </a:r>
            <a:br>
              <a:rPr lang="en-US"/>
            </a:br>
            <a:r>
              <a:rPr lang="en-US"/>
              <a:t>Optional Line 2</a:t>
            </a:r>
            <a:br>
              <a:rPr lang="en-US"/>
            </a:br>
            <a:r>
              <a:rPr lang="en-US"/>
              <a:t>Optional Line 3</a:t>
            </a:r>
          </a:p>
        </p:txBody>
      </p:sp>
      <p:pic>
        <p:nvPicPr>
          <p:cNvPr id="17" name="Graphic 4">
            <a:extLst>
              <a:ext uri="{FF2B5EF4-FFF2-40B4-BE49-F238E27FC236}">
                <a16:creationId xmlns:a16="http://schemas.microsoft.com/office/drawing/2014/main" id="{58D15FB8-38FF-79EB-1386-52AA412C60A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7635862" y="6029329"/>
            <a:ext cx="4317452" cy="8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57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1836F8CE-690E-37F4-56F1-3C25953899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6540" y="6293865"/>
            <a:ext cx="2901295" cy="3291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3DEC59-F5CF-CEAA-802E-33C6505C44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20628" t="18732" r="14495" b="21418"/>
          <a:stretch/>
        </p:blipFill>
        <p:spPr>
          <a:xfrm>
            <a:off x="0" y="-341742"/>
            <a:ext cx="12161838" cy="6326660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6CA2449B-096C-80E6-9654-D9E3FA712D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690" y="0"/>
            <a:ext cx="11758134" cy="5984917"/>
          </a:xfrm>
          <a:prstGeom prst="rect">
            <a:avLst/>
          </a:prstGeom>
        </p:spPr>
        <p:txBody>
          <a:bodyPr lIns="457200" bIns="182880" anchor="ctr" anchorCtr="0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Type in section break title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109F43E-D749-FDC2-0A35-5224479925A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7635862" y="6029329"/>
            <a:ext cx="4317452" cy="8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67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B09247-F708-F00B-8698-B08E4645B0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" t="7649" r="1" b="940"/>
          <a:stretch/>
        </p:blipFill>
        <p:spPr>
          <a:xfrm>
            <a:off x="794" y="-308948"/>
            <a:ext cx="12161838" cy="62738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1836F8CE-690E-37F4-56F1-3C259538995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6540" y="6293865"/>
            <a:ext cx="2901295" cy="329184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6CA2449B-096C-80E6-9654-D9E3FA712D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690" y="0"/>
            <a:ext cx="11758134" cy="5984917"/>
          </a:xfrm>
          <a:prstGeom prst="rect">
            <a:avLst/>
          </a:prstGeom>
        </p:spPr>
        <p:txBody>
          <a:bodyPr lIns="457200" bIns="182880" anchor="ctr" anchorCtr="0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Type in section break title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109F43E-D749-FDC2-0A35-5224479925A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7635862" y="6029329"/>
            <a:ext cx="4317452" cy="8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5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1836F8CE-690E-37F4-56F1-3C25953899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6540" y="6293865"/>
            <a:ext cx="2901295" cy="3291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3DEC59-F5CF-CEAA-802E-33C6505C44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t="8857" b="3874"/>
          <a:stretch/>
        </p:blipFill>
        <p:spPr>
          <a:xfrm>
            <a:off x="0" y="0"/>
            <a:ext cx="12161838" cy="5984918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6CA2449B-096C-80E6-9654-D9E3FA712D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690" y="0"/>
            <a:ext cx="11758134" cy="5984917"/>
          </a:xfrm>
          <a:prstGeom prst="rect">
            <a:avLst/>
          </a:prstGeom>
        </p:spPr>
        <p:txBody>
          <a:bodyPr lIns="457200" bIns="182880" anchor="ctr" anchorCtr="0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Type in section break title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109F43E-D749-FDC2-0A35-5224479925A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7635862" y="6029329"/>
            <a:ext cx="4317452" cy="8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5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person, computer, computer&#10;&#10;Description automatically generated">
            <a:extLst>
              <a:ext uri="{FF2B5EF4-FFF2-40B4-BE49-F238E27FC236}">
                <a16:creationId xmlns:a16="http://schemas.microsoft.com/office/drawing/2014/main" id="{D91951BD-459A-A7C9-7BBA-3D075E05B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89" t="4971" r="25956" b="45655"/>
          <a:stretch/>
        </p:blipFill>
        <p:spPr>
          <a:xfrm>
            <a:off x="794" y="-1"/>
            <a:ext cx="12161838" cy="598491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1836F8CE-690E-37F4-56F1-3C259538995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6540" y="6293865"/>
            <a:ext cx="2901295" cy="329184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6CA2449B-096C-80E6-9654-D9E3FA712D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690" y="0"/>
            <a:ext cx="11758134" cy="5984917"/>
          </a:xfrm>
          <a:prstGeom prst="rect">
            <a:avLst/>
          </a:prstGeom>
        </p:spPr>
        <p:txBody>
          <a:bodyPr lIns="457200" bIns="182880" anchor="ctr" anchorCtr="0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Type in section break title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109F43E-D749-FDC2-0A35-5224479925A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7635862" y="6029329"/>
            <a:ext cx="4317452" cy="8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68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8EF423-49F2-4B22-A7DC-9D15EE08F0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-666" t="13080" b="21902"/>
          <a:stretch/>
        </p:blipFill>
        <p:spPr>
          <a:xfrm>
            <a:off x="-81079" y="0"/>
            <a:ext cx="12242917" cy="598491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1836F8CE-690E-37F4-56F1-3C259538995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6540" y="6293865"/>
            <a:ext cx="2901295" cy="329184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6CA2449B-096C-80E6-9654-D9E3FA712D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690" y="0"/>
            <a:ext cx="11758134" cy="5984917"/>
          </a:xfrm>
          <a:prstGeom prst="rect">
            <a:avLst/>
          </a:prstGeom>
        </p:spPr>
        <p:txBody>
          <a:bodyPr lIns="457200" bIns="182880" anchor="ctr" anchorCtr="0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Type in section break title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109F43E-D749-FDC2-0A35-5224479925A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7635862" y="6029329"/>
            <a:ext cx="4317452" cy="8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81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914144"/>
            <a:ext cx="9729470" cy="435965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32534" y="6521408"/>
            <a:ext cx="696772" cy="14672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3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CF5EF28-261C-FD41-A360-1A380056DD1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ED5998-E33A-DA32-910D-D06CB262005E}"/>
              </a:ext>
            </a:extLst>
          </p:cNvPr>
          <p:cNvSpPr/>
          <p:nvPr userDrawn="1"/>
        </p:nvSpPr>
        <p:spPr>
          <a:xfrm>
            <a:off x="0" y="-3"/>
            <a:ext cx="304046" cy="68580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121618" tIns="60809" rIns="121618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33">
              <a:solidFill>
                <a:schemeClr val="accent1"/>
              </a:solidFill>
            </a:endParaRPr>
          </a:p>
        </p:txBody>
      </p:sp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20E652F0-2F2F-375A-7E58-16F837C5D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741" y="398784"/>
            <a:ext cx="10489585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2985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3" r:id="rId2"/>
    <p:sldLayoutId id="2147483684" r:id="rId3"/>
    <p:sldLayoutId id="2147483674" r:id="rId4"/>
    <p:sldLayoutId id="2147483670" r:id="rId5"/>
    <p:sldLayoutId id="2147483696" r:id="rId6"/>
    <p:sldLayoutId id="2147483687" r:id="rId7"/>
    <p:sldLayoutId id="2147483697" r:id="rId8"/>
    <p:sldLayoutId id="2147483698" r:id="rId9"/>
    <p:sldLayoutId id="2147483699" r:id="rId10"/>
    <p:sldLayoutId id="2147483662" r:id="rId11"/>
    <p:sldLayoutId id="2147483668" r:id="rId12"/>
    <p:sldLayoutId id="2147483686" r:id="rId13"/>
    <p:sldLayoutId id="2147483685" r:id="rId14"/>
    <p:sldLayoutId id="2147483671" r:id="rId15"/>
    <p:sldLayoutId id="2147483678" r:id="rId16"/>
    <p:sldLayoutId id="2147483682" r:id="rId17"/>
    <p:sldLayoutId id="2147483679" r:id="rId18"/>
    <p:sldLayoutId id="2147483683" r:id="rId19"/>
    <p:sldLayoutId id="2147483680" r:id="rId20"/>
    <p:sldLayoutId id="2147483681" r:id="rId21"/>
    <p:sldLayoutId id="2147483700" r:id="rId22"/>
    <p:sldLayoutId id="2147483701" r:id="rId23"/>
    <p:sldLayoutId id="2147483702" r:id="rId24"/>
    <p:sldLayoutId id="2147483703" r:id="rId25"/>
    <p:sldLayoutId id="2147483704" r:id="rId26"/>
    <p:sldLayoutId id="2147483705" r:id="rId27"/>
    <p:sldLayoutId id="2147483706" r:id="rId2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marL="0" marR="0" indent="0" algn="l" defTabSz="912114" rtl="0" eaLnBrk="1" fontAlgn="auto" latinLnBrk="0" hangingPunct="1">
        <a:lnSpc>
          <a:spcPct val="9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sz="3600" b="1" i="0" kern="1200" cap="none" baseline="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18907" indent="-218907" algn="l" defTabSz="912114" rtl="0" eaLnBrk="1" latinLnBrk="0" hangingPunct="1">
        <a:lnSpc>
          <a:spcPct val="100000"/>
        </a:lnSpc>
        <a:spcBef>
          <a:spcPts val="1197"/>
        </a:spcBef>
        <a:spcAft>
          <a:spcPts val="0"/>
        </a:spcAft>
        <a:buFont typeface="Wingdings" pitchFamily="2" charset="2"/>
        <a:buChar char="§"/>
        <a:defRPr sz="2394" kern="1200">
          <a:solidFill>
            <a:schemeClr val="tx1"/>
          </a:solidFill>
          <a:latin typeface="+mn-lt"/>
          <a:ea typeface="+mn-ea"/>
          <a:cs typeface="+mn-cs"/>
        </a:defRPr>
      </a:lvl1pPr>
      <a:lvl2pPr marL="616522" indent="-340523" algn="l" defTabSz="912114" rtl="0" eaLnBrk="1" latinLnBrk="0" hangingPunct="1">
        <a:lnSpc>
          <a:spcPct val="100000"/>
        </a:lnSpc>
        <a:spcBef>
          <a:spcPts val="399"/>
        </a:spcBef>
        <a:spcAft>
          <a:spcPts val="0"/>
        </a:spcAft>
        <a:buFont typeface="System Font Regular"/>
        <a:buChar char="—"/>
        <a:tabLst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768541" indent="-190024" algn="l" defTabSz="912114" rtl="0" eaLnBrk="1" latinLnBrk="0" hangingPunct="1">
        <a:lnSpc>
          <a:spcPct val="100000"/>
        </a:lnSpc>
        <a:spcBef>
          <a:spcPts val="399"/>
        </a:spcBef>
        <a:spcAft>
          <a:spcPts val="0"/>
        </a:spcAft>
        <a:buFont typeface="Arial" panose="020B0604020202020204" pitchFamily="34" charset="0"/>
        <a:buChar char="•"/>
        <a:tabLst/>
        <a:defRPr sz="2394" kern="1200">
          <a:solidFill>
            <a:schemeClr val="tx1"/>
          </a:solidFill>
          <a:latin typeface="+mn-lt"/>
          <a:ea typeface="+mn-ea"/>
          <a:cs typeface="+mn-cs"/>
        </a:defRPr>
      </a:lvl3pPr>
      <a:lvl4pPr marL="1146477" indent="-340523" algn="l" defTabSz="912114" rtl="0" eaLnBrk="1" latinLnBrk="0" hangingPunct="1">
        <a:lnSpc>
          <a:spcPct val="100000"/>
        </a:lnSpc>
        <a:spcBef>
          <a:spcPts val="399"/>
        </a:spcBef>
        <a:spcAft>
          <a:spcPts val="0"/>
        </a:spcAft>
        <a:buFont typeface="System Font Regular"/>
        <a:buChar char="—"/>
        <a:tabLst/>
        <a:defRPr sz="2394" kern="1200">
          <a:solidFill>
            <a:schemeClr val="tx1"/>
          </a:solidFill>
          <a:latin typeface="+mn-lt"/>
          <a:ea typeface="+mn-ea"/>
          <a:cs typeface="+mn-cs"/>
        </a:defRPr>
      </a:lvl4pPr>
      <a:lvl5pPr marL="1372394" indent="-218907" algn="l" defTabSz="912114" rtl="0" eaLnBrk="1" latinLnBrk="0" hangingPunct="1">
        <a:lnSpc>
          <a:spcPct val="100000"/>
        </a:lnSpc>
        <a:spcBef>
          <a:spcPts val="399"/>
        </a:spcBef>
        <a:spcAft>
          <a:spcPts val="0"/>
        </a:spcAft>
        <a:buFont typeface="System Font Regular"/>
        <a:buChar char="»"/>
        <a:tabLst/>
        <a:defRPr sz="2394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31" userDrawn="1">
          <p15:clr>
            <a:srgbClr val="C35EA4"/>
          </p15:clr>
        </p15:guide>
        <p15:guide id="2" orient="horz" pos="2160" userDrawn="1">
          <p15:clr>
            <a:srgbClr val="C35EA4"/>
          </p15:clr>
        </p15:guide>
        <p15:guide id="3" pos="192" userDrawn="1">
          <p15:clr>
            <a:srgbClr val="C35EA4"/>
          </p15:clr>
        </p15:guide>
        <p15:guide id="4" pos="383" userDrawn="1">
          <p15:clr>
            <a:srgbClr val="C35EA4"/>
          </p15:clr>
        </p15:guide>
        <p15:guide id="5" orient="horz" pos="768" userDrawn="1">
          <p15:clr>
            <a:srgbClr val="C35EA4"/>
          </p15:clr>
        </p15:guide>
        <p15:guide id="6" orient="horz" pos="3952" userDrawn="1">
          <p15:clr>
            <a:srgbClr val="C35EA4"/>
          </p15:clr>
        </p15:guide>
        <p15:guide id="7" pos="7406" userDrawn="1">
          <p15:clr>
            <a:srgbClr val="C35EA4"/>
          </p15:clr>
        </p15:guide>
        <p15:guide id="8" orient="horz" pos="1203" userDrawn="1">
          <p15:clr>
            <a:srgbClr val="C35EA4"/>
          </p15:clr>
        </p15:guide>
        <p15:guide id="9" orient="horz" pos="1040" userDrawn="1">
          <p15:clr>
            <a:srgbClr val="C35EA4"/>
          </p15:clr>
        </p15:guide>
        <p15:guide id="10" orient="horz" pos="200" userDrawn="1">
          <p15:clr>
            <a:srgbClr val="C35EA4"/>
          </p15:clr>
        </p15:guide>
        <p15:guide id="11" orient="horz" pos="4176" userDrawn="1">
          <p15:clr>
            <a:srgbClr val="C35EA4"/>
          </p15:clr>
        </p15:guide>
        <p15:guide id="12" orient="horz" pos="1392" userDrawn="1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docs.globus.org/globus-connect-server/v5/use-client-credentials/#register-application" TargetMode="Externa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lcf.anl.gov/events/remote-workflows-alcf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beam.aps.anl.gov/pls/apsweb/pub_v2_0009.publication_stats_detail" TargetMode="External"/><Relationship Id="rId5" Type="http://schemas.openxmlformats.org/officeDocument/2006/relationships/hyperlink" Target="https://www.aps.anl.gov/Sector-8/8-ID/Science-and-Research/Research-Highlights-and-News" TargetMode="External"/><Relationship Id="rId4" Type="http://schemas.openxmlformats.org/officeDocument/2006/relationships/hyperlink" Target="https://doi.org/10.1103/PhysRevLett.134.178202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1.png"/><Relationship Id="rId4" Type="http://schemas.openxmlformats.org/officeDocument/2006/relationships/hyperlink" Target="https://github.com/AZjk/boost_corr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65.pn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mca.aps.anl.gov/" TargetMode="External"/><Relationship Id="rId13" Type="http://schemas.openxmlformats.org/officeDocument/2006/relationships/image" Target="../media/image68.png"/><Relationship Id="rId3" Type="http://schemas.openxmlformats.org/officeDocument/2006/relationships/image" Target="../media/image70.png"/><Relationship Id="rId7" Type="http://schemas.openxmlformats.org/officeDocument/2006/relationships/hyperlink" Target="https://github.com/AdvancedPhotonSource/boost_corr" TargetMode="External"/><Relationship Id="rId12" Type="http://schemas.openxmlformats.org/officeDocument/2006/relationships/hyperlink" Target="https://github.com/AdvancedPhotonSource/XRF-Maps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6" Type="http://schemas.openxmlformats.org/officeDocument/2006/relationships/hyperlink" Target="https://github.com/marinerhemant/MIDAS" TargetMode="External"/><Relationship Id="rId11" Type="http://schemas.openxmlformats.org/officeDocument/2006/relationships/hyperlink" Target="https://github.com/tomography/tomocupy/" TargetMode="External"/><Relationship Id="rId5" Type="http://schemas.openxmlformats.org/officeDocument/2006/relationships/image" Target="../media/image72.png"/><Relationship Id="rId10" Type="http://schemas.openxmlformats.org/officeDocument/2006/relationships/hyperlink" Target="https://github.com/AdvancedPhotonSource/ptychodus" TargetMode="External"/><Relationship Id="rId4" Type="http://schemas.openxmlformats.org/officeDocument/2006/relationships/image" Target="../media/image71.png"/><Relationship Id="rId9" Type="http://schemas.openxmlformats.org/officeDocument/2006/relationships/image" Target="../media/image73.png"/><Relationship Id="rId14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alcf.anl.gov" TargetMode="External"/><Relationship Id="rId2" Type="http://schemas.openxmlformats.org/officeDocument/2006/relationships/hyperlink" Target="https://www.alcf.anl.gov/get-started" TargetMode="Externa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5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20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hyperlink" Target="https://github.com/argonne-lcf/ALCF_Hands_on_HPC_Workshop/tree/master/workflows/globus_compute" TargetMode="Externa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CAD8A-FB41-B67F-AC74-11E86D4FD6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355" y="1231176"/>
            <a:ext cx="7092259" cy="2743200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en-US" dirty="0"/>
              <a:t>ALCF on-Demand</a:t>
            </a:r>
            <a:br>
              <a:rPr lang="en-US" dirty="0"/>
            </a:br>
            <a:r>
              <a:rPr lang="en-US" sz="3200" dirty="0"/>
              <a:t>Integrated Research Infrastructure for Experiment-Time Computing with Globus Tools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A5885F-2309-1169-21F7-52C25498C1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6540" y="324610"/>
            <a:ext cx="6778074" cy="894591"/>
          </a:xfrm>
        </p:spPr>
        <p:txBody>
          <a:bodyPr/>
          <a:lstStyle/>
          <a:p>
            <a:r>
              <a:rPr lang="en-US" dirty="0"/>
              <a:t>October 15, 2025</a:t>
            </a:r>
          </a:p>
          <a:p>
            <a:r>
              <a:rPr lang="en-US" dirty="0"/>
              <a:t>ALCF Service-Enabled Science Series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7EC697-62C0-4501-F446-6FC6BB99294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Christine Simpson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7D6C56-DC47-3129-D129-634EC6DE373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984" y="4711703"/>
            <a:ext cx="4256981" cy="914400"/>
          </a:xfrm>
        </p:spPr>
        <p:txBody>
          <a:bodyPr/>
          <a:lstStyle/>
          <a:p>
            <a:r>
              <a:rPr lang="en-US" dirty="0"/>
              <a:t>Argonne Leadership Computing Facility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DCF24B0-3650-A0B9-02B5-0649C75A0F0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212080" y="4306027"/>
            <a:ext cx="3581612" cy="393700"/>
          </a:xfrm>
        </p:spPr>
        <p:txBody>
          <a:bodyPr/>
          <a:lstStyle/>
          <a:p>
            <a:r>
              <a:rPr lang="en-US" dirty="0"/>
              <a:t>Hannah Parraga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27CEA89-01B3-1B25-A3C7-14413246B96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212080" y="4711703"/>
            <a:ext cx="3581612" cy="914400"/>
          </a:xfrm>
        </p:spPr>
        <p:txBody>
          <a:bodyPr/>
          <a:lstStyle/>
          <a:p>
            <a:r>
              <a:rPr lang="en-US" dirty="0"/>
              <a:t>Advanced Photon Source</a:t>
            </a:r>
          </a:p>
        </p:txBody>
      </p:sp>
      <p:pic>
        <p:nvPicPr>
          <p:cNvPr id="8" name="Picture 4" descr="Polaris supercomputer">
            <a:extLst>
              <a:ext uri="{FF2B5EF4-FFF2-40B4-BE49-F238E27FC236}">
                <a16:creationId xmlns:a16="http://schemas.microsoft.com/office/drawing/2014/main" id="{30BD8506-A715-BA4E-2933-B4B8C2E0E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941" y="1243151"/>
            <a:ext cx="4874897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821875-5476-08B3-B514-45F468A15E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1384" y="1436484"/>
            <a:ext cx="1241539" cy="91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65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D8F73-0A25-F5B3-C35E-9577B1330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43" y="110777"/>
            <a:ext cx="11148352" cy="995363"/>
          </a:xfrm>
        </p:spPr>
        <p:txBody>
          <a:bodyPr/>
          <a:lstStyle/>
          <a:p>
            <a:r>
              <a:rPr lang="en-US" dirty="0"/>
              <a:t>Automated Globus Auth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EC3350-C6C2-19FF-AE93-DEAD1C8B17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8092" y="814041"/>
            <a:ext cx="11148352" cy="584200"/>
          </a:xfrm>
        </p:spPr>
        <p:txBody>
          <a:bodyPr/>
          <a:lstStyle/>
          <a:p>
            <a:r>
              <a:rPr lang="en-US" dirty="0"/>
              <a:t>Authentication for Automated 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41D277-BBC8-0C01-40CD-D7A9BB0109F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8092" y="1347293"/>
            <a:ext cx="4695428" cy="4364567"/>
          </a:xfrm>
        </p:spPr>
        <p:txBody>
          <a:bodyPr vert="horz" lIns="0" tIns="0" rIns="0" bIns="0" rtlCol="0" anchor="t">
            <a:noAutofit/>
          </a:bodyPr>
          <a:lstStyle/>
          <a:p>
            <a:pPr marL="218440" indent="-218440"/>
            <a:r>
              <a:rPr lang="en-US" dirty="0"/>
              <a:t>Globus Auth allows for </a:t>
            </a:r>
            <a:r>
              <a:rPr lang="en-US" dirty="0">
                <a:hlinkClick r:id="rId2"/>
              </a:rPr>
              <a:t>Automated Authentication using a Client ID and Client Secret</a:t>
            </a:r>
            <a:endParaRPr lang="en-US" dirty="0">
              <a:cs typeface="Arial"/>
            </a:endParaRPr>
          </a:p>
          <a:p>
            <a:pPr marL="218440" indent="-218440"/>
            <a:r>
              <a:rPr lang="en-US" dirty="0">
                <a:cs typeface="Arial"/>
              </a:rPr>
              <a:t>Useful for </a:t>
            </a:r>
            <a:r>
              <a:rPr lang="en-US" dirty="0">
                <a:latin typeface="Arial"/>
                <a:ea typeface="Calibri"/>
                <a:cs typeface="Arial"/>
              </a:rPr>
              <a:t>e</a:t>
            </a:r>
            <a:r>
              <a:rPr lang="en-US" dirty="0">
                <a:latin typeface="Arial"/>
                <a:ea typeface="Calibri"/>
                <a:cs typeface="Calibri"/>
              </a:rPr>
              <a:t>nabling persistent automated access between an experimental facility and ALCF</a:t>
            </a:r>
            <a:endParaRPr lang="en-US" dirty="0">
              <a:latin typeface="Arial"/>
              <a:cs typeface="Arial"/>
            </a:endParaRPr>
          </a:p>
          <a:p>
            <a:pPr marL="218440" indent="-218440"/>
            <a:r>
              <a:rPr lang="en-US" dirty="0"/>
              <a:t>The Client Secret is a token generated by Globus that should be kept secure by the user</a:t>
            </a:r>
            <a:endParaRPr lang="en-US" dirty="0">
              <a:cs typeface="Arial"/>
            </a:endParaRPr>
          </a:p>
          <a:p>
            <a:pPr marL="218440" indent="-218440"/>
            <a:r>
              <a:rPr lang="en-US" dirty="0"/>
              <a:t>Policies and roles can be specified for the Client</a:t>
            </a:r>
            <a:endParaRPr lang="en-US" dirty="0">
              <a:cs typeface="Arial"/>
            </a:endParaRPr>
          </a:p>
          <a:p>
            <a:pPr marL="218440" indent="-218440"/>
            <a:r>
              <a:rPr lang="en-US" dirty="0"/>
              <a:t>Tools and software can access the Client and Secret from env variables set by the user in a secure manner</a:t>
            </a:r>
            <a:endParaRPr lang="en-US" dirty="0"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47C1C3-C8FD-C05B-B942-02BB1066C0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572"/>
          <a:stretch>
            <a:fillRect/>
          </a:stretch>
        </p:blipFill>
        <p:spPr>
          <a:xfrm>
            <a:off x="5119392" y="1347293"/>
            <a:ext cx="7042446" cy="539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3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5AECA-6D35-F6CC-0F9E-3D365AAA1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394" y="178263"/>
            <a:ext cx="11148352" cy="995363"/>
          </a:xfrm>
        </p:spPr>
        <p:txBody>
          <a:bodyPr/>
          <a:lstStyle/>
          <a:p>
            <a:r>
              <a:rPr lang="en-US" dirty="0"/>
              <a:t>Eagle File System and Globus Guest Collections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9472BF-A2F6-CB5C-BB2F-026CCF73C6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6743" y="965191"/>
            <a:ext cx="11148352" cy="584200"/>
          </a:xfrm>
        </p:spPr>
        <p:txBody>
          <a:bodyPr/>
          <a:lstStyle/>
          <a:p>
            <a:r>
              <a:rPr lang="en-US" dirty="0"/>
              <a:t>Flexible and Performant Data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0ABA95-3832-04EE-B2E1-29659FBEF08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8092" y="1528243"/>
            <a:ext cx="4371871" cy="4766231"/>
          </a:xfrm>
        </p:spPr>
        <p:txBody>
          <a:bodyPr vert="horz" lIns="0" tIns="0" rIns="0" bIns="0" rtlCol="0" anchor="t">
            <a:noAutofit/>
          </a:bodyPr>
          <a:lstStyle/>
          <a:p>
            <a:pPr marL="218440" indent="-218440"/>
            <a:r>
              <a:rPr lang="en-US" sz="1900" dirty="0"/>
              <a:t>100 PB Lustre Parallel File System mounted on Polaris, Crux, Sophia, and Edith</a:t>
            </a:r>
            <a:endParaRPr lang="en-US" sz="1900" dirty="0">
              <a:cs typeface="Arial" panose="020B0604020202020204"/>
            </a:endParaRPr>
          </a:p>
          <a:p>
            <a:pPr marL="218440" indent="-218440"/>
            <a:r>
              <a:rPr lang="en-US" sz="1900" dirty="0"/>
              <a:t>Facility-maintained Globus Collection available for Globus file transfers</a:t>
            </a:r>
            <a:endParaRPr lang="en-US" sz="1900" dirty="0">
              <a:cs typeface="Arial"/>
            </a:endParaRPr>
          </a:p>
          <a:p>
            <a:pPr marL="218440" indent="-218440"/>
            <a:r>
              <a:rPr lang="en-US" sz="1900" dirty="0"/>
              <a:t>Project PIs can create </a:t>
            </a:r>
            <a:r>
              <a:rPr lang="en-US" sz="1900" b="1" dirty="0"/>
              <a:t>Globus Guest Collections</a:t>
            </a:r>
            <a:r>
              <a:rPr lang="en-US" sz="1900" dirty="0"/>
              <a:t> that allow teams to share data via Globus or https, even to unauthenticated users</a:t>
            </a:r>
            <a:endParaRPr lang="en-US" sz="1900" dirty="0">
              <a:cs typeface="Arial"/>
            </a:endParaRPr>
          </a:p>
          <a:p>
            <a:pPr marL="227965" indent="-227965">
              <a:lnSpc>
                <a:spcPct val="90000"/>
              </a:lnSpc>
              <a:spcBef>
                <a:spcPts val="1000"/>
              </a:spcBef>
            </a:pPr>
            <a:r>
              <a:rPr lang="en-US" sz="1900" dirty="0">
                <a:cs typeface="Arial"/>
              </a:rPr>
              <a:t>Transfers can be initiated with Globus' Web UI, </a:t>
            </a:r>
            <a:r>
              <a:rPr lang="en-US" sz="1900" dirty="0">
                <a:latin typeface="Consolas"/>
                <a:cs typeface="Arial"/>
              </a:rPr>
              <a:t>globus-</a:t>
            </a:r>
            <a:r>
              <a:rPr lang="en-US" sz="1900" dirty="0" err="1">
                <a:latin typeface="Consolas"/>
                <a:cs typeface="Arial"/>
              </a:rPr>
              <a:t>sdk</a:t>
            </a:r>
            <a:r>
              <a:rPr lang="en-US" sz="1900" dirty="0">
                <a:cs typeface="Arial"/>
              </a:rPr>
              <a:t> python package, or command line tool</a:t>
            </a:r>
          </a:p>
          <a:p>
            <a:pPr marL="227965" indent="-227965">
              <a:lnSpc>
                <a:spcPct val="90000"/>
              </a:lnSpc>
              <a:spcBef>
                <a:spcPts val="1000"/>
              </a:spcBef>
            </a:pPr>
            <a:r>
              <a:rPr lang="en-US" sz="1900" dirty="0">
                <a:cs typeface="Arial"/>
              </a:rPr>
              <a:t>Globus Transfers can be coordinated with Compute tasks using Globus Flows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343AC7-06D5-5AC0-F9C3-8256128CC0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379" b="46459"/>
          <a:stretch>
            <a:fillRect/>
          </a:stretch>
        </p:blipFill>
        <p:spPr>
          <a:xfrm>
            <a:off x="4678528" y="2061082"/>
            <a:ext cx="7483310" cy="273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67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73FA1-5971-180F-49DA-59226746F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508" y="305188"/>
            <a:ext cx="11148352" cy="905047"/>
          </a:xfrm>
        </p:spPr>
        <p:txBody>
          <a:bodyPr>
            <a:normAutofit/>
          </a:bodyPr>
          <a:lstStyle/>
          <a:p>
            <a:r>
              <a:rPr lang="en-US"/>
              <a:t>Globus Flows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9C256E-709A-D1D4-AB4F-088D2B5669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4978" y="977006"/>
            <a:ext cx="11148352" cy="584200"/>
          </a:xfrm>
        </p:spPr>
        <p:txBody>
          <a:bodyPr/>
          <a:lstStyle/>
          <a:p>
            <a:r>
              <a:rPr lang="en-US" sz="2400" dirty="0"/>
              <a:t>Creating Workflows with Globus Compute Tasks and File Transfers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95F96-0F21-EE86-914B-B7F5CEDB982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54978" y="1720352"/>
            <a:ext cx="4893133" cy="4364567"/>
          </a:xfrm>
        </p:spPr>
        <p:txBody>
          <a:bodyPr>
            <a:normAutofit/>
          </a:bodyPr>
          <a:lstStyle/>
          <a:p>
            <a:r>
              <a:rPr lang="en-US" dirty="0"/>
              <a:t>Globus Flows is an automated and managed workflow service hosted by Globus</a:t>
            </a:r>
          </a:p>
          <a:p>
            <a:r>
              <a:rPr lang="en-US" dirty="0"/>
              <a:t>Built on top of AWS step functions</a:t>
            </a:r>
          </a:p>
          <a:p>
            <a:r>
              <a:rPr lang="en-US" dirty="0"/>
              <a:t>Hosted in the cloud in the Globus Service</a:t>
            </a:r>
          </a:p>
          <a:p>
            <a:r>
              <a:rPr lang="en-US" dirty="0"/>
              <a:t>A ‘flow’ can couple actions of different types, e.g. a file transfer and a compute task</a:t>
            </a:r>
          </a:p>
          <a:p>
            <a:r>
              <a:rPr lang="en-US" dirty="0"/>
              <a:t>Other types of actions: e.g. choice actions, data cleanup actions, etc.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85B868-FBD8-F838-AAFF-8DC4F402FD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0116"/>
          <a:stretch>
            <a:fillRect/>
          </a:stretch>
        </p:blipFill>
        <p:spPr>
          <a:xfrm>
            <a:off x="6439470" y="1561206"/>
            <a:ext cx="4476273" cy="4682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06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2682F0-FD4A-D94B-6842-9E14464C17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458"/>
          <a:stretch>
            <a:fillRect/>
          </a:stretch>
        </p:blipFill>
        <p:spPr>
          <a:xfrm>
            <a:off x="1528854" y="2156511"/>
            <a:ext cx="9104129" cy="42020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690E8A-EBC8-648B-1A47-9FE75D144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43" y="0"/>
            <a:ext cx="11148352" cy="995363"/>
          </a:xfrm>
        </p:spPr>
        <p:txBody>
          <a:bodyPr/>
          <a:lstStyle/>
          <a:p>
            <a:r>
              <a:rPr lang="en-US" dirty="0"/>
              <a:t>Globus Flows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60FB62-DD58-99B1-8E6D-6036D4CB64A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8828" y="991920"/>
            <a:ext cx="11148352" cy="5107993"/>
          </a:xfrm>
        </p:spPr>
        <p:txBody>
          <a:bodyPr>
            <a:noAutofit/>
          </a:bodyPr>
          <a:lstStyle/>
          <a:p>
            <a:r>
              <a:rPr lang="en-US" dirty="0"/>
              <a:t>Remote user/software sends Flow to Globus Service in the Cloud</a:t>
            </a:r>
          </a:p>
          <a:p>
            <a:r>
              <a:rPr lang="en-US" dirty="0"/>
              <a:t>Globus Service  communicates with endpoints and collections to execute steps within the flow, e.g. compute endpoints to run compute actions and collections for file transfers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C2A945-5479-F123-F732-42EAE3B8B4B3}"/>
              </a:ext>
            </a:extLst>
          </p:cNvPr>
          <p:cNvSpPr txBox="1"/>
          <p:nvPr/>
        </p:nvSpPr>
        <p:spPr>
          <a:xfrm>
            <a:off x="745590" y="2634959"/>
            <a:ext cx="26447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*</a:t>
            </a:r>
            <a:r>
              <a:rPr lang="en-US" sz="2000" dirty="0">
                <a:hlinkClick r:id="rId3"/>
              </a:rPr>
              <a:t>More details on running flows at ALCF from recent webinar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4419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A4ED8-6EAE-EA21-9A15-4C171D91B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  <a:latin typeface="Arial"/>
                <a:cs typeface="Arial"/>
              </a:rPr>
              <a:t>Example Case from the </a:t>
            </a:r>
            <a:br>
              <a:rPr lang="en-US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>
                <a:solidFill>
                  <a:srgbClr val="FFFFFF"/>
                </a:solidFill>
                <a:latin typeface="Arial"/>
                <a:cs typeface="Arial"/>
              </a:rPr>
              <a:t>Advanced Photon Source</a:t>
            </a:r>
            <a:br>
              <a:rPr lang="en-US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16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cap="none">
                <a:solidFill>
                  <a:srgbClr val="232425"/>
                </a:solidFill>
                <a:cs typeface="Arial"/>
                <a:sym typeface="Arial"/>
              </a:rPr>
              <a:t>X-Ray Light 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06743" y="1144442"/>
            <a:ext cx="11148352" cy="584200"/>
          </a:xfrm>
        </p:spPr>
        <p:txBody>
          <a:bodyPr/>
          <a:lstStyle/>
          <a:p>
            <a:pPr defTabSz="1216122">
              <a:buClr>
                <a:srgbClr val="00609C"/>
              </a:buClr>
              <a:buSzPts val="2000"/>
            </a:pPr>
            <a:r>
              <a:rPr lang="en-US" kern="0">
                <a:solidFill>
                  <a:srgbClr val="0082CA">
                    <a:lumMod val="75000"/>
                  </a:srgbClr>
                </a:solidFill>
                <a:cs typeface="Arial"/>
                <a:sym typeface="Arial"/>
              </a:rPr>
              <a:t>Indispensable tools in the exploration of matter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034C4E24-2B81-F246-9228-090A8F3DCC4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8092" y="2156734"/>
            <a:ext cx="6317143" cy="4364567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n-US"/>
              <a:t>Wavelengths of the emitted photons span a range of dimensions from the atom to biological cells</a:t>
            </a:r>
          </a:p>
          <a:p>
            <a:pPr>
              <a:buFont typeface="Wingdings" pitchFamily="2" charset="2"/>
              <a:buChar char="§"/>
            </a:pPr>
            <a:r>
              <a:rPr lang="en-US"/>
              <a:t>Scientific user facilities (5 funded by the US Department of Energy)</a:t>
            </a:r>
          </a:p>
          <a:p>
            <a:pPr>
              <a:buFont typeface="Wingdings" pitchFamily="2" charset="2"/>
              <a:buChar char="§"/>
            </a:pPr>
            <a:r>
              <a:rPr lang="en-US"/>
              <a:t>Serves thousands of users per year from academia, government, and industry</a:t>
            </a:r>
          </a:p>
          <a:p>
            <a:pPr>
              <a:buFont typeface="Wingdings" pitchFamily="2" charset="2"/>
              <a:buChar char="§"/>
            </a:pPr>
            <a:r>
              <a:rPr lang="en-US"/>
              <a:t>Diverse communities: materials research, biology, geosciences, life sciences, security, and many more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D836FD82-3294-A848-8F4F-A04709D1CE7B}"/>
              </a:ext>
            </a:extLst>
          </p:cNvPr>
          <p:cNvSpPr txBox="1">
            <a:spLocks/>
          </p:cNvSpPr>
          <p:nvPr/>
        </p:nvSpPr>
        <p:spPr>
          <a:xfrm>
            <a:off x="7964484" y="5430675"/>
            <a:ext cx="3254292" cy="731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0" rIns="121598" bIns="60782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algn="ctr"/>
            <a:r>
              <a:rPr lang="en-US" sz="1330"/>
              <a:t>Advanced Photon Source (APS) at Argonne National Laboratory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8945172-978F-B903-BCB7-9B1F3DB2C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089" y="2522424"/>
            <a:ext cx="5027749" cy="2824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480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Picture 94">
            <a:extLst>
              <a:ext uri="{FF2B5EF4-FFF2-40B4-BE49-F238E27FC236}">
                <a16:creationId xmlns:a16="http://schemas.microsoft.com/office/drawing/2014/main" id="{09508F9F-57E8-092B-B04D-2300E98A3E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047" y="8484"/>
            <a:ext cx="11857792" cy="6841034"/>
          </a:xfrm>
          <a:prstGeom prst="rect">
            <a:avLst/>
          </a:prstGeom>
        </p:spPr>
      </p:pic>
      <p:sp>
        <p:nvSpPr>
          <p:cNvPr id="96" name="Rectangle 95">
            <a:extLst>
              <a:ext uri="{FF2B5EF4-FFF2-40B4-BE49-F238E27FC236}">
                <a16:creationId xmlns:a16="http://schemas.microsoft.com/office/drawing/2014/main" id="{1BCAF61A-98D4-0EBC-95EA-9B8267E5B7DC}"/>
              </a:ext>
            </a:extLst>
          </p:cNvPr>
          <p:cNvSpPr/>
          <p:nvPr/>
        </p:nvSpPr>
        <p:spPr>
          <a:xfrm>
            <a:off x="220519" y="8484"/>
            <a:ext cx="11941320" cy="6841034"/>
          </a:xfrm>
          <a:prstGeom prst="rect">
            <a:avLst/>
          </a:prstGeom>
          <a:solidFill>
            <a:schemeClr val="tx1">
              <a:lumMod val="50000"/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4"/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C81EF5C9-3FAE-6DBA-0E17-6A18ACC3DC5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541" y="6433192"/>
            <a:ext cx="1858059" cy="235944"/>
          </a:xfrm>
          <a:prstGeom prst="rect">
            <a:avLst/>
          </a:prstGeom>
        </p:spPr>
      </p:pic>
      <p:sp>
        <p:nvSpPr>
          <p:cNvPr id="99" name="Rounded Rectangle 18">
            <a:extLst>
              <a:ext uri="{FF2B5EF4-FFF2-40B4-BE49-F238E27FC236}">
                <a16:creationId xmlns:a16="http://schemas.microsoft.com/office/drawing/2014/main" id="{E4D6C5F2-ED82-315D-3B1F-665FF7CC3E7B}"/>
              </a:ext>
            </a:extLst>
          </p:cNvPr>
          <p:cNvSpPr/>
          <p:nvPr/>
        </p:nvSpPr>
        <p:spPr>
          <a:xfrm>
            <a:off x="304048" y="2212817"/>
            <a:ext cx="11857793" cy="364082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3237" tIns="176362" rIns="243237" bIns="176362" numCol="1" spcCol="1270" anchor="t" anchorCtr="0">
            <a:noAutofit/>
          </a:bodyPr>
          <a:lstStyle/>
          <a:p>
            <a:pPr defTabSz="1418703">
              <a:lnSpc>
                <a:spcPct val="90000"/>
              </a:lnSpc>
              <a:spcAft>
                <a:spcPct val="35000"/>
              </a:spcAft>
            </a:pPr>
            <a:endParaRPr lang="en-US" sz="4256" b="1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Transformational Science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15DC6FB-9934-8DE1-8C23-62E262591F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Advances across research areas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1C28863-7997-5DA4-108B-23440911CFD5}"/>
              </a:ext>
            </a:extLst>
          </p:cNvPr>
          <p:cNvCxnSpPr>
            <a:cxnSpLocks/>
          </p:cNvCxnSpPr>
          <p:nvPr/>
        </p:nvCxnSpPr>
        <p:spPr>
          <a:xfrm>
            <a:off x="3168019" y="2661525"/>
            <a:ext cx="0" cy="2743411"/>
          </a:xfrm>
          <a:prstGeom prst="line">
            <a:avLst/>
          </a:prstGeom>
          <a:ln>
            <a:solidFill>
              <a:schemeClr val="bg1">
                <a:alpha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0BD1FC8-E649-64B5-97F3-1EC11BC6EC26}"/>
              </a:ext>
            </a:extLst>
          </p:cNvPr>
          <p:cNvCxnSpPr>
            <a:cxnSpLocks/>
          </p:cNvCxnSpPr>
          <p:nvPr/>
        </p:nvCxnSpPr>
        <p:spPr>
          <a:xfrm>
            <a:off x="6121918" y="2661525"/>
            <a:ext cx="0" cy="2743411"/>
          </a:xfrm>
          <a:prstGeom prst="line">
            <a:avLst/>
          </a:prstGeom>
          <a:ln>
            <a:solidFill>
              <a:schemeClr val="bg1">
                <a:alpha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15530120-7ADE-FFB4-FBEC-E089F2309A8F}"/>
              </a:ext>
            </a:extLst>
          </p:cNvPr>
          <p:cNvCxnSpPr>
            <a:cxnSpLocks/>
          </p:cNvCxnSpPr>
          <p:nvPr/>
        </p:nvCxnSpPr>
        <p:spPr>
          <a:xfrm>
            <a:off x="9075818" y="2661525"/>
            <a:ext cx="0" cy="2743411"/>
          </a:xfrm>
          <a:prstGeom prst="line">
            <a:avLst/>
          </a:prstGeom>
          <a:ln>
            <a:solidFill>
              <a:schemeClr val="bg1">
                <a:alpha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icture containing map&#10;&#10;Description automatically generated">
            <a:extLst>
              <a:ext uri="{FF2B5EF4-FFF2-40B4-BE49-F238E27FC236}">
                <a16:creationId xmlns:a16="http://schemas.microsoft.com/office/drawing/2014/main" id="{3424EACC-8264-56A2-15EC-F7304F29ED6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8"/>
          <a:stretch/>
        </p:blipFill>
        <p:spPr>
          <a:xfrm>
            <a:off x="6498995" y="2509741"/>
            <a:ext cx="2176589" cy="2176589"/>
          </a:xfrm>
          <a:prstGeom prst="ellipse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AF6FDA-7708-8AA3-9EEA-3F75A35B496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3919" y="2518158"/>
            <a:ext cx="2176589" cy="2176589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489681-C6B2-6B0F-96D8-36D77D41F8E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164" y="2525069"/>
            <a:ext cx="2176589" cy="2176589"/>
          </a:xfrm>
          <a:prstGeom prst="ellipse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5CB5D8-4E4E-C843-8833-EA97DD2DED2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4469" y="2518158"/>
            <a:ext cx="2176589" cy="2176589"/>
          </a:xfrm>
          <a:prstGeom prst="ellipse">
            <a:avLst/>
          </a:prstGeom>
        </p:spPr>
      </p:pic>
      <p:pic>
        <p:nvPicPr>
          <p:cNvPr id="97" name="Picture 96" descr="A picture containing drawing&#10;&#10;Description automatically generated">
            <a:extLst>
              <a:ext uri="{FF2B5EF4-FFF2-40B4-BE49-F238E27FC236}">
                <a16:creationId xmlns:a16="http://schemas.microsoft.com/office/drawing/2014/main" id="{D116907B-B728-1D58-4556-510BC31BA34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0965" y="6411769"/>
            <a:ext cx="1022577" cy="354493"/>
          </a:xfrm>
          <a:prstGeom prst="rect">
            <a:avLst/>
          </a:prstGeom>
        </p:spPr>
      </p:pic>
      <p:grpSp>
        <p:nvGrpSpPr>
          <p:cNvPr id="188" name="Group 187">
            <a:extLst>
              <a:ext uri="{FF2B5EF4-FFF2-40B4-BE49-F238E27FC236}">
                <a16:creationId xmlns:a16="http://schemas.microsoft.com/office/drawing/2014/main" id="{84497994-466F-1924-21CF-E5C412BFB17D}"/>
              </a:ext>
            </a:extLst>
          </p:cNvPr>
          <p:cNvGrpSpPr/>
          <p:nvPr/>
        </p:nvGrpSpPr>
        <p:grpSpPr>
          <a:xfrm>
            <a:off x="3887015" y="2848497"/>
            <a:ext cx="1515913" cy="1515913"/>
            <a:chOff x="2882127" y="2133041"/>
            <a:chExt cx="1139755" cy="1139755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FE8E0138-95A2-FD69-9951-F62E4860F77D}"/>
                </a:ext>
              </a:extLst>
            </p:cNvPr>
            <p:cNvSpPr/>
            <p:nvPr/>
          </p:nvSpPr>
          <p:spPr>
            <a:xfrm>
              <a:off x="2882127" y="2133041"/>
              <a:ext cx="1139755" cy="1139755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  <a:ln w="31750"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4"/>
            </a:p>
          </p:txBody>
        </p:sp>
        <p:grpSp>
          <p:nvGrpSpPr>
            <p:cNvPr id="150" name="Graphic 101">
              <a:extLst>
                <a:ext uri="{FF2B5EF4-FFF2-40B4-BE49-F238E27FC236}">
                  <a16:creationId xmlns:a16="http://schemas.microsoft.com/office/drawing/2014/main" id="{5BFF07B4-115B-B58B-FB6C-E6C2E6D7ACB3}"/>
                </a:ext>
              </a:extLst>
            </p:cNvPr>
            <p:cNvGrpSpPr/>
            <p:nvPr/>
          </p:nvGrpSpPr>
          <p:grpSpPr>
            <a:xfrm>
              <a:off x="3141801" y="2399656"/>
              <a:ext cx="668111" cy="606523"/>
              <a:chOff x="3141801" y="2399656"/>
              <a:chExt cx="668111" cy="606523"/>
            </a:xfrm>
            <a:noFill/>
          </p:grpSpPr>
          <p:sp>
            <p:nvSpPr>
              <p:cNvPr id="155" name="Freeform 154">
                <a:extLst>
                  <a:ext uri="{FF2B5EF4-FFF2-40B4-BE49-F238E27FC236}">
                    <a16:creationId xmlns:a16="http://schemas.microsoft.com/office/drawing/2014/main" id="{0C4357ED-7247-62A4-68EF-24F565D448C3}"/>
                  </a:ext>
                </a:extLst>
              </p:cNvPr>
              <p:cNvSpPr/>
              <p:nvPr/>
            </p:nvSpPr>
            <p:spPr>
              <a:xfrm>
                <a:off x="3217723" y="2399656"/>
                <a:ext cx="151843" cy="60652"/>
              </a:xfrm>
              <a:custGeom>
                <a:avLst/>
                <a:gdLst>
                  <a:gd name="connsiteX0" fmla="*/ 0 w 151843"/>
                  <a:gd name="connsiteY0" fmla="*/ 60652 h 60652"/>
                  <a:gd name="connsiteX1" fmla="*/ 0 w 151843"/>
                  <a:gd name="connsiteY1" fmla="*/ 30326 h 60652"/>
                  <a:gd name="connsiteX2" fmla="*/ 30369 w 151843"/>
                  <a:gd name="connsiteY2" fmla="*/ 0 h 60652"/>
                  <a:gd name="connsiteX3" fmla="*/ 121475 w 151843"/>
                  <a:gd name="connsiteY3" fmla="*/ 0 h 60652"/>
                  <a:gd name="connsiteX4" fmla="*/ 151843 w 151843"/>
                  <a:gd name="connsiteY4" fmla="*/ 30326 h 60652"/>
                  <a:gd name="connsiteX5" fmla="*/ 151843 w 151843"/>
                  <a:gd name="connsiteY5" fmla="*/ 60652 h 60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1843" h="60652">
                    <a:moveTo>
                      <a:pt x="0" y="60652"/>
                    </a:moveTo>
                    <a:lnTo>
                      <a:pt x="0" y="30326"/>
                    </a:lnTo>
                    <a:cubicBezTo>
                      <a:pt x="0" y="13647"/>
                      <a:pt x="13666" y="0"/>
                      <a:pt x="30369" y="0"/>
                    </a:cubicBezTo>
                    <a:lnTo>
                      <a:pt x="121475" y="0"/>
                    </a:lnTo>
                    <a:cubicBezTo>
                      <a:pt x="138178" y="0"/>
                      <a:pt x="151843" y="13647"/>
                      <a:pt x="151843" y="30326"/>
                    </a:cubicBezTo>
                    <a:lnTo>
                      <a:pt x="151843" y="60652"/>
                    </a:lnTo>
                  </a:path>
                </a:pathLst>
              </a:custGeom>
              <a:solidFill>
                <a:schemeClr val="bg2">
                  <a:alpha val="50000"/>
                </a:schemeClr>
              </a:solidFill>
              <a:ln w="28575" cap="flat">
                <a:solidFill>
                  <a:schemeClr val="tx1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394"/>
              </a:p>
            </p:txBody>
          </p:sp>
          <p:sp>
            <p:nvSpPr>
              <p:cNvPr id="154" name="Freeform 153">
                <a:extLst>
                  <a:ext uri="{FF2B5EF4-FFF2-40B4-BE49-F238E27FC236}">
                    <a16:creationId xmlns:a16="http://schemas.microsoft.com/office/drawing/2014/main" id="{14F846B0-919E-A427-6CEF-76923445A7A2}"/>
                  </a:ext>
                </a:extLst>
              </p:cNvPr>
              <p:cNvSpPr/>
              <p:nvPr/>
            </p:nvSpPr>
            <p:spPr>
              <a:xfrm>
                <a:off x="3141801" y="2460308"/>
                <a:ext cx="303686" cy="545871"/>
              </a:xfrm>
              <a:custGeom>
                <a:avLst/>
                <a:gdLst>
                  <a:gd name="connsiteX0" fmla="*/ 273318 w 303686"/>
                  <a:gd name="connsiteY0" fmla="*/ 0 h 545871"/>
                  <a:gd name="connsiteX1" fmla="*/ 30369 w 303686"/>
                  <a:gd name="connsiteY1" fmla="*/ 0 h 545871"/>
                  <a:gd name="connsiteX2" fmla="*/ 0 w 303686"/>
                  <a:gd name="connsiteY2" fmla="*/ 30326 h 545871"/>
                  <a:gd name="connsiteX3" fmla="*/ 0 w 303686"/>
                  <a:gd name="connsiteY3" fmla="*/ 515545 h 545871"/>
                  <a:gd name="connsiteX4" fmla="*/ 30369 w 303686"/>
                  <a:gd name="connsiteY4" fmla="*/ 545871 h 545871"/>
                  <a:gd name="connsiteX5" fmla="*/ 273318 w 303686"/>
                  <a:gd name="connsiteY5" fmla="*/ 545871 h 545871"/>
                  <a:gd name="connsiteX6" fmla="*/ 303687 w 303686"/>
                  <a:gd name="connsiteY6" fmla="*/ 515545 h 545871"/>
                  <a:gd name="connsiteX7" fmla="*/ 303687 w 303686"/>
                  <a:gd name="connsiteY7" fmla="*/ 30326 h 545871"/>
                  <a:gd name="connsiteX8" fmla="*/ 273318 w 303686"/>
                  <a:gd name="connsiteY8" fmla="*/ 0 h 545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3686" h="545871">
                    <a:moveTo>
                      <a:pt x="273318" y="0"/>
                    </a:moveTo>
                    <a:lnTo>
                      <a:pt x="30369" y="0"/>
                    </a:lnTo>
                    <a:cubicBezTo>
                      <a:pt x="13666" y="0"/>
                      <a:pt x="0" y="13647"/>
                      <a:pt x="0" y="30326"/>
                    </a:cubicBezTo>
                    <a:lnTo>
                      <a:pt x="0" y="515545"/>
                    </a:lnTo>
                    <a:cubicBezTo>
                      <a:pt x="0" y="532225"/>
                      <a:pt x="13666" y="545871"/>
                      <a:pt x="30369" y="545871"/>
                    </a:cubicBezTo>
                    <a:lnTo>
                      <a:pt x="273318" y="545871"/>
                    </a:lnTo>
                    <a:cubicBezTo>
                      <a:pt x="290021" y="545871"/>
                      <a:pt x="303687" y="532225"/>
                      <a:pt x="303687" y="515545"/>
                    </a:cubicBezTo>
                    <a:lnTo>
                      <a:pt x="303687" y="30326"/>
                    </a:lnTo>
                    <a:cubicBezTo>
                      <a:pt x="303687" y="13647"/>
                      <a:pt x="290021" y="0"/>
                      <a:pt x="273318" y="0"/>
                    </a:cubicBezTo>
                    <a:close/>
                  </a:path>
                </a:pathLst>
              </a:custGeom>
              <a:solidFill>
                <a:schemeClr val="bg2">
                  <a:alpha val="50000"/>
                </a:schemeClr>
              </a:solidFill>
              <a:ln w="28575" cap="flat">
                <a:solidFill>
                  <a:schemeClr val="tx1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394"/>
              </a:p>
            </p:txBody>
          </p:sp>
          <p:sp>
            <p:nvSpPr>
              <p:cNvPr id="156" name="Freeform 155">
                <a:extLst>
                  <a:ext uri="{FF2B5EF4-FFF2-40B4-BE49-F238E27FC236}">
                    <a16:creationId xmlns:a16="http://schemas.microsoft.com/office/drawing/2014/main" id="{47CA61AD-CD48-D777-E456-5A30361E5C32}"/>
                  </a:ext>
                </a:extLst>
              </p:cNvPr>
              <p:cNvSpPr/>
              <p:nvPr/>
            </p:nvSpPr>
            <p:spPr>
              <a:xfrm>
                <a:off x="3475857" y="2627102"/>
                <a:ext cx="334055" cy="272935"/>
              </a:xfrm>
              <a:custGeom>
                <a:avLst/>
                <a:gdLst>
                  <a:gd name="connsiteX0" fmla="*/ 0 w 334055"/>
                  <a:gd name="connsiteY0" fmla="*/ 272936 h 272935"/>
                  <a:gd name="connsiteX1" fmla="*/ 242950 w 334055"/>
                  <a:gd name="connsiteY1" fmla="*/ 272936 h 272935"/>
                  <a:gd name="connsiteX2" fmla="*/ 288503 w 334055"/>
                  <a:gd name="connsiteY2" fmla="*/ 227446 h 272935"/>
                  <a:gd name="connsiteX3" fmla="*/ 288503 w 334055"/>
                  <a:gd name="connsiteY3" fmla="*/ 125854 h 272935"/>
                  <a:gd name="connsiteX4" fmla="*/ 285466 w 334055"/>
                  <a:gd name="connsiteY4" fmla="*/ 116756 h 272935"/>
                  <a:gd name="connsiteX5" fmla="*/ 270281 w 334055"/>
                  <a:gd name="connsiteY5" fmla="*/ 92495 h 272935"/>
                  <a:gd name="connsiteX6" fmla="*/ 279392 w 334055"/>
                  <a:gd name="connsiteY6" fmla="*/ 69750 h 272935"/>
                  <a:gd name="connsiteX7" fmla="*/ 318871 w 334055"/>
                  <a:gd name="connsiteY7" fmla="*/ 60652 h 272935"/>
                  <a:gd name="connsiteX8" fmla="*/ 334056 w 334055"/>
                  <a:gd name="connsiteY8" fmla="*/ 45489 h 272935"/>
                  <a:gd name="connsiteX9" fmla="*/ 334056 w 334055"/>
                  <a:gd name="connsiteY9" fmla="*/ 15163 h 272935"/>
                  <a:gd name="connsiteX10" fmla="*/ 318871 w 334055"/>
                  <a:gd name="connsiteY10" fmla="*/ 0 h 272935"/>
                  <a:gd name="connsiteX11" fmla="*/ 250542 w 334055"/>
                  <a:gd name="connsiteY11" fmla="*/ 0 h 272935"/>
                  <a:gd name="connsiteX12" fmla="*/ 238394 w 334055"/>
                  <a:gd name="connsiteY12" fmla="*/ 6065 h 272935"/>
                  <a:gd name="connsiteX13" fmla="*/ 218655 w 334055"/>
                  <a:gd name="connsiteY13" fmla="*/ 36391 h 272935"/>
                  <a:gd name="connsiteX14" fmla="*/ 203470 w 334055"/>
                  <a:gd name="connsiteY14" fmla="*/ 48522 h 272935"/>
                  <a:gd name="connsiteX15" fmla="*/ 173102 w 334055"/>
                  <a:gd name="connsiteY15" fmla="*/ 59136 h 272935"/>
                  <a:gd name="connsiteX16" fmla="*/ 162473 w 334055"/>
                  <a:gd name="connsiteY16" fmla="*/ 60652 h 272935"/>
                  <a:gd name="connsiteX17" fmla="*/ 0 w 334055"/>
                  <a:gd name="connsiteY17" fmla="*/ 60652 h 272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34055" h="272935">
                    <a:moveTo>
                      <a:pt x="0" y="272936"/>
                    </a:moveTo>
                    <a:lnTo>
                      <a:pt x="242950" y="272936"/>
                    </a:lnTo>
                    <a:cubicBezTo>
                      <a:pt x="268763" y="272936"/>
                      <a:pt x="288503" y="253224"/>
                      <a:pt x="288503" y="227446"/>
                    </a:cubicBezTo>
                    <a:lnTo>
                      <a:pt x="288503" y="125854"/>
                    </a:lnTo>
                    <a:cubicBezTo>
                      <a:pt x="288503" y="122821"/>
                      <a:pt x="286984" y="119788"/>
                      <a:pt x="285466" y="116756"/>
                    </a:cubicBezTo>
                    <a:lnTo>
                      <a:pt x="270281" y="92495"/>
                    </a:lnTo>
                    <a:cubicBezTo>
                      <a:pt x="264208" y="83397"/>
                      <a:pt x="268763" y="71267"/>
                      <a:pt x="279392" y="69750"/>
                    </a:cubicBezTo>
                    <a:lnTo>
                      <a:pt x="318871" y="60652"/>
                    </a:lnTo>
                    <a:cubicBezTo>
                      <a:pt x="327982" y="60652"/>
                      <a:pt x="334056" y="54587"/>
                      <a:pt x="334056" y="45489"/>
                    </a:cubicBezTo>
                    <a:lnTo>
                      <a:pt x="334056" y="15163"/>
                    </a:lnTo>
                    <a:cubicBezTo>
                      <a:pt x="334056" y="6065"/>
                      <a:pt x="327982" y="0"/>
                      <a:pt x="318871" y="0"/>
                    </a:cubicBezTo>
                    <a:lnTo>
                      <a:pt x="250542" y="0"/>
                    </a:lnTo>
                    <a:cubicBezTo>
                      <a:pt x="245986" y="0"/>
                      <a:pt x="241431" y="3033"/>
                      <a:pt x="238394" y="6065"/>
                    </a:cubicBezTo>
                    <a:lnTo>
                      <a:pt x="218655" y="36391"/>
                    </a:lnTo>
                    <a:cubicBezTo>
                      <a:pt x="215618" y="42457"/>
                      <a:pt x="209544" y="45489"/>
                      <a:pt x="203470" y="48522"/>
                    </a:cubicBezTo>
                    <a:lnTo>
                      <a:pt x="173102" y="59136"/>
                    </a:lnTo>
                    <a:cubicBezTo>
                      <a:pt x="168546" y="60652"/>
                      <a:pt x="165509" y="60652"/>
                      <a:pt x="162473" y="60652"/>
                    </a:cubicBezTo>
                    <a:lnTo>
                      <a:pt x="0" y="60652"/>
                    </a:lnTo>
                  </a:path>
                </a:pathLst>
              </a:custGeom>
              <a:noFill/>
              <a:ln w="28575" cap="flat">
                <a:solidFill>
                  <a:schemeClr val="tx1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394"/>
              </a:p>
            </p:txBody>
          </p:sp>
          <p:sp>
            <p:nvSpPr>
              <p:cNvPr id="153" name="Freeform 152">
                <a:extLst>
                  <a:ext uri="{FF2B5EF4-FFF2-40B4-BE49-F238E27FC236}">
                    <a16:creationId xmlns:a16="http://schemas.microsoft.com/office/drawing/2014/main" id="{69E339F2-9877-3736-D4DA-FBBE5F61C2E3}"/>
                  </a:ext>
                </a:extLst>
              </p:cNvPr>
              <p:cNvSpPr/>
              <p:nvPr/>
            </p:nvSpPr>
            <p:spPr>
              <a:xfrm>
                <a:off x="3232907" y="2915201"/>
                <a:ext cx="121474" cy="15163"/>
              </a:xfrm>
              <a:custGeom>
                <a:avLst/>
                <a:gdLst>
                  <a:gd name="connsiteX0" fmla="*/ 121475 w 121474"/>
                  <a:gd name="connsiteY0" fmla="*/ 0 h 15163"/>
                  <a:gd name="connsiteX1" fmla="*/ 0 w 121474"/>
                  <a:gd name="connsiteY1" fmla="*/ 0 h 15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1474" h="15163">
                    <a:moveTo>
                      <a:pt x="121475" y="0"/>
                    </a:moveTo>
                    <a:lnTo>
                      <a:pt x="0" y="0"/>
                    </a:lnTo>
                  </a:path>
                </a:pathLst>
              </a:custGeom>
              <a:ln w="28575" cap="flat">
                <a:solidFill>
                  <a:schemeClr val="tx1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394"/>
              </a:p>
            </p:txBody>
          </p:sp>
          <p:sp>
            <p:nvSpPr>
              <p:cNvPr id="157" name="Freeform 156">
                <a:extLst>
                  <a:ext uri="{FF2B5EF4-FFF2-40B4-BE49-F238E27FC236}">
                    <a16:creationId xmlns:a16="http://schemas.microsoft.com/office/drawing/2014/main" id="{9180C74F-77EB-B92A-1BBE-7621D7802C82}"/>
                  </a:ext>
                </a:extLst>
              </p:cNvPr>
              <p:cNvSpPr/>
              <p:nvPr/>
            </p:nvSpPr>
            <p:spPr>
              <a:xfrm>
                <a:off x="3475857" y="2536123"/>
                <a:ext cx="227765" cy="121304"/>
              </a:xfrm>
              <a:custGeom>
                <a:avLst/>
                <a:gdLst>
                  <a:gd name="connsiteX0" fmla="*/ 0 w 227765"/>
                  <a:gd name="connsiteY0" fmla="*/ 0 h 121304"/>
                  <a:gd name="connsiteX1" fmla="*/ 150325 w 227765"/>
                  <a:gd name="connsiteY1" fmla="*/ 12130 h 121304"/>
                  <a:gd name="connsiteX2" fmla="*/ 182212 w 227765"/>
                  <a:gd name="connsiteY2" fmla="*/ 30326 h 121304"/>
                  <a:gd name="connsiteX3" fmla="*/ 227765 w 227765"/>
                  <a:gd name="connsiteY3" fmla="*/ 121305 h 121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7765" h="121304">
                    <a:moveTo>
                      <a:pt x="0" y="0"/>
                    </a:moveTo>
                    <a:cubicBezTo>
                      <a:pt x="66811" y="0"/>
                      <a:pt x="119956" y="7582"/>
                      <a:pt x="150325" y="12130"/>
                    </a:cubicBezTo>
                    <a:cubicBezTo>
                      <a:pt x="160954" y="13647"/>
                      <a:pt x="176138" y="21228"/>
                      <a:pt x="182212" y="30326"/>
                    </a:cubicBezTo>
                    <a:cubicBezTo>
                      <a:pt x="189804" y="37908"/>
                      <a:pt x="227765" y="121305"/>
                      <a:pt x="227765" y="121305"/>
                    </a:cubicBezTo>
                  </a:path>
                </a:pathLst>
              </a:custGeom>
              <a:noFill/>
              <a:ln w="28575" cap="flat">
                <a:solidFill>
                  <a:schemeClr val="tx1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394"/>
              </a:p>
            </p:txBody>
          </p:sp>
          <p:sp>
            <p:nvSpPr>
              <p:cNvPr id="151" name="Freeform 150">
                <a:extLst>
                  <a:ext uri="{FF2B5EF4-FFF2-40B4-BE49-F238E27FC236}">
                    <a16:creationId xmlns:a16="http://schemas.microsoft.com/office/drawing/2014/main" id="{E1F63B54-81EF-EB03-EC72-10EAF82B3E2E}"/>
                  </a:ext>
                </a:extLst>
              </p:cNvPr>
              <p:cNvSpPr/>
              <p:nvPr/>
            </p:nvSpPr>
            <p:spPr>
              <a:xfrm>
                <a:off x="3293644" y="2536123"/>
                <a:ext cx="15184" cy="121304"/>
              </a:xfrm>
              <a:custGeom>
                <a:avLst/>
                <a:gdLst>
                  <a:gd name="connsiteX0" fmla="*/ 0 w 15184"/>
                  <a:gd name="connsiteY0" fmla="*/ 0 h 121304"/>
                  <a:gd name="connsiteX1" fmla="*/ 0 w 15184"/>
                  <a:gd name="connsiteY1" fmla="*/ 121305 h 121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184" h="121304">
                    <a:moveTo>
                      <a:pt x="0" y="0"/>
                    </a:moveTo>
                    <a:lnTo>
                      <a:pt x="0" y="121305"/>
                    </a:lnTo>
                  </a:path>
                </a:pathLst>
              </a:custGeom>
              <a:ln w="28575" cap="flat">
                <a:solidFill>
                  <a:schemeClr val="tx1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394"/>
              </a:p>
            </p:txBody>
          </p:sp>
          <p:sp>
            <p:nvSpPr>
              <p:cNvPr id="152" name="Freeform 151">
                <a:extLst>
                  <a:ext uri="{FF2B5EF4-FFF2-40B4-BE49-F238E27FC236}">
                    <a16:creationId xmlns:a16="http://schemas.microsoft.com/office/drawing/2014/main" id="{DA8C0977-E4A7-D80F-6ACB-238B3C55D5BE}"/>
                  </a:ext>
                </a:extLst>
              </p:cNvPr>
              <p:cNvSpPr/>
              <p:nvPr/>
            </p:nvSpPr>
            <p:spPr>
              <a:xfrm>
                <a:off x="3232907" y="2596776"/>
                <a:ext cx="121474" cy="15163"/>
              </a:xfrm>
              <a:custGeom>
                <a:avLst/>
                <a:gdLst>
                  <a:gd name="connsiteX0" fmla="*/ 121475 w 121474"/>
                  <a:gd name="connsiteY0" fmla="*/ 0 h 15163"/>
                  <a:gd name="connsiteX1" fmla="*/ 0 w 121474"/>
                  <a:gd name="connsiteY1" fmla="*/ 0 h 15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1474" h="15163">
                    <a:moveTo>
                      <a:pt x="121475" y="0"/>
                    </a:moveTo>
                    <a:lnTo>
                      <a:pt x="0" y="0"/>
                    </a:lnTo>
                  </a:path>
                </a:pathLst>
              </a:custGeom>
              <a:ln w="28575" cap="flat">
                <a:solidFill>
                  <a:schemeClr val="tx1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394"/>
              </a:p>
            </p:txBody>
          </p:sp>
          <p:sp>
            <p:nvSpPr>
              <p:cNvPr id="158" name="Freeform 157">
                <a:extLst>
                  <a:ext uri="{FF2B5EF4-FFF2-40B4-BE49-F238E27FC236}">
                    <a16:creationId xmlns:a16="http://schemas.microsoft.com/office/drawing/2014/main" id="{ACE4BEA1-6030-BEF1-8C6D-BF987DCC5466}"/>
                  </a:ext>
                </a:extLst>
              </p:cNvPr>
              <p:cNvSpPr/>
              <p:nvPr/>
            </p:nvSpPr>
            <p:spPr>
              <a:xfrm>
                <a:off x="3612516" y="2748407"/>
                <a:ext cx="106290" cy="30326"/>
              </a:xfrm>
              <a:custGeom>
                <a:avLst/>
                <a:gdLst>
                  <a:gd name="connsiteX0" fmla="*/ 106290 w 106290"/>
                  <a:gd name="connsiteY0" fmla="*/ 0 h 30326"/>
                  <a:gd name="connsiteX1" fmla="*/ 75922 w 106290"/>
                  <a:gd name="connsiteY1" fmla="*/ 30326 h 30326"/>
                  <a:gd name="connsiteX2" fmla="*/ 0 w 106290"/>
                  <a:gd name="connsiteY2" fmla="*/ 30326 h 30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6290" h="30326">
                    <a:moveTo>
                      <a:pt x="106290" y="0"/>
                    </a:moveTo>
                    <a:lnTo>
                      <a:pt x="75922" y="30326"/>
                    </a:lnTo>
                    <a:lnTo>
                      <a:pt x="0" y="30326"/>
                    </a:lnTo>
                  </a:path>
                </a:pathLst>
              </a:custGeom>
              <a:noFill/>
              <a:ln w="28575" cap="flat">
                <a:solidFill>
                  <a:schemeClr val="tx1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394"/>
              </a:p>
            </p:txBody>
          </p:sp>
          <p:sp>
            <p:nvSpPr>
              <p:cNvPr id="159" name="Freeform 158">
                <a:extLst>
                  <a:ext uri="{FF2B5EF4-FFF2-40B4-BE49-F238E27FC236}">
                    <a16:creationId xmlns:a16="http://schemas.microsoft.com/office/drawing/2014/main" id="{46446F56-21CA-5015-C2AA-F376C9A1454F}"/>
                  </a:ext>
                </a:extLst>
              </p:cNvPr>
              <p:cNvSpPr/>
              <p:nvPr/>
            </p:nvSpPr>
            <p:spPr>
              <a:xfrm>
                <a:off x="3612516" y="2884875"/>
                <a:ext cx="136659" cy="75815"/>
              </a:xfrm>
              <a:custGeom>
                <a:avLst/>
                <a:gdLst>
                  <a:gd name="connsiteX0" fmla="*/ 136659 w 136659"/>
                  <a:gd name="connsiteY0" fmla="*/ 0 h 75815"/>
                  <a:gd name="connsiteX1" fmla="*/ 136659 w 136659"/>
                  <a:gd name="connsiteY1" fmla="*/ 60652 h 75815"/>
                  <a:gd name="connsiteX2" fmla="*/ 121475 w 136659"/>
                  <a:gd name="connsiteY2" fmla="*/ 75815 h 75815"/>
                  <a:gd name="connsiteX3" fmla="*/ 15184 w 136659"/>
                  <a:gd name="connsiteY3" fmla="*/ 75815 h 75815"/>
                  <a:gd name="connsiteX4" fmla="*/ 0 w 136659"/>
                  <a:gd name="connsiteY4" fmla="*/ 60652 h 75815"/>
                  <a:gd name="connsiteX5" fmla="*/ 0 w 136659"/>
                  <a:gd name="connsiteY5" fmla="*/ 45489 h 75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6659" h="75815">
                    <a:moveTo>
                      <a:pt x="136659" y="0"/>
                    </a:moveTo>
                    <a:lnTo>
                      <a:pt x="136659" y="60652"/>
                    </a:lnTo>
                    <a:cubicBezTo>
                      <a:pt x="136659" y="69750"/>
                      <a:pt x="130585" y="75815"/>
                      <a:pt x="121475" y="75815"/>
                    </a:cubicBezTo>
                    <a:lnTo>
                      <a:pt x="15184" y="75815"/>
                    </a:lnTo>
                    <a:cubicBezTo>
                      <a:pt x="6074" y="75815"/>
                      <a:pt x="0" y="69750"/>
                      <a:pt x="0" y="60652"/>
                    </a:cubicBezTo>
                    <a:lnTo>
                      <a:pt x="0" y="45489"/>
                    </a:lnTo>
                  </a:path>
                </a:pathLst>
              </a:custGeom>
              <a:noFill/>
              <a:ln w="28575" cap="flat">
                <a:solidFill>
                  <a:schemeClr val="tx1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394"/>
              </a:p>
            </p:txBody>
          </p:sp>
          <p:sp>
            <p:nvSpPr>
              <p:cNvPr id="160" name="Freeform 159">
                <a:extLst>
                  <a:ext uri="{FF2B5EF4-FFF2-40B4-BE49-F238E27FC236}">
                    <a16:creationId xmlns:a16="http://schemas.microsoft.com/office/drawing/2014/main" id="{20B77E2E-92B4-A2E4-7710-E3BD7B6B66F6}"/>
                  </a:ext>
                </a:extLst>
              </p:cNvPr>
              <p:cNvSpPr/>
              <p:nvPr/>
            </p:nvSpPr>
            <p:spPr>
              <a:xfrm>
                <a:off x="3475857" y="2839385"/>
                <a:ext cx="136659" cy="15163"/>
              </a:xfrm>
              <a:custGeom>
                <a:avLst/>
                <a:gdLst>
                  <a:gd name="connsiteX0" fmla="*/ 0 w 136659"/>
                  <a:gd name="connsiteY0" fmla="*/ 0 h 15163"/>
                  <a:gd name="connsiteX1" fmla="*/ 136659 w 136659"/>
                  <a:gd name="connsiteY1" fmla="*/ 0 h 15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6659" h="15163">
                    <a:moveTo>
                      <a:pt x="0" y="0"/>
                    </a:moveTo>
                    <a:lnTo>
                      <a:pt x="136659" y="0"/>
                    </a:lnTo>
                  </a:path>
                </a:pathLst>
              </a:custGeom>
              <a:ln w="28575" cap="flat">
                <a:solidFill>
                  <a:schemeClr val="tx1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394"/>
              </a:p>
            </p:txBody>
          </p:sp>
        </p:grpSp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CB6068BE-C98A-17F9-D6A5-9202E29FF491}"/>
              </a:ext>
            </a:extLst>
          </p:cNvPr>
          <p:cNvGrpSpPr/>
          <p:nvPr/>
        </p:nvGrpSpPr>
        <p:grpSpPr>
          <a:xfrm>
            <a:off x="9794809" y="2848497"/>
            <a:ext cx="1515913" cy="1515913"/>
            <a:chOff x="7362117" y="2133041"/>
            <a:chExt cx="1139755" cy="1139755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E9B88019-138C-754F-14DC-CF79550B9FBF}"/>
                </a:ext>
              </a:extLst>
            </p:cNvPr>
            <p:cNvSpPr/>
            <p:nvPr/>
          </p:nvSpPr>
          <p:spPr>
            <a:xfrm>
              <a:off x="7362117" y="2133041"/>
              <a:ext cx="1139755" cy="1139755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  <a:ln w="31750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4"/>
            </a:p>
          </p:txBody>
        </p: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3E50C5D9-8DC1-C600-3377-60DAE004A6E9}"/>
                </a:ext>
              </a:extLst>
            </p:cNvPr>
            <p:cNvGrpSpPr/>
            <p:nvPr/>
          </p:nvGrpSpPr>
          <p:grpSpPr>
            <a:xfrm>
              <a:off x="7607832" y="2418448"/>
              <a:ext cx="648324" cy="607595"/>
              <a:chOff x="7619273" y="2418448"/>
              <a:chExt cx="648324" cy="607595"/>
            </a:xfrm>
          </p:grpSpPr>
          <p:sp>
            <p:nvSpPr>
              <p:cNvPr id="143" name="Freeform 142">
                <a:extLst>
                  <a:ext uri="{FF2B5EF4-FFF2-40B4-BE49-F238E27FC236}">
                    <a16:creationId xmlns:a16="http://schemas.microsoft.com/office/drawing/2014/main" id="{58B4CECE-0EFD-014B-8161-3914B58D59C6}"/>
                  </a:ext>
                </a:extLst>
              </p:cNvPr>
              <p:cNvSpPr/>
              <p:nvPr/>
            </p:nvSpPr>
            <p:spPr>
              <a:xfrm>
                <a:off x="7619978" y="2613806"/>
                <a:ext cx="646918" cy="248632"/>
              </a:xfrm>
              <a:custGeom>
                <a:avLst/>
                <a:gdLst>
                  <a:gd name="connsiteX0" fmla="*/ 147103 w 1230317"/>
                  <a:gd name="connsiteY0" fmla="*/ 0 h 472849"/>
                  <a:gd name="connsiteX1" fmla="*/ 42794 w 1230317"/>
                  <a:gd name="connsiteY1" fmla="*/ 18451 h 472849"/>
                  <a:gd name="connsiteX2" fmla="*/ 0 w 1230317"/>
                  <a:gd name="connsiteY2" fmla="*/ 71168 h 472849"/>
                  <a:gd name="connsiteX3" fmla="*/ 0 w 1230317"/>
                  <a:gd name="connsiteY3" fmla="*/ 179237 h 472849"/>
                  <a:gd name="connsiteX4" fmla="*/ 29421 w 1230317"/>
                  <a:gd name="connsiteY4" fmla="*/ 226682 h 472849"/>
                  <a:gd name="connsiteX5" fmla="*/ 492127 w 1230317"/>
                  <a:gd name="connsiteY5" fmla="*/ 466544 h 472849"/>
                  <a:gd name="connsiteX6" fmla="*/ 526897 w 1230317"/>
                  <a:gd name="connsiteY6" fmla="*/ 471816 h 472849"/>
                  <a:gd name="connsiteX7" fmla="*/ 1187524 w 1230317"/>
                  <a:gd name="connsiteY7" fmla="*/ 350567 h 472849"/>
                  <a:gd name="connsiteX8" fmla="*/ 1230318 w 1230317"/>
                  <a:gd name="connsiteY8" fmla="*/ 297850 h 472849"/>
                  <a:gd name="connsiteX9" fmla="*/ 1230318 w 1230317"/>
                  <a:gd name="connsiteY9" fmla="*/ 189781 h 472849"/>
                  <a:gd name="connsiteX10" fmla="*/ 1200897 w 1230317"/>
                  <a:gd name="connsiteY10" fmla="*/ 142335 h 472849"/>
                  <a:gd name="connsiteX11" fmla="*/ 1077866 w 1230317"/>
                  <a:gd name="connsiteY11" fmla="*/ 81711 h 472849"/>
                  <a:gd name="connsiteX0" fmla="*/ 147103 w 1230319"/>
                  <a:gd name="connsiteY0" fmla="*/ 0 h 472851"/>
                  <a:gd name="connsiteX1" fmla="*/ 42794 w 1230319"/>
                  <a:gd name="connsiteY1" fmla="*/ 18451 h 472851"/>
                  <a:gd name="connsiteX2" fmla="*/ 0 w 1230319"/>
                  <a:gd name="connsiteY2" fmla="*/ 71168 h 472851"/>
                  <a:gd name="connsiteX3" fmla="*/ 0 w 1230319"/>
                  <a:gd name="connsiteY3" fmla="*/ 179237 h 472851"/>
                  <a:gd name="connsiteX4" fmla="*/ 29421 w 1230319"/>
                  <a:gd name="connsiteY4" fmla="*/ 226682 h 472851"/>
                  <a:gd name="connsiteX5" fmla="*/ 492127 w 1230319"/>
                  <a:gd name="connsiteY5" fmla="*/ 466544 h 472851"/>
                  <a:gd name="connsiteX6" fmla="*/ 526897 w 1230319"/>
                  <a:gd name="connsiteY6" fmla="*/ 471816 h 472851"/>
                  <a:gd name="connsiteX7" fmla="*/ 1187524 w 1230319"/>
                  <a:gd name="connsiteY7" fmla="*/ 350567 h 472851"/>
                  <a:gd name="connsiteX8" fmla="*/ 1230318 w 1230319"/>
                  <a:gd name="connsiteY8" fmla="*/ 297850 h 472851"/>
                  <a:gd name="connsiteX9" fmla="*/ 1230318 w 1230319"/>
                  <a:gd name="connsiteY9" fmla="*/ 189781 h 472851"/>
                  <a:gd name="connsiteX10" fmla="*/ 1200897 w 1230319"/>
                  <a:gd name="connsiteY10" fmla="*/ 142335 h 472851"/>
                  <a:gd name="connsiteX11" fmla="*/ 1077866 w 1230319"/>
                  <a:gd name="connsiteY11" fmla="*/ 81711 h 472851"/>
                  <a:gd name="connsiteX12" fmla="*/ 147103 w 1230319"/>
                  <a:gd name="connsiteY12" fmla="*/ 0 h 472851"/>
                  <a:gd name="connsiteX0" fmla="*/ 147103 w 1230317"/>
                  <a:gd name="connsiteY0" fmla="*/ 0 h 472849"/>
                  <a:gd name="connsiteX1" fmla="*/ 42794 w 1230317"/>
                  <a:gd name="connsiteY1" fmla="*/ 18451 h 472849"/>
                  <a:gd name="connsiteX2" fmla="*/ 0 w 1230317"/>
                  <a:gd name="connsiteY2" fmla="*/ 71168 h 472849"/>
                  <a:gd name="connsiteX3" fmla="*/ 0 w 1230317"/>
                  <a:gd name="connsiteY3" fmla="*/ 179237 h 472849"/>
                  <a:gd name="connsiteX4" fmla="*/ 29421 w 1230317"/>
                  <a:gd name="connsiteY4" fmla="*/ 226682 h 472849"/>
                  <a:gd name="connsiteX5" fmla="*/ 492127 w 1230317"/>
                  <a:gd name="connsiteY5" fmla="*/ 466544 h 472849"/>
                  <a:gd name="connsiteX6" fmla="*/ 526897 w 1230317"/>
                  <a:gd name="connsiteY6" fmla="*/ 471816 h 472849"/>
                  <a:gd name="connsiteX7" fmla="*/ 1187524 w 1230317"/>
                  <a:gd name="connsiteY7" fmla="*/ 350567 h 472849"/>
                  <a:gd name="connsiteX8" fmla="*/ 1230318 w 1230317"/>
                  <a:gd name="connsiteY8" fmla="*/ 297850 h 472849"/>
                  <a:gd name="connsiteX9" fmla="*/ 1230318 w 1230317"/>
                  <a:gd name="connsiteY9" fmla="*/ 189781 h 472849"/>
                  <a:gd name="connsiteX10" fmla="*/ 1200897 w 1230317"/>
                  <a:gd name="connsiteY10" fmla="*/ 142335 h 472849"/>
                  <a:gd name="connsiteX11" fmla="*/ 1077866 w 1230317"/>
                  <a:gd name="connsiteY11" fmla="*/ 81711 h 472849"/>
                  <a:gd name="connsiteX12" fmla="*/ 567085 w 1230317"/>
                  <a:gd name="connsiteY12" fmla="*/ 36501 h 472849"/>
                  <a:gd name="connsiteX13" fmla="*/ 147103 w 1230317"/>
                  <a:gd name="connsiteY13" fmla="*/ 0 h 472849"/>
                  <a:gd name="connsiteX0" fmla="*/ 147103 w 1230319"/>
                  <a:gd name="connsiteY0" fmla="*/ 0 h 472851"/>
                  <a:gd name="connsiteX1" fmla="*/ 42794 w 1230319"/>
                  <a:gd name="connsiteY1" fmla="*/ 18451 h 472851"/>
                  <a:gd name="connsiteX2" fmla="*/ 0 w 1230319"/>
                  <a:gd name="connsiteY2" fmla="*/ 71168 h 472851"/>
                  <a:gd name="connsiteX3" fmla="*/ 0 w 1230319"/>
                  <a:gd name="connsiteY3" fmla="*/ 179237 h 472851"/>
                  <a:gd name="connsiteX4" fmla="*/ 29421 w 1230319"/>
                  <a:gd name="connsiteY4" fmla="*/ 226682 h 472851"/>
                  <a:gd name="connsiteX5" fmla="*/ 492127 w 1230319"/>
                  <a:gd name="connsiteY5" fmla="*/ 466544 h 472851"/>
                  <a:gd name="connsiteX6" fmla="*/ 526897 w 1230319"/>
                  <a:gd name="connsiteY6" fmla="*/ 471816 h 472851"/>
                  <a:gd name="connsiteX7" fmla="*/ 1187524 w 1230319"/>
                  <a:gd name="connsiteY7" fmla="*/ 350567 h 472851"/>
                  <a:gd name="connsiteX8" fmla="*/ 1230318 w 1230319"/>
                  <a:gd name="connsiteY8" fmla="*/ 297850 h 472851"/>
                  <a:gd name="connsiteX9" fmla="*/ 1230318 w 1230319"/>
                  <a:gd name="connsiteY9" fmla="*/ 189781 h 472851"/>
                  <a:gd name="connsiteX10" fmla="*/ 1200897 w 1230319"/>
                  <a:gd name="connsiteY10" fmla="*/ 142335 h 472851"/>
                  <a:gd name="connsiteX11" fmla="*/ 1077866 w 1230319"/>
                  <a:gd name="connsiteY11" fmla="*/ 81711 h 472851"/>
                  <a:gd name="connsiteX12" fmla="*/ 518779 w 1230319"/>
                  <a:gd name="connsiteY12" fmla="*/ 199534 h 472851"/>
                  <a:gd name="connsiteX13" fmla="*/ 147103 w 1230319"/>
                  <a:gd name="connsiteY13" fmla="*/ 0 h 472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30319" h="472851">
                    <a:moveTo>
                      <a:pt x="147103" y="0"/>
                    </a:moveTo>
                    <a:lnTo>
                      <a:pt x="42794" y="18451"/>
                    </a:lnTo>
                    <a:cubicBezTo>
                      <a:pt x="18722" y="23723"/>
                      <a:pt x="0" y="44809"/>
                      <a:pt x="0" y="71168"/>
                    </a:cubicBezTo>
                    <a:lnTo>
                      <a:pt x="0" y="179237"/>
                    </a:lnTo>
                    <a:cubicBezTo>
                      <a:pt x="0" y="197688"/>
                      <a:pt x="10698" y="216139"/>
                      <a:pt x="29421" y="226682"/>
                    </a:cubicBezTo>
                    <a:lnTo>
                      <a:pt x="492127" y="466544"/>
                    </a:lnTo>
                    <a:cubicBezTo>
                      <a:pt x="502826" y="471816"/>
                      <a:pt x="516199" y="474452"/>
                      <a:pt x="526897" y="471816"/>
                    </a:cubicBezTo>
                    <a:lnTo>
                      <a:pt x="1187524" y="350567"/>
                    </a:lnTo>
                    <a:cubicBezTo>
                      <a:pt x="1211596" y="345295"/>
                      <a:pt x="1230318" y="324209"/>
                      <a:pt x="1230318" y="297850"/>
                    </a:cubicBezTo>
                    <a:lnTo>
                      <a:pt x="1230318" y="189781"/>
                    </a:lnTo>
                    <a:cubicBezTo>
                      <a:pt x="1230318" y="171330"/>
                      <a:pt x="1219620" y="152879"/>
                      <a:pt x="1200897" y="142335"/>
                    </a:cubicBezTo>
                    <a:lnTo>
                      <a:pt x="1077866" y="81711"/>
                    </a:lnTo>
                    <a:lnTo>
                      <a:pt x="518779" y="199534"/>
                    </a:lnTo>
                    <a:lnTo>
                      <a:pt x="147103" y="0"/>
                    </a:lnTo>
                    <a:close/>
                  </a:path>
                </a:pathLst>
              </a:custGeom>
              <a:solidFill>
                <a:schemeClr val="accent3">
                  <a:alpha val="35000"/>
                </a:schemeClr>
              </a:solidFill>
              <a:ln w="28575" cap="rnd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en-US" sz="2394"/>
              </a:p>
            </p:txBody>
          </p:sp>
          <p:grpSp>
            <p:nvGrpSpPr>
              <p:cNvPr id="127" name="Graphic 103">
                <a:extLst>
                  <a:ext uri="{FF2B5EF4-FFF2-40B4-BE49-F238E27FC236}">
                    <a16:creationId xmlns:a16="http://schemas.microsoft.com/office/drawing/2014/main" id="{53B56FC8-A1A0-B9D2-67E4-23FA2B981297}"/>
                  </a:ext>
                </a:extLst>
              </p:cNvPr>
              <p:cNvGrpSpPr/>
              <p:nvPr/>
            </p:nvGrpSpPr>
            <p:grpSpPr>
              <a:xfrm>
                <a:off x="7619273" y="2418448"/>
                <a:ext cx="648324" cy="607595"/>
                <a:chOff x="10174542" y="1098345"/>
                <a:chExt cx="1232992" cy="1155532"/>
              </a:xfrm>
              <a:noFill/>
            </p:grpSpPr>
            <p:sp>
              <p:nvSpPr>
                <p:cNvPr id="128" name="Freeform 127">
                  <a:extLst>
                    <a:ext uri="{FF2B5EF4-FFF2-40B4-BE49-F238E27FC236}">
                      <a16:creationId xmlns:a16="http://schemas.microsoft.com/office/drawing/2014/main" id="{8BEE9300-CD46-EEC5-BBA8-696EA7CBAE8D}"/>
                    </a:ext>
                  </a:extLst>
                </p:cNvPr>
                <p:cNvSpPr/>
                <p:nvPr/>
              </p:nvSpPr>
              <p:spPr>
                <a:xfrm>
                  <a:off x="10174542" y="1098345"/>
                  <a:ext cx="1230317" cy="575647"/>
                </a:xfrm>
                <a:custGeom>
                  <a:avLst/>
                  <a:gdLst>
                    <a:gd name="connsiteX0" fmla="*/ 703421 w 1230317"/>
                    <a:gd name="connsiteY0" fmla="*/ 0 h 575647"/>
                    <a:gd name="connsiteX1" fmla="*/ 42794 w 1230317"/>
                    <a:gd name="connsiteY1" fmla="*/ 121249 h 575647"/>
                    <a:gd name="connsiteX2" fmla="*/ 0 w 1230317"/>
                    <a:gd name="connsiteY2" fmla="*/ 173966 h 575647"/>
                    <a:gd name="connsiteX3" fmla="*/ 0 w 1230317"/>
                    <a:gd name="connsiteY3" fmla="*/ 282035 h 575647"/>
                    <a:gd name="connsiteX4" fmla="*/ 29421 w 1230317"/>
                    <a:gd name="connsiteY4" fmla="*/ 329480 h 575647"/>
                    <a:gd name="connsiteX5" fmla="*/ 492127 w 1230317"/>
                    <a:gd name="connsiteY5" fmla="*/ 569342 h 575647"/>
                    <a:gd name="connsiteX6" fmla="*/ 526897 w 1230317"/>
                    <a:gd name="connsiteY6" fmla="*/ 574613 h 575647"/>
                    <a:gd name="connsiteX7" fmla="*/ 1187524 w 1230317"/>
                    <a:gd name="connsiteY7" fmla="*/ 453365 h 575647"/>
                    <a:gd name="connsiteX8" fmla="*/ 1230318 w 1230317"/>
                    <a:gd name="connsiteY8" fmla="*/ 400648 h 575647"/>
                    <a:gd name="connsiteX9" fmla="*/ 1230318 w 1230317"/>
                    <a:gd name="connsiteY9" fmla="*/ 292578 h 575647"/>
                    <a:gd name="connsiteX10" fmla="*/ 1200897 w 1230317"/>
                    <a:gd name="connsiteY10" fmla="*/ 245133 h 575647"/>
                    <a:gd name="connsiteX11" fmla="*/ 738191 w 1230317"/>
                    <a:gd name="connsiteY11" fmla="*/ 5272 h 575647"/>
                    <a:gd name="connsiteX12" fmla="*/ 703421 w 1230317"/>
                    <a:gd name="connsiteY12" fmla="*/ 0 h 5756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230317" h="575647">
                      <a:moveTo>
                        <a:pt x="703421" y="0"/>
                      </a:moveTo>
                      <a:lnTo>
                        <a:pt x="42794" y="121249"/>
                      </a:lnTo>
                      <a:cubicBezTo>
                        <a:pt x="18722" y="126520"/>
                        <a:pt x="0" y="147607"/>
                        <a:pt x="0" y="173966"/>
                      </a:cubicBezTo>
                      <a:lnTo>
                        <a:pt x="0" y="282035"/>
                      </a:lnTo>
                      <a:cubicBezTo>
                        <a:pt x="0" y="300486"/>
                        <a:pt x="10698" y="318937"/>
                        <a:pt x="29421" y="329480"/>
                      </a:cubicBezTo>
                      <a:lnTo>
                        <a:pt x="492127" y="569342"/>
                      </a:lnTo>
                      <a:cubicBezTo>
                        <a:pt x="502826" y="574613"/>
                        <a:pt x="516199" y="577249"/>
                        <a:pt x="526897" y="574613"/>
                      </a:cubicBezTo>
                      <a:lnTo>
                        <a:pt x="1187524" y="453365"/>
                      </a:lnTo>
                      <a:cubicBezTo>
                        <a:pt x="1211596" y="448093"/>
                        <a:pt x="1230318" y="427006"/>
                        <a:pt x="1230318" y="400648"/>
                      </a:cubicBezTo>
                      <a:lnTo>
                        <a:pt x="1230318" y="292578"/>
                      </a:lnTo>
                      <a:cubicBezTo>
                        <a:pt x="1230318" y="274128"/>
                        <a:pt x="1219620" y="255677"/>
                        <a:pt x="1200897" y="245133"/>
                      </a:cubicBezTo>
                      <a:lnTo>
                        <a:pt x="738191" y="5272"/>
                      </a:lnTo>
                      <a:cubicBezTo>
                        <a:pt x="727492" y="0"/>
                        <a:pt x="716794" y="0"/>
                        <a:pt x="703421" y="0"/>
                      </a:cubicBezTo>
                      <a:close/>
                    </a:path>
                  </a:pathLst>
                </a:custGeom>
                <a:noFill/>
                <a:ln w="28575" cap="rnd">
                  <a:solidFill>
                    <a:schemeClr val="tx1">
                      <a:lumMod val="50000"/>
                    </a:schemeClr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 sz="2394"/>
                </a:p>
              </p:txBody>
            </p:sp>
            <p:sp>
              <p:nvSpPr>
                <p:cNvPr id="129" name="Freeform 128">
                  <a:extLst>
                    <a:ext uri="{FF2B5EF4-FFF2-40B4-BE49-F238E27FC236}">
                      <a16:creationId xmlns:a16="http://schemas.microsoft.com/office/drawing/2014/main" id="{56BAA712-2054-8B5E-13B8-7C6084F04E65}"/>
                    </a:ext>
                  </a:extLst>
                </p:cNvPr>
                <p:cNvSpPr/>
                <p:nvPr/>
              </p:nvSpPr>
              <p:spPr>
                <a:xfrm>
                  <a:off x="10177216" y="1491085"/>
                  <a:ext cx="1230317" cy="472849"/>
                </a:xfrm>
                <a:custGeom>
                  <a:avLst/>
                  <a:gdLst>
                    <a:gd name="connsiteX0" fmla="*/ 147103 w 1230317"/>
                    <a:gd name="connsiteY0" fmla="*/ 0 h 472849"/>
                    <a:gd name="connsiteX1" fmla="*/ 42794 w 1230317"/>
                    <a:gd name="connsiteY1" fmla="*/ 18451 h 472849"/>
                    <a:gd name="connsiteX2" fmla="*/ 0 w 1230317"/>
                    <a:gd name="connsiteY2" fmla="*/ 71168 h 472849"/>
                    <a:gd name="connsiteX3" fmla="*/ 0 w 1230317"/>
                    <a:gd name="connsiteY3" fmla="*/ 179237 h 472849"/>
                    <a:gd name="connsiteX4" fmla="*/ 29421 w 1230317"/>
                    <a:gd name="connsiteY4" fmla="*/ 226682 h 472849"/>
                    <a:gd name="connsiteX5" fmla="*/ 492127 w 1230317"/>
                    <a:gd name="connsiteY5" fmla="*/ 466544 h 472849"/>
                    <a:gd name="connsiteX6" fmla="*/ 526897 w 1230317"/>
                    <a:gd name="connsiteY6" fmla="*/ 471816 h 472849"/>
                    <a:gd name="connsiteX7" fmla="*/ 1187524 w 1230317"/>
                    <a:gd name="connsiteY7" fmla="*/ 350567 h 472849"/>
                    <a:gd name="connsiteX8" fmla="*/ 1230318 w 1230317"/>
                    <a:gd name="connsiteY8" fmla="*/ 297850 h 472849"/>
                    <a:gd name="connsiteX9" fmla="*/ 1230318 w 1230317"/>
                    <a:gd name="connsiteY9" fmla="*/ 189781 h 472849"/>
                    <a:gd name="connsiteX10" fmla="*/ 1200897 w 1230317"/>
                    <a:gd name="connsiteY10" fmla="*/ 142335 h 472849"/>
                    <a:gd name="connsiteX11" fmla="*/ 1077866 w 1230317"/>
                    <a:gd name="connsiteY11" fmla="*/ 81711 h 472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30317" h="472849">
                      <a:moveTo>
                        <a:pt x="147103" y="0"/>
                      </a:moveTo>
                      <a:lnTo>
                        <a:pt x="42794" y="18451"/>
                      </a:lnTo>
                      <a:cubicBezTo>
                        <a:pt x="18722" y="23723"/>
                        <a:pt x="0" y="44809"/>
                        <a:pt x="0" y="71168"/>
                      </a:cubicBezTo>
                      <a:lnTo>
                        <a:pt x="0" y="179237"/>
                      </a:lnTo>
                      <a:cubicBezTo>
                        <a:pt x="0" y="197688"/>
                        <a:pt x="10698" y="216139"/>
                        <a:pt x="29421" y="226682"/>
                      </a:cubicBezTo>
                      <a:lnTo>
                        <a:pt x="492127" y="466544"/>
                      </a:lnTo>
                      <a:cubicBezTo>
                        <a:pt x="502826" y="471816"/>
                        <a:pt x="516199" y="474452"/>
                        <a:pt x="526897" y="471816"/>
                      </a:cubicBezTo>
                      <a:lnTo>
                        <a:pt x="1187524" y="350567"/>
                      </a:lnTo>
                      <a:cubicBezTo>
                        <a:pt x="1211596" y="345295"/>
                        <a:pt x="1230318" y="324209"/>
                        <a:pt x="1230318" y="297850"/>
                      </a:cubicBezTo>
                      <a:lnTo>
                        <a:pt x="1230318" y="189781"/>
                      </a:lnTo>
                      <a:cubicBezTo>
                        <a:pt x="1230318" y="171330"/>
                        <a:pt x="1219620" y="152879"/>
                        <a:pt x="1200897" y="142335"/>
                      </a:cubicBezTo>
                      <a:lnTo>
                        <a:pt x="1077866" y="81711"/>
                      </a:lnTo>
                    </a:path>
                  </a:pathLst>
                </a:custGeom>
                <a:noFill/>
                <a:ln w="28575" cap="rnd">
                  <a:solidFill>
                    <a:schemeClr val="tx1">
                      <a:lumMod val="50000"/>
                    </a:schemeClr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 sz="2394"/>
                </a:p>
              </p:txBody>
            </p:sp>
            <p:sp>
              <p:nvSpPr>
                <p:cNvPr id="130" name="Freeform 129">
                  <a:extLst>
                    <a:ext uri="{FF2B5EF4-FFF2-40B4-BE49-F238E27FC236}">
                      <a16:creationId xmlns:a16="http://schemas.microsoft.com/office/drawing/2014/main" id="{206B28FC-1BC2-FAEF-04FF-F13CCE4BC97C}"/>
                    </a:ext>
                  </a:extLst>
                </p:cNvPr>
                <p:cNvSpPr/>
                <p:nvPr/>
              </p:nvSpPr>
              <p:spPr>
                <a:xfrm>
                  <a:off x="10174542" y="1781028"/>
                  <a:ext cx="1230317" cy="472849"/>
                </a:xfrm>
                <a:custGeom>
                  <a:avLst/>
                  <a:gdLst>
                    <a:gd name="connsiteX0" fmla="*/ 144429 w 1230317"/>
                    <a:gd name="connsiteY0" fmla="*/ 0 h 472849"/>
                    <a:gd name="connsiteX1" fmla="*/ 42794 w 1230317"/>
                    <a:gd name="connsiteY1" fmla="*/ 18451 h 472849"/>
                    <a:gd name="connsiteX2" fmla="*/ 0 w 1230317"/>
                    <a:gd name="connsiteY2" fmla="*/ 71168 h 472849"/>
                    <a:gd name="connsiteX3" fmla="*/ 0 w 1230317"/>
                    <a:gd name="connsiteY3" fmla="*/ 179237 h 472849"/>
                    <a:gd name="connsiteX4" fmla="*/ 29421 w 1230317"/>
                    <a:gd name="connsiteY4" fmla="*/ 226682 h 472849"/>
                    <a:gd name="connsiteX5" fmla="*/ 492127 w 1230317"/>
                    <a:gd name="connsiteY5" fmla="*/ 466544 h 472849"/>
                    <a:gd name="connsiteX6" fmla="*/ 526897 w 1230317"/>
                    <a:gd name="connsiteY6" fmla="*/ 471816 h 472849"/>
                    <a:gd name="connsiteX7" fmla="*/ 1187524 w 1230317"/>
                    <a:gd name="connsiteY7" fmla="*/ 350567 h 472849"/>
                    <a:gd name="connsiteX8" fmla="*/ 1230318 w 1230317"/>
                    <a:gd name="connsiteY8" fmla="*/ 297850 h 472849"/>
                    <a:gd name="connsiteX9" fmla="*/ 1230318 w 1230317"/>
                    <a:gd name="connsiteY9" fmla="*/ 189781 h 472849"/>
                    <a:gd name="connsiteX10" fmla="*/ 1200897 w 1230317"/>
                    <a:gd name="connsiteY10" fmla="*/ 142335 h 472849"/>
                    <a:gd name="connsiteX11" fmla="*/ 1077866 w 1230317"/>
                    <a:gd name="connsiteY11" fmla="*/ 79075 h 472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30317" h="472849">
                      <a:moveTo>
                        <a:pt x="144429" y="0"/>
                      </a:moveTo>
                      <a:lnTo>
                        <a:pt x="42794" y="18451"/>
                      </a:lnTo>
                      <a:cubicBezTo>
                        <a:pt x="18722" y="23723"/>
                        <a:pt x="0" y="44809"/>
                        <a:pt x="0" y="71168"/>
                      </a:cubicBezTo>
                      <a:lnTo>
                        <a:pt x="0" y="179237"/>
                      </a:lnTo>
                      <a:cubicBezTo>
                        <a:pt x="0" y="197688"/>
                        <a:pt x="10698" y="216139"/>
                        <a:pt x="29421" y="226682"/>
                      </a:cubicBezTo>
                      <a:lnTo>
                        <a:pt x="492127" y="466544"/>
                      </a:lnTo>
                      <a:cubicBezTo>
                        <a:pt x="502826" y="471816"/>
                        <a:pt x="516199" y="474452"/>
                        <a:pt x="526897" y="471816"/>
                      </a:cubicBezTo>
                      <a:lnTo>
                        <a:pt x="1187524" y="350567"/>
                      </a:lnTo>
                      <a:cubicBezTo>
                        <a:pt x="1211596" y="345295"/>
                        <a:pt x="1230318" y="324209"/>
                        <a:pt x="1230318" y="297850"/>
                      </a:cubicBezTo>
                      <a:lnTo>
                        <a:pt x="1230318" y="189781"/>
                      </a:lnTo>
                      <a:cubicBezTo>
                        <a:pt x="1230318" y="171330"/>
                        <a:pt x="1219620" y="152879"/>
                        <a:pt x="1200897" y="142335"/>
                      </a:cubicBezTo>
                      <a:lnTo>
                        <a:pt x="1077866" y="79075"/>
                      </a:lnTo>
                    </a:path>
                  </a:pathLst>
                </a:custGeom>
                <a:noFill/>
                <a:ln w="28575" cap="rnd">
                  <a:solidFill>
                    <a:schemeClr val="tx1">
                      <a:lumMod val="50000"/>
                    </a:schemeClr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 sz="2394"/>
                </a:p>
              </p:txBody>
            </p:sp>
            <p:sp>
              <p:nvSpPr>
                <p:cNvPr id="131" name="Freeform 130">
                  <a:extLst>
                    <a:ext uri="{FF2B5EF4-FFF2-40B4-BE49-F238E27FC236}">
                      <a16:creationId xmlns:a16="http://schemas.microsoft.com/office/drawing/2014/main" id="{16DC676F-BA91-845D-F5A0-79C76E01693C}"/>
                    </a:ext>
                  </a:extLst>
                </p:cNvPr>
                <p:cNvSpPr/>
                <p:nvPr/>
              </p:nvSpPr>
              <p:spPr>
                <a:xfrm>
                  <a:off x="10254780" y="1649236"/>
                  <a:ext cx="53492" cy="26358"/>
                </a:xfrm>
                <a:custGeom>
                  <a:avLst/>
                  <a:gdLst>
                    <a:gd name="connsiteX0" fmla="*/ 0 w 53492"/>
                    <a:gd name="connsiteY0" fmla="*/ 0 h 26358"/>
                    <a:gd name="connsiteX1" fmla="*/ 53492 w 53492"/>
                    <a:gd name="connsiteY1" fmla="*/ 0 h 263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3492" h="26358">
                      <a:moveTo>
                        <a:pt x="0" y="0"/>
                      </a:moveTo>
                      <a:lnTo>
                        <a:pt x="53492" y="0"/>
                      </a:lnTo>
                    </a:path>
                  </a:pathLst>
                </a:custGeom>
                <a:ln w="28575" cap="flat">
                  <a:solidFill>
                    <a:schemeClr val="tx1">
                      <a:lumMod val="50000"/>
                    </a:schemeClr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 sz="2394"/>
                </a:p>
              </p:txBody>
            </p:sp>
            <p:sp>
              <p:nvSpPr>
                <p:cNvPr id="132" name="Freeform 131">
                  <a:extLst>
                    <a:ext uri="{FF2B5EF4-FFF2-40B4-BE49-F238E27FC236}">
                      <a16:creationId xmlns:a16="http://schemas.microsoft.com/office/drawing/2014/main" id="{79148872-E59D-7878-EC14-5327F65E2CA3}"/>
                    </a:ext>
                  </a:extLst>
                </p:cNvPr>
                <p:cNvSpPr/>
                <p:nvPr/>
              </p:nvSpPr>
              <p:spPr>
                <a:xfrm>
                  <a:off x="10361764" y="1649236"/>
                  <a:ext cx="53492" cy="26358"/>
                </a:xfrm>
                <a:custGeom>
                  <a:avLst/>
                  <a:gdLst>
                    <a:gd name="connsiteX0" fmla="*/ 0 w 53492"/>
                    <a:gd name="connsiteY0" fmla="*/ 0 h 26358"/>
                    <a:gd name="connsiteX1" fmla="*/ 53492 w 53492"/>
                    <a:gd name="connsiteY1" fmla="*/ 0 h 263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3492" h="26358">
                      <a:moveTo>
                        <a:pt x="0" y="0"/>
                      </a:moveTo>
                      <a:lnTo>
                        <a:pt x="53492" y="0"/>
                      </a:lnTo>
                    </a:path>
                  </a:pathLst>
                </a:custGeom>
                <a:ln w="28575" cap="flat">
                  <a:solidFill>
                    <a:schemeClr val="tx1">
                      <a:lumMod val="50000"/>
                    </a:schemeClr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 sz="2394"/>
                </a:p>
              </p:txBody>
            </p:sp>
            <p:sp>
              <p:nvSpPr>
                <p:cNvPr id="133" name="Freeform 132">
                  <a:extLst>
                    <a:ext uri="{FF2B5EF4-FFF2-40B4-BE49-F238E27FC236}">
                      <a16:creationId xmlns:a16="http://schemas.microsoft.com/office/drawing/2014/main" id="{572B2902-8B9D-E109-6D6C-1D2019F60698}"/>
                    </a:ext>
                  </a:extLst>
                </p:cNvPr>
                <p:cNvSpPr/>
                <p:nvPr/>
              </p:nvSpPr>
              <p:spPr>
                <a:xfrm>
                  <a:off x="10442002" y="1728311"/>
                  <a:ext cx="53492" cy="26358"/>
                </a:xfrm>
                <a:custGeom>
                  <a:avLst/>
                  <a:gdLst>
                    <a:gd name="connsiteX0" fmla="*/ 0 w 53492"/>
                    <a:gd name="connsiteY0" fmla="*/ 0 h 26358"/>
                    <a:gd name="connsiteX1" fmla="*/ 53492 w 53492"/>
                    <a:gd name="connsiteY1" fmla="*/ 0 h 263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3492" h="26358">
                      <a:moveTo>
                        <a:pt x="0" y="0"/>
                      </a:moveTo>
                      <a:lnTo>
                        <a:pt x="53492" y="0"/>
                      </a:lnTo>
                    </a:path>
                  </a:pathLst>
                </a:custGeom>
                <a:ln w="28575" cap="flat">
                  <a:solidFill>
                    <a:schemeClr val="tx1">
                      <a:lumMod val="50000"/>
                    </a:schemeClr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 sz="2394"/>
                </a:p>
              </p:txBody>
            </p:sp>
            <p:sp>
              <p:nvSpPr>
                <p:cNvPr id="134" name="Freeform 133">
                  <a:extLst>
                    <a:ext uri="{FF2B5EF4-FFF2-40B4-BE49-F238E27FC236}">
                      <a16:creationId xmlns:a16="http://schemas.microsoft.com/office/drawing/2014/main" id="{ADE8FAF8-8AE2-D84E-4FDA-D16DDB0D1C00}"/>
                    </a:ext>
                  </a:extLst>
                </p:cNvPr>
                <p:cNvSpPr/>
                <p:nvPr/>
              </p:nvSpPr>
              <p:spPr>
                <a:xfrm>
                  <a:off x="10575732" y="1754669"/>
                  <a:ext cx="53492" cy="26358"/>
                </a:xfrm>
                <a:custGeom>
                  <a:avLst/>
                  <a:gdLst>
                    <a:gd name="connsiteX0" fmla="*/ 0 w 53492"/>
                    <a:gd name="connsiteY0" fmla="*/ 0 h 26358"/>
                    <a:gd name="connsiteX1" fmla="*/ 53492 w 53492"/>
                    <a:gd name="connsiteY1" fmla="*/ 0 h 263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3492" h="26358">
                      <a:moveTo>
                        <a:pt x="0" y="0"/>
                      </a:moveTo>
                      <a:lnTo>
                        <a:pt x="53492" y="0"/>
                      </a:lnTo>
                    </a:path>
                  </a:pathLst>
                </a:custGeom>
                <a:ln w="28575" cap="flat">
                  <a:solidFill>
                    <a:schemeClr val="tx1">
                      <a:lumMod val="50000"/>
                    </a:schemeClr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 sz="2394"/>
                </a:p>
              </p:txBody>
            </p:sp>
            <p:sp>
              <p:nvSpPr>
                <p:cNvPr id="135" name="Freeform 134">
                  <a:extLst>
                    <a:ext uri="{FF2B5EF4-FFF2-40B4-BE49-F238E27FC236}">
                      <a16:creationId xmlns:a16="http://schemas.microsoft.com/office/drawing/2014/main" id="{2A3AEC6B-959F-0A03-42EA-5DD6B5F3D698}"/>
                    </a:ext>
                  </a:extLst>
                </p:cNvPr>
                <p:cNvSpPr/>
                <p:nvPr/>
              </p:nvSpPr>
              <p:spPr>
                <a:xfrm>
                  <a:off x="10682716" y="1833745"/>
                  <a:ext cx="53492" cy="26358"/>
                </a:xfrm>
                <a:custGeom>
                  <a:avLst/>
                  <a:gdLst>
                    <a:gd name="connsiteX0" fmla="*/ 0 w 53492"/>
                    <a:gd name="connsiteY0" fmla="*/ 0 h 26358"/>
                    <a:gd name="connsiteX1" fmla="*/ 53492 w 53492"/>
                    <a:gd name="connsiteY1" fmla="*/ 0 h 263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3492" h="26358">
                      <a:moveTo>
                        <a:pt x="0" y="0"/>
                      </a:moveTo>
                      <a:lnTo>
                        <a:pt x="53492" y="0"/>
                      </a:lnTo>
                    </a:path>
                  </a:pathLst>
                </a:custGeom>
                <a:ln w="28575" cap="flat">
                  <a:solidFill>
                    <a:schemeClr val="tx1">
                      <a:lumMod val="50000"/>
                    </a:schemeClr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 sz="2394"/>
                </a:p>
              </p:txBody>
            </p:sp>
            <p:sp>
              <p:nvSpPr>
                <p:cNvPr id="136" name="Freeform 135">
                  <a:extLst>
                    <a:ext uri="{FF2B5EF4-FFF2-40B4-BE49-F238E27FC236}">
                      <a16:creationId xmlns:a16="http://schemas.microsoft.com/office/drawing/2014/main" id="{DBCE59CB-0B0A-C6D1-0A30-8F8BBFC7EEBE}"/>
                    </a:ext>
                  </a:extLst>
                </p:cNvPr>
                <p:cNvSpPr/>
                <p:nvPr/>
              </p:nvSpPr>
              <p:spPr>
                <a:xfrm>
                  <a:off x="10789701" y="1754669"/>
                  <a:ext cx="53492" cy="26358"/>
                </a:xfrm>
                <a:custGeom>
                  <a:avLst/>
                  <a:gdLst>
                    <a:gd name="connsiteX0" fmla="*/ 0 w 53492"/>
                    <a:gd name="connsiteY0" fmla="*/ 0 h 26358"/>
                    <a:gd name="connsiteX1" fmla="*/ 53492 w 53492"/>
                    <a:gd name="connsiteY1" fmla="*/ 0 h 263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3492" h="26358">
                      <a:moveTo>
                        <a:pt x="0" y="0"/>
                      </a:moveTo>
                      <a:lnTo>
                        <a:pt x="53492" y="0"/>
                      </a:lnTo>
                    </a:path>
                  </a:pathLst>
                </a:custGeom>
                <a:ln w="28575" cap="flat">
                  <a:solidFill>
                    <a:schemeClr val="tx1">
                      <a:lumMod val="50000"/>
                    </a:schemeClr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 sz="2394"/>
                </a:p>
              </p:txBody>
            </p:sp>
            <p:sp>
              <p:nvSpPr>
                <p:cNvPr id="137" name="Freeform 136">
                  <a:extLst>
                    <a:ext uri="{FF2B5EF4-FFF2-40B4-BE49-F238E27FC236}">
                      <a16:creationId xmlns:a16="http://schemas.microsoft.com/office/drawing/2014/main" id="{51AABD4A-DA26-D660-7D21-3726F402322E}"/>
                    </a:ext>
                  </a:extLst>
                </p:cNvPr>
                <p:cNvSpPr/>
                <p:nvPr/>
              </p:nvSpPr>
              <p:spPr>
                <a:xfrm>
                  <a:off x="10896685" y="1807386"/>
                  <a:ext cx="53492" cy="26358"/>
                </a:xfrm>
                <a:custGeom>
                  <a:avLst/>
                  <a:gdLst>
                    <a:gd name="connsiteX0" fmla="*/ 0 w 53492"/>
                    <a:gd name="connsiteY0" fmla="*/ 0 h 26358"/>
                    <a:gd name="connsiteX1" fmla="*/ 53492 w 53492"/>
                    <a:gd name="connsiteY1" fmla="*/ 0 h 263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3492" h="26358">
                      <a:moveTo>
                        <a:pt x="0" y="0"/>
                      </a:moveTo>
                      <a:lnTo>
                        <a:pt x="53492" y="0"/>
                      </a:lnTo>
                    </a:path>
                  </a:pathLst>
                </a:custGeom>
                <a:ln w="28575" cap="flat">
                  <a:solidFill>
                    <a:schemeClr val="tx1">
                      <a:lumMod val="50000"/>
                    </a:schemeClr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 sz="2394"/>
                </a:p>
              </p:txBody>
            </p:sp>
            <p:sp>
              <p:nvSpPr>
                <p:cNvPr id="138" name="Freeform 137">
                  <a:extLst>
                    <a:ext uri="{FF2B5EF4-FFF2-40B4-BE49-F238E27FC236}">
                      <a16:creationId xmlns:a16="http://schemas.microsoft.com/office/drawing/2014/main" id="{F566D981-661A-8DD8-6C33-F70FC042CEEE}"/>
                    </a:ext>
                  </a:extLst>
                </p:cNvPr>
                <p:cNvSpPr/>
                <p:nvPr/>
              </p:nvSpPr>
              <p:spPr>
                <a:xfrm>
                  <a:off x="11003669" y="1701953"/>
                  <a:ext cx="53492" cy="26358"/>
                </a:xfrm>
                <a:custGeom>
                  <a:avLst/>
                  <a:gdLst>
                    <a:gd name="connsiteX0" fmla="*/ 0 w 53492"/>
                    <a:gd name="connsiteY0" fmla="*/ 0 h 26358"/>
                    <a:gd name="connsiteX1" fmla="*/ 53492 w 53492"/>
                    <a:gd name="connsiteY1" fmla="*/ 0 h 263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3492" h="26358">
                      <a:moveTo>
                        <a:pt x="0" y="0"/>
                      </a:moveTo>
                      <a:lnTo>
                        <a:pt x="53492" y="0"/>
                      </a:lnTo>
                    </a:path>
                  </a:pathLst>
                </a:custGeom>
                <a:ln w="28575" cap="flat">
                  <a:solidFill>
                    <a:schemeClr val="tx1">
                      <a:lumMod val="50000"/>
                    </a:schemeClr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 sz="2394"/>
                </a:p>
              </p:txBody>
            </p:sp>
            <p:sp>
              <p:nvSpPr>
                <p:cNvPr id="139" name="Freeform 138">
                  <a:extLst>
                    <a:ext uri="{FF2B5EF4-FFF2-40B4-BE49-F238E27FC236}">
                      <a16:creationId xmlns:a16="http://schemas.microsoft.com/office/drawing/2014/main" id="{F68B574B-2319-C5C8-7639-5E3FD4F0D231}"/>
                    </a:ext>
                  </a:extLst>
                </p:cNvPr>
                <p:cNvSpPr/>
                <p:nvPr/>
              </p:nvSpPr>
              <p:spPr>
                <a:xfrm>
                  <a:off x="11110653" y="1781028"/>
                  <a:ext cx="53492" cy="26358"/>
                </a:xfrm>
                <a:custGeom>
                  <a:avLst/>
                  <a:gdLst>
                    <a:gd name="connsiteX0" fmla="*/ 0 w 53492"/>
                    <a:gd name="connsiteY0" fmla="*/ 0 h 26358"/>
                    <a:gd name="connsiteX1" fmla="*/ 53492 w 53492"/>
                    <a:gd name="connsiteY1" fmla="*/ 0 h 263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3492" h="26358">
                      <a:moveTo>
                        <a:pt x="0" y="0"/>
                      </a:moveTo>
                      <a:lnTo>
                        <a:pt x="53492" y="0"/>
                      </a:lnTo>
                    </a:path>
                  </a:pathLst>
                </a:custGeom>
                <a:ln w="28575" cap="flat">
                  <a:solidFill>
                    <a:schemeClr val="tx1">
                      <a:lumMod val="50000"/>
                    </a:schemeClr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 sz="2394"/>
                </a:p>
              </p:txBody>
            </p:sp>
            <p:sp>
              <p:nvSpPr>
                <p:cNvPr id="140" name="Freeform 139">
                  <a:extLst>
                    <a:ext uri="{FF2B5EF4-FFF2-40B4-BE49-F238E27FC236}">
                      <a16:creationId xmlns:a16="http://schemas.microsoft.com/office/drawing/2014/main" id="{4BE8BB76-64C9-9E5D-A238-1844D10505A2}"/>
                    </a:ext>
                  </a:extLst>
                </p:cNvPr>
                <p:cNvSpPr/>
                <p:nvPr/>
              </p:nvSpPr>
              <p:spPr>
                <a:xfrm>
                  <a:off x="11164145" y="1675594"/>
                  <a:ext cx="53492" cy="26358"/>
                </a:xfrm>
                <a:custGeom>
                  <a:avLst/>
                  <a:gdLst>
                    <a:gd name="connsiteX0" fmla="*/ 0 w 53492"/>
                    <a:gd name="connsiteY0" fmla="*/ 0 h 26358"/>
                    <a:gd name="connsiteX1" fmla="*/ 53492 w 53492"/>
                    <a:gd name="connsiteY1" fmla="*/ 0 h 263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3492" h="26358">
                      <a:moveTo>
                        <a:pt x="0" y="0"/>
                      </a:moveTo>
                      <a:lnTo>
                        <a:pt x="53492" y="0"/>
                      </a:lnTo>
                    </a:path>
                  </a:pathLst>
                </a:custGeom>
                <a:ln w="28575" cap="flat">
                  <a:solidFill>
                    <a:schemeClr val="tx1">
                      <a:lumMod val="50000"/>
                    </a:schemeClr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 sz="2394"/>
                </a:p>
              </p:txBody>
            </p:sp>
            <p:sp>
              <p:nvSpPr>
                <p:cNvPr id="141" name="Freeform 140">
                  <a:extLst>
                    <a:ext uri="{FF2B5EF4-FFF2-40B4-BE49-F238E27FC236}">
                      <a16:creationId xmlns:a16="http://schemas.microsoft.com/office/drawing/2014/main" id="{3B74E8CB-3B03-DE3F-5DFC-ABC6C9167B7E}"/>
                    </a:ext>
                  </a:extLst>
                </p:cNvPr>
                <p:cNvSpPr/>
                <p:nvPr/>
              </p:nvSpPr>
              <p:spPr>
                <a:xfrm>
                  <a:off x="11271129" y="1728311"/>
                  <a:ext cx="53492" cy="26358"/>
                </a:xfrm>
                <a:custGeom>
                  <a:avLst/>
                  <a:gdLst>
                    <a:gd name="connsiteX0" fmla="*/ 0 w 53492"/>
                    <a:gd name="connsiteY0" fmla="*/ 0 h 26358"/>
                    <a:gd name="connsiteX1" fmla="*/ 53492 w 53492"/>
                    <a:gd name="connsiteY1" fmla="*/ 0 h 263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3492" h="26358">
                      <a:moveTo>
                        <a:pt x="0" y="0"/>
                      </a:moveTo>
                      <a:lnTo>
                        <a:pt x="53492" y="0"/>
                      </a:lnTo>
                    </a:path>
                  </a:pathLst>
                </a:custGeom>
                <a:ln w="28575" cap="flat">
                  <a:solidFill>
                    <a:schemeClr val="tx1">
                      <a:lumMod val="50000"/>
                    </a:schemeClr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 sz="2394"/>
                </a:p>
              </p:txBody>
            </p:sp>
          </p:grpSp>
        </p:grp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B1FA9AB9-163C-4798-6E7D-82C038144E89}"/>
              </a:ext>
            </a:extLst>
          </p:cNvPr>
          <p:cNvGrpSpPr/>
          <p:nvPr/>
        </p:nvGrpSpPr>
        <p:grpSpPr>
          <a:xfrm>
            <a:off x="6829334" y="2840081"/>
            <a:ext cx="1515913" cy="1515913"/>
            <a:chOff x="642131" y="2133041"/>
            <a:chExt cx="1139755" cy="1139755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4C83752-CD62-C98E-69FE-EC5E799E9055}"/>
                </a:ext>
              </a:extLst>
            </p:cNvPr>
            <p:cNvSpPr/>
            <p:nvPr/>
          </p:nvSpPr>
          <p:spPr>
            <a:xfrm>
              <a:off x="642131" y="2133041"/>
              <a:ext cx="1139755" cy="1139755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  <a:ln w="3175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4"/>
            </a:p>
          </p:txBody>
        </p:sp>
        <p:grpSp>
          <p:nvGrpSpPr>
            <p:cNvPr id="164" name="Graphic 162">
              <a:extLst>
                <a:ext uri="{FF2B5EF4-FFF2-40B4-BE49-F238E27FC236}">
                  <a16:creationId xmlns:a16="http://schemas.microsoft.com/office/drawing/2014/main" id="{529A35D0-188E-0F81-8702-7B6F4721F8C0}"/>
                </a:ext>
              </a:extLst>
            </p:cNvPr>
            <p:cNvGrpSpPr/>
            <p:nvPr/>
          </p:nvGrpSpPr>
          <p:grpSpPr>
            <a:xfrm>
              <a:off x="826620" y="2354233"/>
              <a:ext cx="770774" cy="689557"/>
              <a:chOff x="826620" y="2354233"/>
              <a:chExt cx="770774" cy="689557"/>
            </a:xfrm>
            <a:noFill/>
          </p:grpSpPr>
          <p:sp>
            <p:nvSpPr>
              <p:cNvPr id="174" name="Freeform 173">
                <a:extLst>
                  <a:ext uri="{FF2B5EF4-FFF2-40B4-BE49-F238E27FC236}">
                    <a16:creationId xmlns:a16="http://schemas.microsoft.com/office/drawing/2014/main" id="{5A84522E-C55B-2025-BBA8-F5E54A49E980}"/>
                  </a:ext>
                </a:extLst>
              </p:cNvPr>
              <p:cNvSpPr/>
              <p:nvPr/>
            </p:nvSpPr>
            <p:spPr>
              <a:xfrm>
                <a:off x="1210172" y="2354233"/>
                <a:ext cx="387222" cy="686357"/>
              </a:xfrm>
              <a:custGeom>
                <a:avLst/>
                <a:gdLst>
                  <a:gd name="connsiteX0" fmla="*/ 1835 w 387222"/>
                  <a:gd name="connsiteY0" fmla="*/ 102770 h 686357"/>
                  <a:gd name="connsiteX1" fmla="*/ 106440 w 387222"/>
                  <a:gd name="connsiteY1" fmla="*/ 0 h 686357"/>
                  <a:gd name="connsiteX2" fmla="*/ 209210 w 387222"/>
                  <a:gd name="connsiteY2" fmla="*/ 73407 h 686357"/>
                  <a:gd name="connsiteX3" fmla="*/ 311980 w 387222"/>
                  <a:gd name="connsiteY3" fmla="*/ 198199 h 686357"/>
                  <a:gd name="connsiteX4" fmla="*/ 311980 w 387222"/>
                  <a:gd name="connsiteY4" fmla="*/ 212881 h 686357"/>
                  <a:gd name="connsiteX5" fmla="*/ 387222 w 387222"/>
                  <a:gd name="connsiteY5" fmla="*/ 350519 h 686357"/>
                  <a:gd name="connsiteX6" fmla="*/ 354189 w 387222"/>
                  <a:gd name="connsiteY6" fmla="*/ 455125 h 686357"/>
                  <a:gd name="connsiteX7" fmla="*/ 356024 w 387222"/>
                  <a:gd name="connsiteY7" fmla="*/ 502839 h 686357"/>
                  <a:gd name="connsiteX8" fmla="*/ 238573 w 387222"/>
                  <a:gd name="connsiteY8" fmla="*/ 605609 h 686357"/>
                  <a:gd name="connsiteX9" fmla="*/ 119287 w 387222"/>
                  <a:gd name="connsiteY9" fmla="*/ 686357 h 686357"/>
                  <a:gd name="connsiteX10" fmla="*/ 0 w 387222"/>
                  <a:gd name="connsiteY10" fmla="*/ 576247 h 686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7222" h="686357">
                    <a:moveTo>
                      <a:pt x="1835" y="102770"/>
                    </a:moveTo>
                    <a:cubicBezTo>
                      <a:pt x="1835" y="45880"/>
                      <a:pt x="49550" y="0"/>
                      <a:pt x="106440" y="0"/>
                    </a:cubicBezTo>
                    <a:cubicBezTo>
                      <a:pt x="152320" y="0"/>
                      <a:pt x="198199" y="31198"/>
                      <a:pt x="209210" y="73407"/>
                    </a:cubicBezTo>
                    <a:cubicBezTo>
                      <a:pt x="267936" y="75242"/>
                      <a:pt x="311980" y="130298"/>
                      <a:pt x="311980" y="198199"/>
                    </a:cubicBezTo>
                    <a:cubicBezTo>
                      <a:pt x="311980" y="203705"/>
                      <a:pt x="311980" y="209211"/>
                      <a:pt x="311980" y="212881"/>
                    </a:cubicBezTo>
                    <a:cubicBezTo>
                      <a:pt x="356024" y="233068"/>
                      <a:pt x="387222" y="286288"/>
                      <a:pt x="387222" y="350519"/>
                    </a:cubicBezTo>
                    <a:cubicBezTo>
                      <a:pt x="387222" y="390893"/>
                      <a:pt x="374376" y="427597"/>
                      <a:pt x="354189" y="455125"/>
                    </a:cubicBezTo>
                    <a:cubicBezTo>
                      <a:pt x="357860" y="469806"/>
                      <a:pt x="359695" y="486323"/>
                      <a:pt x="356024" y="502839"/>
                    </a:cubicBezTo>
                    <a:cubicBezTo>
                      <a:pt x="348684" y="570741"/>
                      <a:pt x="299134" y="612950"/>
                      <a:pt x="238573" y="605609"/>
                    </a:cubicBezTo>
                    <a:cubicBezTo>
                      <a:pt x="222056" y="647819"/>
                      <a:pt x="170672" y="686357"/>
                      <a:pt x="119287" y="686357"/>
                    </a:cubicBezTo>
                    <a:cubicBezTo>
                      <a:pt x="55055" y="686357"/>
                      <a:pt x="0" y="636808"/>
                      <a:pt x="0" y="576247"/>
                    </a:cubicBezTo>
                  </a:path>
                </a:pathLst>
              </a:custGeom>
              <a:solidFill>
                <a:schemeClr val="tx2">
                  <a:alpha val="50000"/>
                </a:schemeClr>
              </a:solidFill>
              <a:ln w="28575" cap="flat">
                <a:solidFill>
                  <a:schemeClr val="tx1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394"/>
              </a:p>
            </p:txBody>
          </p:sp>
          <p:sp>
            <p:nvSpPr>
              <p:cNvPr id="165" name="Freeform 164">
                <a:extLst>
                  <a:ext uri="{FF2B5EF4-FFF2-40B4-BE49-F238E27FC236}">
                    <a16:creationId xmlns:a16="http://schemas.microsoft.com/office/drawing/2014/main" id="{35D14ACC-6F57-080D-CC6A-C0EAE978C4D6}"/>
                  </a:ext>
                </a:extLst>
              </p:cNvPr>
              <p:cNvSpPr/>
              <p:nvPr/>
            </p:nvSpPr>
            <p:spPr>
              <a:xfrm>
                <a:off x="826620" y="2354233"/>
                <a:ext cx="385387" cy="689557"/>
              </a:xfrm>
              <a:custGeom>
                <a:avLst/>
                <a:gdLst>
                  <a:gd name="connsiteX0" fmla="*/ 330332 w 385387"/>
                  <a:gd name="connsiteY0" fmla="*/ 673511 h 689557"/>
                  <a:gd name="connsiteX1" fmla="*/ 385387 w 385387"/>
                  <a:gd name="connsiteY1" fmla="*/ 579917 h 689557"/>
                  <a:gd name="connsiteX2" fmla="*/ 385387 w 385387"/>
                  <a:gd name="connsiteY2" fmla="*/ 423927 h 689557"/>
                  <a:gd name="connsiteX3" fmla="*/ 385387 w 385387"/>
                  <a:gd name="connsiteY3" fmla="*/ 102770 h 689557"/>
                  <a:gd name="connsiteX4" fmla="*/ 284452 w 385387"/>
                  <a:gd name="connsiteY4" fmla="*/ 0 h 689557"/>
                  <a:gd name="connsiteX5" fmla="*/ 183518 w 385387"/>
                  <a:gd name="connsiteY5" fmla="*/ 75242 h 689557"/>
                  <a:gd name="connsiteX6" fmla="*/ 80748 w 385387"/>
                  <a:gd name="connsiteY6" fmla="*/ 198199 h 689557"/>
                  <a:gd name="connsiteX7" fmla="*/ 82583 w 385387"/>
                  <a:gd name="connsiteY7" fmla="*/ 212881 h 689557"/>
                  <a:gd name="connsiteX8" fmla="*/ 0 w 385387"/>
                  <a:gd name="connsiteY8" fmla="*/ 350519 h 689557"/>
                  <a:gd name="connsiteX9" fmla="*/ 42209 w 385387"/>
                  <a:gd name="connsiteY9" fmla="*/ 456960 h 689557"/>
                  <a:gd name="connsiteX10" fmla="*/ 40374 w 385387"/>
                  <a:gd name="connsiteY10" fmla="*/ 504675 h 689557"/>
                  <a:gd name="connsiteX11" fmla="*/ 167001 w 385387"/>
                  <a:gd name="connsiteY11" fmla="*/ 607445 h 689557"/>
                  <a:gd name="connsiteX12" fmla="*/ 222056 w 385387"/>
                  <a:gd name="connsiteY12" fmla="*/ 680852 h 689557"/>
                  <a:gd name="connsiteX13" fmla="*/ 330332 w 385387"/>
                  <a:gd name="connsiteY13" fmla="*/ 673511 h 689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85387" h="689557">
                    <a:moveTo>
                      <a:pt x="330332" y="673511"/>
                    </a:moveTo>
                    <a:cubicBezTo>
                      <a:pt x="363365" y="653324"/>
                      <a:pt x="385387" y="618456"/>
                      <a:pt x="385387" y="579917"/>
                    </a:cubicBezTo>
                    <a:lnTo>
                      <a:pt x="385387" y="423927"/>
                    </a:lnTo>
                    <a:lnTo>
                      <a:pt x="385387" y="102770"/>
                    </a:lnTo>
                    <a:cubicBezTo>
                      <a:pt x="385387" y="45880"/>
                      <a:pt x="341343" y="0"/>
                      <a:pt x="284452" y="0"/>
                    </a:cubicBezTo>
                    <a:cubicBezTo>
                      <a:pt x="238573" y="0"/>
                      <a:pt x="196364" y="33033"/>
                      <a:pt x="183518" y="75242"/>
                    </a:cubicBezTo>
                    <a:cubicBezTo>
                      <a:pt x="124792" y="77078"/>
                      <a:pt x="80748" y="130298"/>
                      <a:pt x="80748" y="198199"/>
                    </a:cubicBezTo>
                    <a:cubicBezTo>
                      <a:pt x="80748" y="203705"/>
                      <a:pt x="80748" y="209211"/>
                      <a:pt x="82583" y="212881"/>
                    </a:cubicBezTo>
                    <a:cubicBezTo>
                      <a:pt x="38539" y="233068"/>
                      <a:pt x="0" y="286288"/>
                      <a:pt x="0" y="350519"/>
                    </a:cubicBezTo>
                    <a:cubicBezTo>
                      <a:pt x="0" y="390893"/>
                      <a:pt x="22022" y="429432"/>
                      <a:pt x="42209" y="456960"/>
                    </a:cubicBezTo>
                    <a:cubicBezTo>
                      <a:pt x="38539" y="471641"/>
                      <a:pt x="38539" y="488158"/>
                      <a:pt x="40374" y="504675"/>
                    </a:cubicBezTo>
                    <a:cubicBezTo>
                      <a:pt x="47715" y="572576"/>
                      <a:pt x="106440" y="614785"/>
                      <a:pt x="167001" y="607445"/>
                    </a:cubicBezTo>
                    <a:cubicBezTo>
                      <a:pt x="172507" y="640478"/>
                      <a:pt x="194529" y="668006"/>
                      <a:pt x="222056" y="680852"/>
                    </a:cubicBezTo>
                    <a:cubicBezTo>
                      <a:pt x="256925" y="699204"/>
                      <a:pt x="311980" y="684522"/>
                      <a:pt x="330332" y="673511"/>
                    </a:cubicBezTo>
                    <a:close/>
                  </a:path>
                </a:pathLst>
              </a:custGeom>
              <a:noFill/>
              <a:ln w="28575" cap="flat">
                <a:solidFill>
                  <a:schemeClr val="tx1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394"/>
              </a:p>
            </p:txBody>
          </p:sp>
          <p:sp>
            <p:nvSpPr>
              <p:cNvPr id="166" name="Freeform 165">
                <a:extLst>
                  <a:ext uri="{FF2B5EF4-FFF2-40B4-BE49-F238E27FC236}">
                    <a16:creationId xmlns:a16="http://schemas.microsoft.com/office/drawing/2014/main" id="{B5A71073-9B84-9F55-444F-C505A39CC334}"/>
                  </a:ext>
                </a:extLst>
              </p:cNvPr>
              <p:cNvSpPr/>
              <p:nvPr/>
            </p:nvSpPr>
            <p:spPr>
              <a:xfrm>
                <a:off x="1010138" y="2429476"/>
                <a:ext cx="110110" cy="128462"/>
              </a:xfrm>
              <a:custGeom>
                <a:avLst/>
                <a:gdLst>
                  <a:gd name="connsiteX0" fmla="*/ 110111 w 110110"/>
                  <a:gd name="connsiteY0" fmla="*/ 128463 h 128462"/>
                  <a:gd name="connsiteX1" fmla="*/ 0 w 110110"/>
                  <a:gd name="connsiteY1" fmla="*/ 36704 h 128462"/>
                  <a:gd name="connsiteX2" fmla="*/ 0 w 110110"/>
                  <a:gd name="connsiteY2" fmla="*/ 0 h 12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0110" h="128462">
                    <a:moveTo>
                      <a:pt x="110111" y="128463"/>
                    </a:moveTo>
                    <a:cubicBezTo>
                      <a:pt x="53220" y="128463"/>
                      <a:pt x="0" y="93594"/>
                      <a:pt x="0" y="36704"/>
                    </a:cubicBezTo>
                    <a:cubicBezTo>
                      <a:pt x="0" y="25693"/>
                      <a:pt x="0" y="11011"/>
                      <a:pt x="0" y="0"/>
                    </a:cubicBezTo>
                  </a:path>
                </a:pathLst>
              </a:custGeom>
              <a:noFill/>
              <a:ln w="28575" cap="flat">
                <a:solidFill>
                  <a:schemeClr val="tx1">
                    <a:lumMod val="5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sz="2394"/>
              </a:p>
            </p:txBody>
          </p:sp>
          <p:sp>
            <p:nvSpPr>
              <p:cNvPr id="167" name="Freeform 166">
                <a:extLst>
                  <a:ext uri="{FF2B5EF4-FFF2-40B4-BE49-F238E27FC236}">
                    <a16:creationId xmlns:a16="http://schemas.microsoft.com/office/drawing/2014/main" id="{1278DEC5-5E9A-1370-D850-ED786BC3D4E1}"/>
                  </a:ext>
                </a:extLst>
              </p:cNvPr>
              <p:cNvSpPr/>
              <p:nvPr/>
            </p:nvSpPr>
            <p:spPr>
              <a:xfrm>
                <a:off x="975270" y="2626066"/>
                <a:ext cx="238573" cy="75006"/>
              </a:xfrm>
              <a:custGeom>
                <a:avLst/>
                <a:gdLst>
                  <a:gd name="connsiteX0" fmla="*/ 0 w 238573"/>
                  <a:gd name="connsiteY0" fmla="*/ 73181 h 75006"/>
                  <a:gd name="connsiteX1" fmla="*/ 108275 w 238573"/>
                  <a:gd name="connsiteY1" fmla="*/ 36478 h 75006"/>
                  <a:gd name="connsiteX2" fmla="*/ 227562 w 238573"/>
                  <a:gd name="connsiteY2" fmla="*/ 30972 h 75006"/>
                  <a:gd name="connsiteX3" fmla="*/ 238573 w 238573"/>
                  <a:gd name="connsiteY3" fmla="*/ 60335 h 75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8573" h="75006">
                    <a:moveTo>
                      <a:pt x="0" y="73181"/>
                    </a:moveTo>
                    <a:cubicBezTo>
                      <a:pt x="40374" y="78687"/>
                      <a:pt x="78913" y="73181"/>
                      <a:pt x="108275" y="36478"/>
                    </a:cubicBezTo>
                    <a:cubicBezTo>
                      <a:pt x="144979" y="-13072"/>
                      <a:pt x="192694" y="-9402"/>
                      <a:pt x="227562" y="30972"/>
                    </a:cubicBezTo>
                    <a:cubicBezTo>
                      <a:pt x="233068" y="38313"/>
                      <a:pt x="238573" y="49324"/>
                      <a:pt x="238573" y="60335"/>
                    </a:cubicBezTo>
                  </a:path>
                </a:pathLst>
              </a:custGeom>
              <a:noFill/>
              <a:ln w="28575" cap="flat">
                <a:solidFill>
                  <a:schemeClr val="tx1">
                    <a:lumMod val="5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sz="2394"/>
              </a:p>
            </p:txBody>
          </p:sp>
          <p:sp>
            <p:nvSpPr>
              <p:cNvPr id="168" name="Freeform 167">
                <a:extLst>
                  <a:ext uri="{FF2B5EF4-FFF2-40B4-BE49-F238E27FC236}">
                    <a16:creationId xmlns:a16="http://schemas.microsoft.com/office/drawing/2014/main" id="{6FCDA3E1-6C02-C1F8-7D4A-7914A81D6A05}"/>
                  </a:ext>
                </a:extLst>
              </p:cNvPr>
              <p:cNvSpPr/>
              <p:nvPr/>
            </p:nvSpPr>
            <p:spPr>
              <a:xfrm>
                <a:off x="1114743" y="2442322"/>
                <a:ext cx="100934" cy="60580"/>
              </a:xfrm>
              <a:custGeom>
                <a:avLst/>
                <a:gdLst>
                  <a:gd name="connsiteX0" fmla="*/ 100935 w 100934"/>
                  <a:gd name="connsiteY0" fmla="*/ 58726 h 60580"/>
                  <a:gd name="connsiteX1" fmla="*/ 0 w 100934"/>
                  <a:gd name="connsiteY1" fmla="*/ 0 h 60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934" h="60580">
                    <a:moveTo>
                      <a:pt x="100935" y="58726"/>
                    </a:moveTo>
                    <a:cubicBezTo>
                      <a:pt x="55055" y="67902"/>
                      <a:pt x="14681" y="42209"/>
                      <a:pt x="0" y="0"/>
                    </a:cubicBezTo>
                  </a:path>
                </a:pathLst>
              </a:custGeom>
              <a:noFill/>
              <a:ln w="28575" cap="flat">
                <a:solidFill>
                  <a:schemeClr val="tx1">
                    <a:lumMod val="5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sz="2394"/>
              </a:p>
            </p:txBody>
          </p:sp>
          <p:sp>
            <p:nvSpPr>
              <p:cNvPr id="169" name="Freeform 168">
                <a:extLst>
                  <a:ext uri="{FF2B5EF4-FFF2-40B4-BE49-F238E27FC236}">
                    <a16:creationId xmlns:a16="http://schemas.microsoft.com/office/drawing/2014/main" id="{AE4199C4-9ECF-9699-621C-46164DBBBB47}"/>
                  </a:ext>
                </a:extLst>
              </p:cNvPr>
              <p:cNvSpPr/>
              <p:nvPr/>
            </p:nvSpPr>
            <p:spPr>
              <a:xfrm>
                <a:off x="1120249" y="2869919"/>
                <a:ext cx="91758" cy="55055"/>
              </a:xfrm>
              <a:custGeom>
                <a:avLst/>
                <a:gdLst>
                  <a:gd name="connsiteX0" fmla="*/ 91759 w 91758"/>
                  <a:gd name="connsiteY0" fmla="*/ 0 h 55055"/>
                  <a:gd name="connsiteX1" fmla="*/ 0 w 91758"/>
                  <a:gd name="connsiteY1" fmla="*/ 55055 h 55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1758" h="55055">
                    <a:moveTo>
                      <a:pt x="91759" y="0"/>
                    </a:moveTo>
                    <a:cubicBezTo>
                      <a:pt x="44044" y="0"/>
                      <a:pt x="14681" y="12846"/>
                      <a:pt x="0" y="55055"/>
                    </a:cubicBezTo>
                  </a:path>
                </a:pathLst>
              </a:custGeom>
              <a:noFill/>
              <a:ln w="28575" cap="flat">
                <a:solidFill>
                  <a:schemeClr val="tx1">
                    <a:lumMod val="5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sz="2394"/>
              </a:p>
            </p:txBody>
          </p:sp>
          <p:sp>
            <p:nvSpPr>
              <p:cNvPr id="170" name="Freeform 169">
                <a:extLst>
                  <a:ext uri="{FF2B5EF4-FFF2-40B4-BE49-F238E27FC236}">
                    <a16:creationId xmlns:a16="http://schemas.microsoft.com/office/drawing/2014/main" id="{7ABE5DD7-3938-7100-B87D-D202B8D9E1E1}"/>
                  </a:ext>
                </a:extLst>
              </p:cNvPr>
              <p:cNvSpPr/>
              <p:nvPr/>
            </p:nvSpPr>
            <p:spPr>
              <a:xfrm>
                <a:off x="982610" y="2530411"/>
                <a:ext cx="58725" cy="58725"/>
              </a:xfrm>
              <a:custGeom>
                <a:avLst/>
                <a:gdLst>
                  <a:gd name="connsiteX0" fmla="*/ 58726 w 58725"/>
                  <a:gd name="connsiteY0" fmla="*/ 0 h 58725"/>
                  <a:gd name="connsiteX1" fmla="*/ 0 w 58725"/>
                  <a:gd name="connsiteY1" fmla="*/ 58726 h 58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725" h="58725">
                    <a:moveTo>
                      <a:pt x="58726" y="0"/>
                    </a:moveTo>
                    <a:cubicBezTo>
                      <a:pt x="29363" y="7341"/>
                      <a:pt x="0" y="29363"/>
                      <a:pt x="0" y="58726"/>
                    </a:cubicBezTo>
                  </a:path>
                </a:pathLst>
              </a:custGeom>
              <a:noFill/>
              <a:ln w="28575" cap="flat">
                <a:solidFill>
                  <a:schemeClr val="tx1">
                    <a:lumMod val="5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sz="2394"/>
              </a:p>
            </p:txBody>
          </p:sp>
          <p:sp>
            <p:nvSpPr>
              <p:cNvPr id="171" name="Freeform 170">
                <a:extLst>
                  <a:ext uri="{FF2B5EF4-FFF2-40B4-BE49-F238E27FC236}">
                    <a16:creationId xmlns:a16="http://schemas.microsoft.com/office/drawing/2014/main" id="{F3BE6848-E621-1C6D-E4F8-C064144AA6DB}"/>
                  </a:ext>
                </a:extLst>
              </p:cNvPr>
              <p:cNvSpPr/>
              <p:nvPr/>
            </p:nvSpPr>
            <p:spPr>
              <a:xfrm>
                <a:off x="936731" y="2814863"/>
                <a:ext cx="73407" cy="55055"/>
              </a:xfrm>
              <a:custGeom>
                <a:avLst/>
                <a:gdLst>
                  <a:gd name="connsiteX0" fmla="*/ 0 w 73407"/>
                  <a:gd name="connsiteY0" fmla="*/ 0 h 55055"/>
                  <a:gd name="connsiteX1" fmla="*/ 55055 w 73407"/>
                  <a:gd name="connsiteY1" fmla="*/ 55055 h 55055"/>
                  <a:gd name="connsiteX2" fmla="*/ 73407 w 73407"/>
                  <a:gd name="connsiteY2" fmla="*/ 55055 h 55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3407" h="55055">
                    <a:moveTo>
                      <a:pt x="0" y="0"/>
                    </a:moveTo>
                    <a:cubicBezTo>
                      <a:pt x="0" y="29363"/>
                      <a:pt x="20187" y="55055"/>
                      <a:pt x="55055" y="55055"/>
                    </a:cubicBezTo>
                    <a:lnTo>
                      <a:pt x="73407" y="55055"/>
                    </a:lnTo>
                  </a:path>
                </a:pathLst>
              </a:custGeom>
              <a:noFill/>
              <a:ln w="28575" cap="flat">
                <a:solidFill>
                  <a:schemeClr val="tx1">
                    <a:lumMod val="5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sz="2394"/>
              </a:p>
            </p:txBody>
          </p:sp>
          <p:sp>
            <p:nvSpPr>
              <p:cNvPr id="172" name="Freeform 171">
                <a:extLst>
                  <a:ext uri="{FF2B5EF4-FFF2-40B4-BE49-F238E27FC236}">
                    <a16:creationId xmlns:a16="http://schemas.microsoft.com/office/drawing/2014/main" id="{2696936E-D9CD-F8F4-38B5-B87BA1B804F4}"/>
                  </a:ext>
                </a:extLst>
              </p:cNvPr>
              <p:cNvSpPr/>
              <p:nvPr/>
            </p:nvSpPr>
            <p:spPr>
              <a:xfrm>
                <a:off x="991786" y="2759808"/>
                <a:ext cx="146814" cy="201869"/>
              </a:xfrm>
              <a:custGeom>
                <a:avLst/>
                <a:gdLst>
                  <a:gd name="connsiteX0" fmla="*/ 146814 w 146814"/>
                  <a:gd name="connsiteY0" fmla="*/ 0 h 201869"/>
                  <a:gd name="connsiteX1" fmla="*/ 91759 w 146814"/>
                  <a:gd name="connsiteY1" fmla="*/ 55055 h 201869"/>
                  <a:gd name="connsiteX2" fmla="*/ 91759 w 146814"/>
                  <a:gd name="connsiteY2" fmla="*/ 73407 h 201869"/>
                  <a:gd name="connsiteX3" fmla="*/ 0 w 146814"/>
                  <a:gd name="connsiteY3" fmla="*/ 165166 h 201869"/>
                  <a:gd name="connsiteX4" fmla="*/ 0 w 146814"/>
                  <a:gd name="connsiteY4" fmla="*/ 201870 h 201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814" h="201869">
                    <a:moveTo>
                      <a:pt x="146814" y="0"/>
                    </a:moveTo>
                    <a:cubicBezTo>
                      <a:pt x="119287" y="0"/>
                      <a:pt x="91759" y="16517"/>
                      <a:pt x="91759" y="55055"/>
                    </a:cubicBezTo>
                    <a:cubicBezTo>
                      <a:pt x="91759" y="60561"/>
                      <a:pt x="91759" y="67902"/>
                      <a:pt x="91759" y="73407"/>
                    </a:cubicBezTo>
                    <a:cubicBezTo>
                      <a:pt x="38539" y="73407"/>
                      <a:pt x="0" y="104605"/>
                      <a:pt x="0" y="165166"/>
                    </a:cubicBezTo>
                    <a:lnTo>
                      <a:pt x="0" y="201870"/>
                    </a:lnTo>
                  </a:path>
                </a:pathLst>
              </a:custGeom>
              <a:noFill/>
              <a:ln w="28575" cap="flat">
                <a:solidFill>
                  <a:schemeClr val="tx1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394"/>
              </a:p>
            </p:txBody>
          </p:sp>
          <p:sp>
            <p:nvSpPr>
              <p:cNvPr id="173" name="Freeform 172">
                <a:extLst>
                  <a:ext uri="{FF2B5EF4-FFF2-40B4-BE49-F238E27FC236}">
                    <a16:creationId xmlns:a16="http://schemas.microsoft.com/office/drawing/2014/main" id="{0B06383B-0B77-D582-CC15-8C147405E34D}"/>
                  </a:ext>
                </a:extLst>
              </p:cNvPr>
              <p:cNvSpPr/>
              <p:nvPr/>
            </p:nvSpPr>
            <p:spPr>
              <a:xfrm>
                <a:off x="923885" y="2647862"/>
                <a:ext cx="51384" cy="102770"/>
              </a:xfrm>
              <a:custGeom>
                <a:avLst/>
                <a:gdLst>
                  <a:gd name="connsiteX0" fmla="*/ 0 w 51384"/>
                  <a:gd name="connsiteY0" fmla="*/ 0 h 102770"/>
                  <a:gd name="connsiteX1" fmla="*/ 51385 w 51384"/>
                  <a:gd name="connsiteY1" fmla="*/ 51385 h 102770"/>
                  <a:gd name="connsiteX2" fmla="*/ 0 w 51384"/>
                  <a:gd name="connsiteY2" fmla="*/ 102770 h 102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1384" h="102770">
                    <a:moveTo>
                      <a:pt x="0" y="0"/>
                    </a:moveTo>
                    <a:cubicBezTo>
                      <a:pt x="27528" y="0"/>
                      <a:pt x="51385" y="23857"/>
                      <a:pt x="51385" y="51385"/>
                    </a:cubicBezTo>
                    <a:cubicBezTo>
                      <a:pt x="51385" y="78913"/>
                      <a:pt x="27528" y="102770"/>
                      <a:pt x="0" y="102770"/>
                    </a:cubicBezTo>
                  </a:path>
                </a:pathLst>
              </a:custGeom>
              <a:noFill/>
              <a:ln w="28575" cap="flat">
                <a:solidFill>
                  <a:schemeClr val="tx1">
                    <a:lumMod val="5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sz="2394"/>
              </a:p>
            </p:txBody>
          </p:sp>
          <p:sp>
            <p:nvSpPr>
              <p:cNvPr id="175" name="Freeform 174">
                <a:extLst>
                  <a:ext uri="{FF2B5EF4-FFF2-40B4-BE49-F238E27FC236}">
                    <a16:creationId xmlns:a16="http://schemas.microsoft.com/office/drawing/2014/main" id="{CD3C6640-7421-3E64-07AB-63E942AD402B}"/>
                  </a:ext>
                </a:extLst>
              </p:cNvPr>
              <p:cNvSpPr/>
              <p:nvPr/>
            </p:nvSpPr>
            <p:spPr>
              <a:xfrm>
                <a:off x="1303766" y="2530411"/>
                <a:ext cx="58725" cy="58725"/>
              </a:xfrm>
              <a:custGeom>
                <a:avLst/>
                <a:gdLst>
                  <a:gd name="connsiteX0" fmla="*/ 0 w 58725"/>
                  <a:gd name="connsiteY0" fmla="*/ 0 h 58725"/>
                  <a:gd name="connsiteX1" fmla="*/ 58726 w 58725"/>
                  <a:gd name="connsiteY1" fmla="*/ 58726 h 58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725" h="58725">
                    <a:moveTo>
                      <a:pt x="0" y="0"/>
                    </a:moveTo>
                    <a:cubicBezTo>
                      <a:pt x="29363" y="7341"/>
                      <a:pt x="58726" y="29363"/>
                      <a:pt x="58726" y="58726"/>
                    </a:cubicBezTo>
                  </a:path>
                </a:pathLst>
              </a:custGeom>
              <a:noFill/>
              <a:ln w="28575" cap="flat">
                <a:solidFill>
                  <a:schemeClr val="tx1">
                    <a:lumMod val="5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sz="2394"/>
              </a:p>
            </p:txBody>
          </p:sp>
          <p:sp>
            <p:nvSpPr>
              <p:cNvPr id="176" name="Freeform 175">
                <a:extLst>
                  <a:ext uri="{FF2B5EF4-FFF2-40B4-BE49-F238E27FC236}">
                    <a16:creationId xmlns:a16="http://schemas.microsoft.com/office/drawing/2014/main" id="{B9AC7413-A093-6006-50D0-47AA133B5BA7}"/>
                  </a:ext>
                </a:extLst>
              </p:cNvPr>
              <p:cNvSpPr/>
              <p:nvPr/>
            </p:nvSpPr>
            <p:spPr>
              <a:xfrm>
                <a:off x="1212008" y="2479026"/>
                <a:ext cx="121121" cy="95429"/>
              </a:xfrm>
              <a:custGeom>
                <a:avLst/>
                <a:gdLst>
                  <a:gd name="connsiteX0" fmla="*/ 121122 w 121121"/>
                  <a:gd name="connsiteY0" fmla="*/ 0 h 95429"/>
                  <a:gd name="connsiteX1" fmla="*/ 18352 w 121121"/>
                  <a:gd name="connsiteY1" fmla="*/ 95429 h 95429"/>
                  <a:gd name="connsiteX2" fmla="*/ 0 w 121121"/>
                  <a:gd name="connsiteY2" fmla="*/ 95429 h 95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1121" h="95429">
                    <a:moveTo>
                      <a:pt x="121122" y="0"/>
                    </a:moveTo>
                    <a:cubicBezTo>
                      <a:pt x="121122" y="53220"/>
                      <a:pt x="75242" y="95429"/>
                      <a:pt x="18352" y="95429"/>
                    </a:cubicBezTo>
                    <a:lnTo>
                      <a:pt x="0" y="95429"/>
                    </a:lnTo>
                  </a:path>
                </a:pathLst>
              </a:custGeom>
              <a:noFill/>
              <a:ln w="28575" cap="flat">
                <a:solidFill>
                  <a:schemeClr val="tx1">
                    <a:lumMod val="5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sz="2394"/>
              </a:p>
            </p:txBody>
          </p:sp>
          <p:sp>
            <p:nvSpPr>
              <p:cNvPr id="177" name="Freeform 176">
                <a:extLst>
                  <a:ext uri="{FF2B5EF4-FFF2-40B4-BE49-F238E27FC236}">
                    <a16:creationId xmlns:a16="http://schemas.microsoft.com/office/drawing/2014/main" id="{384E07E7-9B8E-2B75-A8EE-C5F3326418AA}"/>
                  </a:ext>
                </a:extLst>
              </p:cNvPr>
              <p:cNvSpPr/>
              <p:nvPr/>
            </p:nvSpPr>
            <p:spPr>
              <a:xfrm>
                <a:off x="1322118" y="2833215"/>
                <a:ext cx="91758" cy="91758"/>
              </a:xfrm>
              <a:custGeom>
                <a:avLst/>
                <a:gdLst>
                  <a:gd name="connsiteX0" fmla="*/ 91759 w 91758"/>
                  <a:gd name="connsiteY0" fmla="*/ 0 h 91758"/>
                  <a:gd name="connsiteX1" fmla="*/ 0 w 91758"/>
                  <a:gd name="connsiteY1" fmla="*/ 91759 h 91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1758" h="91758">
                    <a:moveTo>
                      <a:pt x="91759" y="0"/>
                    </a:moveTo>
                    <a:cubicBezTo>
                      <a:pt x="40374" y="0"/>
                      <a:pt x="0" y="27528"/>
                      <a:pt x="0" y="91759"/>
                    </a:cubicBezTo>
                  </a:path>
                </a:pathLst>
              </a:custGeom>
              <a:noFill/>
              <a:ln w="28575" cap="flat">
                <a:solidFill>
                  <a:schemeClr val="tx1">
                    <a:lumMod val="5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sz="2394"/>
              </a:p>
            </p:txBody>
          </p:sp>
          <p:sp>
            <p:nvSpPr>
              <p:cNvPr id="178" name="Freeform 177">
                <a:extLst>
                  <a:ext uri="{FF2B5EF4-FFF2-40B4-BE49-F238E27FC236}">
                    <a16:creationId xmlns:a16="http://schemas.microsoft.com/office/drawing/2014/main" id="{EA66F95D-9865-34D8-05A2-D8C329633127}"/>
                  </a:ext>
                </a:extLst>
              </p:cNvPr>
              <p:cNvSpPr/>
              <p:nvPr/>
            </p:nvSpPr>
            <p:spPr>
              <a:xfrm>
                <a:off x="1212008" y="2814863"/>
                <a:ext cx="135803" cy="45879"/>
              </a:xfrm>
              <a:custGeom>
                <a:avLst/>
                <a:gdLst>
                  <a:gd name="connsiteX0" fmla="*/ 135803 w 135803"/>
                  <a:gd name="connsiteY0" fmla="*/ 45880 h 45879"/>
                  <a:gd name="connsiteX1" fmla="*/ 0 w 135803"/>
                  <a:gd name="connsiteY1" fmla="*/ 0 h 45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5803" h="45879">
                    <a:moveTo>
                      <a:pt x="135803" y="45880"/>
                    </a:moveTo>
                    <a:cubicBezTo>
                      <a:pt x="110111" y="16517"/>
                      <a:pt x="69737" y="0"/>
                      <a:pt x="0" y="0"/>
                    </a:cubicBezTo>
                  </a:path>
                </a:pathLst>
              </a:custGeom>
              <a:noFill/>
              <a:ln w="28575" cap="flat">
                <a:solidFill>
                  <a:schemeClr val="tx1">
                    <a:lumMod val="5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sz="2394"/>
              </a:p>
            </p:txBody>
          </p:sp>
          <p:sp>
            <p:nvSpPr>
              <p:cNvPr id="179" name="Freeform 178">
                <a:extLst>
                  <a:ext uri="{FF2B5EF4-FFF2-40B4-BE49-F238E27FC236}">
                    <a16:creationId xmlns:a16="http://schemas.microsoft.com/office/drawing/2014/main" id="{796D931C-FC8A-081C-4317-161F2C8277A3}"/>
                  </a:ext>
                </a:extLst>
              </p:cNvPr>
              <p:cNvSpPr/>
              <p:nvPr/>
            </p:nvSpPr>
            <p:spPr>
              <a:xfrm>
                <a:off x="1437734" y="2524905"/>
                <a:ext cx="104605" cy="51385"/>
              </a:xfrm>
              <a:custGeom>
                <a:avLst/>
                <a:gdLst>
                  <a:gd name="connsiteX0" fmla="*/ 0 w 104605"/>
                  <a:gd name="connsiteY0" fmla="*/ 0 h 51385"/>
                  <a:gd name="connsiteX1" fmla="*/ 49550 w 104605"/>
                  <a:gd name="connsiteY1" fmla="*/ 51385 h 51385"/>
                  <a:gd name="connsiteX2" fmla="*/ 104605 w 104605"/>
                  <a:gd name="connsiteY2" fmla="*/ 51385 h 51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4605" h="51385">
                    <a:moveTo>
                      <a:pt x="0" y="0"/>
                    </a:moveTo>
                    <a:cubicBezTo>
                      <a:pt x="0" y="27528"/>
                      <a:pt x="22022" y="51385"/>
                      <a:pt x="49550" y="51385"/>
                    </a:cubicBezTo>
                    <a:lnTo>
                      <a:pt x="104605" y="51385"/>
                    </a:lnTo>
                  </a:path>
                </a:pathLst>
              </a:custGeom>
              <a:noFill/>
              <a:ln w="28575" cap="flat">
                <a:solidFill>
                  <a:schemeClr val="tx1">
                    <a:lumMod val="5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sz="2394"/>
              </a:p>
            </p:txBody>
          </p:sp>
          <p:sp>
            <p:nvSpPr>
              <p:cNvPr id="180" name="Freeform 179">
                <a:extLst>
                  <a:ext uri="{FF2B5EF4-FFF2-40B4-BE49-F238E27FC236}">
                    <a16:creationId xmlns:a16="http://schemas.microsoft.com/office/drawing/2014/main" id="{4DFDBA35-D202-5765-ACB4-12A940B0C80B}"/>
                  </a:ext>
                </a:extLst>
              </p:cNvPr>
              <p:cNvSpPr/>
              <p:nvPr/>
            </p:nvSpPr>
            <p:spPr>
              <a:xfrm>
                <a:off x="1450581" y="2662544"/>
                <a:ext cx="51384" cy="102770"/>
              </a:xfrm>
              <a:custGeom>
                <a:avLst/>
                <a:gdLst>
                  <a:gd name="connsiteX0" fmla="*/ 51385 w 51384"/>
                  <a:gd name="connsiteY0" fmla="*/ 0 h 102770"/>
                  <a:gd name="connsiteX1" fmla="*/ 0 w 51384"/>
                  <a:gd name="connsiteY1" fmla="*/ 51385 h 102770"/>
                  <a:gd name="connsiteX2" fmla="*/ 51385 w 51384"/>
                  <a:gd name="connsiteY2" fmla="*/ 102770 h 102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1384" h="102770">
                    <a:moveTo>
                      <a:pt x="51385" y="0"/>
                    </a:moveTo>
                    <a:cubicBezTo>
                      <a:pt x="23857" y="0"/>
                      <a:pt x="0" y="23857"/>
                      <a:pt x="0" y="51385"/>
                    </a:cubicBezTo>
                    <a:cubicBezTo>
                      <a:pt x="0" y="78913"/>
                      <a:pt x="23857" y="102770"/>
                      <a:pt x="51385" y="102770"/>
                    </a:cubicBezTo>
                  </a:path>
                </a:pathLst>
              </a:custGeom>
              <a:noFill/>
              <a:ln w="28575" cap="flat">
                <a:solidFill>
                  <a:schemeClr val="tx1">
                    <a:lumMod val="5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sz="2394"/>
              </a:p>
            </p:txBody>
          </p:sp>
          <p:sp>
            <p:nvSpPr>
              <p:cNvPr id="181" name="Freeform 180">
                <a:extLst>
                  <a:ext uri="{FF2B5EF4-FFF2-40B4-BE49-F238E27FC236}">
                    <a16:creationId xmlns:a16="http://schemas.microsoft.com/office/drawing/2014/main" id="{A6BCA28D-080E-16A1-2FB7-EF5B0E9CB74B}"/>
                  </a:ext>
                </a:extLst>
              </p:cNvPr>
              <p:cNvSpPr/>
              <p:nvPr/>
            </p:nvSpPr>
            <p:spPr>
              <a:xfrm>
                <a:off x="1274404" y="2647862"/>
                <a:ext cx="51384" cy="102770"/>
              </a:xfrm>
              <a:custGeom>
                <a:avLst/>
                <a:gdLst>
                  <a:gd name="connsiteX0" fmla="*/ 0 w 51384"/>
                  <a:gd name="connsiteY0" fmla="*/ 0 h 102770"/>
                  <a:gd name="connsiteX1" fmla="*/ 51385 w 51384"/>
                  <a:gd name="connsiteY1" fmla="*/ 51385 h 102770"/>
                  <a:gd name="connsiteX2" fmla="*/ 0 w 51384"/>
                  <a:gd name="connsiteY2" fmla="*/ 102770 h 102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1384" h="102770">
                    <a:moveTo>
                      <a:pt x="0" y="0"/>
                    </a:moveTo>
                    <a:cubicBezTo>
                      <a:pt x="27528" y="0"/>
                      <a:pt x="51385" y="23857"/>
                      <a:pt x="51385" y="51385"/>
                    </a:cubicBezTo>
                    <a:cubicBezTo>
                      <a:pt x="51385" y="78913"/>
                      <a:pt x="27528" y="102770"/>
                      <a:pt x="0" y="102770"/>
                    </a:cubicBezTo>
                  </a:path>
                </a:pathLst>
              </a:custGeom>
              <a:noFill/>
              <a:ln w="28575" cap="flat">
                <a:solidFill>
                  <a:schemeClr val="tx1">
                    <a:lumMod val="5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sz="2394"/>
              </a:p>
            </p:txBody>
          </p:sp>
          <p:sp>
            <p:nvSpPr>
              <p:cNvPr id="182" name="Freeform 181">
                <a:extLst>
                  <a:ext uri="{FF2B5EF4-FFF2-40B4-BE49-F238E27FC236}">
                    <a16:creationId xmlns:a16="http://schemas.microsoft.com/office/drawing/2014/main" id="{CD60869F-D69E-BA83-6028-3C41D7814651}"/>
                  </a:ext>
                </a:extLst>
              </p:cNvPr>
              <p:cNvSpPr/>
              <p:nvPr/>
            </p:nvSpPr>
            <p:spPr>
              <a:xfrm>
                <a:off x="1333129" y="2678392"/>
                <a:ext cx="117451" cy="28196"/>
              </a:xfrm>
              <a:custGeom>
                <a:avLst/>
                <a:gdLst>
                  <a:gd name="connsiteX0" fmla="*/ 0 w 117451"/>
                  <a:gd name="connsiteY0" fmla="*/ 13515 h 28196"/>
                  <a:gd name="connsiteX1" fmla="*/ 117451 w 117451"/>
                  <a:gd name="connsiteY1" fmla="*/ 28196 h 28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7451" h="28196">
                    <a:moveTo>
                      <a:pt x="0" y="13515"/>
                    </a:moveTo>
                    <a:cubicBezTo>
                      <a:pt x="29363" y="-4837"/>
                      <a:pt x="93594" y="-8507"/>
                      <a:pt x="117451" y="28196"/>
                    </a:cubicBezTo>
                  </a:path>
                </a:pathLst>
              </a:custGeom>
              <a:noFill/>
              <a:ln w="28575" cap="flat">
                <a:solidFill>
                  <a:schemeClr val="tx1">
                    <a:lumMod val="5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sz="2394"/>
              </a:p>
            </p:txBody>
          </p:sp>
          <p:sp>
            <p:nvSpPr>
              <p:cNvPr id="183" name="Freeform 182">
                <a:extLst>
                  <a:ext uri="{FF2B5EF4-FFF2-40B4-BE49-F238E27FC236}">
                    <a16:creationId xmlns:a16="http://schemas.microsoft.com/office/drawing/2014/main" id="{F36333AB-2525-AB07-B8BE-6BBC1A066C5D}"/>
                  </a:ext>
                </a:extLst>
              </p:cNvPr>
              <p:cNvSpPr/>
              <p:nvPr/>
            </p:nvSpPr>
            <p:spPr>
              <a:xfrm>
                <a:off x="1505636" y="2814863"/>
                <a:ext cx="55055" cy="36703"/>
              </a:xfrm>
              <a:custGeom>
                <a:avLst/>
                <a:gdLst>
                  <a:gd name="connsiteX0" fmla="*/ 55055 w 55055"/>
                  <a:gd name="connsiteY0" fmla="*/ 0 h 36703"/>
                  <a:gd name="connsiteX1" fmla="*/ 0 w 55055"/>
                  <a:gd name="connsiteY1" fmla="*/ 36704 h 36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5055" h="36703">
                    <a:moveTo>
                      <a:pt x="55055" y="0"/>
                    </a:moveTo>
                    <a:cubicBezTo>
                      <a:pt x="44044" y="20187"/>
                      <a:pt x="25693" y="33033"/>
                      <a:pt x="0" y="36704"/>
                    </a:cubicBezTo>
                  </a:path>
                </a:pathLst>
              </a:custGeom>
              <a:noFill/>
              <a:ln w="28575" cap="flat">
                <a:solidFill>
                  <a:schemeClr val="tx1">
                    <a:lumMod val="5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sz="2394"/>
              </a:p>
            </p:txBody>
          </p:sp>
          <p:sp>
            <p:nvSpPr>
              <p:cNvPr id="184" name="Freeform 183">
                <a:extLst>
                  <a:ext uri="{FF2B5EF4-FFF2-40B4-BE49-F238E27FC236}">
                    <a16:creationId xmlns:a16="http://schemas.microsoft.com/office/drawing/2014/main" id="{458E67BA-AA88-B66B-59CA-1005196C4750}"/>
                  </a:ext>
                </a:extLst>
              </p:cNvPr>
              <p:cNvSpPr/>
              <p:nvPr/>
            </p:nvSpPr>
            <p:spPr>
              <a:xfrm>
                <a:off x="1404701" y="2427641"/>
                <a:ext cx="16516" cy="34868"/>
              </a:xfrm>
              <a:custGeom>
                <a:avLst/>
                <a:gdLst>
                  <a:gd name="connsiteX0" fmla="*/ 16517 w 16516"/>
                  <a:gd name="connsiteY0" fmla="*/ 0 h 34868"/>
                  <a:gd name="connsiteX1" fmla="*/ 0 w 16516"/>
                  <a:gd name="connsiteY1" fmla="*/ 34868 h 34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516" h="34868">
                    <a:moveTo>
                      <a:pt x="16517" y="0"/>
                    </a:moveTo>
                    <a:lnTo>
                      <a:pt x="0" y="34868"/>
                    </a:lnTo>
                  </a:path>
                </a:pathLst>
              </a:custGeom>
              <a:ln w="28575" cap="flat">
                <a:solidFill>
                  <a:schemeClr val="tx1">
                    <a:lumMod val="5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sz="2394"/>
              </a:p>
            </p:txBody>
          </p:sp>
          <p:sp>
            <p:nvSpPr>
              <p:cNvPr id="185" name="Freeform 184">
                <a:extLst>
                  <a:ext uri="{FF2B5EF4-FFF2-40B4-BE49-F238E27FC236}">
                    <a16:creationId xmlns:a16="http://schemas.microsoft.com/office/drawing/2014/main" id="{F095494C-B0EB-7059-2E6F-1FE3E386D6D8}"/>
                  </a:ext>
                </a:extLst>
              </p:cNvPr>
              <p:cNvSpPr/>
              <p:nvPr/>
            </p:nvSpPr>
            <p:spPr>
              <a:xfrm>
                <a:off x="1413877" y="2888271"/>
                <a:ext cx="36703" cy="73407"/>
              </a:xfrm>
              <a:custGeom>
                <a:avLst/>
                <a:gdLst>
                  <a:gd name="connsiteX0" fmla="*/ 0 w 36703"/>
                  <a:gd name="connsiteY0" fmla="*/ 0 h 73407"/>
                  <a:gd name="connsiteX1" fmla="*/ 36704 w 36703"/>
                  <a:gd name="connsiteY1" fmla="*/ 36704 h 73407"/>
                  <a:gd name="connsiteX2" fmla="*/ 36704 w 36703"/>
                  <a:gd name="connsiteY2" fmla="*/ 73407 h 73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703" h="73407">
                    <a:moveTo>
                      <a:pt x="0" y="0"/>
                    </a:moveTo>
                    <a:cubicBezTo>
                      <a:pt x="20187" y="0"/>
                      <a:pt x="36704" y="16517"/>
                      <a:pt x="36704" y="36704"/>
                    </a:cubicBezTo>
                    <a:lnTo>
                      <a:pt x="36704" y="73407"/>
                    </a:lnTo>
                  </a:path>
                </a:pathLst>
              </a:custGeom>
              <a:noFill/>
              <a:ln w="28575" cap="flat">
                <a:solidFill>
                  <a:schemeClr val="tx1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394"/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B391C59-134B-7C59-3413-CC272A7B53D9}"/>
              </a:ext>
            </a:extLst>
          </p:cNvPr>
          <p:cNvGrpSpPr/>
          <p:nvPr/>
        </p:nvGrpSpPr>
        <p:grpSpPr>
          <a:xfrm>
            <a:off x="958504" y="2855408"/>
            <a:ext cx="1515913" cy="1515913"/>
            <a:chOff x="5143408" y="2135292"/>
            <a:chExt cx="1139755" cy="1139755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A8CC448E-7D75-9154-E624-C69F8285F192}"/>
                </a:ext>
              </a:extLst>
            </p:cNvPr>
            <p:cNvSpPr/>
            <p:nvPr/>
          </p:nvSpPr>
          <p:spPr>
            <a:xfrm>
              <a:off x="5143408" y="2135292"/>
              <a:ext cx="1139755" cy="1139755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  <a:ln w="3175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4"/>
            </a:p>
          </p:txBody>
        </p:sp>
        <p:grpSp>
          <p:nvGrpSpPr>
            <p:cNvPr id="22" name="Graphic 3">
              <a:extLst>
                <a:ext uri="{FF2B5EF4-FFF2-40B4-BE49-F238E27FC236}">
                  <a16:creationId xmlns:a16="http://schemas.microsoft.com/office/drawing/2014/main" id="{90FD3AEB-9BA3-B696-E278-4FBB88779A18}"/>
                </a:ext>
              </a:extLst>
            </p:cNvPr>
            <p:cNvGrpSpPr/>
            <p:nvPr/>
          </p:nvGrpSpPr>
          <p:grpSpPr>
            <a:xfrm>
              <a:off x="5385624" y="2385667"/>
              <a:ext cx="656843" cy="632108"/>
              <a:chOff x="5385624" y="2385667"/>
              <a:chExt cx="656843" cy="632108"/>
            </a:xfrm>
          </p:grpSpPr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C276C273-C2DE-4935-564B-58CE1BE7C074}"/>
                  </a:ext>
                </a:extLst>
              </p:cNvPr>
              <p:cNvSpPr/>
              <p:nvPr/>
            </p:nvSpPr>
            <p:spPr>
              <a:xfrm>
                <a:off x="5829108" y="2687451"/>
                <a:ext cx="213359" cy="261001"/>
              </a:xfrm>
              <a:custGeom>
                <a:avLst/>
                <a:gdLst>
                  <a:gd name="connsiteX0" fmla="*/ 10668 w 213359"/>
                  <a:gd name="connsiteY0" fmla="*/ 256728 h 261001"/>
                  <a:gd name="connsiteX1" fmla="*/ 173736 w 213359"/>
                  <a:gd name="connsiteY1" fmla="*/ 211878 h 261001"/>
                  <a:gd name="connsiteX2" fmla="*/ 213360 w 213359"/>
                  <a:gd name="connsiteY2" fmla="*/ 0 h 261001"/>
                  <a:gd name="connsiteX3" fmla="*/ 0 w 213359"/>
                  <a:gd name="connsiteY3" fmla="*/ 205692 h 261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3359" h="261001">
                    <a:moveTo>
                      <a:pt x="10668" y="256728"/>
                    </a:moveTo>
                    <a:cubicBezTo>
                      <a:pt x="10668" y="256728"/>
                      <a:pt x="111252" y="281473"/>
                      <a:pt x="173736" y="211878"/>
                    </a:cubicBezTo>
                    <a:cubicBezTo>
                      <a:pt x="230124" y="148469"/>
                      <a:pt x="179832" y="74235"/>
                      <a:pt x="213360" y="0"/>
                    </a:cubicBezTo>
                    <a:cubicBezTo>
                      <a:pt x="99060" y="24745"/>
                      <a:pt x="10668" y="92793"/>
                      <a:pt x="0" y="205692"/>
                    </a:cubicBezTo>
                  </a:path>
                </a:pathLst>
              </a:custGeom>
              <a:solidFill>
                <a:schemeClr val="accent1">
                  <a:alpha val="50000"/>
                </a:schemeClr>
              </a:solidFill>
              <a:ln w="285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394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A9103F24-7CA6-F6D5-E8AF-FD8B074FB2F0}"/>
                  </a:ext>
                </a:extLst>
              </p:cNvPr>
              <p:cNvSpPr/>
              <p:nvPr/>
            </p:nvSpPr>
            <p:spPr>
              <a:xfrm>
                <a:off x="5806248" y="2916341"/>
                <a:ext cx="225551" cy="99887"/>
              </a:xfrm>
              <a:custGeom>
                <a:avLst/>
                <a:gdLst>
                  <a:gd name="connsiteX0" fmla="*/ 178308 w 225551"/>
                  <a:gd name="connsiteY0" fmla="*/ 0 h 99887"/>
                  <a:gd name="connsiteX1" fmla="*/ 225552 w 225551"/>
                  <a:gd name="connsiteY1" fmla="*/ 78874 h 99887"/>
                  <a:gd name="connsiteX2" fmla="*/ 0 w 225551"/>
                  <a:gd name="connsiteY2" fmla="*/ 43303 h 99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5551" h="99887">
                    <a:moveTo>
                      <a:pt x="178308" y="0"/>
                    </a:moveTo>
                    <a:lnTo>
                      <a:pt x="225552" y="78874"/>
                    </a:lnTo>
                    <a:cubicBezTo>
                      <a:pt x="193548" y="81967"/>
                      <a:pt x="12192" y="142283"/>
                      <a:pt x="0" y="43303"/>
                    </a:cubicBezTo>
                  </a:path>
                </a:pathLst>
              </a:custGeom>
              <a:solidFill>
                <a:schemeClr val="accent1">
                  <a:alpha val="50000"/>
                </a:schemeClr>
              </a:solidFill>
              <a:ln w="285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394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2EF2B822-90DE-8BEB-D5EE-F58142C29E3E}"/>
                  </a:ext>
                </a:extLst>
              </p:cNvPr>
              <p:cNvSpPr/>
              <p:nvPr/>
            </p:nvSpPr>
            <p:spPr>
              <a:xfrm>
                <a:off x="5385624" y="2385667"/>
                <a:ext cx="219510" cy="191030"/>
              </a:xfrm>
              <a:custGeom>
                <a:avLst/>
                <a:gdLst>
                  <a:gd name="connsiteX0" fmla="*/ 217932 w 219510"/>
                  <a:gd name="connsiteY0" fmla="*/ 21858 h 191030"/>
                  <a:gd name="connsiteX1" fmla="*/ 0 w 219510"/>
                  <a:gd name="connsiteY1" fmla="*/ 185793 h 191030"/>
                  <a:gd name="connsiteX2" fmla="*/ 156972 w 219510"/>
                  <a:gd name="connsiteY2" fmla="*/ 206 h 191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9510" h="191030">
                    <a:moveTo>
                      <a:pt x="217932" y="21858"/>
                    </a:moveTo>
                    <a:cubicBezTo>
                      <a:pt x="236220" y="185793"/>
                      <a:pt x="91440" y="202805"/>
                      <a:pt x="0" y="185793"/>
                    </a:cubicBezTo>
                    <a:cubicBezTo>
                      <a:pt x="64008" y="128570"/>
                      <a:pt x="56388" y="-5980"/>
                      <a:pt x="156972" y="206"/>
                    </a:cubicBezTo>
                  </a:path>
                </a:pathLst>
              </a:custGeom>
              <a:solidFill>
                <a:schemeClr val="accent1">
                  <a:alpha val="50000"/>
                </a:schemeClr>
              </a:solidFill>
              <a:ln w="28575" cap="flat">
                <a:solidFill>
                  <a:schemeClr val="tx1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394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7482C732-F750-4787-CBDA-342E1BE321EF}"/>
                  </a:ext>
                </a:extLst>
              </p:cNvPr>
              <p:cNvSpPr/>
              <p:nvPr/>
            </p:nvSpPr>
            <p:spPr>
              <a:xfrm>
                <a:off x="5591364" y="2514237"/>
                <a:ext cx="230123" cy="340241"/>
              </a:xfrm>
              <a:custGeom>
                <a:avLst/>
                <a:gdLst>
                  <a:gd name="connsiteX0" fmla="*/ 53340 w 230123"/>
                  <a:gd name="connsiteY0" fmla="*/ 340242 h 340241"/>
                  <a:gd name="connsiteX1" fmla="*/ 92964 w 230123"/>
                  <a:gd name="connsiteY1" fmla="*/ 201052 h 340241"/>
                  <a:gd name="connsiteX2" fmla="*/ 0 w 230123"/>
                  <a:gd name="connsiteY2" fmla="*/ 201052 h 340241"/>
                  <a:gd name="connsiteX3" fmla="*/ 170688 w 230123"/>
                  <a:gd name="connsiteY3" fmla="*/ 0 h 340241"/>
                  <a:gd name="connsiteX4" fmla="*/ 137160 w 230123"/>
                  <a:gd name="connsiteY4" fmla="*/ 139190 h 340241"/>
                  <a:gd name="connsiteX5" fmla="*/ 230124 w 230123"/>
                  <a:gd name="connsiteY5" fmla="*/ 139190 h 340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0123" h="340241">
                    <a:moveTo>
                      <a:pt x="53340" y="340242"/>
                    </a:moveTo>
                    <a:lnTo>
                      <a:pt x="92964" y="201052"/>
                    </a:lnTo>
                    <a:lnTo>
                      <a:pt x="0" y="201052"/>
                    </a:lnTo>
                    <a:lnTo>
                      <a:pt x="170688" y="0"/>
                    </a:lnTo>
                    <a:lnTo>
                      <a:pt x="137160" y="139190"/>
                    </a:lnTo>
                    <a:lnTo>
                      <a:pt x="230124" y="139190"/>
                    </a:lnTo>
                    <a:close/>
                  </a:path>
                </a:pathLst>
              </a:custGeom>
              <a:noFill/>
              <a:ln w="28575" cap="rnd">
                <a:solidFill>
                  <a:schemeClr val="tx1">
                    <a:lumMod val="5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sz="2394"/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01FFFFE8-5E65-C88D-0D4E-65EF9A1438A2}"/>
                  </a:ext>
                </a:extLst>
              </p:cNvPr>
              <p:cNvSpPr/>
              <p:nvPr/>
            </p:nvSpPr>
            <p:spPr>
              <a:xfrm>
                <a:off x="5829108" y="2687451"/>
                <a:ext cx="213359" cy="261001"/>
              </a:xfrm>
              <a:custGeom>
                <a:avLst/>
                <a:gdLst>
                  <a:gd name="connsiteX0" fmla="*/ 10668 w 213359"/>
                  <a:gd name="connsiteY0" fmla="*/ 256728 h 261001"/>
                  <a:gd name="connsiteX1" fmla="*/ 173736 w 213359"/>
                  <a:gd name="connsiteY1" fmla="*/ 211878 h 261001"/>
                  <a:gd name="connsiteX2" fmla="*/ 213360 w 213359"/>
                  <a:gd name="connsiteY2" fmla="*/ 0 h 261001"/>
                  <a:gd name="connsiteX3" fmla="*/ 0 w 213359"/>
                  <a:gd name="connsiteY3" fmla="*/ 205692 h 261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3359" h="261001">
                    <a:moveTo>
                      <a:pt x="10668" y="256728"/>
                    </a:moveTo>
                    <a:cubicBezTo>
                      <a:pt x="10668" y="256728"/>
                      <a:pt x="111252" y="281473"/>
                      <a:pt x="173736" y="211878"/>
                    </a:cubicBezTo>
                    <a:cubicBezTo>
                      <a:pt x="230124" y="148469"/>
                      <a:pt x="179832" y="74235"/>
                      <a:pt x="213360" y="0"/>
                    </a:cubicBezTo>
                    <a:cubicBezTo>
                      <a:pt x="99060" y="24745"/>
                      <a:pt x="10668" y="92793"/>
                      <a:pt x="0" y="205692"/>
                    </a:cubicBezTo>
                  </a:path>
                </a:pathLst>
              </a:custGeom>
              <a:noFill/>
              <a:ln w="28575" cap="rnd">
                <a:solidFill>
                  <a:schemeClr val="tx1">
                    <a:lumMod val="5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sz="2394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FF37837C-7402-1CF5-25C2-F9359AD09268}"/>
                  </a:ext>
                </a:extLst>
              </p:cNvPr>
              <p:cNvSpPr/>
              <p:nvPr/>
            </p:nvSpPr>
            <p:spPr>
              <a:xfrm>
                <a:off x="5385624" y="2385667"/>
                <a:ext cx="219510" cy="191030"/>
              </a:xfrm>
              <a:custGeom>
                <a:avLst/>
                <a:gdLst>
                  <a:gd name="connsiteX0" fmla="*/ 217932 w 219510"/>
                  <a:gd name="connsiteY0" fmla="*/ 21858 h 191030"/>
                  <a:gd name="connsiteX1" fmla="*/ 0 w 219510"/>
                  <a:gd name="connsiteY1" fmla="*/ 185793 h 191030"/>
                  <a:gd name="connsiteX2" fmla="*/ 156972 w 219510"/>
                  <a:gd name="connsiteY2" fmla="*/ 206 h 191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9510" h="191030">
                    <a:moveTo>
                      <a:pt x="217932" y="21858"/>
                    </a:moveTo>
                    <a:cubicBezTo>
                      <a:pt x="236220" y="185793"/>
                      <a:pt x="91440" y="202805"/>
                      <a:pt x="0" y="185793"/>
                    </a:cubicBezTo>
                    <a:cubicBezTo>
                      <a:pt x="64008" y="128570"/>
                      <a:pt x="56388" y="-5980"/>
                      <a:pt x="156972" y="206"/>
                    </a:cubicBezTo>
                  </a:path>
                </a:pathLst>
              </a:custGeom>
              <a:noFill/>
              <a:ln w="28575" cap="rnd">
                <a:solidFill>
                  <a:schemeClr val="tx1">
                    <a:lumMod val="5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sz="2394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78BF00D1-46EB-753B-595D-1AD1DE6B1449}"/>
                  </a:ext>
                </a:extLst>
              </p:cNvPr>
              <p:cNvSpPr/>
              <p:nvPr/>
            </p:nvSpPr>
            <p:spPr>
              <a:xfrm>
                <a:off x="5806248" y="2959644"/>
                <a:ext cx="225551" cy="58130"/>
              </a:xfrm>
              <a:custGeom>
                <a:avLst/>
                <a:gdLst>
                  <a:gd name="connsiteX0" fmla="*/ 202692 w 225551"/>
                  <a:gd name="connsiteY0" fmla="*/ 0 h 58130"/>
                  <a:gd name="connsiteX1" fmla="*/ 225552 w 225551"/>
                  <a:gd name="connsiteY1" fmla="*/ 37117 h 58130"/>
                  <a:gd name="connsiteX2" fmla="*/ 0 w 225551"/>
                  <a:gd name="connsiteY2" fmla="*/ 1547 h 58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5551" h="58130">
                    <a:moveTo>
                      <a:pt x="202692" y="0"/>
                    </a:moveTo>
                    <a:lnTo>
                      <a:pt x="225552" y="37117"/>
                    </a:lnTo>
                    <a:cubicBezTo>
                      <a:pt x="193548" y="40210"/>
                      <a:pt x="12192" y="100526"/>
                      <a:pt x="0" y="1547"/>
                    </a:cubicBezTo>
                  </a:path>
                </a:pathLst>
              </a:custGeom>
              <a:noFill/>
              <a:ln w="28575" cap="rnd">
                <a:solidFill>
                  <a:schemeClr val="tx1">
                    <a:lumMod val="5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sz="2394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47E8B687-E916-D627-DBA7-97563539E030}"/>
                  </a:ext>
                </a:extLst>
              </p:cNvPr>
              <p:cNvSpPr/>
              <p:nvPr/>
            </p:nvSpPr>
            <p:spPr>
              <a:xfrm>
                <a:off x="5413056" y="2642601"/>
                <a:ext cx="550163" cy="335602"/>
              </a:xfrm>
              <a:custGeom>
                <a:avLst/>
                <a:gdLst>
                  <a:gd name="connsiteX0" fmla="*/ 550163 w 550163"/>
                  <a:gd name="connsiteY0" fmla="*/ 170121 h 335602"/>
                  <a:gd name="connsiteX1" fmla="*/ 289560 w 550163"/>
                  <a:gd name="connsiteY1" fmla="*/ 335602 h 335602"/>
                  <a:gd name="connsiteX2" fmla="*/ 0 w 550163"/>
                  <a:gd name="connsiteY2" fmla="*/ 41757 h 335602"/>
                  <a:gd name="connsiteX3" fmla="*/ 3048 w 550163"/>
                  <a:gd name="connsiteY3" fmla="*/ 0 h 335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0163" h="335602">
                    <a:moveTo>
                      <a:pt x="550163" y="170121"/>
                    </a:moveTo>
                    <a:cubicBezTo>
                      <a:pt x="502919" y="267554"/>
                      <a:pt x="403859" y="335602"/>
                      <a:pt x="289560" y="335602"/>
                    </a:cubicBezTo>
                    <a:cubicBezTo>
                      <a:pt x="129540" y="335602"/>
                      <a:pt x="0" y="204145"/>
                      <a:pt x="0" y="41757"/>
                    </a:cubicBezTo>
                    <a:cubicBezTo>
                      <a:pt x="0" y="27838"/>
                      <a:pt x="1524" y="13919"/>
                      <a:pt x="3048" y="0"/>
                    </a:cubicBezTo>
                  </a:path>
                </a:pathLst>
              </a:custGeom>
              <a:noFill/>
              <a:ln w="28575" cap="rnd">
                <a:solidFill>
                  <a:schemeClr val="tx1">
                    <a:lumMod val="5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sz="2394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6C5C079B-2C45-396B-6ED9-18813693A3BE}"/>
                  </a:ext>
                </a:extLst>
              </p:cNvPr>
              <p:cNvSpPr/>
              <p:nvPr/>
            </p:nvSpPr>
            <p:spPr>
              <a:xfrm>
                <a:off x="5489256" y="2390513"/>
                <a:ext cx="501395" cy="245902"/>
              </a:xfrm>
              <a:custGeom>
                <a:avLst/>
                <a:gdLst>
                  <a:gd name="connsiteX0" fmla="*/ 0 w 501395"/>
                  <a:gd name="connsiteY0" fmla="*/ 95886 h 245902"/>
                  <a:gd name="connsiteX1" fmla="*/ 214884 w 501395"/>
                  <a:gd name="connsiteY1" fmla="*/ 0 h 245902"/>
                  <a:gd name="connsiteX2" fmla="*/ 501395 w 501395"/>
                  <a:gd name="connsiteY2" fmla="*/ 245902 h 245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01395" h="245902">
                    <a:moveTo>
                      <a:pt x="0" y="95886"/>
                    </a:moveTo>
                    <a:cubicBezTo>
                      <a:pt x="53340" y="37117"/>
                      <a:pt x="129540" y="0"/>
                      <a:pt x="214884" y="0"/>
                    </a:cubicBezTo>
                    <a:cubicBezTo>
                      <a:pt x="358139" y="0"/>
                      <a:pt x="478535" y="106712"/>
                      <a:pt x="501395" y="245902"/>
                    </a:cubicBezTo>
                  </a:path>
                </a:pathLst>
              </a:custGeom>
              <a:noFill/>
              <a:ln w="28575" cap="rnd">
                <a:solidFill>
                  <a:schemeClr val="tx1">
                    <a:lumMod val="5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sz="2394"/>
              </a:p>
            </p:txBody>
          </p:sp>
        </p:grpSp>
      </p:grpSp>
      <p:sp>
        <p:nvSpPr>
          <p:cNvPr id="16" name="Rounded Rectangle 18">
            <a:extLst>
              <a:ext uri="{FF2B5EF4-FFF2-40B4-BE49-F238E27FC236}">
                <a16:creationId xmlns:a16="http://schemas.microsoft.com/office/drawing/2014/main" id="{253BC455-18A4-FB11-D76D-732B2939A8AE}"/>
              </a:ext>
            </a:extLst>
          </p:cNvPr>
          <p:cNvSpPr/>
          <p:nvPr/>
        </p:nvSpPr>
        <p:spPr>
          <a:xfrm>
            <a:off x="6370169" y="4937881"/>
            <a:ext cx="2432368" cy="7131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algn="ctr" defTabSz="1418703">
              <a:lnSpc>
                <a:spcPct val="85268"/>
              </a:lnSpc>
            </a:pPr>
            <a:r>
              <a:rPr lang="en-US" sz="2660" b="1">
                <a:solidFill>
                  <a:schemeClr val="bg1"/>
                </a:solidFill>
              </a:rPr>
              <a:t>BRAIN MAPPING</a:t>
            </a:r>
          </a:p>
        </p:txBody>
      </p:sp>
      <p:sp>
        <p:nvSpPr>
          <p:cNvPr id="42" name="Rounded Rectangle 18">
            <a:extLst>
              <a:ext uri="{FF2B5EF4-FFF2-40B4-BE49-F238E27FC236}">
                <a16:creationId xmlns:a16="http://schemas.microsoft.com/office/drawing/2014/main" id="{3DB4DA88-0A71-F1E2-AAC6-54C33FFFCB9F}"/>
              </a:ext>
            </a:extLst>
          </p:cNvPr>
          <p:cNvSpPr/>
          <p:nvPr/>
        </p:nvSpPr>
        <p:spPr>
          <a:xfrm>
            <a:off x="499339" y="4926230"/>
            <a:ext cx="2432368" cy="8376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algn="ctr" defTabSz="1418703">
              <a:lnSpc>
                <a:spcPct val="85268"/>
              </a:lnSpc>
            </a:pPr>
            <a:r>
              <a:rPr lang="en-US" sz="2660" b="1">
                <a:solidFill>
                  <a:schemeClr val="bg1"/>
                </a:solidFill>
              </a:rPr>
              <a:t>CLEAN </a:t>
            </a:r>
            <a:br>
              <a:rPr lang="en-US" sz="2660" b="1">
                <a:solidFill>
                  <a:schemeClr val="bg1"/>
                </a:solidFill>
              </a:rPr>
            </a:br>
            <a:r>
              <a:rPr lang="en-US" sz="2660" b="1">
                <a:solidFill>
                  <a:schemeClr val="bg1"/>
                </a:solidFill>
              </a:rPr>
              <a:t>ENERGY</a:t>
            </a:r>
          </a:p>
        </p:txBody>
      </p:sp>
      <p:sp>
        <p:nvSpPr>
          <p:cNvPr id="59" name="Rounded Rectangle 18">
            <a:extLst>
              <a:ext uri="{FF2B5EF4-FFF2-40B4-BE49-F238E27FC236}">
                <a16:creationId xmlns:a16="http://schemas.microsoft.com/office/drawing/2014/main" id="{BA09DED1-B8F3-6789-8B59-5B2CC6B3A822}"/>
              </a:ext>
            </a:extLst>
          </p:cNvPr>
          <p:cNvSpPr/>
          <p:nvPr/>
        </p:nvSpPr>
        <p:spPr>
          <a:xfrm>
            <a:off x="3384645" y="4919318"/>
            <a:ext cx="2432368" cy="7265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algn="ctr" defTabSz="1418703">
              <a:lnSpc>
                <a:spcPct val="85268"/>
              </a:lnSpc>
            </a:pPr>
            <a:r>
              <a:rPr lang="en-US" sz="2660" b="1">
                <a:solidFill>
                  <a:schemeClr val="bg1"/>
                </a:solidFill>
              </a:rPr>
              <a:t>BATTERY LONGEVITY</a:t>
            </a:r>
          </a:p>
        </p:txBody>
      </p:sp>
      <p:sp>
        <p:nvSpPr>
          <p:cNvPr id="83" name="Rounded Rectangle 18">
            <a:extLst>
              <a:ext uri="{FF2B5EF4-FFF2-40B4-BE49-F238E27FC236}">
                <a16:creationId xmlns:a16="http://schemas.microsoft.com/office/drawing/2014/main" id="{3CCB5913-5EAF-CF57-B5EF-3F6F4FA31FFF}"/>
              </a:ext>
            </a:extLst>
          </p:cNvPr>
          <p:cNvSpPr/>
          <p:nvPr/>
        </p:nvSpPr>
        <p:spPr>
          <a:xfrm>
            <a:off x="9335644" y="4919319"/>
            <a:ext cx="2432368" cy="7265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algn="ctr" defTabSz="1418703">
              <a:lnSpc>
                <a:spcPct val="85268"/>
              </a:lnSpc>
            </a:pPr>
            <a:r>
              <a:rPr lang="en-US" sz="2660" b="1">
                <a:solidFill>
                  <a:schemeClr val="bg1"/>
                </a:solidFill>
              </a:rPr>
              <a:t>CUSTOM MATERIALS</a:t>
            </a:r>
          </a:p>
        </p:txBody>
      </p:sp>
    </p:spTree>
    <p:extLst>
      <p:ext uri="{BB962C8B-B14F-4D97-AF65-F5344CB8AC3E}">
        <p14:creationId xmlns:p14="http://schemas.microsoft.com/office/powerpoint/2010/main" val="236230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92"/>
              <a:t>The Upgraded Advanced Photon Source</a:t>
            </a:r>
            <a:endParaRPr lang="en-US" sz="3292">
              <a:cs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4BA592-E5E2-1957-1BA1-61E7400777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8836" y="1300551"/>
            <a:ext cx="11148352" cy="584200"/>
          </a:xfrm>
        </p:spPr>
        <p:txBody>
          <a:bodyPr/>
          <a:lstStyle/>
          <a:p>
            <a:r>
              <a:rPr lang="en-US" sz="2800" kern="0">
                <a:solidFill>
                  <a:srgbClr val="0082CA"/>
                </a:solidFill>
                <a:latin typeface="Arial"/>
                <a:cs typeface="Arial"/>
                <a:sym typeface="Arial"/>
              </a:rPr>
              <a:t>Illuminating our world</a:t>
            </a:r>
            <a:endParaRPr lang="en-US" sz="2800"/>
          </a:p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42A214-5632-0346-71AB-690C5615F1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047" y="2212818"/>
            <a:ext cx="11858305" cy="404761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AF63D5E-74FF-214B-6C7A-4CFB7A421693}"/>
              </a:ext>
            </a:extLst>
          </p:cNvPr>
          <p:cNvSpPr/>
          <p:nvPr/>
        </p:nvSpPr>
        <p:spPr>
          <a:xfrm>
            <a:off x="243556" y="2212818"/>
            <a:ext cx="11918281" cy="4047613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192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349B4E7-3F54-6EA1-8628-74786E16E9BD}"/>
              </a:ext>
            </a:extLst>
          </p:cNvPr>
          <p:cNvGrpSpPr/>
          <p:nvPr/>
        </p:nvGrpSpPr>
        <p:grpSpPr>
          <a:xfrm>
            <a:off x="8125713" y="3053349"/>
            <a:ext cx="3548316" cy="2683811"/>
            <a:chOff x="6109398" y="2472806"/>
            <a:chExt cx="2667837" cy="201785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FD7118F-5152-1107-4379-1793DBC348ED}"/>
                </a:ext>
              </a:extLst>
            </p:cNvPr>
            <p:cNvGrpSpPr/>
            <p:nvPr/>
          </p:nvGrpSpPr>
          <p:grpSpPr>
            <a:xfrm>
              <a:off x="6200925" y="2547541"/>
              <a:ext cx="2484783" cy="1868381"/>
              <a:chOff x="5675243" y="2547540"/>
              <a:chExt cx="2484783" cy="1868381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85ECB07-060E-63AC-FCF0-D69F7ECFC20E}"/>
                  </a:ext>
                </a:extLst>
              </p:cNvPr>
              <p:cNvSpPr/>
              <p:nvPr/>
            </p:nvSpPr>
            <p:spPr>
              <a:xfrm>
                <a:off x="5675243" y="2547540"/>
                <a:ext cx="2484783" cy="1868381"/>
              </a:xfrm>
              <a:prstGeom prst="rect">
                <a:avLst/>
              </a:prstGeom>
              <a:solidFill>
                <a:schemeClr val="accent4">
                  <a:alpha val="8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2428" tIns="243237" rIns="243237" bIns="182428" rtlCol="0" anchor="t"/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Aft>
                    <a:spcPts val="1596"/>
                  </a:spcAft>
                </a:pPr>
                <a:r>
                  <a:rPr lang="en-US" sz="2394" b="1">
                    <a:solidFill>
                      <a:schemeClr val="bg1"/>
                    </a:solidFill>
                  </a:rPr>
                  <a:t>Rapid-speed captures of nature</a:t>
                </a:r>
                <a:endParaRPr lang="en-US" sz="2394" b="1">
                  <a:solidFill>
                    <a:schemeClr val="bg1"/>
                  </a:solidFill>
                  <a:cs typeface="Arial"/>
                </a:endParaRPr>
              </a:p>
              <a:p>
                <a:pPr>
                  <a:spcAft>
                    <a:spcPts val="1197"/>
                  </a:spcAft>
                </a:pPr>
                <a:r>
                  <a:rPr lang="en-US" sz="2128">
                    <a:solidFill>
                      <a:schemeClr val="bg1"/>
                    </a:solidFill>
                  </a:rPr>
                  <a:t>Can image materials in less than a billionth of a second</a:t>
                </a: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D48AF0D6-8E63-3E6F-AFC9-CF02204E0B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27423" y="3366050"/>
                <a:ext cx="2033877" cy="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B4277E1-6D0E-68AA-DFA2-7DD8DCEF4999}"/>
                </a:ext>
              </a:extLst>
            </p:cNvPr>
            <p:cNvSpPr/>
            <p:nvPr/>
          </p:nvSpPr>
          <p:spPr>
            <a:xfrm>
              <a:off x="6109398" y="2472806"/>
              <a:ext cx="2667837" cy="201785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82428" tIns="243237" rIns="243237" bIns="182428" rtlCol="0" anchor="t"/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1596"/>
                </a:spcAft>
              </a:pPr>
              <a:endParaRPr lang="en-US" sz="2128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03A1495-7029-427B-DE72-9ADA3F7EEABA}"/>
              </a:ext>
            </a:extLst>
          </p:cNvPr>
          <p:cNvGrpSpPr/>
          <p:nvPr/>
        </p:nvGrpSpPr>
        <p:grpSpPr>
          <a:xfrm>
            <a:off x="4398854" y="3053349"/>
            <a:ext cx="3548316" cy="2683811"/>
            <a:chOff x="4666495" y="2586373"/>
            <a:chExt cx="2667837" cy="201785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68F9F96-AFE2-8F03-7F64-B2ED8819965B}"/>
                </a:ext>
              </a:extLst>
            </p:cNvPr>
            <p:cNvGrpSpPr/>
            <p:nvPr/>
          </p:nvGrpSpPr>
          <p:grpSpPr>
            <a:xfrm>
              <a:off x="4758022" y="2661108"/>
              <a:ext cx="2484783" cy="1868381"/>
              <a:chOff x="3071191" y="2547540"/>
              <a:chExt cx="2484783" cy="1868381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69CE3109-C1B6-63AD-AFB3-3864A571DF48}"/>
                  </a:ext>
                </a:extLst>
              </p:cNvPr>
              <p:cNvSpPr/>
              <p:nvPr/>
            </p:nvSpPr>
            <p:spPr>
              <a:xfrm>
                <a:off x="3071191" y="2547540"/>
                <a:ext cx="2484783" cy="1868381"/>
              </a:xfrm>
              <a:prstGeom prst="rect">
                <a:avLst/>
              </a:prstGeom>
              <a:solidFill>
                <a:schemeClr val="accent3">
                  <a:alpha val="8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2428" tIns="243237" rIns="243237" bIns="182428" rtlCol="0" anchor="t"/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Aft>
                    <a:spcPts val="1596"/>
                  </a:spcAft>
                </a:pPr>
                <a:r>
                  <a:rPr lang="en-US" sz="2350" b="1" dirty="0">
                    <a:solidFill>
                      <a:schemeClr val="bg1"/>
                    </a:solidFill>
                  </a:rPr>
                  <a:t>Upgraded </a:t>
                </a:r>
                <a:br>
                  <a:rPr lang="en-US" sz="2350" b="1" dirty="0"/>
                </a:br>
                <a:r>
                  <a:rPr lang="en-US" sz="2350" b="1" dirty="0">
                    <a:solidFill>
                      <a:schemeClr val="bg1"/>
                    </a:solidFill>
                  </a:rPr>
                  <a:t>light source</a:t>
                </a:r>
                <a:endParaRPr lang="en-US" sz="2350" b="1" dirty="0">
                  <a:solidFill>
                    <a:schemeClr val="bg1"/>
                  </a:solidFill>
                  <a:cs typeface="Arial"/>
                </a:endParaRPr>
              </a:p>
              <a:p>
                <a:pPr>
                  <a:spcAft>
                    <a:spcPts val="1197"/>
                  </a:spcAft>
                </a:pPr>
                <a:r>
                  <a:rPr lang="en-US" sz="2100" dirty="0">
                    <a:solidFill>
                      <a:schemeClr val="bg1"/>
                    </a:solidFill>
                  </a:rPr>
                  <a:t>Up to 500x brighter than previous APS for </a:t>
                </a:r>
                <a:br>
                  <a:rPr lang="en-US" sz="2100" dirty="0"/>
                </a:br>
                <a:r>
                  <a:rPr lang="en-US" sz="2100" dirty="0">
                    <a:solidFill>
                      <a:schemeClr val="bg1"/>
                    </a:solidFill>
                  </a:rPr>
                  <a:t>higher resolution</a:t>
                </a:r>
                <a:endParaRPr lang="en-US" sz="2100" dirty="0">
                  <a:solidFill>
                    <a:schemeClr val="bg1"/>
                  </a:solidFill>
                  <a:cs typeface="Arial"/>
                </a:endParaRP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C2127935-76D1-6728-F33A-0D56B02C56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11223" y="3366050"/>
                <a:ext cx="2033877" cy="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448B77B-13BB-CA03-A087-399645189072}"/>
                </a:ext>
              </a:extLst>
            </p:cNvPr>
            <p:cNvSpPr/>
            <p:nvPr/>
          </p:nvSpPr>
          <p:spPr>
            <a:xfrm>
              <a:off x="4666495" y="2586373"/>
              <a:ext cx="2667837" cy="201785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82428" tIns="243237" rIns="243237" bIns="182428" rtlCol="0" anchor="t"/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1596"/>
                </a:spcAft>
              </a:pPr>
              <a:endParaRPr lang="en-US" sz="2128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03C8382-47C5-1271-A621-2F49B16EED16}"/>
              </a:ext>
            </a:extLst>
          </p:cNvPr>
          <p:cNvGrpSpPr/>
          <p:nvPr/>
        </p:nvGrpSpPr>
        <p:grpSpPr>
          <a:xfrm>
            <a:off x="671996" y="3053349"/>
            <a:ext cx="3548316" cy="2683811"/>
            <a:chOff x="3359499" y="2586373"/>
            <a:chExt cx="2667837" cy="201785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33A386F-3AA6-6616-1E22-DAB992E0EE88}"/>
                </a:ext>
              </a:extLst>
            </p:cNvPr>
            <p:cNvGrpSpPr/>
            <p:nvPr/>
          </p:nvGrpSpPr>
          <p:grpSpPr>
            <a:xfrm>
              <a:off x="3451026" y="2661108"/>
              <a:ext cx="2484783" cy="1868381"/>
              <a:chOff x="457200" y="2547540"/>
              <a:chExt cx="2484783" cy="1868381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7B621BD-6600-82B7-6E37-DC887D180E5C}"/>
                  </a:ext>
                </a:extLst>
              </p:cNvPr>
              <p:cNvSpPr/>
              <p:nvPr/>
            </p:nvSpPr>
            <p:spPr>
              <a:xfrm>
                <a:off x="457200" y="2547540"/>
                <a:ext cx="2484783" cy="1868381"/>
              </a:xfrm>
              <a:prstGeom prst="rect">
                <a:avLst/>
              </a:prstGeom>
              <a:solidFill>
                <a:schemeClr val="accent1">
                  <a:alpha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2428" tIns="243237" rIns="243237" bIns="182428" rtlCol="0" anchor="t"/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Aft>
                    <a:spcPts val="1596"/>
                  </a:spcAft>
                </a:pPr>
                <a:r>
                  <a:rPr lang="en-US" sz="2394" b="1">
                    <a:solidFill>
                      <a:schemeClr val="bg1"/>
                    </a:solidFill>
                  </a:rPr>
                  <a:t>Intense </a:t>
                </a:r>
                <a:br>
                  <a:rPr lang="en-US" sz="2394" b="1"/>
                </a:br>
                <a:r>
                  <a:rPr lang="en-US" sz="2394" b="1">
                    <a:solidFill>
                      <a:schemeClr val="bg1"/>
                    </a:solidFill>
                  </a:rPr>
                  <a:t>X-ray beams</a:t>
                </a:r>
                <a:endParaRPr lang="en-US" sz="2394" b="1">
                  <a:solidFill>
                    <a:schemeClr val="bg1"/>
                  </a:solidFill>
                  <a:cs typeface="Arial"/>
                </a:endParaRPr>
              </a:p>
              <a:p>
                <a:pPr>
                  <a:spcAft>
                    <a:spcPts val="1197"/>
                  </a:spcAft>
                </a:pPr>
                <a:r>
                  <a:rPr lang="en-US" sz="2128">
                    <a:solidFill>
                      <a:schemeClr val="bg1"/>
                    </a:solidFill>
                  </a:rPr>
                  <a:t>Penetrates deep inside materials for atom-scale views of our world</a:t>
                </a:r>
              </a:p>
            </p:txBody>
          </p: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7699DCB3-F12D-A18B-3689-1B26320244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5023" y="3366050"/>
                <a:ext cx="2033877" cy="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558E218-E42F-7EEC-6FC2-33185F5ACC20}"/>
                </a:ext>
              </a:extLst>
            </p:cNvPr>
            <p:cNvSpPr/>
            <p:nvPr/>
          </p:nvSpPr>
          <p:spPr>
            <a:xfrm>
              <a:off x="3359499" y="2586373"/>
              <a:ext cx="2667837" cy="201785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82428" tIns="243237" rIns="243237" bIns="182428" rtlCol="0" anchor="t"/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1596"/>
                </a:spcAft>
              </a:pPr>
              <a:endParaRPr lang="en-US" sz="2128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877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FD44C-D408-FEB7-DFFA-538FAE2B4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/>
              <a:t>Scale of the Problem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FCCEFB-F236-357A-2B44-BE8350787C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699146-1FDE-9B7C-7126-BC8F1B9518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4978" y="1146887"/>
            <a:ext cx="6209567" cy="584200"/>
          </a:xfrm>
        </p:spPr>
        <p:txBody>
          <a:bodyPr/>
          <a:lstStyle/>
          <a:p>
            <a:r>
              <a:rPr lang="en-US"/>
              <a:t>Multiple order-of-magnitude increase in demand for computing resources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9C64F23-3A9F-CC2B-DC7C-EEDF578E5BC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3402" y="4053878"/>
            <a:ext cx="5137150" cy="2740025"/>
          </a:xfrm>
        </p:spPr>
        <p:txBody>
          <a:bodyPr vert="horz" lIns="91214" tIns="45607" rIns="91214" bIns="45607" rtlCol="0" anchor="t">
            <a:normAutofit/>
          </a:bodyPr>
          <a:lstStyle/>
          <a:p>
            <a:pPr marL="0" indent="0">
              <a:buNone/>
            </a:pPr>
            <a:r>
              <a:rPr lang="en-US" b="1">
                <a:latin typeface="Arial"/>
                <a:cs typeface="Arial"/>
              </a:rPr>
              <a:t>Over the next decade the APS will</a:t>
            </a:r>
          </a:p>
          <a:p>
            <a:pPr marL="227395" indent="-227395">
              <a:buFont typeface="Wingdings" panose="020B0604020202020204" pitchFamily="34" charset="0"/>
              <a:buChar char="§"/>
            </a:pPr>
            <a:r>
              <a:rPr lang="en-US">
                <a:latin typeface="Arial"/>
                <a:cs typeface="Arial"/>
              </a:rPr>
              <a:t>Generate 100s of petabytes (PBs) of raw data per year</a:t>
            </a:r>
          </a:p>
          <a:p>
            <a:pPr marL="227395" indent="-227395">
              <a:buFont typeface="Wingdings" panose="020B0604020202020204" pitchFamily="34" charset="0"/>
              <a:buChar char="§"/>
            </a:pPr>
            <a:r>
              <a:rPr lang="en-US">
                <a:latin typeface="Arial"/>
                <a:cs typeface="Arial"/>
              </a:rPr>
              <a:t>Require 10s of petaflop/s of on-demand computing power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5A32661-D36C-5828-1ADC-B812892B16C5}"/>
              </a:ext>
            </a:extLst>
          </p:cNvPr>
          <p:cNvGraphicFramePr/>
          <p:nvPr/>
        </p:nvGraphicFramePr>
        <p:xfrm>
          <a:off x="7211760" y="3790283"/>
          <a:ext cx="4950079" cy="30036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125E36-BF75-FBED-0008-95689668F602}"/>
              </a:ext>
            </a:extLst>
          </p:cNvPr>
          <p:cNvSpPr txBox="1">
            <a:spLocks/>
          </p:cNvSpPr>
          <p:nvPr/>
        </p:nvSpPr>
        <p:spPr>
          <a:xfrm>
            <a:off x="696938" y="2149312"/>
            <a:ext cx="4950079" cy="276962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64592" indent="-164592" algn="l" defTabSz="6858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5603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—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7850" indent="-142875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2013" indent="-25603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—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1875" indent="-16459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»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394" b="1"/>
              <a:t>Over the past decade the APS has</a:t>
            </a:r>
          </a:p>
          <a:p>
            <a:r>
              <a:rPr lang="en-US" sz="2394"/>
              <a:t>Created over 9000 experiments in the Data Management database</a:t>
            </a:r>
          </a:p>
          <a:p>
            <a:r>
              <a:rPr lang="en-US" sz="2394">
                <a:solidFill>
                  <a:srgbClr val="000000"/>
                </a:solidFill>
              </a:rPr>
              <a:t>Used 4.9PB of storage space</a:t>
            </a:r>
            <a:endParaRPr lang="en-US" sz="2394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F0EE3301-1765-CDCF-011A-BDD6D4B5F1ED}"/>
              </a:ext>
            </a:extLst>
          </p:cNvPr>
          <p:cNvGraphicFramePr>
            <a:graphicFrameLocks/>
          </p:cNvGraphicFramePr>
          <p:nvPr/>
        </p:nvGraphicFramePr>
        <p:xfrm>
          <a:off x="7211760" y="272756"/>
          <a:ext cx="4756945" cy="35175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0D507290-7415-BEB9-3BF9-735505392EF9}"/>
              </a:ext>
            </a:extLst>
          </p:cNvPr>
          <p:cNvSpPr/>
          <p:nvPr/>
        </p:nvSpPr>
        <p:spPr>
          <a:xfrm>
            <a:off x="8296917" y="906655"/>
            <a:ext cx="1937669" cy="501676"/>
          </a:xfrm>
          <a:prstGeom prst="wedgeRoundRectCallout">
            <a:avLst>
              <a:gd name="adj1" fmla="val 95275"/>
              <a:gd name="adj2" fmla="val 47798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bg2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596">
                <a:solidFill>
                  <a:srgbClr val="000000"/>
                </a:solidFill>
              </a:rPr>
              <a:t>APS-U Shutdown</a:t>
            </a: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CF0D4D9A-8500-B83F-738E-0F2033B771E0}"/>
              </a:ext>
            </a:extLst>
          </p:cNvPr>
          <p:cNvSpPr/>
          <p:nvPr/>
        </p:nvSpPr>
        <p:spPr>
          <a:xfrm>
            <a:off x="11067397" y="268077"/>
            <a:ext cx="1083106" cy="645385"/>
          </a:xfrm>
          <a:prstGeom prst="wedgeRoundRectCallout">
            <a:avLst>
              <a:gd name="adj1" fmla="val 13060"/>
              <a:gd name="adj2" fmla="val 177481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US" sz="1596">
                <a:solidFill>
                  <a:schemeClr val="tx1">
                    <a:lumMod val="95000"/>
                    <a:lumOff val="5000"/>
                  </a:schemeClr>
                </a:solidFill>
              </a:rPr>
              <a:t>Data</a:t>
            </a:r>
            <a:br>
              <a:rPr lang="en-US" sz="1596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596">
                <a:solidFill>
                  <a:schemeClr val="tx1">
                    <a:lumMod val="95000"/>
                    <a:lumOff val="5000"/>
                  </a:schemeClr>
                </a:solidFill>
              </a:rPr>
              <a:t>Archiving</a:t>
            </a:r>
          </a:p>
        </p:txBody>
      </p:sp>
    </p:spTree>
    <p:extLst>
      <p:ext uri="{BB962C8B-B14F-4D97-AF65-F5344CB8AC3E}">
        <p14:creationId xmlns:p14="http://schemas.microsoft.com/office/powerpoint/2010/main" val="167414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6BC184-EDF7-7067-AF30-6AE9C07A0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0987" y="3012711"/>
            <a:ext cx="1917982" cy="19232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F2E801-D121-1881-9B29-FBC470E19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6014" y="4932101"/>
            <a:ext cx="1918587" cy="19199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17F6BC-05A7-8A36-A2EA-840079609D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1905" y="3768806"/>
            <a:ext cx="6598614" cy="25534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4495FB-500A-42AC-11C3-9A6A5A5A1EAA}"/>
              </a:ext>
            </a:extLst>
          </p:cNvPr>
          <p:cNvSpPr txBox="1"/>
          <p:nvPr/>
        </p:nvSpPr>
        <p:spPr>
          <a:xfrm>
            <a:off x="516620" y="1133407"/>
            <a:ext cx="5082827" cy="30159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618" tIns="60809" rIns="121618" bIns="60809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79730" indent="-379730">
              <a:buFont typeface="Wingdings"/>
              <a:buChar char="§"/>
            </a:pPr>
            <a:r>
              <a:rPr lang="en-US" sz="2350">
                <a:latin typeface="Arial"/>
                <a:ea typeface="DengXian"/>
                <a:cs typeface="Times New Roman"/>
              </a:rPr>
              <a:t>One of 8 feature beamlines reconstructed during the APS upgrade</a:t>
            </a:r>
            <a:endParaRPr lang="en-US" sz="2350"/>
          </a:p>
          <a:p>
            <a:pPr marL="379730" indent="-379730">
              <a:buFont typeface="Wingdings"/>
              <a:buChar char="§"/>
            </a:pPr>
            <a:r>
              <a:rPr lang="en-US" sz="2350">
                <a:latin typeface="Arial"/>
                <a:ea typeface="DengXian"/>
                <a:cs typeface="Times New Roman"/>
              </a:rPr>
              <a:t>8-ID-E for atomic scale dynamics in hard condensed matters</a:t>
            </a:r>
            <a:endParaRPr lang="en-US" sz="2350">
              <a:latin typeface="Arial"/>
              <a:ea typeface="DengXian"/>
              <a:cs typeface="Arial"/>
            </a:endParaRPr>
          </a:p>
          <a:p>
            <a:pPr marL="379730" indent="-379730">
              <a:buFont typeface="Wingdings"/>
              <a:buChar char="§"/>
            </a:pPr>
            <a:r>
              <a:rPr lang="en-US" sz="2350">
                <a:latin typeface="Arial"/>
                <a:ea typeface="DengXian"/>
                <a:cs typeface="Times New Roman"/>
              </a:rPr>
              <a:t>8-ID-I for mesoscale dynamics in soft condensed matters</a:t>
            </a:r>
            <a:endParaRPr lang="en-US" sz="2350">
              <a:latin typeface="Arial"/>
              <a:ea typeface="DengXian"/>
              <a:cs typeface="Arial"/>
            </a:endParaRPr>
          </a:p>
          <a:p>
            <a:pPr marL="379730" indent="-379730">
              <a:buFont typeface="Wingdings"/>
              <a:buChar char="§"/>
            </a:pPr>
            <a:endParaRPr lang="en-US" sz="2350">
              <a:latin typeface="Arial"/>
              <a:ea typeface="DengXian"/>
              <a:cs typeface="Times New Roman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F88BE7-F334-8CA4-448A-E33A5433E4F2}"/>
              </a:ext>
            </a:extLst>
          </p:cNvPr>
          <p:cNvSpPr txBox="1"/>
          <p:nvPr/>
        </p:nvSpPr>
        <p:spPr>
          <a:xfrm>
            <a:off x="2901295" y="6321665"/>
            <a:ext cx="7801029" cy="4094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618" tIns="60809" rIns="121618" bIns="60809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62">
                <a:cs typeface="Arial"/>
              </a:rPr>
              <a:t>Suresh Narayanan (group leader), Eric </a:t>
            </a:r>
            <a:r>
              <a:rPr lang="en-US" sz="1862" err="1">
                <a:cs typeface="Arial"/>
              </a:rPr>
              <a:t>Dufrense</a:t>
            </a:r>
            <a:r>
              <a:rPr lang="en-US" sz="1862">
                <a:cs typeface="Arial"/>
              </a:rPr>
              <a:t>, </a:t>
            </a:r>
            <a:r>
              <a:rPr lang="en-US" sz="1862" err="1">
                <a:cs typeface="Arial"/>
              </a:rPr>
              <a:t>Qingteng</a:t>
            </a:r>
            <a:r>
              <a:rPr lang="en-US" sz="1862">
                <a:cs typeface="Arial"/>
              </a:rPr>
              <a:t> Zhang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EE07BC2-5515-E807-CBCD-E2ABC1FE949E}"/>
              </a:ext>
            </a:extLst>
          </p:cNvPr>
          <p:cNvSpPr txBox="1">
            <a:spLocks/>
          </p:cNvSpPr>
          <p:nvPr/>
        </p:nvSpPr>
        <p:spPr>
          <a:xfrm>
            <a:off x="513122" y="381405"/>
            <a:ext cx="11136249" cy="47927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92" cap="none"/>
              <a:t>X-ray</a:t>
            </a:r>
            <a:r>
              <a:rPr lang="en-US" sz="3392" cap="none">
                <a:cs typeface="Arial"/>
              </a:rPr>
              <a:t> Photon Correlation Spectroscopy Beamline 8-ID</a:t>
            </a:r>
            <a:endParaRPr lang="en-US" sz="3392">
              <a:cs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2C7323-7AB2-8BC2-84E9-90678AE0B1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6605" y="1277545"/>
            <a:ext cx="1927046" cy="1738352"/>
          </a:xfrm>
          <a:prstGeom prst="rect">
            <a:avLst/>
          </a:prstGeom>
        </p:spPr>
      </p:pic>
      <p:pic>
        <p:nvPicPr>
          <p:cNvPr id="3" name="Picture 2" descr="Scientists working on a beamline">
            <a:extLst>
              <a:ext uri="{FF2B5EF4-FFF2-40B4-BE49-F238E27FC236}">
                <a16:creationId xmlns:a16="http://schemas.microsoft.com/office/drawing/2014/main" id="{CE67FBB9-ACF8-0AD7-90BA-E87E314EFC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7303" y="1275790"/>
            <a:ext cx="4184905" cy="237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05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821C88-E9A9-A3E1-2CCE-CAE9603756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503" r="2625" b="6974"/>
          <a:stretch>
            <a:fillRect/>
          </a:stretch>
        </p:blipFill>
        <p:spPr>
          <a:xfrm>
            <a:off x="4301879" y="1840438"/>
            <a:ext cx="7851418" cy="317422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059E28A-14BF-9A7F-7C11-2259824B2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43" y="202867"/>
            <a:ext cx="11148352" cy="995363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9F99B0B-5F00-E971-0B68-712A8355380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8093" y="1057554"/>
            <a:ext cx="3801158" cy="5099539"/>
          </a:xfrm>
          <a:noFill/>
        </p:spPr>
        <p:txBody>
          <a:bodyPr vert="horz" lIns="0" tIns="136821" rIns="0" bIns="136821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sz="3000" dirty="0">
                <a:solidFill>
                  <a:schemeClr val="accent2"/>
                </a:solidFill>
              </a:rPr>
              <a:t>Today we will cover…</a:t>
            </a:r>
          </a:p>
          <a:p>
            <a:r>
              <a:rPr lang="en-US" dirty="0"/>
              <a:t>Introduction to Integrated Research Infrastructure at ALCF</a:t>
            </a:r>
          </a:p>
          <a:p>
            <a:pPr marL="218440" indent="-218440"/>
            <a:r>
              <a:rPr lang="en-US" dirty="0"/>
              <a:t>An overview of services and tools for on-demand computing</a:t>
            </a:r>
            <a:endParaRPr lang="en-US" dirty="0">
              <a:cs typeface="Arial"/>
            </a:endParaRPr>
          </a:p>
          <a:p>
            <a:pPr lvl="1"/>
            <a:r>
              <a:rPr lang="en-US" dirty="0"/>
              <a:t>ALCF accounts and queues ideal for running experiments</a:t>
            </a:r>
          </a:p>
          <a:p>
            <a:pPr lvl="1"/>
            <a:r>
              <a:rPr lang="en-US" dirty="0"/>
              <a:t>Globus Tools for triggering computational work</a:t>
            </a:r>
          </a:p>
          <a:p>
            <a:pPr lvl="1"/>
            <a:r>
              <a:rPr lang="en-US" dirty="0"/>
              <a:t>Data management on ALCF resources with Globus Tools</a:t>
            </a:r>
          </a:p>
          <a:p>
            <a:r>
              <a:rPr lang="en-US" dirty="0"/>
              <a:t>An example use case from the Advanced Photon Source</a:t>
            </a:r>
          </a:p>
          <a:p>
            <a:r>
              <a:rPr lang="en-US" dirty="0"/>
              <a:t>Next steps and Future Programming</a:t>
            </a:r>
          </a:p>
        </p:txBody>
      </p:sp>
    </p:spTree>
    <p:extLst>
      <p:ext uri="{BB962C8B-B14F-4D97-AF65-F5344CB8AC3E}">
        <p14:creationId xmlns:p14="http://schemas.microsoft.com/office/powerpoint/2010/main" val="262727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BF8BCF-02C4-6AAE-FEA4-8CF6C2E34E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3D065-57FB-3FFB-8489-61D926EF8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051" y="182432"/>
            <a:ext cx="11148352" cy="995363"/>
          </a:xfrm>
        </p:spPr>
        <p:txBody>
          <a:bodyPr/>
          <a:lstStyle/>
          <a:p>
            <a:r>
              <a:rPr lang="en-US" cap="none">
                <a:latin typeface="Arial"/>
                <a:cs typeface="Arial"/>
              </a:rPr>
              <a:t>Impact of XPCS</a:t>
            </a:r>
            <a:r>
              <a:rPr lang="en-US" b="1" cap="none">
                <a:latin typeface="Arial"/>
                <a:cs typeface="Arial"/>
              </a:rPr>
              <a:t> </a:t>
            </a:r>
            <a:r>
              <a:rPr lang="en-US" cap="none">
                <a:latin typeface="Arial"/>
                <a:cs typeface="Arial"/>
              </a:rPr>
              <a:t>Experiments at Beamline 8-ID</a:t>
            </a:r>
            <a:endParaRPr lang="en-US" b="1" cap="none">
              <a:latin typeface="Arial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33ECD7-1B8D-4F5A-54FB-F9B68288CE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9A4032-A7C4-5E3E-3E6E-B5A4CA2CB674}"/>
              </a:ext>
            </a:extLst>
          </p:cNvPr>
          <p:cNvSpPr txBox="1"/>
          <p:nvPr/>
        </p:nvSpPr>
        <p:spPr>
          <a:xfrm>
            <a:off x="701704" y="1272983"/>
            <a:ext cx="5419586" cy="3070152"/>
          </a:xfrm>
          <a:prstGeom prst="rect">
            <a:avLst/>
          </a:prstGeom>
          <a:noFill/>
        </p:spPr>
        <p:txBody>
          <a:bodyPr wrap="square" lIns="121618" tIns="60809" rIns="121618" bIns="60809" rtlCol="0" anchor="t">
            <a:spAutoFit/>
          </a:bodyPr>
          <a:lstStyle/>
          <a:p>
            <a:pPr marL="380038" indent="-380038">
              <a:buFont typeface="Wingdings"/>
              <a:buChar char="§"/>
            </a:pPr>
            <a:r>
              <a:rPr lang="en-US" sz="2394"/>
              <a:t>Research outcomes include study of cartilage and joints, solar cells, flexible electronics, plastics, batteries, glass, effect of stress on the body, viruses, and more</a:t>
            </a:r>
            <a:endParaRPr lang="en-US" sz="2394">
              <a:cs typeface="Arial"/>
            </a:endParaRPr>
          </a:p>
          <a:p>
            <a:pPr marL="380038" indent="-380038">
              <a:buFont typeface="Wingdings"/>
              <a:buChar char="§"/>
            </a:pPr>
            <a:r>
              <a:rPr lang="en-US" sz="2394">
                <a:cs typeface="Arial"/>
              </a:rPr>
              <a:t>255 publications attributed to research at 8-ID in the past 5 years</a:t>
            </a:r>
          </a:p>
          <a:p>
            <a:pPr marL="380038" indent="-380038">
              <a:buFont typeface="Wingdings"/>
              <a:buChar char="§"/>
            </a:pPr>
            <a:endParaRPr lang="en-US" sz="2394">
              <a:cs typeface="Arial"/>
            </a:endParaRPr>
          </a:p>
        </p:txBody>
      </p:sp>
      <p:pic>
        <p:nvPicPr>
          <p:cNvPr id="1026" name="Picture 2" descr="Featured article image">
            <a:extLst>
              <a:ext uri="{FF2B5EF4-FFF2-40B4-BE49-F238E27FC236}">
                <a16:creationId xmlns:a16="http://schemas.microsoft.com/office/drawing/2014/main" id="{9AF05393-F228-3E44-1E85-94BD6B6B9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12" y="1275649"/>
            <a:ext cx="5218509" cy="29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07FD76-DF56-750A-5035-2E2AEE118718}"/>
              </a:ext>
            </a:extLst>
          </p:cNvPr>
          <p:cNvSpPr txBox="1"/>
          <p:nvPr/>
        </p:nvSpPr>
        <p:spPr>
          <a:xfrm>
            <a:off x="6543175" y="4202800"/>
            <a:ext cx="5329096" cy="1320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96"/>
              <a:t>Research Highlight: Understanding the microscopic origin of shear thickening and how friction can affect particle motions. Shear thickening occurs in many industrial mixing processes and directly impacts energy consumption.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988A6C-62BC-619E-53F5-BD333A18C4F9}"/>
              </a:ext>
            </a:extLst>
          </p:cNvPr>
          <p:cNvSpPr txBox="1"/>
          <p:nvPr/>
        </p:nvSpPr>
        <p:spPr>
          <a:xfrm>
            <a:off x="6540260" y="5618153"/>
            <a:ext cx="6080919" cy="9517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596">
              <a:hlinkClick r:id="rId4"/>
            </a:endParaRPr>
          </a:p>
          <a:p>
            <a:r>
              <a:rPr lang="en-US" sz="1596">
                <a:hlinkClick r:id="rId4"/>
              </a:rPr>
              <a:t>https://doi.org/10.1103/PhysRevLett.134.178202</a:t>
            </a:r>
            <a:endParaRPr lang="en-US" sz="1596"/>
          </a:p>
          <a:p>
            <a:endParaRPr lang="en-US" sz="2394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A39A82-BEA7-4F76-F015-8BB795B4C8C3}"/>
              </a:ext>
            </a:extLst>
          </p:cNvPr>
          <p:cNvSpPr txBox="1"/>
          <p:nvPr/>
        </p:nvSpPr>
        <p:spPr>
          <a:xfrm>
            <a:off x="6582488" y="5545156"/>
            <a:ext cx="4938915" cy="3377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96"/>
              <a:t>J. P. Horwath </a:t>
            </a:r>
            <a:r>
              <a:rPr lang="en-US" sz="1596" i="1"/>
              <a:t>et al</a:t>
            </a:r>
            <a:r>
              <a:rPr lang="en-US" sz="1596"/>
              <a:t>., Physical Review Letters (2025)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A3CFCC-B976-4541-8150-972737581457}"/>
              </a:ext>
            </a:extLst>
          </p:cNvPr>
          <p:cNvSpPr txBox="1"/>
          <p:nvPr/>
        </p:nvSpPr>
        <p:spPr>
          <a:xfrm>
            <a:off x="926411" y="4211039"/>
            <a:ext cx="5191831" cy="1842474"/>
          </a:xfrm>
          <a:prstGeom prst="rect">
            <a:avLst/>
          </a:prstGeom>
          <a:noFill/>
        </p:spPr>
        <p:txBody>
          <a:bodyPr wrap="square" lIns="121618" tIns="60809" rIns="121618" bIns="60809" rtlCol="0" anchor="t">
            <a:spAutoFit/>
          </a:bodyPr>
          <a:lstStyle/>
          <a:p>
            <a:r>
              <a:rPr lang="en-US" sz="1862">
                <a:solidFill>
                  <a:schemeClr val="accent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https://www.aps.anl.gov/Sector-8/8-ID/Science-and-Research/Research-Highlights-and-News</a:t>
            </a:r>
            <a:endParaRPr lang="en-US" sz="1862">
              <a:solidFill>
                <a:schemeClr val="accent1"/>
              </a:solidFill>
              <a:cs typeface="Arial"/>
            </a:endParaRPr>
          </a:p>
          <a:p>
            <a:endParaRPr lang="en-US" sz="1862">
              <a:solidFill>
                <a:schemeClr val="accent1"/>
              </a:solidFill>
              <a:ea typeface="+mn-lt"/>
              <a:cs typeface="+mn-lt"/>
            </a:endParaRPr>
          </a:p>
          <a:p>
            <a:r>
              <a:rPr lang="en-US" sz="1862">
                <a:solidFill>
                  <a:schemeClr val="accent1"/>
                </a:solidFill>
                <a:ea typeface="+mn-lt"/>
                <a:cs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https://beam.aps.anl.gov/pls/apsweb/pub_v2_0009.publication_stats_detail</a:t>
            </a:r>
            <a:endParaRPr lang="en-US" sz="2394">
              <a:solidFill>
                <a:schemeClr val="accent1"/>
              </a:solidFill>
              <a:ea typeface="+mn-lt"/>
              <a:cs typeface="+mn-lt"/>
            </a:endParaRPr>
          </a:p>
          <a:p>
            <a:endParaRPr lang="en-US" sz="1862">
              <a:solidFill>
                <a:schemeClr val="accent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686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243390-BF45-D5E5-E2E4-792D11B07C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E08DD-24E4-136C-841D-40C9F0537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>
                <a:latin typeface="Arial"/>
                <a:cs typeface="Arial"/>
              </a:rPr>
              <a:t>8-ID Pushes the Limits of Data Generation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3BF76E-C5EE-3F30-A074-1675444960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dirty="0" smtClean="0"/>
              <a:pPr/>
              <a:t>21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F4B364-5422-954A-0A24-69C89F1AB60E}"/>
              </a:ext>
            </a:extLst>
          </p:cNvPr>
          <p:cNvSpPr txBox="1"/>
          <p:nvPr/>
        </p:nvSpPr>
        <p:spPr>
          <a:xfrm>
            <a:off x="480967" y="1374841"/>
            <a:ext cx="7761188" cy="4912450"/>
          </a:xfrm>
          <a:prstGeom prst="rect">
            <a:avLst/>
          </a:prstGeom>
          <a:noFill/>
        </p:spPr>
        <p:txBody>
          <a:bodyPr wrap="square" lIns="121618" tIns="60809" rIns="121618" bIns="60809" rtlCol="0" anchor="t">
            <a:spAutoFit/>
          </a:bodyPr>
          <a:lstStyle/>
          <a:p>
            <a:endParaRPr lang="en-US" sz="2394">
              <a:cs typeface="Arial"/>
            </a:endParaRPr>
          </a:p>
          <a:p>
            <a:pPr marL="379414" indent="-379414">
              <a:buFont typeface="Wingdings" pitchFamily="2" charset="2"/>
              <a:buChar char="§"/>
            </a:pPr>
            <a:r>
              <a:rPr lang="en-US" sz="2394"/>
              <a:t>Over 450 experiments in APS Data Management database</a:t>
            </a:r>
            <a:endParaRPr lang="en-US" sz="2394">
              <a:cs typeface="Arial"/>
            </a:endParaRPr>
          </a:p>
          <a:p>
            <a:pPr marL="379414" indent="-379414">
              <a:buFont typeface="Wingdings" pitchFamily="2" charset="2"/>
              <a:buChar char="§"/>
            </a:pPr>
            <a:r>
              <a:rPr lang="en-US" sz="2394"/>
              <a:t>About 400 TB storage space used</a:t>
            </a:r>
            <a:endParaRPr lang="en-US" sz="2394">
              <a:cs typeface="Arial"/>
            </a:endParaRPr>
          </a:p>
          <a:p>
            <a:pPr marL="379414" indent="-379414">
              <a:buFont typeface="Wingdings" pitchFamily="2" charset="2"/>
              <a:buChar char="§"/>
            </a:pPr>
            <a:r>
              <a:rPr lang="en-US" sz="2394"/>
              <a:t>About 9 million cataloged files</a:t>
            </a:r>
            <a:endParaRPr lang="en-US" sz="2394">
              <a:cs typeface="Arial"/>
            </a:endParaRPr>
          </a:p>
          <a:p>
            <a:pPr marL="379414" indent="-379414">
              <a:buFont typeface="Wingdings" pitchFamily="2" charset="2"/>
              <a:buChar char="§"/>
            </a:pPr>
            <a:r>
              <a:rPr lang="en-US" sz="2394"/>
              <a:t>A recent experiment collected 69810 datasets with 8000 frames each @ 4 kHz (2 sec per dataset). 1 job was submitted to the Polaris supercomputer every 2-3 sec. The total data was 61 TB (compressed)</a:t>
            </a:r>
            <a:endParaRPr lang="en-US" sz="2394">
              <a:cs typeface="Arial"/>
            </a:endParaRPr>
          </a:p>
          <a:p>
            <a:pPr marL="379414" indent="-379414">
              <a:buFont typeface="Wingdings" pitchFamily="2" charset="2"/>
              <a:buChar char="§"/>
            </a:pPr>
            <a:r>
              <a:rPr lang="en-US" sz="2394"/>
              <a:t>Typical experiments are expected to generate about 900-720 files an hour for several hours nonstop</a:t>
            </a:r>
            <a:endParaRPr lang="en-US" sz="2394">
              <a:cs typeface="Arial"/>
            </a:endParaRPr>
          </a:p>
          <a:p>
            <a:pPr marL="380038" indent="-380038">
              <a:buFont typeface="Wingdings" pitchFamily="2" charset="2"/>
              <a:buChar char="§"/>
            </a:pPr>
            <a:endParaRPr lang="en-US" sz="2394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C8C337-8D09-0467-EEB9-092BFA9E9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1268" y="1494386"/>
            <a:ext cx="2419317" cy="21574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37220C-0A3E-53AB-750A-2564B04BCE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1928" y="4263170"/>
            <a:ext cx="3015923" cy="18272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4F8CA9-9D05-A002-118F-AB1C6E306138}"/>
              </a:ext>
            </a:extLst>
          </p:cNvPr>
          <p:cNvSpPr txBox="1"/>
          <p:nvPr/>
        </p:nvSpPr>
        <p:spPr>
          <a:xfrm>
            <a:off x="8267653" y="3651792"/>
            <a:ext cx="4932882" cy="3684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618" tIns="60809" rIns="121618" bIns="60809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96" err="1">
                <a:cs typeface="Arial"/>
              </a:rPr>
              <a:t>Dectris</a:t>
            </a:r>
            <a:r>
              <a:rPr lang="en-US" sz="1596">
                <a:cs typeface="Arial"/>
              </a:rPr>
              <a:t> Eiger 4M </a:t>
            </a:r>
            <a:r>
              <a:rPr lang="en-US" sz="1596" err="1">
                <a:cs typeface="Arial"/>
              </a:rPr>
              <a:t>CdTe</a:t>
            </a:r>
            <a:r>
              <a:rPr lang="en-US" sz="1596">
                <a:cs typeface="Arial"/>
              </a:rPr>
              <a:t> sensor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F91A9E-DE52-01CA-1623-CB5D8C92C610}"/>
              </a:ext>
            </a:extLst>
          </p:cNvPr>
          <p:cNvSpPr txBox="1"/>
          <p:nvPr/>
        </p:nvSpPr>
        <p:spPr>
          <a:xfrm>
            <a:off x="8399747" y="6089401"/>
            <a:ext cx="4932882" cy="3684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618" tIns="60809" rIns="121618" bIns="60809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96">
                <a:cs typeface="Arial"/>
              </a:rPr>
              <a:t>Rigaku XSPA 3M Si sensor</a:t>
            </a:r>
          </a:p>
        </p:txBody>
      </p:sp>
    </p:spTree>
    <p:extLst>
      <p:ext uri="{BB962C8B-B14F-4D97-AF65-F5344CB8AC3E}">
        <p14:creationId xmlns:p14="http://schemas.microsoft.com/office/powerpoint/2010/main" val="170786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912BB9E-DA26-4B86-A7B0-39D96A4F8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651" y="3598395"/>
            <a:ext cx="5028181" cy="2399026"/>
          </a:xfrm>
          <a:prstGeom prst="rect">
            <a:avLst/>
          </a:prstGeom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BB013911-DEBE-4A14-AA15-D5ACE914DE33}"/>
              </a:ext>
            </a:extLst>
          </p:cNvPr>
          <p:cNvSpPr/>
          <p:nvPr/>
        </p:nvSpPr>
        <p:spPr>
          <a:xfrm>
            <a:off x="656928" y="1723457"/>
            <a:ext cx="10105195" cy="1964897"/>
          </a:xfrm>
          <a:prstGeom prst="rect">
            <a:avLst/>
          </a:prstGeom>
        </p:spPr>
        <p:txBody>
          <a:bodyPr wrap="square" lIns="121618" tIns="60809" rIns="121618" bIns="60809" anchor="t">
            <a:spAutoFit/>
          </a:bodyPr>
          <a:lstStyle/>
          <a:p>
            <a:pPr marL="380038" indent="-380038">
              <a:buFont typeface="Wingdings"/>
              <a:buChar char="§"/>
            </a:pPr>
            <a:r>
              <a:rPr lang="en-US" sz="2394" err="1">
                <a:solidFill>
                  <a:schemeClr val="tx1">
                    <a:lumMod val="50000"/>
                  </a:schemeClr>
                </a:solidFill>
              </a:rPr>
              <a:t>Twotime</a:t>
            </a:r>
            <a:r>
              <a:rPr lang="en-US" sz="2394">
                <a:solidFill>
                  <a:schemeClr val="tx1">
                    <a:lumMod val="50000"/>
                  </a:schemeClr>
                </a:solidFill>
              </a:rPr>
              <a:t> correlation captures non-equilibrium dynamics by calculating pair-wise correlation from every frame in a continuous acquisition</a:t>
            </a:r>
          </a:p>
          <a:p>
            <a:pPr marL="380038" indent="-380038">
              <a:buFont typeface="Wingdings"/>
              <a:buChar char="§"/>
            </a:pPr>
            <a:r>
              <a:rPr lang="en-US" sz="2394" err="1">
                <a:solidFill>
                  <a:schemeClr val="tx1">
                    <a:lumMod val="50000"/>
                  </a:schemeClr>
                </a:solidFill>
                <a:cs typeface="Arial"/>
              </a:rPr>
              <a:t>MultiTau</a:t>
            </a:r>
            <a:r>
              <a:rPr lang="en-US" sz="2394">
                <a:solidFill>
                  <a:schemeClr val="tx1">
                    <a:lumMod val="50000"/>
                  </a:schemeClr>
                </a:solidFill>
                <a:cs typeface="Arial"/>
              </a:rPr>
              <a:t> is an average of the two-time correlation in the diagonal direction to produce a 1D correlation as a function of delay time</a:t>
            </a:r>
          </a:p>
          <a:p>
            <a:pPr marL="380038" indent="-380038">
              <a:buFont typeface="Wingdings"/>
              <a:buChar char="§"/>
            </a:pPr>
            <a:endParaRPr lang="en-US" sz="2394">
              <a:solidFill>
                <a:schemeClr val="tx1">
                  <a:lumMod val="50000"/>
                </a:schemeClr>
              </a:solidFill>
              <a:cs typeface="Arial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1E7C641-5819-4DAD-9468-C4ADDCB23C8C}"/>
              </a:ext>
            </a:extLst>
          </p:cNvPr>
          <p:cNvCxnSpPr>
            <a:cxnSpLocks/>
          </p:cNvCxnSpPr>
          <p:nvPr/>
        </p:nvCxnSpPr>
        <p:spPr>
          <a:xfrm flipV="1">
            <a:off x="6035635" y="3872669"/>
            <a:ext cx="0" cy="2020165"/>
          </a:xfrm>
          <a:prstGeom prst="straightConnector1">
            <a:avLst/>
          </a:prstGeom>
          <a:ln w="25400"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C9ECCBF-62C4-42CA-8196-5AF67E8472B1}"/>
              </a:ext>
            </a:extLst>
          </p:cNvPr>
          <p:cNvCxnSpPr>
            <a:cxnSpLocks/>
          </p:cNvCxnSpPr>
          <p:nvPr/>
        </p:nvCxnSpPr>
        <p:spPr>
          <a:xfrm flipV="1">
            <a:off x="6035637" y="5892835"/>
            <a:ext cx="2761518" cy="1"/>
          </a:xfrm>
          <a:prstGeom prst="straightConnector1">
            <a:avLst/>
          </a:prstGeom>
          <a:ln w="25400"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01A38AF-0E07-4C40-9151-89285D996CF6}"/>
              </a:ext>
            </a:extLst>
          </p:cNvPr>
          <p:cNvSpPr/>
          <p:nvPr/>
        </p:nvSpPr>
        <p:spPr>
          <a:xfrm>
            <a:off x="6177224" y="4114153"/>
            <a:ext cx="2387737" cy="1611313"/>
          </a:xfrm>
          <a:custGeom>
            <a:avLst/>
            <a:gdLst>
              <a:gd name="connsiteX0" fmla="*/ 0 w 1795244"/>
              <a:gd name="connsiteY0" fmla="*/ 0 h 1514212"/>
              <a:gd name="connsiteX1" fmla="*/ 457200 w 1795244"/>
              <a:gd name="connsiteY1" fmla="*/ 184557 h 1514212"/>
              <a:gd name="connsiteX2" fmla="*/ 742426 w 1795244"/>
              <a:gd name="connsiteY2" fmla="*/ 1040234 h 1514212"/>
              <a:gd name="connsiteX3" fmla="*/ 998290 w 1795244"/>
              <a:gd name="connsiteY3" fmla="*/ 1421933 h 1514212"/>
              <a:gd name="connsiteX4" fmla="*/ 1795244 w 1795244"/>
              <a:gd name="connsiteY4" fmla="*/ 1514212 h 1514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5244" h="1514212">
                <a:moveTo>
                  <a:pt x="0" y="0"/>
                </a:moveTo>
                <a:cubicBezTo>
                  <a:pt x="166731" y="5592"/>
                  <a:pt x="333462" y="11185"/>
                  <a:pt x="457200" y="184557"/>
                </a:cubicBezTo>
                <a:cubicBezTo>
                  <a:pt x="580938" y="357929"/>
                  <a:pt x="652244" y="834005"/>
                  <a:pt x="742426" y="1040234"/>
                </a:cubicBezTo>
                <a:cubicBezTo>
                  <a:pt x="832608" y="1246463"/>
                  <a:pt x="822820" y="1342937"/>
                  <a:pt x="998290" y="1421933"/>
                </a:cubicBezTo>
                <a:cubicBezTo>
                  <a:pt x="1173760" y="1500929"/>
                  <a:pt x="1484502" y="1507570"/>
                  <a:pt x="1795244" y="1514212"/>
                </a:cubicBezTo>
              </a:path>
            </a:pathLst>
          </a:custGeom>
          <a:noFill/>
          <a:ln w="254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4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D053F3E-A09A-421F-B7AC-4A24899895AE}"/>
              </a:ext>
            </a:extLst>
          </p:cNvPr>
          <p:cNvSpPr txBox="1"/>
          <p:nvPr/>
        </p:nvSpPr>
        <p:spPr>
          <a:xfrm>
            <a:off x="8706547" y="5407922"/>
            <a:ext cx="1327760" cy="583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96"/>
              <a:t>Delay Time</a:t>
            </a:r>
          </a:p>
          <a:p>
            <a:pPr algn="ctr"/>
            <a:r>
              <a:rPr lang="en-US" sz="1596"/>
              <a:t>|t</a:t>
            </a:r>
            <a:r>
              <a:rPr lang="en-US" sz="1596" baseline="-25000"/>
              <a:t>1</a:t>
            </a:r>
            <a:r>
              <a:rPr lang="en-US" sz="1596"/>
              <a:t>-t</a:t>
            </a:r>
            <a:r>
              <a:rPr lang="en-US" sz="1596" baseline="-25000"/>
              <a:t>2</a:t>
            </a:r>
            <a:r>
              <a:rPr lang="en-US" sz="1596"/>
              <a:t>|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D6E4FC0A-DC6C-41CD-B9A4-1B568149DABC}"/>
              </a:ext>
            </a:extLst>
          </p:cNvPr>
          <p:cNvSpPr/>
          <p:nvPr/>
        </p:nvSpPr>
        <p:spPr>
          <a:xfrm>
            <a:off x="6177224" y="4101596"/>
            <a:ext cx="2387737" cy="345887"/>
          </a:xfrm>
          <a:custGeom>
            <a:avLst/>
            <a:gdLst>
              <a:gd name="connsiteX0" fmla="*/ 0 w 1702965"/>
              <a:gd name="connsiteY0" fmla="*/ 0 h 260059"/>
              <a:gd name="connsiteX1" fmla="*/ 1015068 w 1702965"/>
              <a:gd name="connsiteY1" fmla="*/ 75501 h 260059"/>
              <a:gd name="connsiteX2" fmla="*/ 1702965 w 1702965"/>
              <a:gd name="connsiteY2" fmla="*/ 260059 h 260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02965" h="260059">
                <a:moveTo>
                  <a:pt x="0" y="0"/>
                </a:moveTo>
                <a:cubicBezTo>
                  <a:pt x="365620" y="16079"/>
                  <a:pt x="731241" y="32158"/>
                  <a:pt x="1015068" y="75501"/>
                </a:cubicBezTo>
                <a:cubicBezTo>
                  <a:pt x="1298896" y="118844"/>
                  <a:pt x="1500930" y="189451"/>
                  <a:pt x="1702965" y="260059"/>
                </a:cubicBezTo>
              </a:path>
            </a:pathLst>
          </a:custGeom>
          <a:noFill/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4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1F97801D-6007-4A93-9CC4-1F01148792EC}"/>
              </a:ext>
            </a:extLst>
          </p:cNvPr>
          <p:cNvGrpSpPr/>
          <p:nvPr/>
        </p:nvGrpSpPr>
        <p:grpSpPr>
          <a:xfrm>
            <a:off x="3676706" y="5145618"/>
            <a:ext cx="845918" cy="436286"/>
            <a:chOff x="2850823" y="3604220"/>
            <a:chExt cx="636012" cy="328026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8BC8ED9-AD70-40B2-9E4A-3A117E46DF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50823" y="3604222"/>
              <a:ext cx="325836" cy="328023"/>
            </a:xfrm>
            <a:prstGeom prst="line">
              <a:avLst/>
            </a:prstGeom>
            <a:ln w="12700">
              <a:solidFill>
                <a:schemeClr val="bg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7DF9A05-1093-466F-907E-7CC27F0676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60999" y="3604222"/>
              <a:ext cx="325836" cy="328023"/>
            </a:xfrm>
            <a:prstGeom prst="line">
              <a:avLst/>
            </a:prstGeom>
            <a:ln w="12700">
              <a:solidFill>
                <a:schemeClr val="bg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8028269-9175-40B7-A877-F0D9364B11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53964" y="3932245"/>
              <a:ext cx="307035" cy="1"/>
            </a:xfrm>
            <a:prstGeom prst="line">
              <a:avLst/>
            </a:prstGeom>
            <a:ln w="12700">
              <a:solidFill>
                <a:schemeClr val="bg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481792B-D203-4CAF-976C-AE4EB1CFBF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76659" y="3604220"/>
              <a:ext cx="307035" cy="1"/>
            </a:xfrm>
            <a:prstGeom prst="line">
              <a:avLst/>
            </a:prstGeom>
            <a:ln w="12700">
              <a:solidFill>
                <a:schemeClr val="bg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F5441AA-F73A-42F8-9F85-E4E78B9B1F49}"/>
              </a:ext>
            </a:extLst>
          </p:cNvPr>
          <p:cNvGrpSpPr/>
          <p:nvPr/>
        </p:nvGrpSpPr>
        <p:grpSpPr>
          <a:xfrm>
            <a:off x="4498053" y="4315907"/>
            <a:ext cx="845918" cy="436286"/>
            <a:chOff x="2850823" y="3604220"/>
            <a:chExt cx="636012" cy="328026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A61C5C70-65F5-448F-9FC7-D39869574A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50823" y="3604222"/>
              <a:ext cx="325836" cy="328023"/>
            </a:xfrm>
            <a:prstGeom prst="line">
              <a:avLst/>
            </a:prstGeom>
            <a:ln w="12700">
              <a:solidFill>
                <a:schemeClr val="bg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E2A4347-84CC-4CDB-BF7B-96AC520FD0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60999" y="3604222"/>
              <a:ext cx="325836" cy="328023"/>
            </a:xfrm>
            <a:prstGeom prst="line">
              <a:avLst/>
            </a:prstGeom>
            <a:ln w="12700">
              <a:solidFill>
                <a:schemeClr val="bg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35FC608D-4159-412A-9108-ADD87F9CCF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53964" y="3932245"/>
              <a:ext cx="307035" cy="1"/>
            </a:xfrm>
            <a:prstGeom prst="line">
              <a:avLst/>
            </a:prstGeom>
            <a:ln w="12700">
              <a:solidFill>
                <a:schemeClr val="bg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D2E64F2-B85C-4B65-AB07-D43E4A5788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76659" y="3604220"/>
              <a:ext cx="307035" cy="1"/>
            </a:xfrm>
            <a:prstGeom prst="line">
              <a:avLst/>
            </a:prstGeom>
            <a:ln w="12700">
              <a:solidFill>
                <a:schemeClr val="bg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A4A701B6-8A02-4574-BEBF-8F1309BA5EB5}"/>
              </a:ext>
            </a:extLst>
          </p:cNvPr>
          <p:cNvSpPr txBox="1"/>
          <p:nvPr/>
        </p:nvSpPr>
        <p:spPr>
          <a:xfrm>
            <a:off x="4230838" y="5253029"/>
            <a:ext cx="913024" cy="2967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30">
                <a:solidFill>
                  <a:schemeClr val="bg1"/>
                </a:solidFill>
              </a:rPr>
              <a:t>Stage 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94DAE22-2D83-4818-ACA8-48DE100DC50B}"/>
              </a:ext>
            </a:extLst>
          </p:cNvPr>
          <p:cNvSpPr txBox="1"/>
          <p:nvPr/>
        </p:nvSpPr>
        <p:spPr>
          <a:xfrm>
            <a:off x="3801715" y="4227996"/>
            <a:ext cx="913024" cy="2967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30">
                <a:solidFill>
                  <a:schemeClr val="bg1"/>
                </a:solidFill>
              </a:rPr>
              <a:t>Stage 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5443C2A-2F1B-4C1F-B571-CD7FBEE4932D}"/>
              </a:ext>
            </a:extLst>
          </p:cNvPr>
          <p:cNvSpPr txBox="1"/>
          <p:nvPr/>
        </p:nvSpPr>
        <p:spPr>
          <a:xfrm>
            <a:off x="7869444" y="5244179"/>
            <a:ext cx="913024" cy="2967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30">
                <a:solidFill>
                  <a:schemeClr val="tx1">
                    <a:lumMod val="50000"/>
                  </a:schemeClr>
                </a:solidFill>
              </a:rPr>
              <a:t>Stage 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E01A037-BC15-4B52-8E67-8B60CF2007DD}"/>
              </a:ext>
            </a:extLst>
          </p:cNvPr>
          <p:cNvSpPr txBox="1"/>
          <p:nvPr/>
        </p:nvSpPr>
        <p:spPr>
          <a:xfrm>
            <a:off x="7891825" y="4484121"/>
            <a:ext cx="913024" cy="2967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30">
                <a:solidFill>
                  <a:schemeClr val="tx1">
                    <a:lumMod val="50000"/>
                  </a:schemeClr>
                </a:solidFill>
              </a:rPr>
              <a:t>Stage 2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56787ED6-1757-46FD-B00D-86255748997E}"/>
              </a:ext>
            </a:extLst>
          </p:cNvPr>
          <p:cNvSpPr/>
          <p:nvPr/>
        </p:nvSpPr>
        <p:spPr>
          <a:xfrm>
            <a:off x="3330452" y="3472060"/>
            <a:ext cx="176872" cy="1597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4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4443C2B-DA82-4BAF-B082-E9E2E6B3178E}"/>
              </a:ext>
            </a:extLst>
          </p:cNvPr>
          <p:cNvSpPr txBox="1"/>
          <p:nvPr/>
        </p:nvSpPr>
        <p:spPr>
          <a:xfrm>
            <a:off x="6080938" y="3598207"/>
            <a:ext cx="2670912" cy="337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96"/>
              <a:t>g</a:t>
            </a:r>
            <a:r>
              <a:rPr lang="en-US" sz="1596" baseline="-25000"/>
              <a:t>2</a:t>
            </a:r>
            <a:r>
              <a:rPr lang="en-US" sz="1596"/>
              <a:t> (</a:t>
            </a:r>
            <a:r>
              <a:rPr lang="en-US" sz="1596" err="1"/>
              <a:t>MultiTau</a:t>
            </a:r>
            <a:r>
              <a:rPr lang="en-US" sz="1596"/>
              <a:t> Correlation)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882CE4C-8A3C-8330-24F5-02F5140A96C1}"/>
              </a:ext>
            </a:extLst>
          </p:cNvPr>
          <p:cNvSpPr txBox="1">
            <a:spLocks/>
          </p:cNvSpPr>
          <p:nvPr/>
        </p:nvSpPr>
        <p:spPr>
          <a:xfrm>
            <a:off x="628072" y="236884"/>
            <a:ext cx="11136249" cy="8268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kern="1200" cap="all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sz="3724" cap="none">
                <a:latin typeface="Arial"/>
                <a:cs typeface="Arial"/>
              </a:rPr>
              <a:t>Boost Corr for Efficient XPCS Data Processing</a:t>
            </a:r>
            <a:endParaRPr lang="en-US" sz="3724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0CAF3C-52E0-EB44-62B0-F989340815DB}"/>
              </a:ext>
            </a:extLst>
          </p:cNvPr>
          <p:cNvSpPr txBox="1"/>
          <p:nvPr/>
        </p:nvSpPr>
        <p:spPr>
          <a:xfrm>
            <a:off x="4690998" y="6220120"/>
            <a:ext cx="5597014" cy="4681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618" tIns="60809" rIns="121618" bIns="60809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2657"/>
              </a:lnSpc>
            </a:pPr>
            <a:r>
              <a:rPr lang="en-US" sz="2394">
                <a:hlinkClick r:id="rId4"/>
              </a:rPr>
              <a:t>https://github.com/AZjk/boost_corr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D9D48D9-1810-FF85-5A3F-0C358C8010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5443" y="2943218"/>
            <a:ext cx="2004452" cy="257312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8505A4D-3ECC-C25D-01F6-A1F920037A2B}"/>
              </a:ext>
            </a:extLst>
          </p:cNvPr>
          <p:cNvSpPr txBox="1"/>
          <p:nvPr/>
        </p:nvSpPr>
        <p:spPr>
          <a:xfrm>
            <a:off x="10453370" y="5580329"/>
            <a:ext cx="3648551" cy="4094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618" tIns="60809" rIns="121618" bIns="60809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62" err="1">
                <a:cs typeface="Arial"/>
              </a:rPr>
              <a:t>Miaoqi</a:t>
            </a:r>
            <a:r>
              <a:rPr lang="en-US" sz="1862">
                <a:cs typeface="Arial"/>
              </a:rPr>
              <a:t> Chu</a:t>
            </a:r>
          </a:p>
        </p:txBody>
      </p:sp>
    </p:spTree>
    <p:extLst>
      <p:ext uri="{BB962C8B-B14F-4D97-AF65-F5344CB8AC3E}">
        <p14:creationId xmlns:p14="http://schemas.microsoft.com/office/powerpoint/2010/main" val="224574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A1C7C-6EB1-25DF-B36A-569C1E526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794" y="289301"/>
            <a:ext cx="11136250" cy="828948"/>
          </a:xfrm>
        </p:spPr>
        <p:txBody>
          <a:bodyPr/>
          <a:lstStyle/>
          <a:p>
            <a:r>
              <a:rPr lang="en-US" cap="none">
                <a:solidFill>
                  <a:srgbClr val="232425"/>
                </a:solidFill>
                <a:latin typeface="Arial"/>
                <a:cs typeface="Arial"/>
              </a:rPr>
              <a:t>Bridging Large-scale Facilities</a:t>
            </a:r>
            <a:endParaRPr lang="en-US" b="0" cap="none">
              <a:latin typeface="Arial"/>
              <a:cs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E4C9AA-8DE5-253C-681E-373ED56621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8094" y="1118249"/>
            <a:ext cx="11136250" cy="499715"/>
          </a:xfrm>
        </p:spPr>
        <p:txBody>
          <a:bodyPr vert="horz" lIns="0" tIns="0" rIns="0" bIns="0" rtlCol="0" anchor="t">
            <a:noAutofit/>
          </a:bodyPr>
          <a:lstStyle/>
          <a:p>
            <a:pPr>
              <a:spcBef>
                <a:spcPts val="798"/>
              </a:spcBef>
            </a:pPr>
            <a:r>
              <a:rPr lang="en-US" sz="2643">
                <a:latin typeface="Arial"/>
                <a:cs typeface="Arial"/>
              </a:rPr>
              <a:t>Partnerships with ALCF and Globus Accelerate Scientific Discovery</a:t>
            </a:r>
            <a:endParaRPr lang="en-US"/>
          </a:p>
          <a:p>
            <a:endParaRPr lang="en-US">
              <a:cs typeface="Arial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4A2FA7-E7E0-53EA-56AC-B23A79B994AA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07947" y="1892090"/>
            <a:ext cx="6556375" cy="4229100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spcBef>
                <a:spcPts val="798"/>
              </a:spcBef>
              <a:buNone/>
            </a:pPr>
            <a:r>
              <a:rPr lang="en-US" sz="2300" b="1">
                <a:solidFill>
                  <a:srgbClr val="232425"/>
                </a:solidFill>
                <a:latin typeface="Arial"/>
                <a:cs typeface="Arial"/>
              </a:rPr>
              <a:t>Facility (ALCF/NERSC) collaboration means APS users do not need to navigate HPC</a:t>
            </a:r>
            <a:endParaRPr lang="en-US" sz="2300" b="1">
              <a:latin typeface="Arial"/>
              <a:cs typeface="Arial"/>
            </a:endParaRPr>
          </a:p>
          <a:p>
            <a:pPr marL="685352" lvl="1" indent="-342043">
              <a:spcBef>
                <a:spcPts val="0"/>
              </a:spcBef>
              <a:buFont typeface="Wingdings" pitchFamily="2" charset="2"/>
              <a:buChar char="§"/>
            </a:pPr>
            <a:r>
              <a:rPr lang="en-US" sz="2300">
                <a:solidFill>
                  <a:srgbClr val="232425"/>
                </a:solidFill>
                <a:latin typeface="Arial"/>
                <a:cs typeface="Arial"/>
              </a:rPr>
              <a:t>Priority “on-demand” queue for real time processing at ALCF</a:t>
            </a:r>
            <a:endParaRPr lang="en-US" sz="2300">
              <a:latin typeface="Arial"/>
              <a:cs typeface="Arial"/>
            </a:endParaRPr>
          </a:p>
          <a:p>
            <a:pPr marL="685352" lvl="1" indent="-342043">
              <a:spcBef>
                <a:spcPts val="0"/>
              </a:spcBef>
              <a:buFont typeface="Wingdings" pitchFamily="2" charset="2"/>
              <a:buChar char="§"/>
            </a:pPr>
            <a:r>
              <a:rPr lang="en-US" sz="2300">
                <a:solidFill>
                  <a:srgbClr val="232425"/>
                </a:solidFill>
                <a:latin typeface="Arial"/>
                <a:cs typeface="Arial"/>
              </a:rPr>
              <a:t>Service/collaboration accounts for beamlines</a:t>
            </a:r>
            <a:endParaRPr lang="en-US" sz="2300">
              <a:latin typeface="Arial"/>
              <a:cs typeface="Arial"/>
            </a:endParaRPr>
          </a:p>
          <a:p>
            <a:pPr marL="685352" lvl="1" indent="-342043">
              <a:spcBef>
                <a:spcPts val="0"/>
              </a:spcBef>
              <a:buFont typeface="Wingdings" pitchFamily="2" charset="2"/>
              <a:buChar char="§"/>
            </a:pPr>
            <a:r>
              <a:rPr lang="en-US" sz="2300">
                <a:solidFill>
                  <a:srgbClr val="232425"/>
                </a:solidFill>
                <a:latin typeface="Arial"/>
                <a:cs typeface="Arial"/>
              </a:rPr>
              <a:t>Computing allocations for APS</a:t>
            </a:r>
            <a:endParaRPr lang="en-US" sz="2300">
              <a:latin typeface="Arial"/>
              <a:cs typeface="Arial"/>
            </a:endParaRPr>
          </a:p>
          <a:p>
            <a:pPr marL="0" indent="0">
              <a:spcBef>
                <a:spcPts val="798"/>
              </a:spcBef>
              <a:buNone/>
            </a:pPr>
            <a:r>
              <a:rPr lang="en-US" sz="2300" b="1">
                <a:solidFill>
                  <a:srgbClr val="232425"/>
                </a:solidFill>
                <a:latin typeface="Arial"/>
                <a:cs typeface="Arial"/>
              </a:rPr>
              <a:t>Globus Compute</a:t>
            </a:r>
            <a:endParaRPr lang="en-US" sz="2300" b="1">
              <a:latin typeface="Arial"/>
              <a:cs typeface="Arial"/>
            </a:endParaRPr>
          </a:p>
          <a:p>
            <a:pPr marL="685352" lvl="1" indent="-342043">
              <a:spcBef>
                <a:spcPts val="0"/>
              </a:spcBef>
              <a:buFont typeface="Wingdings" pitchFamily="2" charset="2"/>
              <a:buChar char="§"/>
            </a:pPr>
            <a:r>
              <a:rPr lang="en-US" sz="2300">
                <a:solidFill>
                  <a:srgbClr val="232425"/>
                </a:solidFill>
                <a:latin typeface="Arial"/>
                <a:cs typeface="Arial"/>
              </a:rPr>
              <a:t>Function-as-a-service platform for remote job execution </a:t>
            </a:r>
            <a:endParaRPr lang="en-US" sz="2300">
              <a:latin typeface="Arial"/>
              <a:cs typeface="Arial"/>
            </a:endParaRPr>
          </a:p>
          <a:p>
            <a:pPr marL="685352" lvl="1" indent="-342043">
              <a:spcBef>
                <a:spcPts val="0"/>
              </a:spcBef>
              <a:buFont typeface="Wingdings" pitchFamily="2" charset="2"/>
              <a:buChar char="§"/>
            </a:pPr>
            <a:r>
              <a:rPr lang="en-US" sz="2300">
                <a:solidFill>
                  <a:srgbClr val="232425"/>
                </a:solidFill>
                <a:latin typeface="Arial"/>
                <a:cs typeface="Arial"/>
              </a:rPr>
              <a:t>Endpoints deployed at ALCF/NERSC</a:t>
            </a:r>
            <a:endParaRPr lang="en-US" sz="2300">
              <a:latin typeface="Arial"/>
              <a:cs typeface="Arial"/>
            </a:endParaRPr>
          </a:p>
          <a:p>
            <a:pPr marL="685352" lvl="1" indent="-342043">
              <a:spcBef>
                <a:spcPts val="0"/>
              </a:spcBef>
              <a:buFont typeface="Wingdings" pitchFamily="2" charset="2"/>
              <a:buChar char="§"/>
            </a:pPr>
            <a:r>
              <a:rPr lang="en-US" sz="2300">
                <a:solidFill>
                  <a:srgbClr val="232425"/>
                </a:solidFill>
                <a:latin typeface="Arial"/>
                <a:cs typeface="Arial"/>
              </a:rPr>
              <a:t>Secure access to data and compute resources</a:t>
            </a:r>
            <a:endParaRPr lang="en-US" sz="2300">
              <a:latin typeface="Arial"/>
              <a:cs typeface="Arial"/>
            </a:endParaRPr>
          </a:p>
          <a:p>
            <a:pPr marL="218527" indent="-218527"/>
            <a:endParaRPr lang="en-US" sz="2300"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3A5C5A-9657-944D-549C-2DA55088C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4322" y="1722804"/>
            <a:ext cx="5004089" cy="2178996"/>
          </a:xfrm>
          <a:prstGeom prst="rect">
            <a:avLst/>
          </a:prstGeom>
        </p:spPr>
      </p:pic>
      <p:pic>
        <p:nvPicPr>
          <p:cNvPr id="6" name="Picture 5" descr="Gladier — Gladier 0.9.4 documentation">
            <a:extLst>
              <a:ext uri="{FF2B5EF4-FFF2-40B4-BE49-F238E27FC236}">
                <a16:creationId xmlns:a16="http://schemas.microsoft.com/office/drawing/2014/main" id="{47D2C016-AA07-D974-BDB4-6DC4B205B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9681" y="3822563"/>
            <a:ext cx="3027791" cy="3027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6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70EF65-AA07-0F1D-2AFF-5C235F8F91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2CFEFB-BB12-00E0-9A96-88A15EF294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8704" y="1011649"/>
            <a:ext cx="11148352" cy="58420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>
                <a:cs typeface="Arial"/>
              </a:rPr>
              <a:t>A comprehensive and unified approach to manage data at every stage of the experiment data life cycle</a:t>
            </a:r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5C3DE83-694C-0FB6-3073-976D0C36257D}"/>
              </a:ext>
            </a:extLst>
          </p:cNvPr>
          <p:cNvSpPr txBox="1">
            <a:spLocks/>
          </p:cNvSpPr>
          <p:nvPr/>
        </p:nvSpPr>
        <p:spPr>
          <a:xfrm>
            <a:off x="608704" y="10268"/>
            <a:ext cx="11136249" cy="8268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kern="1200" cap="all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sz="3724" cap="none">
                <a:latin typeface="Arial"/>
                <a:cs typeface="Arial"/>
              </a:rPr>
              <a:t>An End-to-End Pipeline for XPCS Data</a:t>
            </a:r>
            <a:endParaRPr lang="en-US" sz="3724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5914871-D429-A54F-7460-27C2AF8B5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4178" y="2085571"/>
            <a:ext cx="2075337" cy="11745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B8499F-612E-8E13-7E32-428BAD0E3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5050" y="4620341"/>
            <a:ext cx="2119041" cy="1969081"/>
          </a:xfrm>
          <a:prstGeom prst="rect">
            <a:avLst/>
          </a:prstGeom>
        </p:spPr>
      </p:pic>
      <p:pic>
        <p:nvPicPr>
          <p:cNvPr id="6" name="Picture 5" descr="A blue and white logo&#10;&#10;Description automatically generated">
            <a:extLst>
              <a:ext uri="{FF2B5EF4-FFF2-40B4-BE49-F238E27FC236}">
                <a16:creationId xmlns:a16="http://schemas.microsoft.com/office/drawing/2014/main" id="{F3C62BA8-97EE-6BF1-17A2-0D8E078DD36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621" t="-115" r="274" b="-180"/>
          <a:stretch>
            <a:fillRect/>
          </a:stretch>
        </p:blipFill>
        <p:spPr>
          <a:xfrm>
            <a:off x="369424" y="1987877"/>
            <a:ext cx="1923520" cy="122052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7F080A0-246E-CB54-5B6B-CDE8BA8088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7648" y="2084390"/>
            <a:ext cx="1820123" cy="1059373"/>
          </a:xfrm>
          <a:prstGeom prst="rect">
            <a:avLst/>
          </a:prstGeom>
        </p:spPr>
      </p:pic>
      <p:pic>
        <p:nvPicPr>
          <p:cNvPr id="21" name="Picture 20" descr="A picture containing text&#10;&#10;Description automatically generated">
            <a:extLst>
              <a:ext uri="{FF2B5EF4-FFF2-40B4-BE49-F238E27FC236}">
                <a16:creationId xmlns:a16="http://schemas.microsoft.com/office/drawing/2014/main" id="{2E193824-1FC5-BC7E-A95F-385EB59E04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0035" y="1988825"/>
            <a:ext cx="778037" cy="80155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227689C-68D5-7BA6-DE98-1D9A94EC57D2}"/>
              </a:ext>
            </a:extLst>
          </p:cNvPr>
          <p:cNvSpPr txBox="1"/>
          <p:nvPr/>
        </p:nvSpPr>
        <p:spPr>
          <a:xfrm>
            <a:off x="369652" y="3360758"/>
            <a:ext cx="2038015" cy="7984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618" tIns="60809" rIns="121618" bIns="60809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04030" indent="-304030">
              <a:buAutoNum type="arabicPeriod"/>
            </a:pPr>
            <a:r>
              <a:rPr lang="en-US" sz="1463">
                <a:cs typeface="Arial"/>
              </a:rPr>
              <a:t>Bluesky runs plans to control experiment 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1CF9FE4-0B29-2EBD-F89C-829C6679AA70}"/>
              </a:ext>
            </a:extLst>
          </p:cNvPr>
          <p:cNvSpPr txBox="1"/>
          <p:nvPr/>
        </p:nvSpPr>
        <p:spPr>
          <a:xfrm>
            <a:off x="1458863" y="4647731"/>
            <a:ext cx="2512644" cy="3480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618" tIns="60809" rIns="121618" bIns="60809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63">
                <a:cs typeface="Arial"/>
              </a:rPr>
              <a:t>2.  Detectors generate data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6EFC0E6-BB06-4607-A84E-22D6526D4CB0}"/>
              </a:ext>
            </a:extLst>
          </p:cNvPr>
          <p:cNvSpPr txBox="1"/>
          <p:nvPr/>
        </p:nvSpPr>
        <p:spPr>
          <a:xfrm>
            <a:off x="3102526" y="3361341"/>
            <a:ext cx="2620421" cy="7984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618" tIns="60809" rIns="121618" bIns="60809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63">
                <a:cs typeface="Arial"/>
              </a:rPr>
              <a:t>3.  APS Data Management </a:t>
            </a:r>
            <a:endParaRPr lang="en-US" sz="2394"/>
          </a:p>
          <a:p>
            <a:r>
              <a:rPr lang="en-US" sz="1463">
                <a:cs typeface="Arial"/>
              </a:rPr>
              <a:t>     sets user access and </a:t>
            </a:r>
            <a:endParaRPr lang="en-US" sz="2394">
              <a:cs typeface="Arial"/>
            </a:endParaRPr>
          </a:p>
          <a:p>
            <a:r>
              <a:rPr lang="en-US" sz="1463">
                <a:cs typeface="Arial"/>
              </a:rPr>
              <a:t>     launches workflow</a:t>
            </a:r>
            <a:endParaRPr lang="en-US" sz="2394">
              <a:cs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D6C0D23-6DBA-4C9B-407E-C3455BF1890B}"/>
              </a:ext>
            </a:extLst>
          </p:cNvPr>
          <p:cNvSpPr txBox="1"/>
          <p:nvPr/>
        </p:nvSpPr>
        <p:spPr>
          <a:xfrm>
            <a:off x="5722947" y="4420602"/>
            <a:ext cx="2404865" cy="7984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618" tIns="60809" rIns="121618" bIns="60809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63">
                <a:cs typeface="Arial"/>
              </a:rPr>
              <a:t>4.  Globus moves data to </a:t>
            </a:r>
          </a:p>
          <a:p>
            <a:r>
              <a:rPr lang="en-US" sz="1463">
                <a:cs typeface="Arial"/>
              </a:rPr>
              <a:t>     ALCF and submits to </a:t>
            </a:r>
          </a:p>
          <a:p>
            <a:r>
              <a:rPr lang="en-US" sz="1463">
                <a:cs typeface="Arial"/>
              </a:rPr>
              <a:t>     Polaris job queue</a:t>
            </a:r>
            <a:endParaRPr lang="en-US" sz="2394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6B61151-21FD-D2F9-CB41-D76CB0E3EC49}"/>
              </a:ext>
            </a:extLst>
          </p:cNvPr>
          <p:cNvSpPr txBox="1"/>
          <p:nvPr/>
        </p:nvSpPr>
        <p:spPr>
          <a:xfrm>
            <a:off x="6426113" y="3363338"/>
            <a:ext cx="2711181" cy="3480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618" tIns="60809" rIns="121618" bIns="60809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63">
                <a:cs typeface="Arial"/>
              </a:rPr>
              <a:t>5.  Boost Corr processes data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5EC5605-302C-EFB5-2C11-77A2CECE0781}"/>
              </a:ext>
            </a:extLst>
          </p:cNvPr>
          <p:cNvCxnSpPr/>
          <p:nvPr/>
        </p:nvCxnSpPr>
        <p:spPr>
          <a:xfrm>
            <a:off x="1808394" y="4074529"/>
            <a:ext cx="580864" cy="569525"/>
          </a:xfrm>
          <a:prstGeom prst="straightConnector1">
            <a:avLst/>
          </a:prstGeom>
          <a:ln w="952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4163EFD4-2E25-D7C2-E132-21A36F681D48}"/>
              </a:ext>
            </a:extLst>
          </p:cNvPr>
          <p:cNvCxnSpPr>
            <a:cxnSpLocks/>
          </p:cNvCxnSpPr>
          <p:nvPr/>
        </p:nvCxnSpPr>
        <p:spPr>
          <a:xfrm flipV="1">
            <a:off x="3073361" y="4201593"/>
            <a:ext cx="648935" cy="428840"/>
          </a:xfrm>
          <a:prstGeom prst="straightConnector1">
            <a:avLst/>
          </a:prstGeom>
          <a:ln w="952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0F5ABB3-81CF-1435-EF34-2325CEEC5238}"/>
              </a:ext>
            </a:extLst>
          </p:cNvPr>
          <p:cNvCxnSpPr>
            <a:cxnSpLocks/>
          </p:cNvCxnSpPr>
          <p:nvPr/>
        </p:nvCxnSpPr>
        <p:spPr>
          <a:xfrm>
            <a:off x="4786456" y="4318448"/>
            <a:ext cx="456070" cy="518469"/>
          </a:xfrm>
          <a:prstGeom prst="straightConnector1">
            <a:avLst/>
          </a:prstGeom>
          <a:ln w="952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6284A62A-78BE-3A6D-ABF9-B812D1086CEC}"/>
              </a:ext>
            </a:extLst>
          </p:cNvPr>
          <p:cNvCxnSpPr>
            <a:cxnSpLocks/>
          </p:cNvCxnSpPr>
          <p:nvPr/>
        </p:nvCxnSpPr>
        <p:spPr>
          <a:xfrm>
            <a:off x="8513666" y="3859381"/>
            <a:ext cx="484432" cy="546831"/>
          </a:xfrm>
          <a:prstGeom prst="straightConnector1">
            <a:avLst/>
          </a:prstGeom>
          <a:ln w="952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1EF2C7E1-9752-8F1D-6502-6E15090468E9}"/>
              </a:ext>
            </a:extLst>
          </p:cNvPr>
          <p:cNvCxnSpPr>
            <a:cxnSpLocks/>
          </p:cNvCxnSpPr>
          <p:nvPr/>
        </p:nvCxnSpPr>
        <p:spPr>
          <a:xfrm flipV="1">
            <a:off x="6800193" y="3849901"/>
            <a:ext cx="467416" cy="372114"/>
          </a:xfrm>
          <a:prstGeom prst="straightConnector1">
            <a:avLst/>
          </a:prstGeom>
          <a:ln w="952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CEFD2C01-33B9-6837-297C-4ECBB396C58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125" t="129" r="2315" b="10988"/>
          <a:stretch>
            <a:fillRect/>
          </a:stretch>
        </p:blipFill>
        <p:spPr>
          <a:xfrm>
            <a:off x="9904003" y="1990223"/>
            <a:ext cx="1970708" cy="13646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3CAB99-6B0D-57DF-5839-DF0A11E72E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8409" y="5006203"/>
            <a:ext cx="2042294" cy="11952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F4FBD2-8D72-356E-DC27-60FACD94C356}"/>
              </a:ext>
            </a:extLst>
          </p:cNvPr>
          <p:cNvSpPr txBox="1"/>
          <p:nvPr/>
        </p:nvSpPr>
        <p:spPr>
          <a:xfrm>
            <a:off x="9546620" y="3359309"/>
            <a:ext cx="2949426" cy="7984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618" tIns="60809" rIns="121618" bIns="60809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63">
                <a:cs typeface="Arial"/>
              </a:rPr>
              <a:t>7.  Scientists interpret data </a:t>
            </a:r>
            <a:endParaRPr lang="en-US" sz="2394">
              <a:cs typeface="Arial"/>
            </a:endParaRPr>
          </a:p>
          <a:p>
            <a:r>
              <a:rPr lang="en-US" sz="1463">
                <a:cs typeface="Arial"/>
              </a:rPr>
              <a:t>     and make decisions </a:t>
            </a:r>
            <a:endParaRPr lang="en-US" sz="2394">
              <a:cs typeface="Arial"/>
            </a:endParaRPr>
          </a:p>
          <a:p>
            <a:r>
              <a:rPr lang="en-US" sz="1463">
                <a:cs typeface="Arial"/>
              </a:rPr>
              <a:t>     about the experiment</a:t>
            </a:r>
            <a:endParaRPr lang="en-US" sz="2394"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3C3170-C8DD-B513-411D-DE7E91BAB08E}"/>
              </a:ext>
            </a:extLst>
          </p:cNvPr>
          <p:cNvSpPr txBox="1"/>
          <p:nvPr/>
        </p:nvSpPr>
        <p:spPr>
          <a:xfrm>
            <a:off x="8447345" y="4415180"/>
            <a:ext cx="2563698" cy="5732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618" tIns="60809" rIns="121618" bIns="60809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63">
                <a:cs typeface="Arial"/>
              </a:rPr>
              <a:t>6.  Globus moves analysis  </a:t>
            </a:r>
            <a:endParaRPr lang="en-US" sz="2394">
              <a:cs typeface="Arial"/>
            </a:endParaRPr>
          </a:p>
          <a:p>
            <a:r>
              <a:rPr lang="en-US" sz="1463">
                <a:cs typeface="Arial"/>
              </a:rPr>
              <a:t>     result back to APS </a:t>
            </a:r>
            <a:endParaRPr lang="en-US" sz="2394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EE8CB73-FF69-1520-A1BE-27940CF131FC}"/>
              </a:ext>
            </a:extLst>
          </p:cNvPr>
          <p:cNvCxnSpPr>
            <a:cxnSpLocks/>
          </p:cNvCxnSpPr>
          <p:nvPr/>
        </p:nvCxnSpPr>
        <p:spPr>
          <a:xfrm flipV="1">
            <a:off x="10328489" y="4146490"/>
            <a:ext cx="282046" cy="302425"/>
          </a:xfrm>
          <a:prstGeom prst="straightConnector1">
            <a:avLst/>
          </a:prstGeom>
          <a:ln w="952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DDA84AC4-D0E0-CECB-0430-E8018CA47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9227" y="4647489"/>
            <a:ext cx="2119041" cy="196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5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F20FD-3185-7FB2-EF15-A3F324476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794" y="237133"/>
            <a:ext cx="11136250" cy="828948"/>
          </a:xfrm>
        </p:spPr>
        <p:txBody>
          <a:bodyPr/>
          <a:lstStyle/>
          <a:p>
            <a:r>
              <a:rPr lang="en-US" cap="none"/>
              <a:t>Data Processing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BC01C1-D7F4-5D73-5970-FD78E2B24FC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2952" y="996187"/>
            <a:ext cx="11136250" cy="499715"/>
          </a:xfrm>
        </p:spPr>
        <p:txBody>
          <a:bodyPr/>
          <a:lstStyle/>
          <a:p>
            <a:r>
              <a:rPr lang="en-US"/>
              <a:t>Standardized processing for common x-ray techniques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BD7A3B-441D-8609-74E7-C28BD4BB8D9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BCE6A35-9517-D581-1206-BE2686DFDD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849" t="31785" r="8452" b="8339"/>
          <a:stretch/>
        </p:blipFill>
        <p:spPr>
          <a:xfrm>
            <a:off x="10462633" y="256962"/>
            <a:ext cx="1699205" cy="1630309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A14743EC-DC9A-D168-3215-57A3D8B31C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341" t="77059" r="67767" b="8537"/>
          <a:stretch/>
        </p:blipFill>
        <p:spPr>
          <a:xfrm>
            <a:off x="3386715" y="5435174"/>
            <a:ext cx="2011176" cy="1352604"/>
          </a:xfrm>
          <a:prstGeom prst="rect">
            <a:avLst/>
          </a:prstGeom>
        </p:spPr>
      </p:pic>
      <p:pic>
        <p:nvPicPr>
          <p:cNvPr id="12" name="Picture 11" descr="Fig. 7.5">
            <a:extLst>
              <a:ext uri="{FF2B5EF4-FFF2-40B4-BE49-F238E27FC236}">
                <a16:creationId xmlns:a16="http://schemas.microsoft.com/office/drawing/2014/main" id="{FAE61576-FAFB-42A5-FF13-C6B472A44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3307" y="5222863"/>
            <a:ext cx="1738532" cy="1626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22">
            <a:extLst>
              <a:ext uri="{FF2B5EF4-FFF2-40B4-BE49-F238E27FC236}">
                <a16:creationId xmlns:a16="http://schemas.microsoft.com/office/drawing/2014/main" id="{4BD73119-1395-4A39-8012-59630DB99B23}"/>
              </a:ext>
            </a:extLst>
          </p:cNvPr>
          <p:cNvSpPr txBox="1"/>
          <p:nvPr/>
        </p:nvSpPr>
        <p:spPr>
          <a:xfrm>
            <a:off x="488669" y="1607862"/>
            <a:ext cx="5672408" cy="5649079"/>
          </a:xfrm>
          <a:prstGeom prst="rect">
            <a:avLst/>
          </a:prstGeom>
          <a:noFill/>
        </p:spPr>
        <p:txBody>
          <a:bodyPr wrap="square" lIns="121618" tIns="60809" rIns="121618" bIns="60809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96" b="1"/>
              <a:t>High-energy Diffraction Microscopy</a:t>
            </a:r>
          </a:p>
          <a:p>
            <a:r>
              <a:rPr lang="en-US" sz="1596"/>
              <a:t>1ID, 20ID</a:t>
            </a:r>
            <a:endParaRPr lang="en-US" sz="1596">
              <a:cs typeface="Arial"/>
            </a:endParaRPr>
          </a:p>
          <a:p>
            <a:r>
              <a:rPr lang="en-US" sz="1596">
                <a:hlinkClick r:id="rId6"/>
              </a:rPr>
              <a:t>https://github.com/marinerhemant/MIDAS</a:t>
            </a:r>
            <a:endParaRPr lang="en-US" sz="1596"/>
          </a:p>
          <a:p>
            <a:endParaRPr lang="en-US" sz="1596" b="1"/>
          </a:p>
          <a:p>
            <a:r>
              <a:rPr lang="en-US" sz="1596" b="1"/>
              <a:t>Wide Angle and Small Angle X-ray Scattering</a:t>
            </a:r>
            <a:endParaRPr lang="en-US" sz="1596" b="1">
              <a:cs typeface="Arial"/>
            </a:endParaRPr>
          </a:p>
          <a:p>
            <a:r>
              <a:rPr lang="en-US" sz="1596"/>
              <a:t>1ID, 20ID, 12ID</a:t>
            </a:r>
            <a:endParaRPr lang="en-US" sz="1596">
              <a:cs typeface="Arial"/>
            </a:endParaRPr>
          </a:p>
          <a:p>
            <a:r>
              <a:rPr lang="en-US" sz="1596">
                <a:hlinkClick r:id="rId6"/>
              </a:rPr>
              <a:t>https://github.com/marinerhemant/MIDAS</a:t>
            </a:r>
            <a:endParaRPr lang="en-US" sz="1596"/>
          </a:p>
          <a:p>
            <a:endParaRPr lang="en-US" sz="1596"/>
          </a:p>
          <a:p>
            <a:r>
              <a:rPr lang="en-US" sz="1596" b="1"/>
              <a:t>X-ray Photon Correlation Spectroscopy</a:t>
            </a:r>
            <a:endParaRPr lang="en-US" sz="1596" b="1">
              <a:cs typeface="Arial"/>
            </a:endParaRPr>
          </a:p>
          <a:p>
            <a:r>
              <a:rPr lang="en-US" sz="1596">
                <a:cs typeface="Arial"/>
              </a:rPr>
              <a:t>8ID, 9ID, 28ID</a:t>
            </a:r>
          </a:p>
          <a:p>
            <a:r>
              <a:rPr lang="en-US" sz="1596">
                <a:cs typeface="Arial"/>
                <a:hlinkClick r:id="rId7"/>
              </a:rPr>
              <a:t>https://github.com/AdvancedPhotonSource/boost_corr</a:t>
            </a:r>
            <a:endParaRPr lang="en-US" sz="1596">
              <a:cs typeface="Arial"/>
            </a:endParaRPr>
          </a:p>
          <a:p>
            <a:endParaRPr lang="en-US" sz="1596" b="1">
              <a:cs typeface="Arial"/>
            </a:endParaRPr>
          </a:p>
          <a:p>
            <a:r>
              <a:rPr lang="en-US" sz="1596" b="1"/>
              <a:t>Crystallography </a:t>
            </a:r>
            <a:endParaRPr lang="en-US" sz="1596" b="1">
              <a:cs typeface="Arial"/>
            </a:endParaRPr>
          </a:p>
          <a:p>
            <a:r>
              <a:rPr lang="en-US" sz="1596">
                <a:cs typeface="Arial"/>
              </a:rPr>
              <a:t>21ID, 23ID, 24ID</a:t>
            </a:r>
          </a:p>
          <a:p>
            <a:r>
              <a:rPr lang="en-US" sz="1596">
                <a:hlinkClick r:id="rId8"/>
              </a:rPr>
              <a:t>https://www.gmca.aps.anl.gov/</a:t>
            </a:r>
            <a:endParaRPr lang="en-US" sz="1596"/>
          </a:p>
          <a:p>
            <a:endParaRPr lang="en-US" sz="1596"/>
          </a:p>
          <a:p>
            <a:r>
              <a:rPr lang="en-US" sz="1596" b="1"/>
              <a:t>Laue Micro-diffraction</a:t>
            </a:r>
            <a:endParaRPr lang="en-US" sz="1596" b="1">
              <a:cs typeface="Arial"/>
            </a:endParaRPr>
          </a:p>
          <a:p>
            <a:r>
              <a:rPr lang="en-US" sz="1596">
                <a:cs typeface="Arial"/>
              </a:rPr>
              <a:t>34ID</a:t>
            </a:r>
          </a:p>
          <a:p>
            <a:r>
              <a:rPr lang="en-US" sz="1596"/>
              <a:t>Prince </a:t>
            </a:r>
            <a:r>
              <a:rPr lang="en-US" sz="1596" i="1"/>
              <a:t>et al., </a:t>
            </a:r>
            <a:r>
              <a:rPr lang="en-US" sz="1596"/>
              <a:t>2023 </a:t>
            </a:r>
            <a:endParaRPr lang="en-US" sz="1596">
              <a:cs typeface="Arial"/>
            </a:endParaRPr>
          </a:p>
          <a:p>
            <a:endParaRPr lang="en-US" sz="1596" b="1">
              <a:cs typeface="Arial"/>
            </a:endParaRPr>
          </a:p>
          <a:p>
            <a:endParaRPr lang="en-US" sz="1596">
              <a:solidFill>
                <a:schemeClr val="accent1">
                  <a:lumMod val="75000"/>
                </a:schemeClr>
              </a:solidFill>
              <a:cs typeface="Arial"/>
            </a:endParaRPr>
          </a:p>
          <a:p>
            <a:endParaRPr lang="en-US" sz="2394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ED8749A-66E6-9D01-C1A3-7BA4B613D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3306" y="3579991"/>
            <a:ext cx="1651596" cy="162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0">
            <a:extLst>
              <a:ext uri="{FF2B5EF4-FFF2-40B4-BE49-F238E27FC236}">
                <a16:creationId xmlns:a16="http://schemas.microsoft.com/office/drawing/2014/main" id="{9FC92E73-00D0-6109-5CE6-DF8EC81D5D1F}"/>
              </a:ext>
            </a:extLst>
          </p:cNvPr>
          <p:cNvSpPr txBox="1"/>
          <p:nvPr/>
        </p:nvSpPr>
        <p:spPr>
          <a:xfrm>
            <a:off x="5621780" y="1607861"/>
            <a:ext cx="4680013" cy="4789436"/>
          </a:xfrm>
          <a:prstGeom prst="rect">
            <a:avLst/>
          </a:prstGeom>
          <a:noFill/>
        </p:spPr>
        <p:txBody>
          <a:bodyPr wrap="square" lIns="121618" tIns="60809" rIns="121618" bIns="60809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96" b="1"/>
              <a:t>Ptychography</a:t>
            </a:r>
          </a:p>
          <a:p>
            <a:r>
              <a:rPr lang="en-US" sz="1596">
                <a:cs typeface="Arial"/>
              </a:rPr>
              <a:t>2ID, 4ID, 9ID, 12ID,19ID, 26ID, 28ID, 31ID, 33ID</a:t>
            </a:r>
          </a:p>
          <a:p>
            <a:r>
              <a:rPr lang="en-US" sz="1596">
                <a:cs typeface="Arial"/>
                <a:hlinkClick r:id="rId10"/>
              </a:rPr>
              <a:t>https://github.com/AdvancedPhotonSource/ptychodus</a:t>
            </a:r>
            <a:endParaRPr lang="en-US" sz="1596">
              <a:cs typeface="Arial"/>
            </a:endParaRPr>
          </a:p>
          <a:p>
            <a:endParaRPr lang="en-US" sz="1596">
              <a:cs typeface="Arial"/>
            </a:endParaRPr>
          </a:p>
          <a:p>
            <a:r>
              <a:rPr lang="en-US" sz="1596" b="1">
                <a:cs typeface="Arial"/>
              </a:rPr>
              <a:t>Grazing Incidence X-ray Scattering</a:t>
            </a:r>
          </a:p>
          <a:p>
            <a:r>
              <a:rPr lang="en-US" sz="1596">
                <a:cs typeface="Arial"/>
              </a:rPr>
              <a:t>9ID</a:t>
            </a:r>
          </a:p>
          <a:p>
            <a:r>
              <a:rPr lang="en-US" sz="1596" err="1"/>
              <a:t>Werzer</a:t>
            </a:r>
            <a:r>
              <a:rPr lang="en-US" sz="1596"/>
              <a:t> </a:t>
            </a:r>
            <a:r>
              <a:rPr lang="en-US" sz="1596" i="1"/>
              <a:t>et al., </a:t>
            </a:r>
            <a:r>
              <a:rPr lang="en-US" sz="1596"/>
              <a:t>2024 </a:t>
            </a:r>
            <a:endParaRPr lang="en-US" sz="1596">
              <a:cs typeface="Arial"/>
            </a:endParaRPr>
          </a:p>
          <a:p>
            <a:endParaRPr lang="en-US" sz="1596" b="1">
              <a:cs typeface="Arial"/>
            </a:endParaRPr>
          </a:p>
          <a:p>
            <a:r>
              <a:rPr lang="en-US" sz="1596" b="1">
                <a:cs typeface="Arial"/>
              </a:rPr>
              <a:t>Tomography/</a:t>
            </a:r>
            <a:r>
              <a:rPr lang="en-US" sz="1596" b="1" err="1">
                <a:cs typeface="Arial"/>
              </a:rPr>
              <a:t>Laminography</a:t>
            </a:r>
            <a:endParaRPr lang="en-US" sz="1596" b="1">
              <a:cs typeface="Arial"/>
            </a:endParaRPr>
          </a:p>
          <a:p>
            <a:r>
              <a:rPr lang="en-US" sz="1596">
                <a:cs typeface="Arial"/>
              </a:rPr>
              <a:t>1ID, 2ID, 2BM, 7BM, 19ID, 20ID, 31ID, 32ID</a:t>
            </a:r>
          </a:p>
          <a:p>
            <a:r>
              <a:rPr lang="en-US" sz="1596">
                <a:hlinkClick r:id="rId11"/>
              </a:rPr>
              <a:t>https://github.com/tomography/tomocupy/</a:t>
            </a:r>
            <a:endParaRPr lang="en-US" sz="1596"/>
          </a:p>
          <a:p>
            <a:endParaRPr lang="en-US" sz="1596">
              <a:solidFill>
                <a:schemeClr val="bg2">
                  <a:lumMod val="75000"/>
                </a:schemeClr>
              </a:solidFill>
              <a:cs typeface="Arial"/>
            </a:endParaRPr>
          </a:p>
          <a:p>
            <a:r>
              <a:rPr lang="en-US" sz="1596" b="1"/>
              <a:t>X-ray Fluorescence Microscopy</a:t>
            </a:r>
            <a:endParaRPr lang="en-US" sz="1596" b="1">
              <a:cs typeface="Arial"/>
            </a:endParaRPr>
          </a:p>
          <a:p>
            <a:r>
              <a:rPr lang="en-US" sz="1596">
                <a:cs typeface="Arial"/>
              </a:rPr>
              <a:t>2ID, 4ID, 12ID, 19ID, 33ID</a:t>
            </a:r>
          </a:p>
          <a:p>
            <a:r>
              <a:rPr lang="en-US" sz="1596">
                <a:cs typeface="Arial"/>
                <a:hlinkClick r:id="rId12"/>
              </a:rPr>
              <a:t>https://github.com/AdvancedPhotonSource/XRF-Maps</a:t>
            </a:r>
            <a:endParaRPr lang="en-US" sz="1596">
              <a:cs typeface="Arial"/>
            </a:endParaRPr>
          </a:p>
          <a:p>
            <a:endParaRPr lang="en-US" sz="1596">
              <a:cs typeface="Arial"/>
            </a:endParaRPr>
          </a:p>
          <a:p>
            <a:endParaRPr lang="en-US" sz="1596">
              <a:solidFill>
                <a:schemeClr val="bg2">
                  <a:lumMod val="75000"/>
                </a:schemeClr>
              </a:solidFill>
              <a:cs typeface="Arial"/>
            </a:endParaRPr>
          </a:p>
        </p:txBody>
      </p:sp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C83D11D7-3782-AD27-1D3D-3C956D7B04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520040" y="1851138"/>
            <a:ext cx="1641799" cy="16466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DB024AE-CF56-EC13-605F-0A21E57F8AEE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49810" r="356" b="38122"/>
          <a:stretch/>
        </p:blipFill>
        <p:spPr>
          <a:xfrm>
            <a:off x="6707245" y="6112257"/>
            <a:ext cx="3346168" cy="57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59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1A54F3-1636-D009-F667-C00CC33BC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19BA9-93F2-BDD4-C6A0-9E41F5A85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121618" tIns="60809" rIns="121618" bIns="60809" rtlCol="0" anchor="ctr">
            <a:normAutofit/>
          </a:bodyPr>
          <a:lstStyle/>
          <a:p>
            <a:pPr defTabSz="1216122"/>
            <a:r>
              <a:rPr lang="en-US" sz="3441">
                <a:latin typeface="+mj-lt"/>
              </a:rPr>
              <a:t>Impact</a:t>
            </a:r>
            <a:endParaRPr lang="en-US" sz="3458">
              <a:latin typeface="+mj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AC48D7-5DA6-6FE7-9C97-83565AFD67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8092" y="1577001"/>
            <a:ext cx="4824520" cy="3376517"/>
          </a:xfrm>
        </p:spPr>
        <p:txBody>
          <a:bodyPr vert="horz" wrap="square" lIns="121618" tIns="60809" rIns="121618" bIns="60809" rtlCol="0" anchor="t">
            <a:spAutoFit/>
          </a:bodyPr>
          <a:lstStyle/>
          <a:p>
            <a:pPr defTabSz="1216122"/>
            <a:r>
              <a:rPr lang="en-US" sz="2643" b="0">
                <a:solidFill>
                  <a:schemeClr val="tx1"/>
                </a:solidFill>
                <a:latin typeface="Arial"/>
                <a:ea typeface="+mn-lt"/>
                <a:cs typeface="+mn-lt"/>
              </a:rPr>
              <a:t>Partnerships with Globus and ALCF enable scientists to streamline data management and access high-performance computing resources, enhancing research capabilities and accelerating discovery.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7D981DD1-23FF-41B0-714B-E7657139095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rcRect t="18153" r="-2" b="-2"/>
          <a:stretch/>
        </p:blipFill>
        <p:spPr>
          <a:xfrm>
            <a:off x="4870450" y="3492500"/>
            <a:ext cx="7291388" cy="3357563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258C1E-64DE-F4A7-037A-5561CC9B05C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5594" b="15594"/>
          <a:stretch/>
        </p:blipFill>
        <p:spPr>
          <a:xfrm>
            <a:off x="4870917" y="8483"/>
            <a:ext cx="7290921" cy="3356666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5998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D64689-9807-792A-3E3A-E76FD077F6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D2996-A17D-7989-8B29-5DAB08E16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411981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E2182-E4C4-7812-DD92-FA0F53F84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273" y="0"/>
            <a:ext cx="11148352" cy="995363"/>
          </a:xfrm>
        </p:spPr>
        <p:txBody>
          <a:bodyPr>
            <a:normAutofit fontScale="90000"/>
          </a:bodyPr>
          <a:lstStyle/>
          <a:p>
            <a:r>
              <a:rPr lang="en-US"/>
              <a:t>How can you experiment with these tools at ALCF?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C18C7-98FC-7471-A0DF-CAC86736F43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6743" y="995363"/>
            <a:ext cx="5322061" cy="5398085"/>
          </a:xfrm>
        </p:spPr>
        <p:txBody>
          <a:bodyPr>
            <a:normAutofit fontScale="92500" lnSpcReduction="10000"/>
          </a:bodyPr>
          <a:lstStyle/>
          <a:p>
            <a:r>
              <a:rPr lang="en-US"/>
              <a:t>Request a Director’s Discretionary allocation, a brief project summary is all that is required</a:t>
            </a:r>
          </a:p>
          <a:p>
            <a:pPr lvl="1"/>
            <a:r>
              <a:rPr lang="en-US"/>
              <a:t>Go to our Get Started page: </a:t>
            </a:r>
            <a:r>
              <a:rPr lang="en-US">
                <a:hlinkClick r:id="rId2"/>
              </a:rPr>
              <a:t>https://www.alcf.anl.gov/get-started</a:t>
            </a:r>
            <a:endParaRPr lang="en-US"/>
          </a:p>
          <a:p>
            <a:pPr lvl="1"/>
            <a:r>
              <a:rPr lang="en-US"/>
              <a:t>Requests up to 5k node hours for Crux and Polaris can usually be accommodated</a:t>
            </a:r>
          </a:p>
          <a:p>
            <a:pPr lvl="1"/>
            <a:r>
              <a:rPr lang="en-US"/>
              <a:t>Space on Eagle can also be requested here</a:t>
            </a:r>
          </a:p>
          <a:p>
            <a:r>
              <a:rPr lang="en-US"/>
              <a:t>Access to a service account and demand queues requires special permission, email </a:t>
            </a:r>
            <a:r>
              <a:rPr lang="en-US">
                <a:hlinkClick r:id="rId3"/>
              </a:rPr>
              <a:t>support@alcf.anl.gov</a:t>
            </a:r>
            <a:r>
              <a:rPr lang="en-US"/>
              <a:t> and we will work with you</a:t>
            </a:r>
          </a:p>
          <a:p>
            <a:r>
              <a:rPr lang="en-US"/>
              <a:t>Globus tools are available to any ALCF user and to users of many other facilities and institutions</a:t>
            </a:r>
          </a:p>
          <a:p>
            <a:r>
              <a:rPr lang="en-US"/>
              <a:t>Have a special need not addressed by any of the tools or techniques in this talk?  We’re happy to discuss your needs, please reach out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998E78-560C-20F0-1B97-27A21E6D093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1667" b="8913"/>
          <a:stretch>
            <a:fillRect/>
          </a:stretch>
        </p:blipFill>
        <p:spPr>
          <a:xfrm>
            <a:off x="5566312" y="960281"/>
            <a:ext cx="6595526" cy="543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41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25A07-01A7-9061-E86D-BC5DC3E49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ALCF Service-Enabled Science Series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85B69-FFE7-ED1B-3F19-B9677BB07AB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54977" y="1300551"/>
            <a:ext cx="5355965" cy="5033014"/>
          </a:xfrm>
        </p:spPr>
        <p:txBody>
          <a:bodyPr vert="horz" lIns="0" tIns="0" rIns="0" bIns="0" rtlCol="0" anchor="t">
            <a:normAutofit fontScale="92500" lnSpcReduction="10000"/>
          </a:bodyPr>
          <a:lstStyle/>
          <a:p>
            <a:r>
              <a:rPr lang="en-US" dirty="0"/>
              <a:t>Thank you for your attention!</a:t>
            </a:r>
          </a:p>
          <a:p>
            <a:r>
              <a:rPr lang="en-US" dirty="0"/>
              <a:t>This is the first in a series of webinars and training events focused on Service-Enabled Science at ALCF</a:t>
            </a:r>
          </a:p>
          <a:p>
            <a:r>
              <a:rPr lang="en-US" dirty="0"/>
              <a:t>Stay tuned for our next webinar</a:t>
            </a:r>
          </a:p>
          <a:p>
            <a:r>
              <a:rPr lang="en-US" dirty="0"/>
              <a:t>We expect to begin training events in early 2026</a:t>
            </a:r>
          </a:p>
          <a:p>
            <a:pPr marL="218440" indent="-218440"/>
            <a:r>
              <a:rPr lang="en-US" dirty="0"/>
              <a:t>Future topics that we will explore:</a:t>
            </a:r>
            <a:endParaRPr lang="en-US" dirty="0">
              <a:cs typeface="Arial"/>
            </a:endParaRPr>
          </a:p>
          <a:p>
            <a:pPr lvl="1"/>
            <a:r>
              <a:rPr lang="en-US" dirty="0"/>
              <a:t>Services for multi-facility workflows</a:t>
            </a:r>
          </a:p>
          <a:p>
            <a:pPr lvl="1"/>
            <a:r>
              <a:rPr lang="en-US" dirty="0"/>
              <a:t>Data portals</a:t>
            </a:r>
          </a:p>
          <a:p>
            <a:pPr lvl="1"/>
            <a:r>
              <a:rPr lang="en-US" dirty="0"/>
              <a:t>Inference services</a:t>
            </a:r>
          </a:p>
          <a:p>
            <a:pPr lvl="1"/>
            <a:r>
              <a:rPr lang="en-US" dirty="0"/>
              <a:t>More example applications from tokamak experiments and earth science experiments</a:t>
            </a:r>
          </a:p>
          <a:p>
            <a:pPr lvl="1"/>
            <a:r>
              <a:rPr lang="en-US" dirty="0"/>
              <a:t>Training events with hands on examples for some of what we covered today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2FF7040-7D3E-A502-D631-3EF2CD250C2D}"/>
              </a:ext>
            </a:extLst>
          </p:cNvPr>
          <p:cNvGrpSpPr>
            <a:grpSpLocks noChangeAspect="1"/>
          </p:cNvGrpSpPr>
          <p:nvPr/>
        </p:nvGrpSpPr>
        <p:grpSpPr>
          <a:xfrm>
            <a:off x="6080919" y="1229940"/>
            <a:ext cx="5934283" cy="4398120"/>
            <a:chOff x="5880004" y="1300551"/>
            <a:chExt cx="5743735" cy="425689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7660AC9-AE91-CB85-D639-990A38724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80004" y="2841711"/>
              <a:ext cx="4892251" cy="2715738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1D3CF02-AFF7-95B3-A652-AE96F41BC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80005" y="1300551"/>
              <a:ext cx="4892251" cy="275189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862C7F5-9865-6E55-3367-8B7A06C18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22587" y="2693773"/>
              <a:ext cx="1801152" cy="13312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618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1014A-BCD0-75E5-0628-B3053FE7F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DOE Experimental User Facilities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EC7DE2-E765-34F9-BD21-BD23311CC64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8092" y="1672019"/>
            <a:ext cx="3690645" cy="4632702"/>
          </a:xfrm>
        </p:spPr>
        <p:txBody>
          <a:bodyPr>
            <a:normAutofit/>
          </a:bodyPr>
          <a:lstStyle/>
          <a:p>
            <a:r>
              <a:rPr lang="en-US" dirty="0"/>
              <a:t>DOE operates 24 Experimental User Facilities</a:t>
            </a:r>
          </a:p>
          <a:p>
            <a:r>
              <a:rPr lang="en-US" dirty="0"/>
              <a:t>Like computing facilities, some are undergoing upgrades</a:t>
            </a:r>
          </a:p>
          <a:p>
            <a:r>
              <a:rPr lang="en-US" dirty="0"/>
              <a:t>Many are also pivoting to make more use of AI tools</a:t>
            </a:r>
          </a:p>
          <a:p>
            <a:r>
              <a:rPr lang="en-US" dirty="0"/>
              <a:t>Their data rates and computing needs will increase accordingly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3D517F-EF5F-1245-70DA-E18FCB1B7C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039" t="10203"/>
          <a:stretch>
            <a:fillRect/>
          </a:stretch>
        </p:blipFill>
        <p:spPr>
          <a:xfrm>
            <a:off x="4298737" y="978582"/>
            <a:ext cx="7467189" cy="490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0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D46C8-B423-B7F7-EB41-35E18BD46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063" y="108414"/>
            <a:ext cx="11148352" cy="995363"/>
          </a:xfrm>
        </p:spPr>
        <p:txBody>
          <a:bodyPr/>
          <a:lstStyle/>
          <a:p>
            <a:r>
              <a:rPr lang="en-US"/>
              <a:t>Need for Integrated Research Infrastructure (IRI)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634597-9A95-B8C7-479F-12D11698D8A2}"/>
              </a:ext>
            </a:extLst>
          </p:cNvPr>
          <p:cNvSpPr txBox="1"/>
          <p:nvPr/>
        </p:nvSpPr>
        <p:spPr>
          <a:xfrm>
            <a:off x="4775606" y="7084380"/>
            <a:ext cx="5040485" cy="8258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0"/>
              <a:t>Integrated (Research Infrastructure)</a:t>
            </a:r>
          </a:p>
          <a:p>
            <a:r>
              <a:rPr lang="en-US" sz="2390"/>
              <a:t>(Integrated Research) Infrastructure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473AD3-B8ED-943E-86ED-2D28997C1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201" y="943139"/>
            <a:ext cx="9501436" cy="538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61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E82B4-6012-33BE-F0C9-E1CF03E52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ALCF Integrated Research Infrastructure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8EC1A-E439-A037-C57C-B71B970E8D4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54978" y="1300551"/>
            <a:ext cx="11148352" cy="4828400"/>
          </a:xfrm>
        </p:spPr>
        <p:txBody>
          <a:bodyPr vert="horz" lIns="0" tIns="0" rIns="0" bIns="0" rtlCol="0" anchor="t">
            <a:normAutofit fontScale="85000" lnSpcReduction="20000"/>
          </a:bodyPr>
          <a:lstStyle/>
          <a:p>
            <a:pPr marL="218440" indent="-218440"/>
            <a:r>
              <a:rPr lang="en-US" b="1" dirty="0">
                <a:solidFill>
                  <a:schemeClr val="accent2"/>
                </a:solidFill>
              </a:rPr>
              <a:t>Demand Queues</a:t>
            </a:r>
            <a:endParaRPr lang="en-US" dirty="0">
              <a:solidFill>
                <a:schemeClr val="accent2"/>
              </a:solidFill>
              <a:cs typeface="Arial" panose="020B0604020202020204"/>
            </a:endParaRPr>
          </a:p>
          <a:p>
            <a:pPr marL="615950" lvl="1" indent="-340360"/>
            <a:r>
              <a:rPr lang="en-US" dirty="0"/>
              <a:t>Enables experiment-time analysis jobs to run ~immediately; on-demand queue is backfilled by jobs in preemptable queue</a:t>
            </a:r>
            <a:endParaRPr lang="en-US" dirty="0">
              <a:cs typeface="Arial"/>
            </a:endParaRPr>
          </a:p>
          <a:p>
            <a:pPr marL="218440" indent="-218440"/>
            <a:r>
              <a:rPr lang="en-US" b="1" dirty="0">
                <a:solidFill>
                  <a:schemeClr val="accent2"/>
                </a:solidFill>
              </a:rPr>
              <a:t>Service Accounts</a:t>
            </a:r>
            <a:endParaRPr lang="en-US" dirty="0">
              <a:solidFill>
                <a:schemeClr val="accent2"/>
              </a:solidFill>
              <a:cs typeface="Arial" panose="020B0604020202020204"/>
            </a:endParaRPr>
          </a:p>
          <a:p>
            <a:pPr marL="615950" lvl="1" indent="-340360"/>
            <a:r>
              <a:rPr lang="en-US" dirty="0"/>
              <a:t>Provide experiment-specific accounts for running analyses in a controlled environment</a:t>
            </a:r>
            <a:endParaRPr lang="en-US" dirty="0">
              <a:cs typeface="Arial"/>
            </a:endParaRPr>
          </a:p>
          <a:p>
            <a:pPr marL="218440" indent="-218440"/>
            <a:r>
              <a:rPr lang="en-US" b="1" dirty="0">
                <a:solidFill>
                  <a:schemeClr val="accent2"/>
                </a:solidFill>
              </a:rPr>
              <a:t>Eagle Data Publishing and Sharing (100PB filesystem)</a:t>
            </a:r>
            <a:endParaRPr lang="en-US" dirty="0">
              <a:solidFill>
                <a:schemeClr val="accent2"/>
              </a:solidFill>
              <a:cs typeface="Arial" panose="020B0604020202020204"/>
            </a:endParaRPr>
          </a:p>
          <a:p>
            <a:pPr marL="615950" lvl="1" indent="-340360"/>
            <a:r>
              <a:rPr lang="en-US" dirty="0"/>
              <a:t>Allows users to define collections of data to share publicly or with designated Globus users</a:t>
            </a:r>
            <a:endParaRPr lang="en-US" dirty="0">
              <a:cs typeface="Arial"/>
            </a:endParaRPr>
          </a:p>
          <a:p>
            <a:pPr marL="218440" indent="-218440"/>
            <a:r>
              <a:rPr lang="en-US" b="1" dirty="0">
                <a:solidFill>
                  <a:schemeClr val="accent2"/>
                </a:solidFill>
              </a:rPr>
              <a:t>Globus Tools for Integration</a:t>
            </a:r>
            <a:endParaRPr lang="en-US" dirty="0">
              <a:solidFill>
                <a:schemeClr val="accent2"/>
              </a:solidFill>
              <a:cs typeface="Arial" panose="020B0604020202020204"/>
            </a:endParaRPr>
          </a:p>
          <a:p>
            <a:pPr marL="615950" lvl="1" indent="-340360"/>
            <a:r>
              <a:rPr lang="en-US" dirty="0"/>
              <a:t>Supports distributed compute, transfer, and web-based monitoring</a:t>
            </a:r>
            <a:endParaRPr lang="en-US" dirty="0">
              <a:cs typeface="Arial"/>
            </a:endParaRPr>
          </a:p>
          <a:p>
            <a:pPr marL="218440" indent="-218440"/>
            <a:r>
              <a:rPr lang="en-US" dirty="0"/>
              <a:t>ALCF Community Data Cooperative (ACDC) Data Management</a:t>
            </a:r>
            <a:endParaRPr lang="en-US" dirty="0">
              <a:cs typeface="Arial"/>
            </a:endParaRPr>
          </a:p>
          <a:p>
            <a:pPr marL="615950" lvl="1" indent="-340360"/>
            <a:r>
              <a:rPr lang="en-US" dirty="0"/>
              <a:t>Enables more sophisticated metadata-based navigation and search of data published directly from the Eagle filesystem</a:t>
            </a:r>
            <a:endParaRPr lang="en-US" dirty="0">
              <a:cs typeface="Arial"/>
            </a:endParaRPr>
          </a:p>
          <a:p>
            <a:pPr marL="615950" lvl="1" indent="-340360"/>
            <a:r>
              <a:rPr lang="en-US" dirty="0"/>
              <a:t>Supports metadata extraction and capture services</a:t>
            </a:r>
            <a:endParaRPr lang="en-US" dirty="0">
              <a:cs typeface="Arial"/>
            </a:endParaRPr>
          </a:p>
          <a:p>
            <a:pPr marL="218440" indent="-218440"/>
            <a:r>
              <a:rPr lang="en-US" dirty="0"/>
              <a:t>Dedicated Web Applications</a:t>
            </a:r>
            <a:endParaRPr lang="en-US" dirty="0">
              <a:cs typeface="Arial"/>
            </a:endParaRPr>
          </a:p>
          <a:p>
            <a:pPr marL="615950" lvl="1" indent="-340360"/>
            <a:r>
              <a:rPr lang="en-US" dirty="0"/>
              <a:t>Developing in collaborations with APS and Argonne Cosmology group for extension to other science areas</a:t>
            </a:r>
            <a:endParaRPr lang="en-US" dirty="0">
              <a:cs typeface="Arial" panose="020B0604020202020204"/>
            </a:endParaRPr>
          </a:p>
          <a:p>
            <a:pPr marL="615950" lvl="1" indent="-340360"/>
            <a:r>
              <a:rPr lang="en-US" dirty="0"/>
              <a:t>Data catalogs resident on Eagle filesystem, searchable via user-provided metadata</a:t>
            </a:r>
            <a:endParaRPr lang="en-US" dirty="0">
              <a:cs typeface="Arial"/>
            </a:endParaRPr>
          </a:p>
          <a:p>
            <a:pPr marL="615950" lvl="1" indent="-340360"/>
            <a:r>
              <a:rPr lang="en-US" dirty="0"/>
              <a:t>Community analysis of data supported via back-end integration of workflows on Polaris</a:t>
            </a:r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551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800EE-9D8C-2CC4-9B1A-0D05292B9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508" y="94069"/>
            <a:ext cx="11148352" cy="995363"/>
          </a:xfrm>
        </p:spPr>
        <p:txBody>
          <a:bodyPr/>
          <a:lstStyle/>
          <a:p>
            <a:r>
              <a:rPr lang="en-US" dirty="0"/>
              <a:t>Demand Queues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C3B1E1-FED4-6BEF-3883-FD07EB9FB3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4978" y="809563"/>
            <a:ext cx="11148352" cy="584200"/>
          </a:xfrm>
        </p:spPr>
        <p:txBody>
          <a:bodyPr/>
          <a:lstStyle/>
          <a:p>
            <a:r>
              <a:rPr lang="en-US" dirty="0"/>
              <a:t>Fast Access to Compute at Experiment Runtime</a:t>
            </a:r>
          </a:p>
        </p:txBody>
      </p:sp>
      <p:pic>
        <p:nvPicPr>
          <p:cNvPr id="1028" name="Picture 4" descr="Polaris supercomputer">
            <a:extLst>
              <a:ext uri="{FF2B5EF4-FFF2-40B4-BE49-F238E27FC236}">
                <a16:creationId xmlns:a16="http://schemas.microsoft.com/office/drawing/2014/main" id="{953F0526-6C48-D8FB-E305-3B00644C0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642" y="1345644"/>
            <a:ext cx="4508215" cy="253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rux">
            <a:extLst>
              <a:ext uri="{FF2B5EF4-FFF2-40B4-BE49-F238E27FC236}">
                <a16:creationId xmlns:a16="http://schemas.microsoft.com/office/drawing/2014/main" id="{7953C547-0EAF-2FE8-6205-C90A5A3E8E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4" r="26398"/>
          <a:stretch>
            <a:fillRect/>
          </a:stretch>
        </p:blipFill>
        <p:spPr bwMode="auto">
          <a:xfrm>
            <a:off x="9736532" y="3840242"/>
            <a:ext cx="2058836" cy="239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1D8E3B-B6D7-19DA-5D62-557E578B9359}"/>
              </a:ext>
            </a:extLst>
          </p:cNvPr>
          <p:cNvSpPr txBox="1"/>
          <p:nvPr/>
        </p:nvSpPr>
        <p:spPr>
          <a:xfrm>
            <a:off x="6366553" y="3840242"/>
            <a:ext cx="3369979" cy="828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96" b="1" dirty="0"/>
              <a:t>Polaris Demand Queue:</a:t>
            </a:r>
          </a:p>
          <a:p>
            <a:r>
              <a:rPr lang="en-US" sz="1596" dirty="0"/>
              <a:t>56 available nodes with 224 GPUs</a:t>
            </a:r>
          </a:p>
          <a:p>
            <a:r>
              <a:rPr lang="en-US" sz="1596" dirty="0"/>
              <a:t>Job wall time limit of 60 minutes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0426B6-764C-AD40-DF61-59B4F52E11DA}"/>
              </a:ext>
            </a:extLst>
          </p:cNvPr>
          <p:cNvSpPr txBox="1"/>
          <p:nvPr/>
        </p:nvSpPr>
        <p:spPr>
          <a:xfrm>
            <a:off x="6613481" y="5254331"/>
            <a:ext cx="3123051" cy="1074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96" b="1" dirty="0"/>
              <a:t>Crux Demand Queue:</a:t>
            </a:r>
          </a:p>
          <a:p>
            <a:pPr algn="r"/>
            <a:r>
              <a:rPr lang="en-US" sz="1596" dirty="0"/>
              <a:t>64 available nodes with 8192 CPU cores</a:t>
            </a:r>
          </a:p>
          <a:p>
            <a:pPr algn="r"/>
            <a:r>
              <a:rPr lang="en-US" sz="1596" dirty="0"/>
              <a:t>Job wall time limit of 60 minutes</a:t>
            </a: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B9E01E70-377C-C489-9EE7-DA09AA94943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3993513"/>
              </p:ext>
            </p:extLst>
          </p:nvPr>
        </p:nvGraphicFramePr>
        <p:xfrm>
          <a:off x="554977" y="1232501"/>
          <a:ext cx="5520367" cy="49719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67A96EF-3D1D-E145-FEF5-F8052E4C8DAB}"/>
              </a:ext>
            </a:extLst>
          </p:cNvPr>
          <p:cNvSpPr txBox="1"/>
          <p:nvPr/>
        </p:nvSpPr>
        <p:spPr>
          <a:xfrm>
            <a:off x="10227510" y="1345644"/>
            <a:ext cx="817436" cy="3070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214" tIns="45607" rIns="91214" bIns="45607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397" b="1" dirty="0">
                <a:solidFill>
                  <a:schemeClr val="bg1"/>
                </a:solidFill>
                <a:cs typeface="Arial"/>
              </a:rPr>
              <a:t>Polaris</a:t>
            </a:r>
            <a:endParaRPr lang="en-US" sz="1397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D6C4C6-5441-F380-30FA-49388F91EE24}"/>
              </a:ext>
            </a:extLst>
          </p:cNvPr>
          <p:cNvSpPr txBox="1"/>
          <p:nvPr/>
        </p:nvSpPr>
        <p:spPr>
          <a:xfrm>
            <a:off x="11198142" y="3840242"/>
            <a:ext cx="817436" cy="3070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214" tIns="45607" rIns="91214" bIns="45607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397" b="1" dirty="0">
                <a:solidFill>
                  <a:schemeClr val="bg1"/>
                </a:solidFill>
                <a:cs typeface="Arial"/>
              </a:rPr>
              <a:t>Crux</a:t>
            </a:r>
            <a:endParaRPr lang="en-US" sz="2390" dirty="0"/>
          </a:p>
        </p:txBody>
      </p:sp>
    </p:spTree>
    <p:extLst>
      <p:ext uri="{BB962C8B-B14F-4D97-AF65-F5344CB8AC3E}">
        <p14:creationId xmlns:p14="http://schemas.microsoft.com/office/powerpoint/2010/main" val="252538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681FD-901F-BCE3-AB93-3A5C72D12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508" y="129750"/>
            <a:ext cx="11148352" cy="995363"/>
          </a:xfrm>
        </p:spPr>
        <p:txBody>
          <a:bodyPr anchor="ctr">
            <a:normAutofit/>
          </a:bodyPr>
          <a:lstStyle/>
          <a:p>
            <a:r>
              <a:rPr lang="en-US" dirty="0"/>
              <a:t>Service Accounts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751CDB-AE94-F850-0487-A84C4E51C3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4978" y="902724"/>
            <a:ext cx="11148352" cy="58420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sz="2650" dirty="0">
                <a:latin typeface="Arial"/>
                <a:cs typeface="Arial"/>
              </a:rPr>
              <a:t>Accounts for experiments or services</a:t>
            </a: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1933BB31-8CA9-C7AB-FF0A-02FD92FB3939}"/>
              </a:ext>
            </a:extLst>
          </p:cNvPr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3803010096"/>
              </p:ext>
            </p:extLst>
          </p:nvPr>
        </p:nvGraphicFramePr>
        <p:xfrm>
          <a:off x="554978" y="1552836"/>
          <a:ext cx="7253288" cy="4652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4" descr="Polaris supercomputer">
            <a:extLst>
              <a:ext uri="{FF2B5EF4-FFF2-40B4-BE49-F238E27FC236}">
                <a16:creationId xmlns:a16="http://schemas.microsoft.com/office/drawing/2014/main" id="{330C63F5-95E7-82B2-68F5-602017B2A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961" y="1640625"/>
            <a:ext cx="3730580" cy="2099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rux">
            <a:extLst>
              <a:ext uri="{FF2B5EF4-FFF2-40B4-BE49-F238E27FC236}">
                <a16:creationId xmlns:a16="http://schemas.microsoft.com/office/drawing/2014/main" id="{24D7864E-A0FE-F3CA-AC43-2F76903569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4" r="26398"/>
          <a:stretch>
            <a:fillRect/>
          </a:stretch>
        </p:blipFill>
        <p:spPr bwMode="auto">
          <a:xfrm>
            <a:off x="10087015" y="3555928"/>
            <a:ext cx="1805526" cy="2099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A99C29F-AFF9-7178-CCFD-1D1B86052BCD}"/>
              </a:ext>
            </a:extLst>
          </p:cNvPr>
          <p:cNvSpPr txBox="1"/>
          <p:nvPr/>
        </p:nvSpPr>
        <p:spPr>
          <a:xfrm>
            <a:off x="11065279" y="1640862"/>
            <a:ext cx="817436" cy="3070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214" tIns="45607" rIns="91214" bIns="45607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397" b="1" dirty="0">
                <a:solidFill>
                  <a:schemeClr val="bg1"/>
                </a:solidFill>
                <a:cs typeface="Arial"/>
              </a:rPr>
              <a:t>Polaris</a:t>
            </a:r>
            <a:endParaRPr lang="en-US" sz="1397" b="1" dirty="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586A314-356E-CA95-3F09-ECD59A03F8BE}"/>
              </a:ext>
            </a:extLst>
          </p:cNvPr>
          <p:cNvSpPr txBox="1"/>
          <p:nvPr/>
        </p:nvSpPr>
        <p:spPr>
          <a:xfrm>
            <a:off x="11339418" y="3572301"/>
            <a:ext cx="817436" cy="3070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214" tIns="45607" rIns="91214" bIns="45607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397" b="1" dirty="0">
                <a:solidFill>
                  <a:schemeClr val="bg1"/>
                </a:solidFill>
                <a:cs typeface="Arial"/>
              </a:rPr>
              <a:t>Crux</a:t>
            </a:r>
            <a:endParaRPr lang="en-US" sz="2390" dirty="0"/>
          </a:p>
        </p:txBody>
      </p:sp>
    </p:spTree>
    <p:extLst>
      <p:ext uri="{BB962C8B-B14F-4D97-AF65-F5344CB8AC3E}">
        <p14:creationId xmlns:p14="http://schemas.microsoft.com/office/powerpoint/2010/main" val="142713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7B43D-CCFF-739D-5695-ACA769F35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Remote Triggering of Jobs with Globus Compute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6F1A850-4C84-B01B-A7C8-4393B61B7AE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99901" y="1274011"/>
            <a:ext cx="6426275" cy="4978508"/>
          </a:xfrm>
        </p:spPr>
        <p:txBody>
          <a:bodyPr vert="horz" lIns="0" tIns="0" rIns="0" bIns="0" rtlCol="0" anchor="t">
            <a:noAutofit/>
          </a:bodyPr>
          <a:lstStyle/>
          <a:p>
            <a:pPr marL="218440" indent="-218440"/>
            <a:r>
              <a:rPr lang="en-US" sz="1800" dirty="0"/>
              <a:t>Globus Compute (GC) can be used to trigger jobs on ALCF machines from a remote location, e.g. a machine connected to an experiment</a:t>
            </a:r>
            <a:endParaRPr lang="en-US" dirty="0"/>
          </a:p>
          <a:p>
            <a:pPr marL="218440" indent="-218440"/>
            <a:r>
              <a:rPr lang="en-US" sz="1800" dirty="0">
                <a:cs typeface="Arial"/>
              </a:rPr>
              <a:t>Setup entirely by user, no intervention by ALCF staff needed</a:t>
            </a:r>
            <a:endParaRPr lang="en-US" sz="1800" dirty="0"/>
          </a:p>
          <a:p>
            <a:pPr marL="218440" indent="-218440"/>
            <a:r>
              <a:rPr lang="en-US" sz="1800" dirty="0"/>
              <a:t>Automated authentication available</a:t>
            </a:r>
            <a:endParaRPr lang="en-US" sz="1800" dirty="0">
              <a:cs typeface="Arial"/>
            </a:endParaRPr>
          </a:p>
          <a:p>
            <a:pPr marL="218440" indent="-218440"/>
            <a:r>
              <a:rPr lang="en-US" sz="1800" dirty="0"/>
              <a:t>Requirements:</a:t>
            </a:r>
            <a:endParaRPr lang="en-US" sz="1800" dirty="0">
              <a:cs typeface="Arial"/>
            </a:endParaRPr>
          </a:p>
          <a:p>
            <a:pPr marL="615950" lvl="1" indent="-340360"/>
            <a:r>
              <a:rPr lang="en-US" sz="1800" dirty="0"/>
              <a:t>python environment at remote site with </a:t>
            </a:r>
            <a:r>
              <a:rPr lang="en-US" sz="1800" dirty="0">
                <a:latin typeface="Consolas"/>
                <a:cs typeface="Consolas" panose="020B0609020204030204" pitchFamily="49" charset="0"/>
              </a:rPr>
              <a:t>globus-compute-</a:t>
            </a:r>
            <a:r>
              <a:rPr lang="en-US" sz="1800" dirty="0" err="1">
                <a:latin typeface="Consolas"/>
                <a:cs typeface="Consolas" panose="020B0609020204030204" pitchFamily="49" charset="0"/>
              </a:rPr>
              <a:t>sdk</a:t>
            </a:r>
            <a:endParaRPr lang="en-US" sz="1800" dirty="0">
              <a:latin typeface="Consolas"/>
              <a:cs typeface="Consolas" panose="020B0609020204030204" pitchFamily="49" charset="0"/>
            </a:endParaRPr>
          </a:p>
          <a:p>
            <a:pPr marL="615950" lvl="1" indent="-340360"/>
            <a:r>
              <a:rPr lang="en-US" sz="1800" dirty="0"/>
              <a:t>environment on ALCF target system with the required application software (e.g. python/</a:t>
            </a:r>
            <a:r>
              <a:rPr lang="en-US" sz="1800" dirty="0" err="1"/>
              <a:t>conda</a:t>
            </a:r>
            <a:r>
              <a:rPr lang="en-US" sz="1800" dirty="0"/>
              <a:t> environment, paths to compiled executables, containers, etc.)</a:t>
            </a:r>
            <a:endParaRPr lang="en-US" sz="1800" dirty="0">
              <a:cs typeface="Arial"/>
            </a:endParaRPr>
          </a:p>
          <a:p>
            <a:pPr marL="218440" indent="-218440"/>
            <a:r>
              <a:rPr lang="en-US" sz="1800" dirty="0"/>
              <a:t>GC sends work in the form of python functions, but any type of application can be executed with </a:t>
            </a:r>
            <a:r>
              <a:rPr lang="en-US" sz="1800" dirty="0" err="1">
                <a:latin typeface="Consolas"/>
                <a:cs typeface="Consolas" panose="020B0609020204030204" pitchFamily="49" charset="0"/>
              </a:rPr>
              <a:t>subprocess.run</a:t>
            </a:r>
            <a:r>
              <a:rPr lang="en-US" sz="1800" dirty="0">
                <a:latin typeface="Consolas"/>
                <a:cs typeface="Consolas" panose="020B0609020204030204" pitchFamily="49" charset="0"/>
              </a:rPr>
              <a:t>()</a:t>
            </a:r>
          </a:p>
          <a:p>
            <a:pPr marL="218440" indent="-218440"/>
            <a:r>
              <a:rPr lang="en-US" sz="1800" dirty="0"/>
              <a:t>Results returned through function return (for lightweight results) or moved separately with a Globus Transfer</a:t>
            </a:r>
            <a:endParaRPr lang="en-US" sz="1800" dirty="0"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10F156-127B-0C09-CEB3-1E9A0F169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758" y="1533379"/>
            <a:ext cx="4548783" cy="431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36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80A20-680E-4CD9-70B1-BBFA22909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Globus Compute Endpoints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399F8D-20ED-79BD-DD1B-19057363566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54979" y="1300551"/>
            <a:ext cx="4575960" cy="4816044"/>
          </a:xfrm>
        </p:spPr>
        <p:txBody>
          <a:bodyPr vert="horz" lIns="91214" tIns="45607" rIns="91214" bIns="45607" rtlCol="0" anchor="t">
            <a:normAutofit lnSpcReduction="10000"/>
          </a:bodyPr>
          <a:lstStyle/>
          <a:p>
            <a:r>
              <a:rPr lang="en-US" sz="1995"/>
              <a:t>Globus Compute (GC) requires prestaging a GC Endpoint process on a login/service node</a:t>
            </a:r>
          </a:p>
          <a:p>
            <a:r>
              <a:rPr lang="en-US" sz="1995"/>
              <a:t>GC endpoints managed with the python tool </a:t>
            </a:r>
            <a:r>
              <a:rPr lang="en-US" sz="1995">
                <a:latin typeface="Consolas" panose="020B0609020204030204" pitchFamily="49" charset="0"/>
                <a:cs typeface="Consolas" panose="020B0609020204030204" pitchFamily="49" charset="0"/>
              </a:rPr>
              <a:t>globus-compute-endpoint</a:t>
            </a:r>
          </a:p>
          <a:p>
            <a:r>
              <a:rPr lang="en-US" sz="1995"/>
              <a:t>Endpoint configuration specifies</a:t>
            </a:r>
          </a:p>
          <a:p>
            <a:pPr lvl="1"/>
            <a:r>
              <a:rPr lang="en-US" sz="1995"/>
              <a:t>PBS job information</a:t>
            </a:r>
          </a:p>
          <a:p>
            <a:pPr lvl="1"/>
            <a:r>
              <a:rPr lang="en-US" sz="1995"/>
              <a:t>Task resources and execution (e.g. number of CPUs or GPUs per task, retry conditions, etc.)</a:t>
            </a:r>
          </a:p>
          <a:p>
            <a:pPr marL="227395" indent="-227395"/>
            <a:r>
              <a:rPr lang="en-US" sz="1995">
                <a:latin typeface="Arial"/>
                <a:cs typeface="Arial"/>
              </a:rPr>
              <a:t>Teams maintain their own endpoints</a:t>
            </a:r>
          </a:p>
          <a:p>
            <a:pPr marL="227395" indent="-227395"/>
            <a:r>
              <a:rPr lang="en-US" sz="1995">
                <a:latin typeface="Arial"/>
                <a:cs typeface="Arial"/>
                <a:hlinkClick r:id="rId2"/>
              </a:rPr>
              <a:t>See recent ALCF workshop materials for detailed tutorial</a:t>
            </a:r>
            <a:endParaRPr lang="en-US" sz="1995">
              <a:latin typeface="Arial"/>
              <a:cs typeface="Arial"/>
            </a:endParaRPr>
          </a:p>
          <a:p>
            <a:endParaRPr lang="en-US"/>
          </a:p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235443-4780-C4F3-2A2F-D8C0F83741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248" t="16884" r="8824" b="15432"/>
          <a:stretch>
            <a:fillRect/>
          </a:stretch>
        </p:blipFill>
        <p:spPr>
          <a:xfrm>
            <a:off x="5130938" y="1793896"/>
            <a:ext cx="7030901" cy="307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79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ALCF Color Palette">
      <a:dk1>
        <a:srgbClr val="000000"/>
      </a:dk1>
      <a:lt1>
        <a:srgbClr val="FFFFFF"/>
      </a:lt1>
      <a:dk2>
        <a:srgbClr val="6E6E78"/>
      </a:dk2>
      <a:lt2>
        <a:srgbClr val="E7E6E6"/>
      </a:lt2>
      <a:accent1>
        <a:srgbClr val="1D1651"/>
      </a:accent1>
      <a:accent2>
        <a:srgbClr val="0061AF"/>
      </a:accent2>
      <a:accent3>
        <a:srgbClr val="640433"/>
      </a:accent3>
      <a:accent4>
        <a:srgbClr val="D03E53"/>
      </a:accent4>
      <a:accent5>
        <a:srgbClr val="EC6358"/>
      </a:accent5>
      <a:accent6>
        <a:srgbClr val="107970"/>
      </a:accent6>
      <a:hlink>
        <a:srgbClr val="0D63AD"/>
      </a:hlink>
      <a:folHlink>
        <a:srgbClr val="179E8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LCF_MASTER" id="{387D4B49-977E-F642-AACF-45054B0F06E0}" vid="{174DE5D8-3F10-6A48-809A-43F5A983788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</TotalTime>
  <Words>2255</Words>
  <Application>Microsoft Macintosh PowerPoint</Application>
  <PresentationFormat>Custom</PresentationFormat>
  <Paragraphs>280</Paragraphs>
  <Slides>29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Calibri</vt:lpstr>
      <vt:lpstr>Consolas</vt:lpstr>
      <vt:lpstr>Proxima Nova Lt</vt:lpstr>
      <vt:lpstr>Proxima Nova Rg</vt:lpstr>
      <vt:lpstr>System Font Regular</vt:lpstr>
      <vt:lpstr>Wingdings</vt:lpstr>
      <vt:lpstr>Office Theme</vt:lpstr>
      <vt:lpstr>ALCF on-Demand Integrated Research Infrastructure for Experiment-Time Computing with Globus Tools</vt:lpstr>
      <vt:lpstr>Outline</vt:lpstr>
      <vt:lpstr>DOE Experimental User Facilities</vt:lpstr>
      <vt:lpstr>Need for Integrated Research Infrastructure (IRI)</vt:lpstr>
      <vt:lpstr>ALCF Integrated Research Infrastructure</vt:lpstr>
      <vt:lpstr>Demand Queues</vt:lpstr>
      <vt:lpstr>Service Accounts</vt:lpstr>
      <vt:lpstr>Remote Triggering of Jobs with Globus Compute</vt:lpstr>
      <vt:lpstr>Globus Compute Endpoints</vt:lpstr>
      <vt:lpstr>Automated Globus Auth</vt:lpstr>
      <vt:lpstr>Eagle File System and Globus Guest Collections</vt:lpstr>
      <vt:lpstr>Globus Flows</vt:lpstr>
      <vt:lpstr>Globus Flows</vt:lpstr>
      <vt:lpstr>Example Case from the  Advanced Photon Source </vt:lpstr>
      <vt:lpstr>X-Ray Light Sources</vt:lpstr>
      <vt:lpstr>Transformational Science</vt:lpstr>
      <vt:lpstr>The Upgraded Advanced Photon Source</vt:lpstr>
      <vt:lpstr>Scale of the Problem</vt:lpstr>
      <vt:lpstr>PowerPoint Presentation</vt:lpstr>
      <vt:lpstr>Impact of XPCS Experiments at Beamline 8-ID</vt:lpstr>
      <vt:lpstr>8-ID Pushes the Limits of Data Generation</vt:lpstr>
      <vt:lpstr>PowerPoint Presentation</vt:lpstr>
      <vt:lpstr>Bridging Large-scale Facilities</vt:lpstr>
      <vt:lpstr>PowerPoint Presentation</vt:lpstr>
      <vt:lpstr>Data Processing</vt:lpstr>
      <vt:lpstr>Impact</vt:lpstr>
      <vt:lpstr>Conclusion</vt:lpstr>
      <vt:lpstr>How can you experiment with these tools at ALCF?</vt:lpstr>
      <vt:lpstr>ALCF Service-Enabled Science Series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Simpson, Christine</dc:creator>
  <cp:keywords/>
  <dc:description/>
  <cp:lastModifiedBy>Kinsley, Paige C.</cp:lastModifiedBy>
  <cp:revision>143</cp:revision>
  <dcterms:created xsi:type="dcterms:W3CDTF">2025-10-13T21:50:23Z</dcterms:created>
  <dcterms:modified xsi:type="dcterms:W3CDTF">2025-10-17T21:54:05Z</dcterms:modified>
  <cp:category/>
</cp:coreProperties>
</file>