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sldIdLst>
    <p:sldId id="266" r:id="rId2"/>
    <p:sldId id="2147309135" r:id="rId3"/>
    <p:sldId id="2147309137" r:id="rId4"/>
    <p:sldId id="2147309136" r:id="rId5"/>
    <p:sldId id="291" r:id="rId6"/>
    <p:sldId id="290" r:id="rId7"/>
    <p:sldId id="2147309134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651"/>
    <a:srgbClr val="721806"/>
    <a:srgbClr val="4F303E"/>
    <a:srgbClr val="21405A"/>
    <a:srgbClr val="21255A"/>
    <a:srgbClr val="BAE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84491-68E0-4C23-A40A-FE191A332964}" v="166" dt="2025-05-01T21:29:33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1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celi, Murat" userId="aCrLQOX/f2mFVgXKVJNntUpLjB6oo63oiu4E9WU7fc0=" providerId="None" clId="Web-{A3684491-68E0-4C23-A40A-FE191A332964}"/>
    <pc:docChg chg="modSld">
      <pc:chgData name="Keceli, Murat" userId="aCrLQOX/f2mFVgXKVJNntUpLjB6oo63oiu4E9WU7fc0=" providerId="None" clId="Web-{A3684491-68E0-4C23-A40A-FE191A332964}" dt="2025-05-01T21:29:12.077" v="160" actId="20577"/>
      <pc:docMkLst>
        <pc:docMk/>
      </pc:docMkLst>
      <pc:sldChg chg="modSp">
        <pc:chgData name="Keceli, Murat" userId="aCrLQOX/f2mFVgXKVJNntUpLjB6oo63oiu4E9WU7fc0=" providerId="None" clId="Web-{A3684491-68E0-4C23-A40A-FE191A332964}" dt="2025-05-01T21:29:12.077" v="160" actId="20577"/>
        <pc:sldMkLst>
          <pc:docMk/>
          <pc:sldMk cId="2506943474" sldId="268"/>
        </pc:sldMkLst>
        <pc:spChg chg="mod">
          <ac:chgData name="Keceli, Murat" userId="aCrLQOX/f2mFVgXKVJNntUpLjB6oo63oiu4E9WU7fc0=" providerId="None" clId="Web-{A3684491-68E0-4C23-A40A-FE191A332964}" dt="2025-05-01T21:29:12.077" v="160" actId="20577"/>
          <ac:spMkLst>
            <pc:docMk/>
            <pc:sldMk cId="2506943474" sldId="268"/>
            <ac:spMk id="3" creationId="{820F8839-9479-94EE-68B0-56435464CDA3}"/>
          </ac:spMkLst>
        </pc:spChg>
        <pc:spChg chg="mod">
          <ac:chgData name="Keceli, Murat" userId="aCrLQOX/f2mFVgXKVJNntUpLjB6oo63oiu4E9WU7fc0=" providerId="None" clId="Web-{A3684491-68E0-4C23-A40A-FE191A332964}" dt="2025-05-01T21:28:35.249" v="144" actId="20577"/>
          <ac:spMkLst>
            <pc:docMk/>
            <pc:sldMk cId="2506943474" sldId="268"/>
            <ac:spMk id="4" creationId="{FC13FCF7-8979-59AA-DA42-F241B6F5D62A}"/>
          </ac:spMkLst>
        </pc:spChg>
      </pc:sldChg>
      <pc:sldChg chg="modSp">
        <pc:chgData name="Keceli, Murat" userId="aCrLQOX/f2mFVgXKVJNntUpLjB6oo63oiu4E9WU7fc0=" providerId="None" clId="Web-{A3684491-68E0-4C23-A40A-FE191A332964}" dt="2025-05-01T21:25:43.874" v="84" actId="20577"/>
        <pc:sldMkLst>
          <pc:docMk/>
          <pc:sldMk cId="1153587605" sldId="269"/>
        </pc:sldMkLst>
        <pc:spChg chg="mod">
          <ac:chgData name="Keceli, Murat" userId="aCrLQOX/f2mFVgXKVJNntUpLjB6oo63oiu4E9WU7fc0=" providerId="None" clId="Web-{A3684491-68E0-4C23-A40A-FE191A332964}" dt="2025-05-01T21:25:43.874" v="84" actId="20577"/>
          <ac:spMkLst>
            <pc:docMk/>
            <pc:sldMk cId="1153587605" sldId="269"/>
            <ac:spMk id="3" creationId="{C871D07D-D98B-9758-BF18-4DBB9E6346FF}"/>
          </ac:spMkLst>
        </pc:spChg>
      </pc:sldChg>
      <pc:sldChg chg="modSp">
        <pc:chgData name="Keceli, Murat" userId="aCrLQOX/f2mFVgXKVJNntUpLjB6oo63oiu4E9WU7fc0=" providerId="None" clId="Web-{A3684491-68E0-4C23-A40A-FE191A332964}" dt="2025-05-01T21:27:58.968" v="142" actId="20577"/>
        <pc:sldMkLst>
          <pc:docMk/>
          <pc:sldMk cId="4214570890" sldId="270"/>
        </pc:sldMkLst>
        <pc:spChg chg="mod">
          <ac:chgData name="Keceli, Murat" userId="aCrLQOX/f2mFVgXKVJNntUpLjB6oo63oiu4E9WU7fc0=" providerId="None" clId="Web-{A3684491-68E0-4C23-A40A-FE191A332964}" dt="2025-05-01T21:27:58.968" v="142" actId="20577"/>
          <ac:spMkLst>
            <pc:docMk/>
            <pc:sldMk cId="4214570890" sldId="270"/>
            <ac:spMk id="3" creationId="{5C91DAF6-70A0-E5E9-7870-D6D18555ED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5658-1A64-6E4E-A19D-CE4AC8FA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E0FE-A216-5845-9BA9-0B03AE5FF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20D38-0873-8545-9E08-67D4190FF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63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6AB0-3942-604A-81B8-ED257ACE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7"/>
            <a:ext cx="10897373" cy="5890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7816BB-27D0-E34B-BFBA-BC03957C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192697"/>
            <a:ext cx="10897373" cy="49842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9EAD-1B37-F444-98C9-04659E29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7"/>
            <a:ext cx="10897373" cy="5890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4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3C5E-0B79-1049-B665-DA7CFD82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0DDDB-2BD7-5049-B1B9-E84159C2B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0F6CD-0752-EE40-BA2B-4CA9C3F1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4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C27A99C-634C-D14C-9EC5-08219EE4C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05" y="16424"/>
            <a:ext cx="12187790" cy="6855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430750-E071-1841-A2DF-7DC0323940BA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861179" y="2"/>
            <a:ext cx="2330822" cy="924558"/>
          </a:xfrm>
          <a:prstGeom prst="rect">
            <a:avLst/>
          </a:prstGeom>
          <a:ln>
            <a:noFill/>
          </a:ln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11FB86D7-600B-7B41-A34B-2BCC844E25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3901" y="2574637"/>
            <a:ext cx="11163300" cy="86960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ubtitle 10">
            <a:extLst>
              <a:ext uri="{FF2B5EF4-FFF2-40B4-BE49-F238E27FC236}">
                <a16:creationId xmlns:a16="http://schemas.microsoft.com/office/drawing/2014/main" id="{7ABC2CF2-EA3A-F54D-A13C-ADDCA90BA78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8309" y="3463115"/>
            <a:ext cx="10904891" cy="408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502B0F1-0F00-9443-8266-73D78D634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1" y="5486400"/>
            <a:ext cx="11163300" cy="762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697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8C08D-94A2-8F49-B7B9-92C32531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9"/>
            <a:ext cx="10897373" cy="58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6FDC-3FD3-604F-BFF5-09389AF5D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450" y="1182758"/>
            <a:ext cx="10897373" cy="499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ADB32-2759-E04B-A4BE-2A5691C9D076}"/>
              </a:ext>
            </a:extLst>
          </p:cNvPr>
          <p:cNvSpPr txBox="1"/>
          <p:nvPr userDrawn="1"/>
        </p:nvSpPr>
        <p:spPr>
          <a:xfrm>
            <a:off x="1085163" y="657895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Argonne Leadership Computing Facility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5E357-08A9-854F-833F-0EE015B4E894}"/>
              </a:ext>
            </a:extLst>
          </p:cNvPr>
          <p:cNvSpPr txBox="1"/>
          <p:nvPr userDrawn="1"/>
        </p:nvSpPr>
        <p:spPr>
          <a:xfrm>
            <a:off x="723449" y="658477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tx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0EC8FF-AC9D-B348-974E-C573FAC9FA27}"/>
              </a:ext>
            </a:extLst>
          </p:cNvPr>
          <p:cNvSpPr/>
          <p:nvPr userDrawn="1"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11F891-372D-0F43-B6E4-F20C5BBE13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702" y="6384646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⏤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□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coffman@anl.gov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lcf.anl.gov/aurora/data-management/moving_data_to_aurora/datamover" TargetMode="External"/><Relationship Id="rId2" Type="http://schemas.openxmlformats.org/officeDocument/2006/relationships/hyperlink" Target="https://docs.alcf.anl.gov/aurora/data-management/daos/daos-overvie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429D-F895-4A47-A29A-0B42D43E3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237" y="2036755"/>
            <a:ext cx="11163300" cy="869603"/>
          </a:xfrm>
        </p:spPr>
        <p:txBody>
          <a:bodyPr>
            <a:normAutofit fontScale="90000"/>
          </a:bodyPr>
          <a:lstStyle/>
          <a:p>
            <a:r>
              <a:rPr lang="en-US" dirty="0"/>
              <a:t>DAOS – Distributed Asynchronous Object Storage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81A26-099B-2047-AB28-C63EBB55B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Paul Coffman (</a:t>
            </a:r>
            <a:r>
              <a:rPr lang="en-US" dirty="0">
                <a:hlinkClick r:id="rId2"/>
              </a:rPr>
              <a:t>pcoffman@anl.gov</a:t>
            </a:r>
            <a:r>
              <a:rPr lang="en-US" dirty="0"/>
              <a:t>) ALCF Performance Engineering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7B0C5-6672-8C43-84E8-86DF98854B51}"/>
              </a:ext>
            </a:extLst>
          </p:cNvPr>
          <p:cNvSpPr txBox="1"/>
          <p:nvPr/>
        </p:nvSpPr>
        <p:spPr>
          <a:xfrm>
            <a:off x="2129883" y="680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8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EA1BA-3656-AA72-35F4-B394DA1FA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C19E-5CAC-A5B5-5ECA-39BB03CA0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6799"/>
            <a:ext cx="5724525" cy="319552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b="0" i="0" dirty="0">
                <a:effectLst/>
                <a:latin typeface="+mn-lt"/>
              </a:rPr>
              <a:t>Distributed Key-Value Object Store with several interfaces</a:t>
            </a:r>
          </a:p>
          <a:p>
            <a:r>
              <a:rPr lang="en-US" dirty="0">
                <a:latin typeface="+mn-lt"/>
              </a:rPr>
              <a:t>Full end-to-end </a:t>
            </a:r>
            <a:r>
              <a:rPr lang="en-US" dirty="0" err="1">
                <a:latin typeface="+mn-lt"/>
              </a:rPr>
              <a:t>userspace</a:t>
            </a:r>
            <a:r>
              <a:rPr lang="en-US" dirty="0">
                <a:latin typeface="+mn-lt"/>
              </a:rPr>
              <a:t> – avoid kernel space overhead</a:t>
            </a:r>
            <a:endParaRPr lang="en-US" sz="1800" b="0" i="0" dirty="0">
              <a:effectLst/>
              <a:latin typeface="+mn-lt"/>
            </a:endParaRPr>
          </a:p>
          <a:p>
            <a:r>
              <a:rPr lang="en-US" sz="1800" b="0" i="0" dirty="0">
                <a:effectLst/>
                <a:latin typeface="+mn-lt"/>
              </a:rPr>
              <a:t>Efficient for unstructured data</a:t>
            </a:r>
          </a:p>
          <a:p>
            <a:r>
              <a:rPr lang="en-US" sz="1800" b="0" i="0" dirty="0">
                <a:effectLst/>
                <a:latin typeface="+mn-lt"/>
              </a:rPr>
              <a:t>Efficient for accessing small data.</a:t>
            </a:r>
            <a:endParaRPr lang="en-US" sz="1800" dirty="0">
              <a:latin typeface="+mn-lt"/>
            </a:endParaRPr>
          </a:p>
          <a:p>
            <a:r>
              <a:rPr lang="en-US" sz="1800" b="0" i="0" dirty="0">
                <a:effectLst/>
                <a:latin typeface="+mn-lt"/>
              </a:rPr>
              <a:t>High bandwidth, low latency, and IOPS </a:t>
            </a:r>
          </a:p>
          <a:p>
            <a:r>
              <a:rPr lang="en-US" sz="1800" b="0" i="0" dirty="0">
                <a:effectLst/>
                <a:latin typeface="+mn-lt"/>
              </a:rPr>
              <a:t>No read-modify-write on I/O path (use versioning)</a:t>
            </a:r>
          </a:p>
          <a:p>
            <a:r>
              <a:rPr lang="en-US" sz="1800" b="0" i="0" dirty="0">
                <a:effectLst/>
                <a:latin typeface="+mn-lt"/>
              </a:rPr>
              <a:t>No locking</a:t>
            </a:r>
          </a:p>
          <a:p>
            <a:r>
              <a:rPr lang="en-US" sz="1800" b="0" i="0" dirty="0">
                <a:effectLst/>
                <a:latin typeface="+mn-lt"/>
              </a:rPr>
              <a:t>No centralized (meta)data server</a:t>
            </a:r>
          </a:p>
          <a:p>
            <a:r>
              <a:rPr lang="en-US" sz="1800" b="0" i="0" dirty="0">
                <a:effectLst/>
                <a:latin typeface="+mn-lt"/>
              </a:rPr>
              <a:t>Self-healing data protection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8FF6A-9450-2AAB-2173-F2EACD36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15" y="1008569"/>
            <a:ext cx="5181600" cy="294055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0D672-DEF0-F466-DF22-B597F8D2C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472" y="4004392"/>
            <a:ext cx="5388343" cy="2315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52B73-9121-1BAA-A8DA-D9B407C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9"/>
            <a:ext cx="10897373" cy="588175"/>
          </a:xfrm>
        </p:spPr>
        <p:txBody>
          <a:bodyPr anchor="ctr">
            <a:normAutofit/>
          </a:bodyPr>
          <a:lstStyle/>
          <a:p>
            <a:r>
              <a:rPr lang="en-US" dirty="0"/>
              <a:t>DAOS Ecosystem and Design Fundamentals</a:t>
            </a:r>
          </a:p>
        </p:txBody>
      </p:sp>
    </p:spTree>
    <p:extLst>
      <p:ext uri="{BB962C8B-B14F-4D97-AF65-F5344CB8AC3E}">
        <p14:creationId xmlns:p14="http://schemas.microsoft.com/office/powerpoint/2010/main" val="47630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E222-FC9B-196E-096D-731119CFB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448C-1024-5FE4-ACE8-2EFA008D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 – slingshot fabric - Dragonfly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846CFE0-FB5A-FA17-6D3E-364BE2952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6" b="10013"/>
          <a:stretch/>
        </p:blipFill>
        <p:spPr>
          <a:xfrm>
            <a:off x="5141155" y="1470098"/>
            <a:ext cx="6831360" cy="3917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3691C-DD7A-AA56-BBB6-DED6F2FC7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50" y="2080872"/>
            <a:ext cx="4188792" cy="30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66EA-03ED-4828-3FB4-3B1FAE2BF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60FE6-8C4C-E605-8A16-0CD889F1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1631" y="2907251"/>
            <a:ext cx="2902766" cy="4731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51442-8839-A2FA-B343-5965C21A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8" y="3035318"/>
            <a:ext cx="5972705" cy="3503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62AFF-07C6-48F3-9537-39FE44C568FF}"/>
              </a:ext>
            </a:extLst>
          </p:cNvPr>
          <p:cNvSpPr txBox="1"/>
          <p:nvPr/>
        </p:nvSpPr>
        <p:spPr>
          <a:xfrm>
            <a:off x="6909330" y="1060558"/>
            <a:ext cx="50420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1024 Total DAOS Servers</a:t>
            </a:r>
          </a:p>
          <a:p>
            <a:r>
              <a:rPr lang="en-US" sz="1400" dirty="0"/>
              <a:t>Each node will run 2 DAOS engines </a:t>
            </a:r>
          </a:p>
          <a:p>
            <a:r>
              <a:rPr lang="en-US" sz="1400" dirty="0"/>
              <a:t>2048 DAOS engines, </a:t>
            </a:r>
            <a:r>
              <a:rPr lang="en-US" sz="1400" b="1" dirty="0"/>
              <a:t>16 targets per engine on 8 SSDs</a:t>
            </a:r>
          </a:p>
          <a:p>
            <a:r>
              <a:rPr lang="en-US" sz="1400" dirty="0"/>
              <a:t>Servers currently partitioned into several clusters</a:t>
            </a:r>
          </a:p>
          <a:p>
            <a:endParaRPr lang="en-US" sz="1400" dirty="0"/>
          </a:p>
          <a:p>
            <a:r>
              <a:rPr lang="en-US" sz="1400" dirty="0"/>
              <a:t>Intel Coyote Pass System</a:t>
            </a:r>
          </a:p>
          <a:p>
            <a:r>
              <a:rPr lang="en-US" sz="1400" dirty="0"/>
              <a:t>(2)    Xeon 5320 CPU (Ice Lake)</a:t>
            </a:r>
          </a:p>
          <a:p>
            <a:r>
              <a:rPr lang="en-US" sz="1400" dirty="0"/>
              <a:t>(16)  32GB DDR4 DIMMs</a:t>
            </a:r>
          </a:p>
          <a:p>
            <a:r>
              <a:rPr lang="en-US" sz="1400" dirty="0"/>
              <a:t>(16)  512GB Intel Optane Persistent Memory 200 </a:t>
            </a:r>
          </a:p>
          <a:p>
            <a:r>
              <a:rPr lang="en-US" sz="1400" dirty="0"/>
              <a:t>(16)  15.3TB Samsung PM1733</a:t>
            </a:r>
          </a:p>
          <a:p>
            <a:pPr marL="342900" indent="-342900">
              <a:buAutoNum type="arabicParenBoth" startAt="2"/>
            </a:pPr>
            <a:r>
              <a:rPr lang="en-US" sz="1400" b="1" dirty="0"/>
              <a:t>HPE Slingshot NICs</a:t>
            </a:r>
            <a:br>
              <a:rPr lang="en-US" sz="1400" b="1" dirty="0"/>
            </a:br>
            <a:r>
              <a:rPr lang="en-US" sz="2000" b="1" dirty="0"/>
              <a:t> (25 ~ </a:t>
            </a:r>
            <a:r>
              <a:rPr lang="en-US" sz="2000" b="1" dirty="0">
                <a:effectLst/>
              </a:rPr>
              <a:t>20</a:t>
            </a:r>
            <a:r>
              <a:rPr lang="en-US" sz="2000" b="1" dirty="0"/>
              <a:t>) GB/s X 2 NICs = 40GB/s</a:t>
            </a:r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7E9160-C37E-A085-5EE4-867ABC69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36" y="719963"/>
            <a:ext cx="3087139" cy="23153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08D850-71FA-039F-F598-6BD27DE43D6D}"/>
              </a:ext>
            </a:extLst>
          </p:cNvPr>
          <p:cNvSpPr txBox="1">
            <a:spLocks/>
          </p:cNvSpPr>
          <p:nvPr/>
        </p:nvSpPr>
        <p:spPr>
          <a:xfrm>
            <a:off x="454975" y="232144"/>
            <a:ext cx="5972704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 single Aurora compute node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11ED7-CDDF-02A0-FCDE-4162FC06953F}"/>
              </a:ext>
            </a:extLst>
          </p:cNvPr>
          <p:cNvSpPr txBox="1"/>
          <p:nvPr/>
        </p:nvSpPr>
        <p:spPr>
          <a:xfrm>
            <a:off x="579798" y="930146"/>
            <a:ext cx="444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8 NICs, </a:t>
            </a:r>
            <a:r>
              <a:rPr lang="en-US" sz="1400" dirty="0"/>
              <a:t>52 cores per socket, 2 sockets</a:t>
            </a:r>
          </a:p>
          <a:p>
            <a:r>
              <a:rPr lang="en-US" sz="1400" b="1" dirty="0"/>
              <a:t>25GB/s X 8 NICs = 200 GB/s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AF3B51-3295-67B3-CC59-61EFB0BB6739}"/>
              </a:ext>
            </a:extLst>
          </p:cNvPr>
          <p:cNvSpPr txBox="1">
            <a:spLocks/>
          </p:cNvSpPr>
          <p:nvPr/>
        </p:nvSpPr>
        <p:spPr>
          <a:xfrm>
            <a:off x="6552502" y="232144"/>
            <a:ext cx="5641026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 single DAOS storage node</a:t>
            </a:r>
          </a:p>
        </p:txBody>
      </p:sp>
    </p:spTree>
    <p:extLst>
      <p:ext uri="{BB962C8B-B14F-4D97-AF65-F5344CB8AC3E}">
        <p14:creationId xmlns:p14="http://schemas.microsoft.com/office/powerpoint/2010/main" val="152110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422D-9FD3-95BB-66DE-C1DBEB7CC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9A50-F7BF-EC01-A8DC-FBCE80E6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data access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59CD-6FDB-BA2F-4052-AF7962273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POSIX via DFUSE</a:t>
            </a:r>
          </a:p>
          <a:p>
            <a:r>
              <a:rPr lang="en-US" dirty="0"/>
              <a:t>MPI-IO</a:t>
            </a:r>
          </a:p>
          <a:p>
            <a:r>
              <a:rPr lang="en-US" dirty="0"/>
              <a:t>Data libraries (HDF5, </a:t>
            </a:r>
            <a:r>
              <a:rPr lang="en-US" dirty="0" err="1"/>
              <a:t>PNetCDF</a:t>
            </a:r>
            <a:r>
              <a:rPr lang="en-US" dirty="0"/>
              <a:t>) mainly via MPI-IO</a:t>
            </a:r>
          </a:p>
          <a:p>
            <a:r>
              <a:rPr lang="en-US" dirty="0"/>
              <a:t>DFS</a:t>
            </a:r>
          </a:p>
          <a:p>
            <a:r>
              <a:rPr lang="en-US" dirty="0"/>
              <a:t>Python via </a:t>
            </a:r>
            <a:r>
              <a:rPr lang="en-US" dirty="0" err="1"/>
              <a:t>PyDAOS</a:t>
            </a:r>
            <a:r>
              <a:rPr lang="en-US" dirty="0"/>
              <a:t> python module (experimental)</a:t>
            </a:r>
          </a:p>
        </p:txBody>
      </p:sp>
    </p:spTree>
    <p:extLst>
      <p:ext uri="{BB962C8B-B14F-4D97-AF65-F5344CB8AC3E}">
        <p14:creationId xmlns:p14="http://schemas.microsoft.com/office/powerpoint/2010/main" val="332994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DFA19-78FD-4821-794F-F3D8876D3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ECC8-D27C-8931-A752-C6074D32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daos_user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AE13-43F2-18EE-5686-8E481DB4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377 server cluster for users, ~90 PB</a:t>
            </a:r>
          </a:p>
          <a:p>
            <a:r>
              <a:rPr lang="en-US" dirty="0"/>
              <a:t>  2 logical partitions:</a:t>
            </a:r>
          </a:p>
          <a:p>
            <a:pPr lvl="1"/>
            <a:r>
              <a:rPr lang="en-US" dirty="0"/>
              <a:t>127 'old' ~4 TB/sec max bandwidth with redundancy factor 3</a:t>
            </a:r>
          </a:p>
          <a:p>
            <a:pPr lvl="1"/>
            <a:r>
              <a:rPr lang="en-US" dirty="0"/>
              <a:t>250 'new' ~8 TB/sec max bandwidth with redundancy factor 3</a:t>
            </a:r>
          </a:p>
          <a:p>
            <a:pPr lvl="1"/>
            <a:r>
              <a:rPr lang="en-US" dirty="0"/>
              <a:t>Which your pool gets depends on data requirements</a:t>
            </a:r>
          </a:p>
          <a:p>
            <a:pPr lvl="1"/>
            <a:r>
              <a:rPr lang="en-US" dirty="0"/>
              <a:t>Compare bandwidth to </a:t>
            </a:r>
            <a:r>
              <a:rPr lang="en-US" dirty="0" err="1"/>
              <a:t>lustre</a:t>
            </a:r>
            <a:r>
              <a:rPr lang="en-US" dirty="0"/>
              <a:t> flare ~650 GB/sec unreliably</a:t>
            </a:r>
          </a:p>
          <a:p>
            <a:r>
              <a:rPr lang="en-US" dirty="0"/>
              <a:t>Availability ~90% - not a production resource</a:t>
            </a:r>
          </a:p>
          <a:p>
            <a:pPr lvl="1"/>
            <a:r>
              <a:rPr lang="en-US" dirty="0"/>
              <a:t>Very susceptible to network issues</a:t>
            </a:r>
          </a:p>
          <a:p>
            <a:pPr lvl="1"/>
            <a:r>
              <a:rPr lang="en-US" dirty="0"/>
              <a:t>SSD and </a:t>
            </a:r>
            <a:r>
              <a:rPr lang="en-US"/>
              <a:t>PMEM failures</a:t>
            </a:r>
            <a:endParaRPr lang="en-US" dirty="0"/>
          </a:p>
          <a:p>
            <a:pPr lvl="1"/>
            <a:r>
              <a:rPr lang="en-US" dirty="0"/>
              <a:t>Current rebuild time and performance impact</a:t>
            </a:r>
          </a:p>
          <a:p>
            <a:r>
              <a:rPr lang="en-US" dirty="0"/>
              <a:t>Data loss possibility</a:t>
            </a:r>
          </a:p>
          <a:p>
            <a:pPr lvl="1"/>
            <a:r>
              <a:rPr lang="en-US" dirty="0"/>
              <a:t>Back up your data periodically (</a:t>
            </a:r>
            <a:r>
              <a:rPr lang="en-US" dirty="0" err="1"/>
              <a:t>VAST,flare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Data-mover utilities</a:t>
            </a:r>
          </a:p>
        </p:txBody>
      </p:sp>
    </p:spTree>
    <p:extLst>
      <p:ext uri="{BB962C8B-B14F-4D97-AF65-F5344CB8AC3E}">
        <p14:creationId xmlns:p14="http://schemas.microsoft.com/office/powerpoint/2010/main" val="262601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3536-D1F2-0EF9-C59B-02D2E86F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7522-3337-BCB2-40BE-C5655E02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1FAAC-9748-3CA1-C3C3-B653EB10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https://docs.alcf.anl.gov/aurora/data-management/daos/daos-overview/</a:t>
            </a:r>
            <a:endParaRPr lang="en-US" dirty="0"/>
          </a:p>
          <a:p>
            <a:r>
              <a:rPr lang="en-US" dirty="0">
                <a:hlinkClick r:id="rId3"/>
              </a:rPr>
              <a:t>https://docs.alcf.anl.gov/aurora/data-management/moving_data_to_aurora/datamover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3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1A72-7AE3-FF54-6F7B-E09E2882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E7642-F744-1082-FA35-402DF5A3F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Alex Kulyavtsev</a:t>
            </a:r>
            <a:r>
              <a:rPr lang="en-US" sz="1800" dirty="0">
                <a:effectLst/>
                <a:latin typeface="Calibri" panose="020F0502020204030204" pitchFamily="34" charset="0"/>
              </a:rPr>
              <a:t>, Kevin Harms, Kaushik Velusamy, Paul Coffman, Huihuo Zheng, Venkatram Vishwanath</a:t>
            </a:r>
          </a:p>
          <a:p>
            <a:r>
              <a:rPr lang="en-US" dirty="0">
                <a:latin typeface="Calibri" panose="020F0502020204030204" pitchFamily="34" charset="0"/>
              </a:rPr>
              <a:t>HPE DAOS team: Mohamad </a:t>
            </a:r>
            <a:r>
              <a:rPr lang="en-US" dirty="0" err="1">
                <a:latin typeface="Calibri" panose="020F0502020204030204" pitchFamily="34" charset="0"/>
              </a:rPr>
              <a:t>Chaarawi</a:t>
            </a:r>
            <a:r>
              <a:rPr lang="en-US" dirty="0">
                <a:latin typeface="Calibri" panose="020F0502020204030204" pitchFamily="34" charset="0"/>
              </a:rPr>
              <a:t>, Johann Lombardi, John Carrier, Sylvia Chan</a:t>
            </a:r>
          </a:p>
          <a:p>
            <a:r>
              <a:rPr lang="en-US" dirty="0">
                <a:latin typeface="Calibri" panose="020F0502020204030204" pitchFamily="34" charset="0"/>
              </a:rPr>
              <a:t>MCS team: Rob Latham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This research used resources of the Argonne Leadership Computing Facility, which is a DOE Office of Science User Facility supported under Contract DE-AC02-06CH11357. </a:t>
            </a:r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This research was supported by the Exascale Computing Project (17-SC-20-SC), a joint project of the U.S. Department of Energy’s Office of Science and National Nuclear Security Administration, responsible for delivering a capable exascale ecosystem, including software, applications, and hardware technology, to support the nation’s exascale computing imperative.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8207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ew ALCF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1B57"/>
      </a:accent1>
      <a:accent2>
        <a:srgbClr val="1E8BC9"/>
      </a:accent2>
      <a:accent3>
        <a:srgbClr val="640433"/>
      </a:accent3>
      <a:accent4>
        <a:srgbClr val="D03E53"/>
      </a:accent4>
      <a:accent5>
        <a:srgbClr val="EC6358"/>
      </a:accent5>
      <a:accent6>
        <a:srgbClr val="107970"/>
      </a:accent6>
      <a:hlink>
        <a:srgbClr val="0D63AD"/>
      </a:hlink>
      <a:folHlink>
        <a:srgbClr val="179E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CFE6666-2929-334A-89BA-4791E07FC43F}" vid="{0B6C97CC-27B7-084C-94E2-95D0DDDE03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496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ArialMT</vt:lpstr>
      <vt:lpstr>Calibri</vt:lpstr>
      <vt:lpstr>Courier New</vt:lpstr>
      <vt:lpstr>System Font Regular</vt:lpstr>
      <vt:lpstr>Wingdings</vt:lpstr>
      <vt:lpstr>2_Office Theme</vt:lpstr>
      <vt:lpstr>DAOS – Distributed Asynchronous Object Storage</vt:lpstr>
      <vt:lpstr>DAOS Ecosystem and Design Fundamentals</vt:lpstr>
      <vt:lpstr>Network Architecture – slingshot fabric - Dragonfly</vt:lpstr>
      <vt:lpstr>PowerPoint Presentation</vt:lpstr>
      <vt:lpstr>Most common data access modalities</vt:lpstr>
      <vt:lpstr>daos_user</vt:lpstr>
      <vt:lpstr>User Guides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Cerny, Beth A.</dc:creator>
  <cp:lastModifiedBy>Coffman, Paul K.</cp:lastModifiedBy>
  <cp:revision>158</cp:revision>
  <dcterms:created xsi:type="dcterms:W3CDTF">2021-05-04T16:24:50Z</dcterms:created>
  <dcterms:modified xsi:type="dcterms:W3CDTF">2026-04-10T20:51:34Z</dcterms:modified>
</cp:coreProperties>
</file>