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61" r:id="rId4"/>
    <p:sldId id="269" r:id="rId5"/>
    <p:sldId id="263" r:id="rId6"/>
    <p:sldId id="264" r:id="rId7"/>
    <p:sldId id="266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58" r:id="rId23"/>
    <p:sldId id="267" r:id="rId24"/>
    <p:sldId id="268" r:id="rId25"/>
    <p:sldId id="284" r:id="rId26"/>
    <p:sldId id="260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43"/>
    <p:restoredTop sz="94737"/>
  </p:normalViewPr>
  <p:slideViewPr>
    <p:cSldViewPr snapToGrid="0">
      <p:cViewPr varScale="1">
        <p:scale>
          <a:sx n="142" d="100"/>
          <a:sy n="142" d="100"/>
        </p:scale>
        <p:origin x="3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9F697-6122-B140-87B4-79F8BB2E4AB0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BBF85-B868-D945-97E6-CC6D15F4D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891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A723C-C236-941C-6E5F-214231111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BBB3E4-1BD0-D31D-73E7-08E4C0B869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2ABE8C-1C3D-864D-8BF3-3263E8410E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29783-F030-8103-9CC1-32E313949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BBF85-B868-D945-97E6-CC6D15F4D0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27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BA47E31-79AA-6498-BB50-34DBC4F5E4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8381" y="6088729"/>
            <a:ext cx="2108980" cy="7315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BB4A7C-9367-147A-F4E6-9D55ED706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0305" cy="59849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30F12D-B614-7EB2-5E16-F4CD0DB2A5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8"/>
          <a:stretch/>
        </p:blipFill>
        <p:spPr>
          <a:xfrm>
            <a:off x="0" y="-14246"/>
            <a:ext cx="12192000" cy="59991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3105" y="1231176"/>
            <a:ext cx="6669741" cy="2743200"/>
          </a:xfrm>
          <a:solidFill>
            <a:schemeClr val="accent2">
              <a:alpha val="85000"/>
            </a:schemeClr>
          </a:solidFill>
        </p:spPr>
        <p:txBody>
          <a:bodyPr lIns="228600" rIns="182880" bIns="0" anchor="ctr" anchorCtr="0"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Cover option B 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593A0-1381-9E08-C43E-02227E369EC8}"/>
              </a:ext>
            </a:extLst>
          </p:cNvPr>
          <p:cNvSpPr/>
          <p:nvPr userDrawn="1"/>
        </p:nvSpPr>
        <p:spPr>
          <a:xfrm>
            <a:off x="-1695" y="1231176"/>
            <a:ext cx="304800" cy="274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121920" tIns="60960" rIns="12192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z="133">
              <a:solidFill>
                <a:schemeClr val="accent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F840A56-6BA9-8FE9-4544-1F2426DC07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2723" y="1231176"/>
            <a:ext cx="5215467" cy="2743200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8069" y="324610"/>
            <a:ext cx="3416048" cy="894591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l">
              <a:buNone/>
              <a:defRPr sz="2100" b="1" cap="all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MONTH DAY, YEAR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B8C1237-9E9A-A9B9-D997-F971E7E403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F23F5504-504E-35E3-02E6-1E4869CD6A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864C7D51-4165-B55A-4253-6B2637C720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92382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45">
            <a:extLst>
              <a:ext uri="{FF2B5EF4-FFF2-40B4-BE49-F238E27FC236}">
                <a16:creationId xmlns:a16="http://schemas.microsoft.com/office/drawing/2014/main" id="{F0DE6988-954D-993F-40F1-7BB0D8A8E0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92382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BBA2D86-84B3-B15A-ACC9-771B8BA779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58229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9" name="Text Placeholder 45">
            <a:extLst>
              <a:ext uri="{FF2B5EF4-FFF2-40B4-BE49-F238E27FC236}">
                <a16:creationId xmlns:a16="http://schemas.microsoft.com/office/drawing/2014/main" id="{9F09511A-BF35-DDA5-9473-7AD4769E5B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58229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DF84A2-97DD-B454-FC08-EA8AE492B4A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72" y="6275679"/>
            <a:ext cx="3068913" cy="3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207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4 block big id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C70634C6-3CF5-6F27-C809-D042DA00C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1BF1D2-8C7B-AE42-B2C5-BF7A4CD55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2837" y="2209797"/>
            <a:ext cx="4964157" cy="1901952"/>
          </a:xfrm>
          <a:solidFill>
            <a:schemeClr val="tx2"/>
          </a:solidFill>
        </p:spPr>
        <p:txBody>
          <a:bodyPr lIns="182880" tIns="182880" rIns="91440" bIns="91440" anchor="t" anchorCtr="0"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Big idea/Topic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CC8EC55-CB52-3EB0-0CD2-2FD334FE8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74851" y="2209799"/>
            <a:ext cx="4964157" cy="1901952"/>
          </a:xfrm>
          <a:solidFill>
            <a:schemeClr val="tx2"/>
          </a:solidFill>
        </p:spPr>
        <p:txBody>
          <a:bodyPr lIns="182880" tIns="182880" rIns="91440" bIns="91440" anchor="t" anchorCtr="0"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Big idea/Topic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74492F8F-BB13-4522-9262-D3D4E3E3585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92837" y="4233041"/>
            <a:ext cx="4964157" cy="1901952"/>
          </a:xfrm>
          <a:solidFill>
            <a:schemeClr val="tx2"/>
          </a:solidFill>
        </p:spPr>
        <p:txBody>
          <a:bodyPr lIns="182880" tIns="182880" rIns="91440" bIns="91440" anchor="t" anchorCtr="0"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Big idea/Topic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59A5E982-F2D5-FC63-C9EC-95A25009EE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74851" y="4233041"/>
            <a:ext cx="4964157" cy="1901952"/>
          </a:xfrm>
          <a:solidFill>
            <a:schemeClr val="tx2"/>
          </a:solidFill>
        </p:spPr>
        <p:txBody>
          <a:bodyPr lIns="182880" tIns="182880" rIns="91440" bIns="91440" anchor="t" anchorCtr="0">
            <a:no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Big idea/Topic</a:t>
            </a:r>
          </a:p>
        </p:txBody>
      </p:sp>
    </p:spTree>
    <p:extLst>
      <p:ext uri="{BB962C8B-B14F-4D97-AF65-F5344CB8AC3E}">
        <p14:creationId xmlns:p14="http://schemas.microsoft.com/office/powerpoint/2010/main" val="361520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3 column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C70634C6-3CF5-6F27-C809-D042DA00C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0DE28-2C3E-0EAF-93C5-37D6D8C0CD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" y="4948768"/>
            <a:ext cx="3572931" cy="1325033"/>
          </a:xfrm>
          <a:noFill/>
        </p:spPr>
        <p:txBody>
          <a:bodyPr lIns="0" tIns="91440" rIns="45720" bIns="45720">
            <a:normAutofit/>
          </a:bodyPr>
          <a:lstStyle>
            <a:lvl1pPr>
              <a:defRPr sz="1800" baseline="0"/>
            </a:lvl1pPr>
            <a:lvl2pPr>
              <a:defRPr sz="1867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E01C83-966B-62F9-D4BF-6F48E204A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03933" y="4948768"/>
            <a:ext cx="3572927" cy="1325033"/>
          </a:xfrm>
          <a:noFill/>
        </p:spPr>
        <p:txBody>
          <a:bodyPr lIns="0" tIns="91440" rIns="45720" bIns="45720">
            <a:normAutofit/>
          </a:bodyPr>
          <a:lstStyle>
            <a:lvl1pPr>
              <a:defRPr sz="1800" baseline="0"/>
            </a:lvl1pPr>
            <a:lvl2pPr>
              <a:defRPr sz="1867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342F2D-DDFA-2AD9-2E71-9106C80229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12667" y="4948768"/>
            <a:ext cx="3572933" cy="1325033"/>
          </a:xfrm>
          <a:noFill/>
        </p:spPr>
        <p:txBody>
          <a:bodyPr lIns="0" tIns="91440" rIns="45720" bIns="45720">
            <a:normAutofit/>
          </a:bodyPr>
          <a:lstStyle>
            <a:lvl1pPr>
              <a:defRPr sz="1800" baseline="0"/>
            </a:lvl1pPr>
            <a:lvl2pPr>
              <a:defRPr sz="1867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117CC75-B838-68D6-2E0E-876246E59A7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09599" y="2209799"/>
            <a:ext cx="3572933" cy="2738967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44614E93-F67D-FFB0-1593-0C05E96A4FF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403934" y="2209799"/>
            <a:ext cx="3572933" cy="2738967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FF202DA5-E559-E016-1658-76A0FFD0A7A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212667" y="2209799"/>
            <a:ext cx="3572933" cy="2738967"/>
          </a:xfrm>
          <a:solidFill>
            <a:schemeClr val="bg1">
              <a:lumMod val="75000"/>
            </a:schemeClr>
          </a:solidFill>
        </p:spPr>
        <p:txBody>
          <a:bodyPr tIns="365760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59A614F-1746-5E7E-6E40-C0C352E3B87C}"/>
              </a:ext>
            </a:extLst>
          </p:cNvPr>
          <p:cNvCxnSpPr/>
          <p:nvPr userDrawn="1"/>
        </p:nvCxnSpPr>
        <p:spPr>
          <a:xfrm>
            <a:off x="4293232" y="2028202"/>
            <a:ext cx="0" cy="4364053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F24D771-DA9F-AFF7-8014-770E6875CD71}"/>
              </a:ext>
            </a:extLst>
          </p:cNvPr>
          <p:cNvCxnSpPr/>
          <p:nvPr userDrawn="1"/>
        </p:nvCxnSpPr>
        <p:spPr>
          <a:xfrm>
            <a:off x="8104659" y="2028202"/>
            <a:ext cx="0" cy="4364053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67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74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>
            <a:extLst>
              <a:ext uri="{FF2B5EF4-FFF2-40B4-BE49-F238E27FC236}">
                <a16:creationId xmlns:a16="http://schemas.microsoft.com/office/drawing/2014/main" id="{4BDB185A-767C-30D3-5FC4-487AEE46B025}"/>
              </a:ext>
            </a:extLst>
          </p:cNvPr>
          <p:cNvSpPr>
            <a:spLocks noGrp="1"/>
          </p:cNvSpPr>
          <p:nvPr>
            <p:ph type="media" sz="quarter" idx="11" hasCustomPrompt="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 lIns="0" tIns="137160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VIDEO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9493A-47CC-919A-B438-67612BC54B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Headline in all caps</a:t>
            </a:r>
            <a:br>
              <a:rPr lang="en-US" dirty="0"/>
            </a:br>
            <a:r>
              <a:rPr lang="en-US" dirty="0"/>
              <a:t>preferred as one or two lines</a:t>
            </a:r>
          </a:p>
        </p:txBody>
      </p:sp>
    </p:spTree>
    <p:extLst>
      <p:ext uri="{BB962C8B-B14F-4D97-AF65-F5344CB8AC3E}">
        <p14:creationId xmlns:p14="http://schemas.microsoft.com/office/powerpoint/2010/main" val="150132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Arg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3DEC59-F5CF-CEAA-802E-33C6505C4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0305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802B6-4722-244C-B8A6-46B69A03D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8"/>
          <a:stretch/>
        </p:blipFill>
        <p:spPr>
          <a:xfrm>
            <a:off x="0" y="-14245"/>
            <a:ext cx="12192000" cy="6872245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51AD80AF-1545-2888-DC5C-2ACBBB58F56B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2115020" y="1739899"/>
            <a:ext cx="7961960" cy="3115549"/>
            <a:chOff x="4398" y="-378"/>
            <a:chExt cx="1104" cy="4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6CD385B-D85D-B64D-C7C5-0741D4FDA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8" y="-378"/>
              <a:ext cx="1104" cy="432"/>
            </a:xfrm>
            <a:prstGeom prst="rect">
              <a:avLst/>
            </a:prstGeom>
            <a:noFill/>
            <a:ln w="0">
              <a:noFill/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5565DEB9-167C-3795-A7E1-78040F365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8" y="-264"/>
              <a:ext cx="194" cy="168"/>
            </a:xfrm>
            <a:custGeom>
              <a:avLst/>
              <a:gdLst>
                <a:gd name="T0" fmla="*/ 405 w 580"/>
                <a:gd name="T1" fmla="*/ 360 h 502"/>
                <a:gd name="T2" fmla="*/ 441 w 580"/>
                <a:gd name="T3" fmla="*/ 422 h 502"/>
                <a:gd name="T4" fmla="*/ 473 w 580"/>
                <a:gd name="T5" fmla="*/ 478 h 502"/>
                <a:gd name="T6" fmla="*/ 485 w 580"/>
                <a:gd name="T7" fmla="*/ 478 h 502"/>
                <a:gd name="T8" fmla="*/ 518 w 580"/>
                <a:gd name="T9" fmla="*/ 422 h 502"/>
                <a:gd name="T10" fmla="*/ 554 w 580"/>
                <a:gd name="T11" fmla="*/ 360 h 502"/>
                <a:gd name="T12" fmla="*/ 392 w 580"/>
                <a:gd name="T13" fmla="*/ 338 h 502"/>
                <a:gd name="T14" fmla="*/ 186 w 580"/>
                <a:gd name="T15" fmla="*/ 357 h 502"/>
                <a:gd name="T16" fmla="*/ 153 w 580"/>
                <a:gd name="T17" fmla="*/ 415 h 502"/>
                <a:gd name="T18" fmla="*/ 119 w 580"/>
                <a:gd name="T19" fmla="*/ 473 h 502"/>
                <a:gd name="T20" fmla="*/ 471 w 580"/>
                <a:gd name="T21" fmla="*/ 493 h 502"/>
                <a:gd name="T22" fmla="*/ 452 w 580"/>
                <a:gd name="T23" fmla="*/ 461 h 502"/>
                <a:gd name="T24" fmla="*/ 416 w 580"/>
                <a:gd name="T25" fmla="*/ 399 h 502"/>
                <a:gd name="T26" fmla="*/ 387 w 580"/>
                <a:gd name="T27" fmla="*/ 347 h 502"/>
                <a:gd name="T28" fmla="*/ 13 w 580"/>
                <a:gd name="T29" fmla="*/ 338 h 502"/>
                <a:gd name="T30" fmla="*/ 33 w 580"/>
                <a:gd name="T31" fmla="*/ 373 h 502"/>
                <a:gd name="T32" fmla="*/ 71 w 580"/>
                <a:gd name="T33" fmla="*/ 438 h 502"/>
                <a:gd name="T34" fmla="*/ 98 w 580"/>
                <a:gd name="T35" fmla="*/ 485 h 502"/>
                <a:gd name="T36" fmla="*/ 112 w 580"/>
                <a:gd name="T37" fmla="*/ 467 h 502"/>
                <a:gd name="T38" fmla="*/ 148 w 580"/>
                <a:gd name="T39" fmla="*/ 405 h 502"/>
                <a:gd name="T40" fmla="*/ 180 w 580"/>
                <a:gd name="T41" fmla="*/ 349 h 502"/>
                <a:gd name="T42" fmla="*/ 290 w 580"/>
                <a:gd name="T43" fmla="*/ 178 h 502"/>
                <a:gd name="T44" fmla="*/ 270 w 580"/>
                <a:gd name="T45" fmla="*/ 213 h 502"/>
                <a:gd name="T46" fmla="*/ 232 w 580"/>
                <a:gd name="T47" fmla="*/ 278 h 502"/>
                <a:gd name="T48" fmla="*/ 204 w 580"/>
                <a:gd name="T49" fmla="*/ 326 h 502"/>
                <a:gd name="T50" fmla="*/ 370 w 580"/>
                <a:gd name="T51" fmla="*/ 319 h 502"/>
                <a:gd name="T52" fmla="*/ 338 w 580"/>
                <a:gd name="T53" fmla="*/ 262 h 502"/>
                <a:gd name="T54" fmla="*/ 302 w 580"/>
                <a:gd name="T55" fmla="*/ 200 h 502"/>
                <a:gd name="T56" fmla="*/ 384 w 580"/>
                <a:gd name="T57" fmla="*/ 14 h 502"/>
                <a:gd name="T58" fmla="*/ 366 w 580"/>
                <a:gd name="T59" fmla="*/ 47 h 502"/>
                <a:gd name="T60" fmla="*/ 330 w 580"/>
                <a:gd name="T61" fmla="*/ 109 h 502"/>
                <a:gd name="T62" fmla="*/ 300 w 580"/>
                <a:gd name="T63" fmla="*/ 160 h 502"/>
                <a:gd name="T64" fmla="*/ 301 w 580"/>
                <a:gd name="T65" fmla="*/ 178 h 502"/>
                <a:gd name="T66" fmla="*/ 331 w 580"/>
                <a:gd name="T67" fmla="*/ 232 h 502"/>
                <a:gd name="T68" fmla="*/ 369 w 580"/>
                <a:gd name="T69" fmla="*/ 296 h 502"/>
                <a:gd name="T70" fmla="*/ 387 w 580"/>
                <a:gd name="T71" fmla="*/ 329 h 502"/>
                <a:gd name="T72" fmla="*/ 554 w 580"/>
                <a:gd name="T73" fmla="*/ 307 h 502"/>
                <a:gd name="T74" fmla="*/ 510 w 580"/>
                <a:gd name="T75" fmla="*/ 231 h 502"/>
                <a:gd name="T76" fmla="*/ 454 w 580"/>
                <a:gd name="T77" fmla="*/ 135 h 502"/>
                <a:gd name="T78" fmla="*/ 406 w 580"/>
                <a:gd name="T79" fmla="*/ 52 h 502"/>
                <a:gd name="T80" fmla="*/ 384 w 580"/>
                <a:gd name="T81" fmla="*/ 14 h 502"/>
                <a:gd name="T82" fmla="*/ 182 w 580"/>
                <a:gd name="T83" fmla="*/ 36 h 502"/>
                <a:gd name="T84" fmla="*/ 138 w 580"/>
                <a:gd name="T85" fmla="*/ 112 h 502"/>
                <a:gd name="T86" fmla="*/ 83 w 580"/>
                <a:gd name="T87" fmla="*/ 208 h 502"/>
                <a:gd name="T88" fmla="*/ 35 w 580"/>
                <a:gd name="T89" fmla="*/ 291 h 502"/>
                <a:gd name="T90" fmla="*/ 13 w 580"/>
                <a:gd name="T91" fmla="*/ 329 h 502"/>
                <a:gd name="T92" fmla="*/ 203 w 580"/>
                <a:gd name="T93" fmla="*/ 310 h 502"/>
                <a:gd name="T94" fmla="*/ 239 w 580"/>
                <a:gd name="T95" fmla="*/ 249 h 502"/>
                <a:gd name="T96" fmla="*/ 273 w 580"/>
                <a:gd name="T97" fmla="*/ 188 h 502"/>
                <a:gd name="T98" fmla="*/ 283 w 580"/>
                <a:gd name="T99" fmla="*/ 167 h 502"/>
                <a:gd name="T100" fmla="*/ 259 w 580"/>
                <a:gd name="T101" fmla="*/ 124 h 502"/>
                <a:gd name="T102" fmla="*/ 222 w 580"/>
                <a:gd name="T103" fmla="*/ 61 h 502"/>
                <a:gd name="T104" fmla="*/ 196 w 580"/>
                <a:gd name="T105" fmla="*/ 17 h 502"/>
                <a:gd name="T106" fmla="*/ 209 w 580"/>
                <a:gd name="T107" fmla="*/ 20 h 502"/>
                <a:gd name="T108" fmla="*/ 242 w 580"/>
                <a:gd name="T109" fmla="*/ 77 h 502"/>
                <a:gd name="T110" fmla="*/ 277 w 580"/>
                <a:gd name="T111" fmla="*/ 138 h 502"/>
                <a:gd name="T112" fmla="*/ 292 w 580"/>
                <a:gd name="T113" fmla="*/ 157 h 502"/>
                <a:gd name="T114" fmla="*/ 319 w 580"/>
                <a:gd name="T115" fmla="*/ 110 h 502"/>
                <a:gd name="T116" fmla="*/ 356 w 580"/>
                <a:gd name="T117" fmla="*/ 44 h 502"/>
                <a:gd name="T118" fmla="*/ 376 w 580"/>
                <a:gd name="T119" fmla="*/ 9 h 502"/>
                <a:gd name="T120" fmla="*/ 580 w 580"/>
                <a:gd name="T121" fmla="*/ 334 h 502"/>
                <a:gd name="T122" fmla="*/ 192 w 580"/>
                <a:gd name="T123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0" h="502">
                  <a:moveTo>
                    <a:pt x="392" y="338"/>
                  </a:moveTo>
                  <a:lnTo>
                    <a:pt x="394" y="342"/>
                  </a:lnTo>
                  <a:lnTo>
                    <a:pt x="399" y="349"/>
                  </a:lnTo>
                  <a:lnTo>
                    <a:pt x="405" y="360"/>
                  </a:lnTo>
                  <a:lnTo>
                    <a:pt x="413" y="373"/>
                  </a:lnTo>
                  <a:lnTo>
                    <a:pt x="421" y="389"/>
                  </a:lnTo>
                  <a:lnTo>
                    <a:pt x="431" y="405"/>
                  </a:lnTo>
                  <a:lnTo>
                    <a:pt x="441" y="422"/>
                  </a:lnTo>
                  <a:lnTo>
                    <a:pt x="450" y="438"/>
                  </a:lnTo>
                  <a:lnTo>
                    <a:pt x="459" y="453"/>
                  </a:lnTo>
                  <a:lnTo>
                    <a:pt x="467" y="467"/>
                  </a:lnTo>
                  <a:lnTo>
                    <a:pt x="473" y="478"/>
                  </a:lnTo>
                  <a:lnTo>
                    <a:pt x="477" y="485"/>
                  </a:lnTo>
                  <a:lnTo>
                    <a:pt x="479" y="488"/>
                  </a:lnTo>
                  <a:lnTo>
                    <a:pt x="481" y="485"/>
                  </a:lnTo>
                  <a:lnTo>
                    <a:pt x="485" y="478"/>
                  </a:lnTo>
                  <a:lnTo>
                    <a:pt x="491" y="467"/>
                  </a:lnTo>
                  <a:lnTo>
                    <a:pt x="500" y="453"/>
                  </a:lnTo>
                  <a:lnTo>
                    <a:pt x="509" y="438"/>
                  </a:lnTo>
                  <a:lnTo>
                    <a:pt x="518" y="422"/>
                  </a:lnTo>
                  <a:lnTo>
                    <a:pt x="528" y="405"/>
                  </a:lnTo>
                  <a:lnTo>
                    <a:pt x="538" y="389"/>
                  </a:lnTo>
                  <a:lnTo>
                    <a:pt x="546" y="373"/>
                  </a:lnTo>
                  <a:lnTo>
                    <a:pt x="554" y="360"/>
                  </a:lnTo>
                  <a:lnTo>
                    <a:pt x="560" y="349"/>
                  </a:lnTo>
                  <a:lnTo>
                    <a:pt x="565" y="342"/>
                  </a:lnTo>
                  <a:lnTo>
                    <a:pt x="567" y="338"/>
                  </a:lnTo>
                  <a:lnTo>
                    <a:pt x="392" y="338"/>
                  </a:lnTo>
                  <a:close/>
                  <a:moveTo>
                    <a:pt x="197" y="338"/>
                  </a:moveTo>
                  <a:lnTo>
                    <a:pt x="196" y="341"/>
                  </a:lnTo>
                  <a:lnTo>
                    <a:pt x="192" y="347"/>
                  </a:lnTo>
                  <a:lnTo>
                    <a:pt x="186" y="357"/>
                  </a:lnTo>
                  <a:lnTo>
                    <a:pt x="179" y="369"/>
                  </a:lnTo>
                  <a:lnTo>
                    <a:pt x="171" y="383"/>
                  </a:lnTo>
                  <a:lnTo>
                    <a:pt x="162" y="399"/>
                  </a:lnTo>
                  <a:lnTo>
                    <a:pt x="153" y="415"/>
                  </a:lnTo>
                  <a:lnTo>
                    <a:pt x="144" y="431"/>
                  </a:lnTo>
                  <a:lnTo>
                    <a:pt x="135" y="446"/>
                  </a:lnTo>
                  <a:lnTo>
                    <a:pt x="126" y="461"/>
                  </a:lnTo>
                  <a:lnTo>
                    <a:pt x="119" y="473"/>
                  </a:lnTo>
                  <a:lnTo>
                    <a:pt x="114" y="483"/>
                  </a:lnTo>
                  <a:lnTo>
                    <a:pt x="110" y="490"/>
                  </a:lnTo>
                  <a:lnTo>
                    <a:pt x="108" y="493"/>
                  </a:lnTo>
                  <a:lnTo>
                    <a:pt x="471" y="493"/>
                  </a:lnTo>
                  <a:lnTo>
                    <a:pt x="469" y="490"/>
                  </a:lnTo>
                  <a:lnTo>
                    <a:pt x="465" y="483"/>
                  </a:lnTo>
                  <a:lnTo>
                    <a:pt x="460" y="473"/>
                  </a:lnTo>
                  <a:lnTo>
                    <a:pt x="452" y="461"/>
                  </a:lnTo>
                  <a:lnTo>
                    <a:pt x="444" y="446"/>
                  </a:lnTo>
                  <a:lnTo>
                    <a:pt x="435" y="431"/>
                  </a:lnTo>
                  <a:lnTo>
                    <a:pt x="426" y="415"/>
                  </a:lnTo>
                  <a:lnTo>
                    <a:pt x="416" y="399"/>
                  </a:lnTo>
                  <a:lnTo>
                    <a:pt x="408" y="383"/>
                  </a:lnTo>
                  <a:lnTo>
                    <a:pt x="399" y="369"/>
                  </a:lnTo>
                  <a:lnTo>
                    <a:pt x="392" y="357"/>
                  </a:lnTo>
                  <a:lnTo>
                    <a:pt x="387" y="347"/>
                  </a:lnTo>
                  <a:lnTo>
                    <a:pt x="383" y="341"/>
                  </a:lnTo>
                  <a:lnTo>
                    <a:pt x="382" y="338"/>
                  </a:lnTo>
                  <a:lnTo>
                    <a:pt x="197" y="338"/>
                  </a:lnTo>
                  <a:close/>
                  <a:moveTo>
                    <a:pt x="13" y="338"/>
                  </a:moveTo>
                  <a:lnTo>
                    <a:pt x="15" y="342"/>
                  </a:lnTo>
                  <a:lnTo>
                    <a:pt x="19" y="349"/>
                  </a:lnTo>
                  <a:lnTo>
                    <a:pt x="25" y="359"/>
                  </a:lnTo>
                  <a:lnTo>
                    <a:pt x="33" y="373"/>
                  </a:lnTo>
                  <a:lnTo>
                    <a:pt x="42" y="388"/>
                  </a:lnTo>
                  <a:lnTo>
                    <a:pt x="51" y="405"/>
                  </a:lnTo>
                  <a:lnTo>
                    <a:pt x="61" y="421"/>
                  </a:lnTo>
                  <a:lnTo>
                    <a:pt x="71" y="438"/>
                  </a:lnTo>
                  <a:lnTo>
                    <a:pt x="80" y="453"/>
                  </a:lnTo>
                  <a:lnTo>
                    <a:pt x="87" y="467"/>
                  </a:lnTo>
                  <a:lnTo>
                    <a:pt x="94" y="478"/>
                  </a:lnTo>
                  <a:lnTo>
                    <a:pt x="98" y="485"/>
                  </a:lnTo>
                  <a:lnTo>
                    <a:pt x="100" y="488"/>
                  </a:lnTo>
                  <a:lnTo>
                    <a:pt x="102" y="485"/>
                  </a:lnTo>
                  <a:lnTo>
                    <a:pt x="106" y="478"/>
                  </a:lnTo>
                  <a:lnTo>
                    <a:pt x="112" y="467"/>
                  </a:lnTo>
                  <a:lnTo>
                    <a:pt x="120" y="453"/>
                  </a:lnTo>
                  <a:lnTo>
                    <a:pt x="129" y="438"/>
                  </a:lnTo>
                  <a:lnTo>
                    <a:pt x="138" y="422"/>
                  </a:lnTo>
                  <a:lnTo>
                    <a:pt x="148" y="405"/>
                  </a:lnTo>
                  <a:lnTo>
                    <a:pt x="157" y="389"/>
                  </a:lnTo>
                  <a:lnTo>
                    <a:pt x="166" y="373"/>
                  </a:lnTo>
                  <a:lnTo>
                    <a:pt x="174" y="360"/>
                  </a:lnTo>
                  <a:lnTo>
                    <a:pt x="180" y="349"/>
                  </a:lnTo>
                  <a:lnTo>
                    <a:pt x="184" y="342"/>
                  </a:lnTo>
                  <a:lnTo>
                    <a:pt x="186" y="338"/>
                  </a:lnTo>
                  <a:lnTo>
                    <a:pt x="13" y="338"/>
                  </a:lnTo>
                  <a:close/>
                  <a:moveTo>
                    <a:pt x="290" y="178"/>
                  </a:moveTo>
                  <a:lnTo>
                    <a:pt x="288" y="182"/>
                  </a:lnTo>
                  <a:lnTo>
                    <a:pt x="284" y="189"/>
                  </a:lnTo>
                  <a:lnTo>
                    <a:pt x="277" y="200"/>
                  </a:lnTo>
                  <a:lnTo>
                    <a:pt x="270" y="213"/>
                  </a:lnTo>
                  <a:lnTo>
                    <a:pt x="261" y="229"/>
                  </a:lnTo>
                  <a:lnTo>
                    <a:pt x="251" y="245"/>
                  </a:lnTo>
                  <a:lnTo>
                    <a:pt x="242" y="262"/>
                  </a:lnTo>
                  <a:lnTo>
                    <a:pt x="232" y="278"/>
                  </a:lnTo>
                  <a:lnTo>
                    <a:pt x="224" y="293"/>
                  </a:lnTo>
                  <a:lnTo>
                    <a:pt x="215" y="308"/>
                  </a:lnTo>
                  <a:lnTo>
                    <a:pt x="209" y="319"/>
                  </a:lnTo>
                  <a:lnTo>
                    <a:pt x="204" y="326"/>
                  </a:lnTo>
                  <a:lnTo>
                    <a:pt x="202" y="329"/>
                  </a:lnTo>
                  <a:lnTo>
                    <a:pt x="376" y="329"/>
                  </a:lnTo>
                  <a:lnTo>
                    <a:pt x="375" y="326"/>
                  </a:lnTo>
                  <a:lnTo>
                    <a:pt x="370" y="319"/>
                  </a:lnTo>
                  <a:lnTo>
                    <a:pt x="364" y="308"/>
                  </a:lnTo>
                  <a:lnTo>
                    <a:pt x="356" y="293"/>
                  </a:lnTo>
                  <a:lnTo>
                    <a:pt x="347" y="278"/>
                  </a:lnTo>
                  <a:lnTo>
                    <a:pt x="338" y="262"/>
                  </a:lnTo>
                  <a:lnTo>
                    <a:pt x="328" y="245"/>
                  </a:lnTo>
                  <a:lnTo>
                    <a:pt x="319" y="229"/>
                  </a:lnTo>
                  <a:lnTo>
                    <a:pt x="310" y="213"/>
                  </a:lnTo>
                  <a:lnTo>
                    <a:pt x="302" y="200"/>
                  </a:lnTo>
                  <a:lnTo>
                    <a:pt x="296" y="189"/>
                  </a:lnTo>
                  <a:lnTo>
                    <a:pt x="292" y="182"/>
                  </a:lnTo>
                  <a:lnTo>
                    <a:pt x="290" y="178"/>
                  </a:lnTo>
                  <a:close/>
                  <a:moveTo>
                    <a:pt x="384" y="14"/>
                  </a:moveTo>
                  <a:lnTo>
                    <a:pt x="383" y="17"/>
                  </a:lnTo>
                  <a:lnTo>
                    <a:pt x="379" y="23"/>
                  </a:lnTo>
                  <a:lnTo>
                    <a:pt x="373" y="33"/>
                  </a:lnTo>
                  <a:lnTo>
                    <a:pt x="366" y="47"/>
                  </a:lnTo>
                  <a:lnTo>
                    <a:pt x="358" y="61"/>
                  </a:lnTo>
                  <a:lnTo>
                    <a:pt x="349" y="77"/>
                  </a:lnTo>
                  <a:lnTo>
                    <a:pt x="339" y="93"/>
                  </a:lnTo>
                  <a:lnTo>
                    <a:pt x="330" y="109"/>
                  </a:lnTo>
                  <a:lnTo>
                    <a:pt x="321" y="124"/>
                  </a:lnTo>
                  <a:lnTo>
                    <a:pt x="313" y="139"/>
                  </a:lnTo>
                  <a:lnTo>
                    <a:pt x="306" y="151"/>
                  </a:lnTo>
                  <a:lnTo>
                    <a:pt x="300" y="160"/>
                  </a:lnTo>
                  <a:lnTo>
                    <a:pt x="297" y="167"/>
                  </a:lnTo>
                  <a:lnTo>
                    <a:pt x="295" y="169"/>
                  </a:lnTo>
                  <a:lnTo>
                    <a:pt x="297" y="172"/>
                  </a:lnTo>
                  <a:lnTo>
                    <a:pt x="301" y="178"/>
                  </a:lnTo>
                  <a:lnTo>
                    <a:pt x="306" y="188"/>
                  </a:lnTo>
                  <a:lnTo>
                    <a:pt x="314" y="201"/>
                  </a:lnTo>
                  <a:lnTo>
                    <a:pt x="322" y="216"/>
                  </a:lnTo>
                  <a:lnTo>
                    <a:pt x="331" y="232"/>
                  </a:lnTo>
                  <a:lnTo>
                    <a:pt x="341" y="249"/>
                  </a:lnTo>
                  <a:lnTo>
                    <a:pt x="351" y="265"/>
                  </a:lnTo>
                  <a:lnTo>
                    <a:pt x="360" y="282"/>
                  </a:lnTo>
                  <a:lnTo>
                    <a:pt x="369" y="296"/>
                  </a:lnTo>
                  <a:lnTo>
                    <a:pt x="376" y="310"/>
                  </a:lnTo>
                  <a:lnTo>
                    <a:pt x="382" y="320"/>
                  </a:lnTo>
                  <a:lnTo>
                    <a:pt x="386" y="327"/>
                  </a:lnTo>
                  <a:lnTo>
                    <a:pt x="387" y="329"/>
                  </a:lnTo>
                  <a:lnTo>
                    <a:pt x="567" y="329"/>
                  </a:lnTo>
                  <a:lnTo>
                    <a:pt x="565" y="326"/>
                  </a:lnTo>
                  <a:lnTo>
                    <a:pt x="560" y="319"/>
                  </a:lnTo>
                  <a:lnTo>
                    <a:pt x="554" y="307"/>
                  </a:lnTo>
                  <a:lnTo>
                    <a:pt x="545" y="291"/>
                  </a:lnTo>
                  <a:lnTo>
                    <a:pt x="535" y="273"/>
                  </a:lnTo>
                  <a:lnTo>
                    <a:pt x="523" y="253"/>
                  </a:lnTo>
                  <a:lnTo>
                    <a:pt x="510" y="231"/>
                  </a:lnTo>
                  <a:lnTo>
                    <a:pt x="496" y="208"/>
                  </a:lnTo>
                  <a:lnTo>
                    <a:pt x="482" y="184"/>
                  </a:lnTo>
                  <a:lnTo>
                    <a:pt x="468" y="159"/>
                  </a:lnTo>
                  <a:lnTo>
                    <a:pt x="454" y="135"/>
                  </a:lnTo>
                  <a:lnTo>
                    <a:pt x="441" y="112"/>
                  </a:lnTo>
                  <a:lnTo>
                    <a:pt x="428" y="90"/>
                  </a:lnTo>
                  <a:lnTo>
                    <a:pt x="416" y="70"/>
                  </a:lnTo>
                  <a:lnTo>
                    <a:pt x="406" y="52"/>
                  </a:lnTo>
                  <a:lnTo>
                    <a:pt x="397" y="36"/>
                  </a:lnTo>
                  <a:lnTo>
                    <a:pt x="391" y="24"/>
                  </a:lnTo>
                  <a:lnTo>
                    <a:pt x="386" y="17"/>
                  </a:lnTo>
                  <a:lnTo>
                    <a:pt x="384" y="14"/>
                  </a:lnTo>
                  <a:close/>
                  <a:moveTo>
                    <a:pt x="194" y="14"/>
                  </a:moveTo>
                  <a:lnTo>
                    <a:pt x="193" y="17"/>
                  </a:lnTo>
                  <a:lnTo>
                    <a:pt x="188" y="24"/>
                  </a:lnTo>
                  <a:lnTo>
                    <a:pt x="182" y="36"/>
                  </a:lnTo>
                  <a:lnTo>
                    <a:pt x="173" y="52"/>
                  </a:lnTo>
                  <a:lnTo>
                    <a:pt x="163" y="70"/>
                  </a:lnTo>
                  <a:lnTo>
                    <a:pt x="151" y="90"/>
                  </a:lnTo>
                  <a:lnTo>
                    <a:pt x="138" y="112"/>
                  </a:lnTo>
                  <a:lnTo>
                    <a:pt x="125" y="135"/>
                  </a:lnTo>
                  <a:lnTo>
                    <a:pt x="111" y="159"/>
                  </a:lnTo>
                  <a:lnTo>
                    <a:pt x="97" y="184"/>
                  </a:lnTo>
                  <a:lnTo>
                    <a:pt x="83" y="208"/>
                  </a:lnTo>
                  <a:lnTo>
                    <a:pt x="69" y="231"/>
                  </a:lnTo>
                  <a:lnTo>
                    <a:pt x="57" y="253"/>
                  </a:lnTo>
                  <a:lnTo>
                    <a:pt x="45" y="273"/>
                  </a:lnTo>
                  <a:lnTo>
                    <a:pt x="35" y="291"/>
                  </a:lnTo>
                  <a:lnTo>
                    <a:pt x="26" y="307"/>
                  </a:lnTo>
                  <a:lnTo>
                    <a:pt x="19" y="319"/>
                  </a:lnTo>
                  <a:lnTo>
                    <a:pt x="15" y="326"/>
                  </a:lnTo>
                  <a:lnTo>
                    <a:pt x="13" y="329"/>
                  </a:lnTo>
                  <a:lnTo>
                    <a:pt x="192" y="329"/>
                  </a:lnTo>
                  <a:lnTo>
                    <a:pt x="193" y="327"/>
                  </a:lnTo>
                  <a:lnTo>
                    <a:pt x="197" y="320"/>
                  </a:lnTo>
                  <a:lnTo>
                    <a:pt x="203" y="310"/>
                  </a:lnTo>
                  <a:lnTo>
                    <a:pt x="210" y="296"/>
                  </a:lnTo>
                  <a:lnTo>
                    <a:pt x="219" y="282"/>
                  </a:lnTo>
                  <a:lnTo>
                    <a:pt x="229" y="265"/>
                  </a:lnTo>
                  <a:lnTo>
                    <a:pt x="239" y="249"/>
                  </a:lnTo>
                  <a:lnTo>
                    <a:pt x="248" y="232"/>
                  </a:lnTo>
                  <a:lnTo>
                    <a:pt x="258" y="216"/>
                  </a:lnTo>
                  <a:lnTo>
                    <a:pt x="266" y="201"/>
                  </a:lnTo>
                  <a:lnTo>
                    <a:pt x="273" y="188"/>
                  </a:lnTo>
                  <a:lnTo>
                    <a:pt x="279" y="178"/>
                  </a:lnTo>
                  <a:lnTo>
                    <a:pt x="283" y="172"/>
                  </a:lnTo>
                  <a:lnTo>
                    <a:pt x="285" y="169"/>
                  </a:lnTo>
                  <a:lnTo>
                    <a:pt x="283" y="167"/>
                  </a:lnTo>
                  <a:lnTo>
                    <a:pt x="280" y="160"/>
                  </a:lnTo>
                  <a:lnTo>
                    <a:pt x="274" y="151"/>
                  </a:lnTo>
                  <a:lnTo>
                    <a:pt x="267" y="139"/>
                  </a:lnTo>
                  <a:lnTo>
                    <a:pt x="259" y="124"/>
                  </a:lnTo>
                  <a:lnTo>
                    <a:pt x="250" y="109"/>
                  </a:lnTo>
                  <a:lnTo>
                    <a:pt x="241" y="93"/>
                  </a:lnTo>
                  <a:lnTo>
                    <a:pt x="231" y="77"/>
                  </a:lnTo>
                  <a:lnTo>
                    <a:pt x="222" y="61"/>
                  </a:lnTo>
                  <a:lnTo>
                    <a:pt x="213" y="47"/>
                  </a:lnTo>
                  <a:lnTo>
                    <a:pt x="206" y="33"/>
                  </a:lnTo>
                  <a:lnTo>
                    <a:pt x="200" y="23"/>
                  </a:lnTo>
                  <a:lnTo>
                    <a:pt x="196" y="17"/>
                  </a:lnTo>
                  <a:lnTo>
                    <a:pt x="194" y="14"/>
                  </a:lnTo>
                  <a:close/>
                  <a:moveTo>
                    <a:pt x="202" y="9"/>
                  </a:moveTo>
                  <a:lnTo>
                    <a:pt x="204" y="12"/>
                  </a:lnTo>
                  <a:lnTo>
                    <a:pt x="209" y="20"/>
                  </a:lnTo>
                  <a:lnTo>
                    <a:pt x="215" y="30"/>
                  </a:lnTo>
                  <a:lnTo>
                    <a:pt x="224" y="44"/>
                  </a:lnTo>
                  <a:lnTo>
                    <a:pt x="232" y="60"/>
                  </a:lnTo>
                  <a:lnTo>
                    <a:pt x="242" y="77"/>
                  </a:lnTo>
                  <a:lnTo>
                    <a:pt x="251" y="93"/>
                  </a:lnTo>
                  <a:lnTo>
                    <a:pt x="261" y="110"/>
                  </a:lnTo>
                  <a:lnTo>
                    <a:pt x="270" y="125"/>
                  </a:lnTo>
                  <a:lnTo>
                    <a:pt x="277" y="138"/>
                  </a:lnTo>
                  <a:lnTo>
                    <a:pt x="284" y="149"/>
                  </a:lnTo>
                  <a:lnTo>
                    <a:pt x="288" y="157"/>
                  </a:lnTo>
                  <a:lnTo>
                    <a:pt x="290" y="160"/>
                  </a:lnTo>
                  <a:lnTo>
                    <a:pt x="292" y="157"/>
                  </a:lnTo>
                  <a:lnTo>
                    <a:pt x="296" y="149"/>
                  </a:lnTo>
                  <a:lnTo>
                    <a:pt x="302" y="138"/>
                  </a:lnTo>
                  <a:lnTo>
                    <a:pt x="310" y="125"/>
                  </a:lnTo>
                  <a:lnTo>
                    <a:pt x="319" y="110"/>
                  </a:lnTo>
                  <a:lnTo>
                    <a:pt x="328" y="93"/>
                  </a:lnTo>
                  <a:lnTo>
                    <a:pt x="338" y="77"/>
                  </a:lnTo>
                  <a:lnTo>
                    <a:pt x="347" y="60"/>
                  </a:lnTo>
                  <a:lnTo>
                    <a:pt x="356" y="44"/>
                  </a:lnTo>
                  <a:lnTo>
                    <a:pt x="364" y="30"/>
                  </a:lnTo>
                  <a:lnTo>
                    <a:pt x="370" y="20"/>
                  </a:lnTo>
                  <a:lnTo>
                    <a:pt x="375" y="12"/>
                  </a:lnTo>
                  <a:lnTo>
                    <a:pt x="376" y="9"/>
                  </a:lnTo>
                  <a:lnTo>
                    <a:pt x="202" y="9"/>
                  </a:lnTo>
                  <a:close/>
                  <a:moveTo>
                    <a:pt x="192" y="0"/>
                  </a:moveTo>
                  <a:lnTo>
                    <a:pt x="387" y="0"/>
                  </a:lnTo>
                  <a:lnTo>
                    <a:pt x="580" y="334"/>
                  </a:lnTo>
                  <a:lnTo>
                    <a:pt x="482" y="502"/>
                  </a:lnTo>
                  <a:lnTo>
                    <a:pt x="97" y="502"/>
                  </a:lnTo>
                  <a:lnTo>
                    <a:pt x="0" y="334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FE0E757-FE52-0454-B46D-2E78143B30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1" y="-60"/>
              <a:ext cx="28" cy="34"/>
            </a:xfrm>
            <a:custGeom>
              <a:avLst/>
              <a:gdLst>
                <a:gd name="T0" fmla="*/ 0 w 84"/>
                <a:gd name="T1" fmla="*/ 0 h 101"/>
                <a:gd name="T2" fmla="*/ 25 w 84"/>
                <a:gd name="T3" fmla="*/ 0 h 101"/>
                <a:gd name="T4" fmla="*/ 53 w 84"/>
                <a:gd name="T5" fmla="*/ 48 h 101"/>
                <a:gd name="T6" fmla="*/ 66 w 84"/>
                <a:gd name="T7" fmla="*/ 72 h 101"/>
                <a:gd name="T8" fmla="*/ 66 w 84"/>
                <a:gd name="T9" fmla="*/ 60 h 101"/>
                <a:gd name="T10" fmla="*/ 65 w 84"/>
                <a:gd name="T11" fmla="*/ 45 h 101"/>
                <a:gd name="T12" fmla="*/ 65 w 84"/>
                <a:gd name="T13" fmla="*/ 32 h 101"/>
                <a:gd name="T14" fmla="*/ 65 w 84"/>
                <a:gd name="T15" fmla="*/ 0 h 101"/>
                <a:gd name="T16" fmla="*/ 84 w 84"/>
                <a:gd name="T17" fmla="*/ 0 h 101"/>
                <a:gd name="T18" fmla="*/ 84 w 84"/>
                <a:gd name="T19" fmla="*/ 101 h 101"/>
                <a:gd name="T20" fmla="*/ 58 w 84"/>
                <a:gd name="T21" fmla="*/ 101 h 101"/>
                <a:gd name="T22" fmla="*/ 29 w 84"/>
                <a:gd name="T23" fmla="*/ 50 h 101"/>
                <a:gd name="T24" fmla="*/ 23 w 84"/>
                <a:gd name="T25" fmla="*/ 39 h 101"/>
                <a:gd name="T26" fmla="*/ 18 w 84"/>
                <a:gd name="T27" fmla="*/ 28 h 101"/>
                <a:gd name="T28" fmla="*/ 18 w 84"/>
                <a:gd name="T29" fmla="*/ 39 h 101"/>
                <a:gd name="T30" fmla="*/ 19 w 84"/>
                <a:gd name="T31" fmla="*/ 52 h 101"/>
                <a:gd name="T32" fmla="*/ 19 w 84"/>
                <a:gd name="T33" fmla="*/ 65 h 101"/>
                <a:gd name="T34" fmla="*/ 19 w 84"/>
                <a:gd name="T35" fmla="*/ 101 h 101"/>
                <a:gd name="T36" fmla="*/ 0 w 84"/>
                <a:gd name="T37" fmla="*/ 101 h 101"/>
                <a:gd name="T38" fmla="*/ 0 w 84"/>
                <a:gd name="T3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101">
                  <a:moveTo>
                    <a:pt x="0" y="0"/>
                  </a:moveTo>
                  <a:lnTo>
                    <a:pt x="25" y="0"/>
                  </a:lnTo>
                  <a:lnTo>
                    <a:pt x="53" y="48"/>
                  </a:lnTo>
                  <a:lnTo>
                    <a:pt x="66" y="72"/>
                  </a:lnTo>
                  <a:lnTo>
                    <a:pt x="66" y="60"/>
                  </a:lnTo>
                  <a:lnTo>
                    <a:pt x="65" y="45"/>
                  </a:lnTo>
                  <a:lnTo>
                    <a:pt x="65" y="32"/>
                  </a:lnTo>
                  <a:lnTo>
                    <a:pt x="65" y="0"/>
                  </a:lnTo>
                  <a:lnTo>
                    <a:pt x="84" y="0"/>
                  </a:lnTo>
                  <a:lnTo>
                    <a:pt x="84" y="101"/>
                  </a:lnTo>
                  <a:lnTo>
                    <a:pt x="58" y="101"/>
                  </a:lnTo>
                  <a:lnTo>
                    <a:pt x="29" y="50"/>
                  </a:lnTo>
                  <a:lnTo>
                    <a:pt x="23" y="39"/>
                  </a:lnTo>
                  <a:lnTo>
                    <a:pt x="18" y="28"/>
                  </a:lnTo>
                  <a:lnTo>
                    <a:pt x="18" y="39"/>
                  </a:lnTo>
                  <a:lnTo>
                    <a:pt x="19" y="52"/>
                  </a:lnTo>
                  <a:lnTo>
                    <a:pt x="19" y="65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232BC4C-7669-EF14-BF72-E10264276B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26" y="-60"/>
              <a:ext cx="31" cy="34"/>
            </a:xfrm>
            <a:custGeom>
              <a:avLst/>
              <a:gdLst>
                <a:gd name="T0" fmla="*/ 45 w 92"/>
                <a:gd name="T1" fmla="*/ 22 h 101"/>
                <a:gd name="T2" fmla="*/ 40 w 92"/>
                <a:gd name="T3" fmla="*/ 39 h 101"/>
                <a:gd name="T4" fmla="*/ 31 w 92"/>
                <a:gd name="T5" fmla="*/ 65 h 101"/>
                <a:gd name="T6" fmla="*/ 59 w 92"/>
                <a:gd name="T7" fmla="*/ 65 h 101"/>
                <a:gd name="T8" fmla="*/ 49 w 92"/>
                <a:gd name="T9" fmla="*/ 39 h 101"/>
                <a:gd name="T10" fmla="*/ 45 w 92"/>
                <a:gd name="T11" fmla="*/ 22 h 101"/>
                <a:gd name="T12" fmla="*/ 45 w 92"/>
                <a:gd name="T13" fmla="*/ 22 h 101"/>
                <a:gd name="T14" fmla="*/ 35 w 92"/>
                <a:gd name="T15" fmla="*/ 0 h 101"/>
                <a:gd name="T16" fmla="*/ 56 w 92"/>
                <a:gd name="T17" fmla="*/ 0 h 101"/>
                <a:gd name="T18" fmla="*/ 92 w 92"/>
                <a:gd name="T19" fmla="*/ 101 h 101"/>
                <a:gd name="T20" fmla="*/ 71 w 92"/>
                <a:gd name="T21" fmla="*/ 101 h 101"/>
                <a:gd name="T22" fmla="*/ 64 w 92"/>
                <a:gd name="T23" fmla="*/ 80 h 101"/>
                <a:gd name="T24" fmla="*/ 26 w 92"/>
                <a:gd name="T25" fmla="*/ 80 h 101"/>
                <a:gd name="T26" fmla="*/ 19 w 92"/>
                <a:gd name="T27" fmla="*/ 101 h 101"/>
                <a:gd name="T28" fmla="*/ 0 w 92"/>
                <a:gd name="T29" fmla="*/ 101 h 101"/>
                <a:gd name="T30" fmla="*/ 35 w 92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59" y="65"/>
                  </a:lnTo>
                  <a:lnTo>
                    <a:pt x="49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6" y="0"/>
                  </a:lnTo>
                  <a:lnTo>
                    <a:pt x="92" y="101"/>
                  </a:lnTo>
                  <a:lnTo>
                    <a:pt x="71" y="101"/>
                  </a:lnTo>
                  <a:lnTo>
                    <a:pt x="64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9CB1566-3B6F-D974-B99B-98362F89B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9" y="-60"/>
              <a:ext cx="24" cy="34"/>
            </a:xfrm>
            <a:custGeom>
              <a:avLst/>
              <a:gdLst>
                <a:gd name="T0" fmla="*/ 0 w 71"/>
                <a:gd name="T1" fmla="*/ 0 h 101"/>
                <a:gd name="T2" fmla="*/ 71 w 71"/>
                <a:gd name="T3" fmla="*/ 0 h 101"/>
                <a:gd name="T4" fmla="*/ 71 w 71"/>
                <a:gd name="T5" fmla="*/ 17 h 101"/>
                <a:gd name="T6" fmla="*/ 46 w 71"/>
                <a:gd name="T7" fmla="*/ 17 h 101"/>
                <a:gd name="T8" fmla="*/ 46 w 71"/>
                <a:gd name="T9" fmla="*/ 101 h 101"/>
                <a:gd name="T10" fmla="*/ 26 w 71"/>
                <a:gd name="T11" fmla="*/ 101 h 101"/>
                <a:gd name="T12" fmla="*/ 26 w 71"/>
                <a:gd name="T13" fmla="*/ 17 h 101"/>
                <a:gd name="T14" fmla="*/ 0 w 71"/>
                <a:gd name="T15" fmla="*/ 17 h 101"/>
                <a:gd name="T16" fmla="*/ 0 w 7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1">
                  <a:moveTo>
                    <a:pt x="0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46" y="17"/>
                  </a:lnTo>
                  <a:lnTo>
                    <a:pt x="46" y="101"/>
                  </a:lnTo>
                  <a:lnTo>
                    <a:pt x="26" y="101"/>
                  </a:lnTo>
                  <a:lnTo>
                    <a:pt x="26" y="17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F8EB310-A2A0-95FF-5EA7-C095B7DE6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0" y="-60"/>
              <a:ext cx="7" cy="34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66B2319-5837-09EE-F1F7-D88A4F5475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05" y="-60"/>
              <a:ext cx="31" cy="34"/>
            </a:xfrm>
            <a:custGeom>
              <a:avLst/>
              <a:gdLst>
                <a:gd name="T0" fmla="*/ 47 w 94"/>
                <a:gd name="T1" fmla="*/ 17 h 104"/>
                <a:gd name="T2" fmla="*/ 39 w 94"/>
                <a:gd name="T3" fmla="*/ 18 h 104"/>
                <a:gd name="T4" fmla="*/ 32 w 94"/>
                <a:gd name="T5" fmla="*/ 22 h 104"/>
                <a:gd name="T6" fmla="*/ 26 w 94"/>
                <a:gd name="T7" fmla="*/ 29 h 104"/>
                <a:gd name="T8" fmla="*/ 22 w 94"/>
                <a:gd name="T9" fmla="*/ 39 h 104"/>
                <a:gd name="T10" fmla="*/ 21 w 94"/>
                <a:gd name="T11" fmla="*/ 51 h 104"/>
                <a:gd name="T12" fmla="*/ 22 w 94"/>
                <a:gd name="T13" fmla="*/ 63 h 104"/>
                <a:gd name="T14" fmla="*/ 25 w 94"/>
                <a:gd name="T15" fmla="*/ 72 h 104"/>
                <a:gd name="T16" fmla="*/ 30 w 94"/>
                <a:gd name="T17" fmla="*/ 80 h 104"/>
                <a:gd name="T18" fmla="*/ 37 w 94"/>
                <a:gd name="T19" fmla="*/ 84 h 104"/>
                <a:gd name="T20" fmla="*/ 47 w 94"/>
                <a:gd name="T21" fmla="*/ 86 h 104"/>
                <a:gd name="T22" fmla="*/ 55 w 94"/>
                <a:gd name="T23" fmla="*/ 85 h 104"/>
                <a:gd name="T24" fmla="*/ 62 w 94"/>
                <a:gd name="T25" fmla="*/ 81 h 104"/>
                <a:gd name="T26" fmla="*/ 68 w 94"/>
                <a:gd name="T27" fmla="*/ 74 h 104"/>
                <a:gd name="T28" fmla="*/ 72 w 94"/>
                <a:gd name="T29" fmla="*/ 65 h 104"/>
                <a:gd name="T30" fmla="*/ 74 w 94"/>
                <a:gd name="T31" fmla="*/ 52 h 104"/>
                <a:gd name="T32" fmla="*/ 72 w 94"/>
                <a:gd name="T33" fmla="*/ 37 h 104"/>
                <a:gd name="T34" fmla="*/ 67 w 94"/>
                <a:gd name="T35" fmla="*/ 26 h 104"/>
                <a:gd name="T36" fmla="*/ 59 w 94"/>
                <a:gd name="T37" fmla="*/ 19 h 104"/>
                <a:gd name="T38" fmla="*/ 47 w 94"/>
                <a:gd name="T39" fmla="*/ 17 h 104"/>
                <a:gd name="T40" fmla="*/ 49 w 94"/>
                <a:gd name="T41" fmla="*/ 0 h 104"/>
                <a:gd name="T42" fmla="*/ 62 w 94"/>
                <a:gd name="T43" fmla="*/ 1 h 104"/>
                <a:gd name="T44" fmla="*/ 73 w 94"/>
                <a:gd name="T45" fmla="*/ 5 h 104"/>
                <a:gd name="T46" fmla="*/ 82 w 94"/>
                <a:gd name="T47" fmla="*/ 12 h 104"/>
                <a:gd name="T48" fmla="*/ 89 w 94"/>
                <a:gd name="T49" fmla="*/ 22 h 104"/>
                <a:gd name="T50" fmla="*/ 93 w 94"/>
                <a:gd name="T51" fmla="*/ 34 h 104"/>
                <a:gd name="T52" fmla="*/ 94 w 94"/>
                <a:gd name="T53" fmla="*/ 50 h 104"/>
                <a:gd name="T54" fmla="*/ 93 w 94"/>
                <a:gd name="T55" fmla="*/ 66 h 104"/>
                <a:gd name="T56" fmla="*/ 88 w 94"/>
                <a:gd name="T57" fmla="*/ 79 h 104"/>
                <a:gd name="T58" fmla="*/ 80 w 94"/>
                <a:gd name="T59" fmla="*/ 89 h 104"/>
                <a:gd name="T60" fmla="*/ 70 w 94"/>
                <a:gd name="T61" fmla="*/ 97 h 104"/>
                <a:gd name="T62" fmla="*/ 59 w 94"/>
                <a:gd name="T63" fmla="*/ 102 h 104"/>
                <a:gd name="T64" fmla="*/ 46 w 94"/>
                <a:gd name="T65" fmla="*/ 104 h 104"/>
                <a:gd name="T66" fmla="*/ 32 w 94"/>
                <a:gd name="T67" fmla="*/ 102 h 104"/>
                <a:gd name="T68" fmla="*/ 20 w 94"/>
                <a:gd name="T69" fmla="*/ 97 h 104"/>
                <a:gd name="T70" fmla="*/ 11 w 94"/>
                <a:gd name="T71" fmla="*/ 90 h 104"/>
                <a:gd name="T72" fmla="*/ 5 w 94"/>
                <a:gd name="T73" fmla="*/ 80 h 104"/>
                <a:gd name="T74" fmla="*/ 1 w 94"/>
                <a:gd name="T75" fmla="*/ 67 h 104"/>
                <a:gd name="T76" fmla="*/ 0 w 94"/>
                <a:gd name="T77" fmla="*/ 53 h 104"/>
                <a:gd name="T78" fmla="*/ 2 w 94"/>
                <a:gd name="T79" fmla="*/ 37 h 104"/>
                <a:gd name="T80" fmla="*/ 7 w 94"/>
                <a:gd name="T81" fmla="*/ 24 h 104"/>
                <a:gd name="T82" fmla="*/ 15 w 94"/>
                <a:gd name="T83" fmla="*/ 14 h 104"/>
                <a:gd name="T84" fmla="*/ 24 w 94"/>
                <a:gd name="T85" fmla="*/ 6 h 104"/>
                <a:gd name="T86" fmla="*/ 36 w 94"/>
                <a:gd name="T87" fmla="*/ 1 h 104"/>
                <a:gd name="T88" fmla="*/ 49 w 94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1" y="51"/>
                  </a:lnTo>
                  <a:lnTo>
                    <a:pt x="22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7" y="84"/>
                  </a:lnTo>
                  <a:lnTo>
                    <a:pt x="47" y="86"/>
                  </a:lnTo>
                  <a:lnTo>
                    <a:pt x="55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2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9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2" y="1"/>
                  </a:lnTo>
                  <a:lnTo>
                    <a:pt x="73" y="5"/>
                  </a:lnTo>
                  <a:lnTo>
                    <a:pt x="82" y="12"/>
                  </a:lnTo>
                  <a:lnTo>
                    <a:pt x="89" y="22"/>
                  </a:lnTo>
                  <a:lnTo>
                    <a:pt x="93" y="34"/>
                  </a:lnTo>
                  <a:lnTo>
                    <a:pt x="94" y="50"/>
                  </a:lnTo>
                  <a:lnTo>
                    <a:pt x="93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9" y="102"/>
                  </a:lnTo>
                  <a:lnTo>
                    <a:pt x="46" y="104"/>
                  </a:lnTo>
                  <a:lnTo>
                    <a:pt x="32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5" y="80"/>
                  </a:lnTo>
                  <a:lnTo>
                    <a:pt x="1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5" y="14"/>
                  </a:lnTo>
                  <a:lnTo>
                    <a:pt x="24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E3CE8EC-1722-1CDF-4233-5020330DE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" y="-60"/>
              <a:ext cx="28" cy="34"/>
            </a:xfrm>
            <a:custGeom>
              <a:avLst/>
              <a:gdLst>
                <a:gd name="T0" fmla="*/ 0 w 83"/>
                <a:gd name="T1" fmla="*/ 0 h 101"/>
                <a:gd name="T2" fmla="*/ 25 w 83"/>
                <a:gd name="T3" fmla="*/ 0 h 101"/>
                <a:gd name="T4" fmla="*/ 53 w 83"/>
                <a:gd name="T5" fmla="*/ 48 h 101"/>
                <a:gd name="T6" fmla="*/ 65 w 83"/>
                <a:gd name="T7" fmla="*/ 72 h 101"/>
                <a:gd name="T8" fmla="*/ 65 w 83"/>
                <a:gd name="T9" fmla="*/ 60 h 101"/>
                <a:gd name="T10" fmla="*/ 64 w 83"/>
                <a:gd name="T11" fmla="*/ 45 h 101"/>
                <a:gd name="T12" fmla="*/ 64 w 83"/>
                <a:gd name="T13" fmla="*/ 32 h 101"/>
                <a:gd name="T14" fmla="*/ 64 w 83"/>
                <a:gd name="T15" fmla="*/ 0 h 101"/>
                <a:gd name="T16" fmla="*/ 83 w 83"/>
                <a:gd name="T17" fmla="*/ 0 h 101"/>
                <a:gd name="T18" fmla="*/ 83 w 83"/>
                <a:gd name="T19" fmla="*/ 101 h 101"/>
                <a:gd name="T20" fmla="*/ 58 w 83"/>
                <a:gd name="T21" fmla="*/ 101 h 101"/>
                <a:gd name="T22" fmla="*/ 29 w 83"/>
                <a:gd name="T23" fmla="*/ 50 h 101"/>
                <a:gd name="T24" fmla="*/ 18 w 83"/>
                <a:gd name="T25" fmla="*/ 28 h 101"/>
                <a:gd name="T26" fmla="*/ 18 w 83"/>
                <a:gd name="T27" fmla="*/ 39 h 101"/>
                <a:gd name="T28" fmla="*/ 19 w 83"/>
                <a:gd name="T29" fmla="*/ 52 h 101"/>
                <a:gd name="T30" fmla="*/ 19 w 83"/>
                <a:gd name="T31" fmla="*/ 65 h 101"/>
                <a:gd name="T32" fmla="*/ 19 w 83"/>
                <a:gd name="T33" fmla="*/ 101 h 101"/>
                <a:gd name="T34" fmla="*/ 0 w 83"/>
                <a:gd name="T35" fmla="*/ 101 h 101"/>
                <a:gd name="T36" fmla="*/ 0 w 83"/>
                <a:gd name="T3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01">
                  <a:moveTo>
                    <a:pt x="0" y="0"/>
                  </a:moveTo>
                  <a:lnTo>
                    <a:pt x="25" y="0"/>
                  </a:lnTo>
                  <a:lnTo>
                    <a:pt x="53" y="48"/>
                  </a:lnTo>
                  <a:lnTo>
                    <a:pt x="65" y="72"/>
                  </a:lnTo>
                  <a:lnTo>
                    <a:pt x="65" y="60"/>
                  </a:lnTo>
                  <a:lnTo>
                    <a:pt x="64" y="45"/>
                  </a:lnTo>
                  <a:lnTo>
                    <a:pt x="64" y="32"/>
                  </a:lnTo>
                  <a:lnTo>
                    <a:pt x="64" y="0"/>
                  </a:lnTo>
                  <a:lnTo>
                    <a:pt x="83" y="0"/>
                  </a:lnTo>
                  <a:lnTo>
                    <a:pt x="83" y="101"/>
                  </a:lnTo>
                  <a:lnTo>
                    <a:pt x="58" y="101"/>
                  </a:lnTo>
                  <a:lnTo>
                    <a:pt x="29" y="50"/>
                  </a:lnTo>
                  <a:lnTo>
                    <a:pt x="18" y="28"/>
                  </a:lnTo>
                  <a:lnTo>
                    <a:pt x="18" y="39"/>
                  </a:lnTo>
                  <a:lnTo>
                    <a:pt x="19" y="52"/>
                  </a:lnTo>
                  <a:lnTo>
                    <a:pt x="19" y="65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EE8FFFD1-62A4-349B-CC3F-92AB9CA1C94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8" y="-60"/>
              <a:ext cx="31" cy="34"/>
            </a:xfrm>
            <a:custGeom>
              <a:avLst/>
              <a:gdLst>
                <a:gd name="T0" fmla="*/ 45 w 93"/>
                <a:gd name="T1" fmla="*/ 22 h 101"/>
                <a:gd name="T2" fmla="*/ 40 w 93"/>
                <a:gd name="T3" fmla="*/ 39 h 101"/>
                <a:gd name="T4" fmla="*/ 31 w 93"/>
                <a:gd name="T5" fmla="*/ 65 h 101"/>
                <a:gd name="T6" fmla="*/ 60 w 93"/>
                <a:gd name="T7" fmla="*/ 65 h 101"/>
                <a:gd name="T8" fmla="*/ 49 w 93"/>
                <a:gd name="T9" fmla="*/ 39 h 101"/>
                <a:gd name="T10" fmla="*/ 45 w 93"/>
                <a:gd name="T11" fmla="*/ 22 h 101"/>
                <a:gd name="T12" fmla="*/ 45 w 93"/>
                <a:gd name="T13" fmla="*/ 22 h 101"/>
                <a:gd name="T14" fmla="*/ 35 w 93"/>
                <a:gd name="T15" fmla="*/ 0 h 101"/>
                <a:gd name="T16" fmla="*/ 57 w 93"/>
                <a:gd name="T17" fmla="*/ 0 h 101"/>
                <a:gd name="T18" fmla="*/ 93 w 93"/>
                <a:gd name="T19" fmla="*/ 101 h 101"/>
                <a:gd name="T20" fmla="*/ 72 w 93"/>
                <a:gd name="T21" fmla="*/ 101 h 101"/>
                <a:gd name="T22" fmla="*/ 65 w 93"/>
                <a:gd name="T23" fmla="*/ 80 h 101"/>
                <a:gd name="T24" fmla="*/ 26 w 93"/>
                <a:gd name="T25" fmla="*/ 80 h 101"/>
                <a:gd name="T26" fmla="*/ 19 w 93"/>
                <a:gd name="T27" fmla="*/ 101 h 101"/>
                <a:gd name="T28" fmla="*/ 0 w 93"/>
                <a:gd name="T29" fmla="*/ 101 h 101"/>
                <a:gd name="T30" fmla="*/ 35 w 93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60" y="65"/>
                  </a:lnTo>
                  <a:lnTo>
                    <a:pt x="49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3" y="101"/>
                  </a:lnTo>
                  <a:lnTo>
                    <a:pt x="72" y="101"/>
                  </a:lnTo>
                  <a:lnTo>
                    <a:pt x="65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E84AAD6-D7E3-BA42-F46F-C703A1E12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6" y="-60"/>
              <a:ext cx="18" cy="34"/>
            </a:xfrm>
            <a:custGeom>
              <a:avLst/>
              <a:gdLst>
                <a:gd name="T0" fmla="*/ 0 w 52"/>
                <a:gd name="T1" fmla="*/ 0 h 101"/>
                <a:gd name="T2" fmla="*/ 19 w 52"/>
                <a:gd name="T3" fmla="*/ 0 h 101"/>
                <a:gd name="T4" fmla="*/ 19 w 52"/>
                <a:gd name="T5" fmla="*/ 84 h 101"/>
                <a:gd name="T6" fmla="*/ 52 w 52"/>
                <a:gd name="T7" fmla="*/ 84 h 101"/>
                <a:gd name="T8" fmla="*/ 52 w 52"/>
                <a:gd name="T9" fmla="*/ 101 h 101"/>
                <a:gd name="T10" fmla="*/ 0 w 52"/>
                <a:gd name="T11" fmla="*/ 101 h 101"/>
                <a:gd name="T12" fmla="*/ 0 w 52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01">
                  <a:moveTo>
                    <a:pt x="0" y="0"/>
                  </a:moveTo>
                  <a:lnTo>
                    <a:pt x="19" y="0"/>
                  </a:lnTo>
                  <a:lnTo>
                    <a:pt x="19" y="84"/>
                  </a:lnTo>
                  <a:lnTo>
                    <a:pt x="52" y="84"/>
                  </a:lnTo>
                  <a:lnTo>
                    <a:pt x="52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37E8A8B-0E42-BBAB-948B-135BA959A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4" y="-60"/>
              <a:ext cx="18" cy="34"/>
            </a:xfrm>
            <a:custGeom>
              <a:avLst/>
              <a:gdLst>
                <a:gd name="T0" fmla="*/ 0 w 52"/>
                <a:gd name="T1" fmla="*/ 0 h 101"/>
                <a:gd name="T2" fmla="*/ 19 w 52"/>
                <a:gd name="T3" fmla="*/ 0 h 101"/>
                <a:gd name="T4" fmla="*/ 19 w 52"/>
                <a:gd name="T5" fmla="*/ 84 h 101"/>
                <a:gd name="T6" fmla="*/ 52 w 52"/>
                <a:gd name="T7" fmla="*/ 84 h 101"/>
                <a:gd name="T8" fmla="*/ 52 w 52"/>
                <a:gd name="T9" fmla="*/ 101 h 101"/>
                <a:gd name="T10" fmla="*/ 0 w 52"/>
                <a:gd name="T11" fmla="*/ 101 h 101"/>
                <a:gd name="T12" fmla="*/ 0 w 52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01">
                  <a:moveTo>
                    <a:pt x="0" y="0"/>
                  </a:moveTo>
                  <a:lnTo>
                    <a:pt x="19" y="0"/>
                  </a:lnTo>
                  <a:lnTo>
                    <a:pt x="19" y="84"/>
                  </a:lnTo>
                  <a:lnTo>
                    <a:pt x="52" y="84"/>
                  </a:lnTo>
                  <a:lnTo>
                    <a:pt x="52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CB36C56-30D2-744F-C850-901ED90BE8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9" y="-60"/>
              <a:ext cx="31" cy="34"/>
            </a:xfrm>
            <a:custGeom>
              <a:avLst/>
              <a:gdLst>
                <a:gd name="T0" fmla="*/ 46 w 93"/>
                <a:gd name="T1" fmla="*/ 22 h 101"/>
                <a:gd name="T2" fmla="*/ 41 w 93"/>
                <a:gd name="T3" fmla="*/ 39 h 101"/>
                <a:gd name="T4" fmla="*/ 32 w 93"/>
                <a:gd name="T5" fmla="*/ 65 h 101"/>
                <a:gd name="T6" fmla="*/ 60 w 93"/>
                <a:gd name="T7" fmla="*/ 65 h 101"/>
                <a:gd name="T8" fmla="*/ 50 w 93"/>
                <a:gd name="T9" fmla="*/ 39 h 101"/>
                <a:gd name="T10" fmla="*/ 46 w 93"/>
                <a:gd name="T11" fmla="*/ 22 h 101"/>
                <a:gd name="T12" fmla="*/ 46 w 93"/>
                <a:gd name="T13" fmla="*/ 22 h 101"/>
                <a:gd name="T14" fmla="*/ 35 w 93"/>
                <a:gd name="T15" fmla="*/ 0 h 101"/>
                <a:gd name="T16" fmla="*/ 57 w 93"/>
                <a:gd name="T17" fmla="*/ 0 h 101"/>
                <a:gd name="T18" fmla="*/ 93 w 93"/>
                <a:gd name="T19" fmla="*/ 101 h 101"/>
                <a:gd name="T20" fmla="*/ 72 w 93"/>
                <a:gd name="T21" fmla="*/ 101 h 101"/>
                <a:gd name="T22" fmla="*/ 65 w 93"/>
                <a:gd name="T23" fmla="*/ 80 h 101"/>
                <a:gd name="T24" fmla="*/ 26 w 93"/>
                <a:gd name="T25" fmla="*/ 80 h 101"/>
                <a:gd name="T26" fmla="*/ 19 w 93"/>
                <a:gd name="T27" fmla="*/ 101 h 101"/>
                <a:gd name="T28" fmla="*/ 0 w 93"/>
                <a:gd name="T29" fmla="*/ 101 h 101"/>
                <a:gd name="T30" fmla="*/ 35 w 93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101">
                  <a:moveTo>
                    <a:pt x="46" y="22"/>
                  </a:moveTo>
                  <a:lnTo>
                    <a:pt x="41" y="39"/>
                  </a:lnTo>
                  <a:lnTo>
                    <a:pt x="32" y="65"/>
                  </a:lnTo>
                  <a:lnTo>
                    <a:pt x="60" y="65"/>
                  </a:lnTo>
                  <a:lnTo>
                    <a:pt x="50" y="39"/>
                  </a:lnTo>
                  <a:lnTo>
                    <a:pt x="46" y="22"/>
                  </a:lnTo>
                  <a:lnTo>
                    <a:pt x="46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3" y="101"/>
                  </a:lnTo>
                  <a:lnTo>
                    <a:pt x="72" y="101"/>
                  </a:lnTo>
                  <a:lnTo>
                    <a:pt x="65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40A1785-166A-8C92-FEC2-E6E478BBF6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7" y="-60"/>
              <a:ext cx="23" cy="34"/>
            </a:xfrm>
            <a:custGeom>
              <a:avLst/>
              <a:gdLst>
                <a:gd name="T0" fmla="*/ 28 w 70"/>
                <a:gd name="T1" fmla="*/ 56 h 101"/>
                <a:gd name="T2" fmla="*/ 26 w 70"/>
                <a:gd name="T3" fmla="*/ 56 h 101"/>
                <a:gd name="T4" fmla="*/ 24 w 70"/>
                <a:gd name="T5" fmla="*/ 56 h 101"/>
                <a:gd name="T6" fmla="*/ 22 w 70"/>
                <a:gd name="T7" fmla="*/ 57 h 101"/>
                <a:gd name="T8" fmla="*/ 20 w 70"/>
                <a:gd name="T9" fmla="*/ 57 h 101"/>
                <a:gd name="T10" fmla="*/ 20 w 70"/>
                <a:gd name="T11" fmla="*/ 85 h 101"/>
                <a:gd name="T12" fmla="*/ 22 w 70"/>
                <a:gd name="T13" fmla="*/ 85 h 101"/>
                <a:gd name="T14" fmla="*/ 26 w 70"/>
                <a:gd name="T15" fmla="*/ 85 h 101"/>
                <a:gd name="T16" fmla="*/ 30 w 70"/>
                <a:gd name="T17" fmla="*/ 85 h 101"/>
                <a:gd name="T18" fmla="*/ 38 w 70"/>
                <a:gd name="T19" fmla="*/ 84 h 101"/>
                <a:gd name="T20" fmla="*/ 44 w 70"/>
                <a:gd name="T21" fmla="*/ 81 h 101"/>
                <a:gd name="T22" fmla="*/ 48 w 70"/>
                <a:gd name="T23" fmla="*/ 77 h 101"/>
                <a:gd name="T24" fmla="*/ 49 w 70"/>
                <a:gd name="T25" fmla="*/ 70 h 101"/>
                <a:gd name="T26" fmla="*/ 47 w 70"/>
                <a:gd name="T27" fmla="*/ 64 h 101"/>
                <a:gd name="T28" fmla="*/ 43 w 70"/>
                <a:gd name="T29" fmla="*/ 60 h 101"/>
                <a:gd name="T30" fmla="*/ 37 w 70"/>
                <a:gd name="T31" fmla="*/ 57 h 101"/>
                <a:gd name="T32" fmla="*/ 28 w 70"/>
                <a:gd name="T33" fmla="*/ 56 h 101"/>
                <a:gd name="T34" fmla="*/ 31 w 70"/>
                <a:gd name="T35" fmla="*/ 15 h 101"/>
                <a:gd name="T36" fmla="*/ 25 w 70"/>
                <a:gd name="T37" fmla="*/ 15 h 101"/>
                <a:gd name="T38" fmla="*/ 20 w 70"/>
                <a:gd name="T39" fmla="*/ 16 h 101"/>
                <a:gd name="T40" fmla="*/ 20 w 70"/>
                <a:gd name="T41" fmla="*/ 42 h 101"/>
                <a:gd name="T42" fmla="*/ 23 w 70"/>
                <a:gd name="T43" fmla="*/ 42 h 101"/>
                <a:gd name="T44" fmla="*/ 27 w 70"/>
                <a:gd name="T45" fmla="*/ 42 h 101"/>
                <a:gd name="T46" fmla="*/ 38 w 70"/>
                <a:gd name="T47" fmla="*/ 40 h 101"/>
                <a:gd name="T48" fmla="*/ 45 w 70"/>
                <a:gd name="T49" fmla="*/ 35 h 101"/>
                <a:gd name="T50" fmla="*/ 47 w 70"/>
                <a:gd name="T51" fmla="*/ 28 h 101"/>
                <a:gd name="T52" fmla="*/ 46 w 70"/>
                <a:gd name="T53" fmla="*/ 23 h 101"/>
                <a:gd name="T54" fmla="*/ 44 w 70"/>
                <a:gd name="T55" fmla="*/ 19 h 101"/>
                <a:gd name="T56" fmla="*/ 39 w 70"/>
                <a:gd name="T57" fmla="*/ 16 h 101"/>
                <a:gd name="T58" fmla="*/ 31 w 70"/>
                <a:gd name="T59" fmla="*/ 15 h 101"/>
                <a:gd name="T60" fmla="*/ 34 w 70"/>
                <a:gd name="T61" fmla="*/ 0 h 101"/>
                <a:gd name="T62" fmla="*/ 48 w 70"/>
                <a:gd name="T63" fmla="*/ 1 h 101"/>
                <a:gd name="T64" fmla="*/ 59 w 70"/>
                <a:gd name="T65" fmla="*/ 6 h 101"/>
                <a:gd name="T66" fmla="*/ 65 w 70"/>
                <a:gd name="T67" fmla="*/ 14 h 101"/>
                <a:gd name="T68" fmla="*/ 68 w 70"/>
                <a:gd name="T69" fmla="*/ 25 h 101"/>
                <a:gd name="T70" fmla="*/ 66 w 70"/>
                <a:gd name="T71" fmla="*/ 34 h 101"/>
                <a:gd name="T72" fmla="*/ 60 w 70"/>
                <a:gd name="T73" fmla="*/ 42 h 101"/>
                <a:gd name="T74" fmla="*/ 52 w 70"/>
                <a:gd name="T75" fmla="*/ 47 h 101"/>
                <a:gd name="T76" fmla="*/ 52 w 70"/>
                <a:gd name="T77" fmla="*/ 47 h 101"/>
                <a:gd name="T78" fmla="*/ 60 w 70"/>
                <a:gd name="T79" fmla="*/ 51 h 101"/>
                <a:gd name="T80" fmla="*/ 65 w 70"/>
                <a:gd name="T81" fmla="*/ 56 h 101"/>
                <a:gd name="T82" fmla="*/ 68 w 70"/>
                <a:gd name="T83" fmla="*/ 62 h 101"/>
                <a:gd name="T84" fmla="*/ 70 w 70"/>
                <a:gd name="T85" fmla="*/ 70 h 101"/>
                <a:gd name="T86" fmla="*/ 69 w 70"/>
                <a:gd name="T87" fmla="*/ 77 h 101"/>
                <a:gd name="T88" fmla="*/ 66 w 70"/>
                <a:gd name="T89" fmla="*/ 85 h 101"/>
                <a:gd name="T90" fmla="*/ 61 w 70"/>
                <a:gd name="T91" fmla="*/ 91 h 101"/>
                <a:gd name="T92" fmla="*/ 53 w 70"/>
                <a:gd name="T93" fmla="*/ 96 h 101"/>
                <a:gd name="T94" fmla="*/ 43 w 70"/>
                <a:gd name="T95" fmla="*/ 100 h 101"/>
                <a:gd name="T96" fmla="*/ 29 w 70"/>
                <a:gd name="T97" fmla="*/ 101 h 101"/>
                <a:gd name="T98" fmla="*/ 17 w 70"/>
                <a:gd name="T99" fmla="*/ 101 h 101"/>
                <a:gd name="T100" fmla="*/ 0 w 70"/>
                <a:gd name="T101" fmla="*/ 101 h 101"/>
                <a:gd name="T102" fmla="*/ 0 w 70"/>
                <a:gd name="T103" fmla="*/ 0 h 101"/>
                <a:gd name="T104" fmla="*/ 16 w 70"/>
                <a:gd name="T105" fmla="*/ 0 h 101"/>
                <a:gd name="T106" fmla="*/ 34 w 70"/>
                <a:gd name="T10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0" h="101">
                  <a:moveTo>
                    <a:pt x="28" y="56"/>
                  </a:moveTo>
                  <a:lnTo>
                    <a:pt x="26" y="56"/>
                  </a:lnTo>
                  <a:lnTo>
                    <a:pt x="24" y="56"/>
                  </a:lnTo>
                  <a:lnTo>
                    <a:pt x="22" y="57"/>
                  </a:lnTo>
                  <a:lnTo>
                    <a:pt x="20" y="57"/>
                  </a:lnTo>
                  <a:lnTo>
                    <a:pt x="20" y="85"/>
                  </a:lnTo>
                  <a:lnTo>
                    <a:pt x="22" y="85"/>
                  </a:lnTo>
                  <a:lnTo>
                    <a:pt x="26" y="85"/>
                  </a:lnTo>
                  <a:lnTo>
                    <a:pt x="30" y="85"/>
                  </a:lnTo>
                  <a:lnTo>
                    <a:pt x="38" y="84"/>
                  </a:lnTo>
                  <a:lnTo>
                    <a:pt x="44" y="81"/>
                  </a:lnTo>
                  <a:lnTo>
                    <a:pt x="48" y="77"/>
                  </a:lnTo>
                  <a:lnTo>
                    <a:pt x="49" y="70"/>
                  </a:lnTo>
                  <a:lnTo>
                    <a:pt x="47" y="64"/>
                  </a:lnTo>
                  <a:lnTo>
                    <a:pt x="43" y="60"/>
                  </a:lnTo>
                  <a:lnTo>
                    <a:pt x="37" y="57"/>
                  </a:lnTo>
                  <a:lnTo>
                    <a:pt x="28" y="56"/>
                  </a:lnTo>
                  <a:close/>
                  <a:moveTo>
                    <a:pt x="31" y="15"/>
                  </a:moveTo>
                  <a:lnTo>
                    <a:pt x="25" y="15"/>
                  </a:lnTo>
                  <a:lnTo>
                    <a:pt x="20" y="16"/>
                  </a:lnTo>
                  <a:lnTo>
                    <a:pt x="20" y="42"/>
                  </a:lnTo>
                  <a:lnTo>
                    <a:pt x="23" y="42"/>
                  </a:lnTo>
                  <a:lnTo>
                    <a:pt x="27" y="42"/>
                  </a:lnTo>
                  <a:lnTo>
                    <a:pt x="38" y="40"/>
                  </a:lnTo>
                  <a:lnTo>
                    <a:pt x="45" y="35"/>
                  </a:lnTo>
                  <a:lnTo>
                    <a:pt x="47" y="28"/>
                  </a:lnTo>
                  <a:lnTo>
                    <a:pt x="46" y="23"/>
                  </a:lnTo>
                  <a:lnTo>
                    <a:pt x="44" y="19"/>
                  </a:lnTo>
                  <a:lnTo>
                    <a:pt x="39" y="16"/>
                  </a:lnTo>
                  <a:lnTo>
                    <a:pt x="31" y="15"/>
                  </a:lnTo>
                  <a:close/>
                  <a:moveTo>
                    <a:pt x="34" y="0"/>
                  </a:moveTo>
                  <a:lnTo>
                    <a:pt x="48" y="1"/>
                  </a:lnTo>
                  <a:lnTo>
                    <a:pt x="59" y="6"/>
                  </a:lnTo>
                  <a:lnTo>
                    <a:pt x="65" y="14"/>
                  </a:lnTo>
                  <a:lnTo>
                    <a:pt x="68" y="25"/>
                  </a:lnTo>
                  <a:lnTo>
                    <a:pt x="66" y="34"/>
                  </a:lnTo>
                  <a:lnTo>
                    <a:pt x="60" y="42"/>
                  </a:lnTo>
                  <a:lnTo>
                    <a:pt x="52" y="47"/>
                  </a:lnTo>
                  <a:lnTo>
                    <a:pt x="52" y="47"/>
                  </a:lnTo>
                  <a:lnTo>
                    <a:pt x="60" y="51"/>
                  </a:lnTo>
                  <a:lnTo>
                    <a:pt x="65" y="56"/>
                  </a:lnTo>
                  <a:lnTo>
                    <a:pt x="68" y="62"/>
                  </a:lnTo>
                  <a:lnTo>
                    <a:pt x="70" y="70"/>
                  </a:lnTo>
                  <a:lnTo>
                    <a:pt x="69" y="77"/>
                  </a:lnTo>
                  <a:lnTo>
                    <a:pt x="66" y="85"/>
                  </a:lnTo>
                  <a:lnTo>
                    <a:pt x="61" y="91"/>
                  </a:lnTo>
                  <a:lnTo>
                    <a:pt x="53" y="96"/>
                  </a:lnTo>
                  <a:lnTo>
                    <a:pt x="43" y="100"/>
                  </a:lnTo>
                  <a:lnTo>
                    <a:pt x="29" y="101"/>
                  </a:lnTo>
                  <a:lnTo>
                    <a:pt x="17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6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14BA40-FA0A-AEE8-AAB4-A326F99136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47" y="-60"/>
              <a:ext cx="31" cy="34"/>
            </a:xfrm>
            <a:custGeom>
              <a:avLst/>
              <a:gdLst>
                <a:gd name="T0" fmla="*/ 47 w 94"/>
                <a:gd name="T1" fmla="*/ 17 h 104"/>
                <a:gd name="T2" fmla="*/ 39 w 94"/>
                <a:gd name="T3" fmla="*/ 18 h 104"/>
                <a:gd name="T4" fmla="*/ 32 w 94"/>
                <a:gd name="T5" fmla="*/ 22 h 104"/>
                <a:gd name="T6" fmla="*/ 26 w 94"/>
                <a:gd name="T7" fmla="*/ 29 h 104"/>
                <a:gd name="T8" fmla="*/ 22 w 94"/>
                <a:gd name="T9" fmla="*/ 39 h 104"/>
                <a:gd name="T10" fmla="*/ 20 w 94"/>
                <a:gd name="T11" fmla="*/ 51 h 104"/>
                <a:gd name="T12" fmla="*/ 21 w 94"/>
                <a:gd name="T13" fmla="*/ 63 h 104"/>
                <a:gd name="T14" fmla="*/ 25 w 94"/>
                <a:gd name="T15" fmla="*/ 72 h 104"/>
                <a:gd name="T16" fmla="*/ 30 w 94"/>
                <a:gd name="T17" fmla="*/ 80 h 104"/>
                <a:gd name="T18" fmla="*/ 37 w 94"/>
                <a:gd name="T19" fmla="*/ 84 h 104"/>
                <a:gd name="T20" fmla="*/ 47 w 94"/>
                <a:gd name="T21" fmla="*/ 86 h 104"/>
                <a:gd name="T22" fmla="*/ 54 w 94"/>
                <a:gd name="T23" fmla="*/ 85 h 104"/>
                <a:gd name="T24" fmla="*/ 62 w 94"/>
                <a:gd name="T25" fmla="*/ 81 h 104"/>
                <a:gd name="T26" fmla="*/ 68 w 94"/>
                <a:gd name="T27" fmla="*/ 74 h 104"/>
                <a:gd name="T28" fmla="*/ 72 w 94"/>
                <a:gd name="T29" fmla="*/ 65 h 104"/>
                <a:gd name="T30" fmla="*/ 74 w 94"/>
                <a:gd name="T31" fmla="*/ 52 h 104"/>
                <a:gd name="T32" fmla="*/ 72 w 94"/>
                <a:gd name="T33" fmla="*/ 37 h 104"/>
                <a:gd name="T34" fmla="*/ 67 w 94"/>
                <a:gd name="T35" fmla="*/ 26 h 104"/>
                <a:gd name="T36" fmla="*/ 58 w 94"/>
                <a:gd name="T37" fmla="*/ 19 h 104"/>
                <a:gd name="T38" fmla="*/ 47 w 94"/>
                <a:gd name="T39" fmla="*/ 17 h 104"/>
                <a:gd name="T40" fmla="*/ 49 w 94"/>
                <a:gd name="T41" fmla="*/ 0 h 104"/>
                <a:gd name="T42" fmla="*/ 61 w 94"/>
                <a:gd name="T43" fmla="*/ 1 h 104"/>
                <a:gd name="T44" fmla="*/ 72 w 94"/>
                <a:gd name="T45" fmla="*/ 5 h 104"/>
                <a:gd name="T46" fmla="*/ 81 w 94"/>
                <a:gd name="T47" fmla="*/ 12 h 104"/>
                <a:gd name="T48" fmla="*/ 88 w 94"/>
                <a:gd name="T49" fmla="*/ 22 h 104"/>
                <a:gd name="T50" fmla="*/ 93 w 94"/>
                <a:gd name="T51" fmla="*/ 34 h 104"/>
                <a:gd name="T52" fmla="*/ 94 w 94"/>
                <a:gd name="T53" fmla="*/ 50 h 104"/>
                <a:gd name="T54" fmla="*/ 92 w 94"/>
                <a:gd name="T55" fmla="*/ 66 h 104"/>
                <a:gd name="T56" fmla="*/ 88 w 94"/>
                <a:gd name="T57" fmla="*/ 79 h 104"/>
                <a:gd name="T58" fmla="*/ 80 w 94"/>
                <a:gd name="T59" fmla="*/ 89 h 104"/>
                <a:gd name="T60" fmla="*/ 70 w 94"/>
                <a:gd name="T61" fmla="*/ 97 h 104"/>
                <a:gd name="T62" fmla="*/ 58 w 94"/>
                <a:gd name="T63" fmla="*/ 102 h 104"/>
                <a:gd name="T64" fmla="*/ 45 w 94"/>
                <a:gd name="T65" fmla="*/ 104 h 104"/>
                <a:gd name="T66" fmla="*/ 31 w 94"/>
                <a:gd name="T67" fmla="*/ 102 h 104"/>
                <a:gd name="T68" fmla="*/ 20 w 94"/>
                <a:gd name="T69" fmla="*/ 97 h 104"/>
                <a:gd name="T70" fmla="*/ 11 w 94"/>
                <a:gd name="T71" fmla="*/ 90 h 104"/>
                <a:gd name="T72" fmla="*/ 5 w 94"/>
                <a:gd name="T73" fmla="*/ 80 h 104"/>
                <a:gd name="T74" fmla="*/ 1 w 94"/>
                <a:gd name="T75" fmla="*/ 67 h 104"/>
                <a:gd name="T76" fmla="*/ 0 w 94"/>
                <a:gd name="T77" fmla="*/ 53 h 104"/>
                <a:gd name="T78" fmla="*/ 2 w 94"/>
                <a:gd name="T79" fmla="*/ 37 h 104"/>
                <a:gd name="T80" fmla="*/ 7 w 94"/>
                <a:gd name="T81" fmla="*/ 24 h 104"/>
                <a:gd name="T82" fmla="*/ 14 w 94"/>
                <a:gd name="T83" fmla="*/ 14 h 104"/>
                <a:gd name="T84" fmla="*/ 24 w 94"/>
                <a:gd name="T85" fmla="*/ 6 h 104"/>
                <a:gd name="T86" fmla="*/ 36 w 94"/>
                <a:gd name="T87" fmla="*/ 1 h 104"/>
                <a:gd name="T88" fmla="*/ 49 w 94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0" y="51"/>
                  </a:lnTo>
                  <a:lnTo>
                    <a:pt x="21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7" y="84"/>
                  </a:lnTo>
                  <a:lnTo>
                    <a:pt x="47" y="86"/>
                  </a:lnTo>
                  <a:lnTo>
                    <a:pt x="54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2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8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1" y="1"/>
                  </a:lnTo>
                  <a:lnTo>
                    <a:pt x="72" y="5"/>
                  </a:lnTo>
                  <a:lnTo>
                    <a:pt x="81" y="12"/>
                  </a:lnTo>
                  <a:lnTo>
                    <a:pt x="88" y="22"/>
                  </a:lnTo>
                  <a:lnTo>
                    <a:pt x="93" y="34"/>
                  </a:lnTo>
                  <a:lnTo>
                    <a:pt x="94" y="50"/>
                  </a:lnTo>
                  <a:lnTo>
                    <a:pt x="92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8" y="102"/>
                  </a:lnTo>
                  <a:lnTo>
                    <a:pt x="45" y="104"/>
                  </a:lnTo>
                  <a:lnTo>
                    <a:pt x="31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5" y="80"/>
                  </a:lnTo>
                  <a:lnTo>
                    <a:pt x="1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4" y="14"/>
                  </a:lnTo>
                  <a:lnTo>
                    <a:pt x="24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F53EFE26-AADB-5300-83B9-45257C4CF1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6" y="-60"/>
              <a:ext cx="24" cy="34"/>
            </a:xfrm>
            <a:custGeom>
              <a:avLst/>
              <a:gdLst>
                <a:gd name="T0" fmla="*/ 26 w 71"/>
                <a:gd name="T1" fmla="*/ 15 h 101"/>
                <a:gd name="T2" fmla="*/ 22 w 71"/>
                <a:gd name="T3" fmla="*/ 16 h 101"/>
                <a:gd name="T4" fmla="*/ 19 w 71"/>
                <a:gd name="T5" fmla="*/ 16 h 101"/>
                <a:gd name="T6" fmla="*/ 19 w 71"/>
                <a:gd name="T7" fmla="*/ 45 h 101"/>
                <a:gd name="T8" fmla="*/ 20 w 71"/>
                <a:gd name="T9" fmla="*/ 45 h 101"/>
                <a:gd name="T10" fmla="*/ 23 w 71"/>
                <a:gd name="T11" fmla="*/ 45 h 101"/>
                <a:gd name="T12" fmla="*/ 26 w 71"/>
                <a:gd name="T13" fmla="*/ 45 h 101"/>
                <a:gd name="T14" fmla="*/ 36 w 71"/>
                <a:gd name="T15" fmla="*/ 43 h 101"/>
                <a:gd name="T16" fmla="*/ 42 w 71"/>
                <a:gd name="T17" fmla="*/ 38 h 101"/>
                <a:gd name="T18" fmla="*/ 44 w 71"/>
                <a:gd name="T19" fmla="*/ 30 h 101"/>
                <a:gd name="T20" fmla="*/ 42 w 71"/>
                <a:gd name="T21" fmla="*/ 22 h 101"/>
                <a:gd name="T22" fmla="*/ 36 w 71"/>
                <a:gd name="T23" fmla="*/ 17 h 101"/>
                <a:gd name="T24" fmla="*/ 26 w 71"/>
                <a:gd name="T25" fmla="*/ 15 h 101"/>
                <a:gd name="T26" fmla="*/ 28 w 71"/>
                <a:gd name="T27" fmla="*/ 0 h 101"/>
                <a:gd name="T28" fmla="*/ 40 w 71"/>
                <a:gd name="T29" fmla="*/ 1 h 101"/>
                <a:gd name="T30" fmla="*/ 51 w 71"/>
                <a:gd name="T31" fmla="*/ 4 h 101"/>
                <a:gd name="T32" fmla="*/ 58 w 71"/>
                <a:gd name="T33" fmla="*/ 9 h 101"/>
                <a:gd name="T34" fmla="*/ 63 w 71"/>
                <a:gd name="T35" fmla="*/ 17 h 101"/>
                <a:gd name="T36" fmla="*/ 64 w 71"/>
                <a:gd name="T37" fmla="*/ 28 h 101"/>
                <a:gd name="T38" fmla="*/ 63 w 71"/>
                <a:gd name="T39" fmla="*/ 38 h 101"/>
                <a:gd name="T40" fmla="*/ 57 w 71"/>
                <a:gd name="T41" fmla="*/ 47 h 101"/>
                <a:gd name="T42" fmla="*/ 49 w 71"/>
                <a:gd name="T43" fmla="*/ 53 h 101"/>
                <a:gd name="T44" fmla="*/ 39 w 71"/>
                <a:gd name="T45" fmla="*/ 56 h 101"/>
                <a:gd name="T46" fmla="*/ 43 w 71"/>
                <a:gd name="T47" fmla="*/ 62 h 101"/>
                <a:gd name="T48" fmla="*/ 47 w 71"/>
                <a:gd name="T49" fmla="*/ 67 h 101"/>
                <a:gd name="T50" fmla="*/ 71 w 71"/>
                <a:gd name="T51" fmla="*/ 101 h 101"/>
                <a:gd name="T52" fmla="*/ 47 w 71"/>
                <a:gd name="T53" fmla="*/ 101 h 101"/>
                <a:gd name="T54" fmla="*/ 19 w 71"/>
                <a:gd name="T55" fmla="*/ 59 h 101"/>
                <a:gd name="T56" fmla="*/ 19 w 71"/>
                <a:gd name="T57" fmla="*/ 59 h 101"/>
                <a:gd name="T58" fmla="*/ 19 w 71"/>
                <a:gd name="T59" fmla="*/ 101 h 101"/>
                <a:gd name="T60" fmla="*/ 0 w 71"/>
                <a:gd name="T61" fmla="*/ 101 h 101"/>
                <a:gd name="T62" fmla="*/ 0 w 71"/>
                <a:gd name="T63" fmla="*/ 0 h 101"/>
                <a:gd name="T64" fmla="*/ 12 w 71"/>
                <a:gd name="T65" fmla="*/ 0 h 101"/>
                <a:gd name="T66" fmla="*/ 28 w 71"/>
                <a:gd name="T6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101">
                  <a:moveTo>
                    <a:pt x="26" y="15"/>
                  </a:moveTo>
                  <a:lnTo>
                    <a:pt x="22" y="16"/>
                  </a:lnTo>
                  <a:lnTo>
                    <a:pt x="19" y="16"/>
                  </a:lnTo>
                  <a:lnTo>
                    <a:pt x="19" y="45"/>
                  </a:lnTo>
                  <a:lnTo>
                    <a:pt x="20" y="45"/>
                  </a:lnTo>
                  <a:lnTo>
                    <a:pt x="23" y="45"/>
                  </a:lnTo>
                  <a:lnTo>
                    <a:pt x="26" y="45"/>
                  </a:lnTo>
                  <a:lnTo>
                    <a:pt x="36" y="43"/>
                  </a:lnTo>
                  <a:lnTo>
                    <a:pt x="42" y="38"/>
                  </a:lnTo>
                  <a:lnTo>
                    <a:pt x="44" y="30"/>
                  </a:lnTo>
                  <a:lnTo>
                    <a:pt x="42" y="22"/>
                  </a:lnTo>
                  <a:lnTo>
                    <a:pt x="36" y="17"/>
                  </a:lnTo>
                  <a:lnTo>
                    <a:pt x="26" y="15"/>
                  </a:lnTo>
                  <a:close/>
                  <a:moveTo>
                    <a:pt x="28" y="0"/>
                  </a:moveTo>
                  <a:lnTo>
                    <a:pt x="40" y="1"/>
                  </a:lnTo>
                  <a:lnTo>
                    <a:pt x="51" y="4"/>
                  </a:lnTo>
                  <a:lnTo>
                    <a:pt x="58" y="9"/>
                  </a:lnTo>
                  <a:lnTo>
                    <a:pt x="63" y="17"/>
                  </a:lnTo>
                  <a:lnTo>
                    <a:pt x="64" y="28"/>
                  </a:lnTo>
                  <a:lnTo>
                    <a:pt x="63" y="38"/>
                  </a:lnTo>
                  <a:lnTo>
                    <a:pt x="57" y="47"/>
                  </a:lnTo>
                  <a:lnTo>
                    <a:pt x="49" y="53"/>
                  </a:lnTo>
                  <a:lnTo>
                    <a:pt x="39" y="56"/>
                  </a:lnTo>
                  <a:lnTo>
                    <a:pt x="43" y="62"/>
                  </a:lnTo>
                  <a:lnTo>
                    <a:pt x="47" y="67"/>
                  </a:lnTo>
                  <a:lnTo>
                    <a:pt x="71" y="101"/>
                  </a:lnTo>
                  <a:lnTo>
                    <a:pt x="47" y="101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9A2957D-AF01-C662-87B7-53C079509D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5" y="-60"/>
              <a:ext cx="31" cy="34"/>
            </a:xfrm>
            <a:custGeom>
              <a:avLst/>
              <a:gdLst>
                <a:gd name="T0" fmla="*/ 47 w 95"/>
                <a:gd name="T1" fmla="*/ 17 h 104"/>
                <a:gd name="T2" fmla="*/ 39 w 95"/>
                <a:gd name="T3" fmla="*/ 18 h 104"/>
                <a:gd name="T4" fmla="*/ 32 w 95"/>
                <a:gd name="T5" fmla="*/ 22 h 104"/>
                <a:gd name="T6" fmla="*/ 26 w 95"/>
                <a:gd name="T7" fmla="*/ 29 h 104"/>
                <a:gd name="T8" fmla="*/ 22 w 95"/>
                <a:gd name="T9" fmla="*/ 39 h 104"/>
                <a:gd name="T10" fmla="*/ 21 w 95"/>
                <a:gd name="T11" fmla="*/ 51 h 104"/>
                <a:gd name="T12" fmla="*/ 22 w 95"/>
                <a:gd name="T13" fmla="*/ 63 h 104"/>
                <a:gd name="T14" fmla="*/ 25 w 95"/>
                <a:gd name="T15" fmla="*/ 72 h 104"/>
                <a:gd name="T16" fmla="*/ 30 w 95"/>
                <a:gd name="T17" fmla="*/ 80 h 104"/>
                <a:gd name="T18" fmla="*/ 38 w 95"/>
                <a:gd name="T19" fmla="*/ 84 h 104"/>
                <a:gd name="T20" fmla="*/ 47 w 95"/>
                <a:gd name="T21" fmla="*/ 86 h 104"/>
                <a:gd name="T22" fmla="*/ 55 w 95"/>
                <a:gd name="T23" fmla="*/ 85 h 104"/>
                <a:gd name="T24" fmla="*/ 62 w 95"/>
                <a:gd name="T25" fmla="*/ 81 h 104"/>
                <a:gd name="T26" fmla="*/ 68 w 95"/>
                <a:gd name="T27" fmla="*/ 74 h 104"/>
                <a:gd name="T28" fmla="*/ 73 w 95"/>
                <a:gd name="T29" fmla="*/ 65 h 104"/>
                <a:gd name="T30" fmla="*/ 74 w 95"/>
                <a:gd name="T31" fmla="*/ 52 h 104"/>
                <a:gd name="T32" fmla="*/ 72 w 95"/>
                <a:gd name="T33" fmla="*/ 37 h 104"/>
                <a:gd name="T34" fmla="*/ 67 w 95"/>
                <a:gd name="T35" fmla="*/ 26 h 104"/>
                <a:gd name="T36" fmla="*/ 59 w 95"/>
                <a:gd name="T37" fmla="*/ 19 h 104"/>
                <a:gd name="T38" fmla="*/ 47 w 95"/>
                <a:gd name="T39" fmla="*/ 17 h 104"/>
                <a:gd name="T40" fmla="*/ 49 w 95"/>
                <a:gd name="T41" fmla="*/ 0 h 104"/>
                <a:gd name="T42" fmla="*/ 62 w 95"/>
                <a:gd name="T43" fmla="*/ 1 h 104"/>
                <a:gd name="T44" fmla="*/ 73 w 95"/>
                <a:gd name="T45" fmla="*/ 5 h 104"/>
                <a:gd name="T46" fmla="*/ 82 w 95"/>
                <a:gd name="T47" fmla="*/ 12 h 104"/>
                <a:gd name="T48" fmla="*/ 89 w 95"/>
                <a:gd name="T49" fmla="*/ 22 h 104"/>
                <a:gd name="T50" fmla="*/ 93 w 95"/>
                <a:gd name="T51" fmla="*/ 34 h 104"/>
                <a:gd name="T52" fmla="*/ 95 w 95"/>
                <a:gd name="T53" fmla="*/ 50 h 104"/>
                <a:gd name="T54" fmla="*/ 93 w 95"/>
                <a:gd name="T55" fmla="*/ 66 h 104"/>
                <a:gd name="T56" fmla="*/ 88 w 95"/>
                <a:gd name="T57" fmla="*/ 79 h 104"/>
                <a:gd name="T58" fmla="*/ 80 w 95"/>
                <a:gd name="T59" fmla="*/ 89 h 104"/>
                <a:gd name="T60" fmla="*/ 70 w 95"/>
                <a:gd name="T61" fmla="*/ 97 h 104"/>
                <a:gd name="T62" fmla="*/ 59 w 95"/>
                <a:gd name="T63" fmla="*/ 102 h 104"/>
                <a:gd name="T64" fmla="*/ 46 w 95"/>
                <a:gd name="T65" fmla="*/ 104 h 104"/>
                <a:gd name="T66" fmla="*/ 32 w 95"/>
                <a:gd name="T67" fmla="*/ 102 h 104"/>
                <a:gd name="T68" fmla="*/ 20 w 95"/>
                <a:gd name="T69" fmla="*/ 97 h 104"/>
                <a:gd name="T70" fmla="*/ 12 w 95"/>
                <a:gd name="T71" fmla="*/ 90 h 104"/>
                <a:gd name="T72" fmla="*/ 5 w 95"/>
                <a:gd name="T73" fmla="*/ 80 h 104"/>
                <a:gd name="T74" fmla="*/ 2 w 95"/>
                <a:gd name="T75" fmla="*/ 67 h 104"/>
                <a:gd name="T76" fmla="*/ 0 w 95"/>
                <a:gd name="T77" fmla="*/ 53 h 104"/>
                <a:gd name="T78" fmla="*/ 2 w 95"/>
                <a:gd name="T79" fmla="*/ 37 h 104"/>
                <a:gd name="T80" fmla="*/ 7 w 95"/>
                <a:gd name="T81" fmla="*/ 24 h 104"/>
                <a:gd name="T82" fmla="*/ 15 w 95"/>
                <a:gd name="T83" fmla="*/ 14 h 104"/>
                <a:gd name="T84" fmla="*/ 25 w 95"/>
                <a:gd name="T85" fmla="*/ 6 h 104"/>
                <a:gd name="T86" fmla="*/ 36 w 95"/>
                <a:gd name="T87" fmla="*/ 1 h 104"/>
                <a:gd name="T88" fmla="*/ 49 w 95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5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1" y="51"/>
                  </a:lnTo>
                  <a:lnTo>
                    <a:pt x="22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8" y="84"/>
                  </a:lnTo>
                  <a:lnTo>
                    <a:pt x="47" y="86"/>
                  </a:lnTo>
                  <a:lnTo>
                    <a:pt x="55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3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9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2" y="1"/>
                  </a:lnTo>
                  <a:lnTo>
                    <a:pt x="73" y="5"/>
                  </a:lnTo>
                  <a:lnTo>
                    <a:pt x="82" y="12"/>
                  </a:lnTo>
                  <a:lnTo>
                    <a:pt x="89" y="22"/>
                  </a:lnTo>
                  <a:lnTo>
                    <a:pt x="93" y="34"/>
                  </a:lnTo>
                  <a:lnTo>
                    <a:pt x="95" y="50"/>
                  </a:lnTo>
                  <a:lnTo>
                    <a:pt x="93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9" y="102"/>
                  </a:lnTo>
                  <a:lnTo>
                    <a:pt x="46" y="104"/>
                  </a:lnTo>
                  <a:lnTo>
                    <a:pt x="32" y="102"/>
                  </a:lnTo>
                  <a:lnTo>
                    <a:pt x="20" y="97"/>
                  </a:lnTo>
                  <a:lnTo>
                    <a:pt x="12" y="90"/>
                  </a:lnTo>
                  <a:lnTo>
                    <a:pt x="5" y="80"/>
                  </a:lnTo>
                  <a:lnTo>
                    <a:pt x="2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5" y="14"/>
                  </a:lnTo>
                  <a:lnTo>
                    <a:pt x="25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D4F28FD7-5217-9241-6FC8-3E7395B836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13" y="-60"/>
              <a:ext cx="24" cy="34"/>
            </a:xfrm>
            <a:custGeom>
              <a:avLst/>
              <a:gdLst>
                <a:gd name="T0" fmla="*/ 27 w 72"/>
                <a:gd name="T1" fmla="*/ 15 h 101"/>
                <a:gd name="T2" fmla="*/ 23 w 72"/>
                <a:gd name="T3" fmla="*/ 16 h 101"/>
                <a:gd name="T4" fmla="*/ 19 w 72"/>
                <a:gd name="T5" fmla="*/ 16 h 101"/>
                <a:gd name="T6" fmla="*/ 19 w 72"/>
                <a:gd name="T7" fmla="*/ 45 h 101"/>
                <a:gd name="T8" fmla="*/ 22 w 72"/>
                <a:gd name="T9" fmla="*/ 45 h 101"/>
                <a:gd name="T10" fmla="*/ 26 w 72"/>
                <a:gd name="T11" fmla="*/ 45 h 101"/>
                <a:gd name="T12" fmla="*/ 36 w 72"/>
                <a:gd name="T13" fmla="*/ 43 h 101"/>
                <a:gd name="T14" fmla="*/ 42 w 72"/>
                <a:gd name="T15" fmla="*/ 38 h 101"/>
                <a:gd name="T16" fmla="*/ 45 w 72"/>
                <a:gd name="T17" fmla="*/ 30 h 101"/>
                <a:gd name="T18" fmla="*/ 43 w 72"/>
                <a:gd name="T19" fmla="*/ 22 h 101"/>
                <a:gd name="T20" fmla="*/ 37 w 72"/>
                <a:gd name="T21" fmla="*/ 17 h 101"/>
                <a:gd name="T22" fmla="*/ 27 w 72"/>
                <a:gd name="T23" fmla="*/ 15 h 101"/>
                <a:gd name="T24" fmla="*/ 29 w 72"/>
                <a:gd name="T25" fmla="*/ 0 h 101"/>
                <a:gd name="T26" fmla="*/ 41 w 72"/>
                <a:gd name="T27" fmla="*/ 1 h 101"/>
                <a:gd name="T28" fmla="*/ 51 w 72"/>
                <a:gd name="T29" fmla="*/ 4 h 101"/>
                <a:gd name="T30" fmla="*/ 58 w 72"/>
                <a:gd name="T31" fmla="*/ 9 h 101"/>
                <a:gd name="T32" fmla="*/ 63 w 72"/>
                <a:gd name="T33" fmla="*/ 17 h 101"/>
                <a:gd name="T34" fmla="*/ 65 w 72"/>
                <a:gd name="T35" fmla="*/ 28 h 101"/>
                <a:gd name="T36" fmla="*/ 63 w 72"/>
                <a:gd name="T37" fmla="*/ 38 h 101"/>
                <a:gd name="T38" fmla="*/ 58 w 72"/>
                <a:gd name="T39" fmla="*/ 47 h 101"/>
                <a:gd name="T40" fmla="*/ 50 w 72"/>
                <a:gd name="T41" fmla="*/ 53 h 101"/>
                <a:gd name="T42" fmla="*/ 39 w 72"/>
                <a:gd name="T43" fmla="*/ 56 h 101"/>
                <a:gd name="T44" fmla="*/ 44 w 72"/>
                <a:gd name="T45" fmla="*/ 62 h 101"/>
                <a:gd name="T46" fmla="*/ 48 w 72"/>
                <a:gd name="T47" fmla="*/ 67 h 101"/>
                <a:gd name="T48" fmla="*/ 72 w 72"/>
                <a:gd name="T49" fmla="*/ 101 h 101"/>
                <a:gd name="T50" fmla="*/ 48 w 72"/>
                <a:gd name="T51" fmla="*/ 101 h 101"/>
                <a:gd name="T52" fmla="*/ 20 w 72"/>
                <a:gd name="T53" fmla="*/ 59 h 101"/>
                <a:gd name="T54" fmla="*/ 19 w 72"/>
                <a:gd name="T55" fmla="*/ 59 h 101"/>
                <a:gd name="T56" fmla="*/ 19 w 72"/>
                <a:gd name="T57" fmla="*/ 101 h 101"/>
                <a:gd name="T58" fmla="*/ 0 w 72"/>
                <a:gd name="T59" fmla="*/ 101 h 101"/>
                <a:gd name="T60" fmla="*/ 0 w 72"/>
                <a:gd name="T61" fmla="*/ 0 h 101"/>
                <a:gd name="T62" fmla="*/ 13 w 72"/>
                <a:gd name="T63" fmla="*/ 0 h 101"/>
                <a:gd name="T64" fmla="*/ 29 w 72"/>
                <a:gd name="T6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1">
                  <a:moveTo>
                    <a:pt x="27" y="15"/>
                  </a:moveTo>
                  <a:lnTo>
                    <a:pt x="23" y="16"/>
                  </a:lnTo>
                  <a:lnTo>
                    <a:pt x="19" y="16"/>
                  </a:lnTo>
                  <a:lnTo>
                    <a:pt x="19" y="45"/>
                  </a:lnTo>
                  <a:lnTo>
                    <a:pt x="22" y="45"/>
                  </a:lnTo>
                  <a:lnTo>
                    <a:pt x="26" y="45"/>
                  </a:lnTo>
                  <a:lnTo>
                    <a:pt x="36" y="43"/>
                  </a:lnTo>
                  <a:lnTo>
                    <a:pt x="42" y="38"/>
                  </a:lnTo>
                  <a:lnTo>
                    <a:pt x="45" y="30"/>
                  </a:lnTo>
                  <a:lnTo>
                    <a:pt x="43" y="22"/>
                  </a:lnTo>
                  <a:lnTo>
                    <a:pt x="37" y="17"/>
                  </a:lnTo>
                  <a:lnTo>
                    <a:pt x="27" y="15"/>
                  </a:lnTo>
                  <a:close/>
                  <a:moveTo>
                    <a:pt x="29" y="0"/>
                  </a:moveTo>
                  <a:lnTo>
                    <a:pt x="41" y="1"/>
                  </a:lnTo>
                  <a:lnTo>
                    <a:pt x="51" y="4"/>
                  </a:lnTo>
                  <a:lnTo>
                    <a:pt x="58" y="9"/>
                  </a:lnTo>
                  <a:lnTo>
                    <a:pt x="63" y="17"/>
                  </a:lnTo>
                  <a:lnTo>
                    <a:pt x="65" y="28"/>
                  </a:lnTo>
                  <a:lnTo>
                    <a:pt x="63" y="38"/>
                  </a:lnTo>
                  <a:lnTo>
                    <a:pt x="58" y="47"/>
                  </a:lnTo>
                  <a:lnTo>
                    <a:pt x="50" y="53"/>
                  </a:lnTo>
                  <a:lnTo>
                    <a:pt x="39" y="56"/>
                  </a:lnTo>
                  <a:lnTo>
                    <a:pt x="44" y="62"/>
                  </a:lnTo>
                  <a:lnTo>
                    <a:pt x="48" y="67"/>
                  </a:lnTo>
                  <a:lnTo>
                    <a:pt x="72" y="101"/>
                  </a:lnTo>
                  <a:lnTo>
                    <a:pt x="48" y="101"/>
                  </a:lnTo>
                  <a:lnTo>
                    <a:pt x="20" y="59"/>
                  </a:lnTo>
                  <a:lnTo>
                    <a:pt x="19" y="59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9D481BF-CB2D-A7C3-4C4D-5113650713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5" y="-60"/>
              <a:ext cx="30" cy="34"/>
            </a:xfrm>
            <a:custGeom>
              <a:avLst/>
              <a:gdLst>
                <a:gd name="T0" fmla="*/ 45 w 92"/>
                <a:gd name="T1" fmla="*/ 22 h 101"/>
                <a:gd name="T2" fmla="*/ 40 w 92"/>
                <a:gd name="T3" fmla="*/ 39 h 101"/>
                <a:gd name="T4" fmla="*/ 31 w 92"/>
                <a:gd name="T5" fmla="*/ 65 h 101"/>
                <a:gd name="T6" fmla="*/ 59 w 92"/>
                <a:gd name="T7" fmla="*/ 65 h 101"/>
                <a:gd name="T8" fmla="*/ 50 w 92"/>
                <a:gd name="T9" fmla="*/ 39 h 101"/>
                <a:gd name="T10" fmla="*/ 45 w 92"/>
                <a:gd name="T11" fmla="*/ 22 h 101"/>
                <a:gd name="T12" fmla="*/ 45 w 92"/>
                <a:gd name="T13" fmla="*/ 22 h 101"/>
                <a:gd name="T14" fmla="*/ 35 w 92"/>
                <a:gd name="T15" fmla="*/ 0 h 101"/>
                <a:gd name="T16" fmla="*/ 57 w 92"/>
                <a:gd name="T17" fmla="*/ 0 h 101"/>
                <a:gd name="T18" fmla="*/ 92 w 92"/>
                <a:gd name="T19" fmla="*/ 101 h 101"/>
                <a:gd name="T20" fmla="*/ 71 w 92"/>
                <a:gd name="T21" fmla="*/ 101 h 101"/>
                <a:gd name="T22" fmla="*/ 64 w 92"/>
                <a:gd name="T23" fmla="*/ 80 h 101"/>
                <a:gd name="T24" fmla="*/ 26 w 92"/>
                <a:gd name="T25" fmla="*/ 80 h 101"/>
                <a:gd name="T26" fmla="*/ 19 w 92"/>
                <a:gd name="T27" fmla="*/ 101 h 101"/>
                <a:gd name="T28" fmla="*/ 0 w 92"/>
                <a:gd name="T29" fmla="*/ 101 h 101"/>
                <a:gd name="T30" fmla="*/ 35 w 92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59" y="65"/>
                  </a:lnTo>
                  <a:lnTo>
                    <a:pt x="50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2" y="101"/>
                  </a:lnTo>
                  <a:lnTo>
                    <a:pt x="71" y="101"/>
                  </a:lnTo>
                  <a:lnTo>
                    <a:pt x="64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F294EDE-59D8-BED8-7D48-96D6C0201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7" y="-60"/>
              <a:ext cx="24" cy="34"/>
            </a:xfrm>
            <a:custGeom>
              <a:avLst/>
              <a:gdLst>
                <a:gd name="T0" fmla="*/ 0 w 71"/>
                <a:gd name="T1" fmla="*/ 0 h 101"/>
                <a:gd name="T2" fmla="*/ 71 w 71"/>
                <a:gd name="T3" fmla="*/ 0 h 101"/>
                <a:gd name="T4" fmla="*/ 71 w 71"/>
                <a:gd name="T5" fmla="*/ 17 h 101"/>
                <a:gd name="T6" fmla="*/ 45 w 71"/>
                <a:gd name="T7" fmla="*/ 17 h 101"/>
                <a:gd name="T8" fmla="*/ 45 w 71"/>
                <a:gd name="T9" fmla="*/ 101 h 101"/>
                <a:gd name="T10" fmla="*/ 25 w 71"/>
                <a:gd name="T11" fmla="*/ 101 h 101"/>
                <a:gd name="T12" fmla="*/ 25 w 71"/>
                <a:gd name="T13" fmla="*/ 17 h 101"/>
                <a:gd name="T14" fmla="*/ 0 w 71"/>
                <a:gd name="T15" fmla="*/ 17 h 101"/>
                <a:gd name="T16" fmla="*/ 0 w 7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1">
                  <a:moveTo>
                    <a:pt x="0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45" y="17"/>
                  </a:lnTo>
                  <a:lnTo>
                    <a:pt x="45" y="101"/>
                  </a:lnTo>
                  <a:lnTo>
                    <a:pt x="25" y="101"/>
                  </a:lnTo>
                  <a:lnTo>
                    <a:pt x="25" y="17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A351A76-FF7A-054E-DAC1-AE30A3924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1" y="-60"/>
              <a:ext cx="28" cy="34"/>
            </a:xfrm>
            <a:custGeom>
              <a:avLst/>
              <a:gdLst>
                <a:gd name="T0" fmla="*/ 0 w 83"/>
                <a:gd name="T1" fmla="*/ 0 h 101"/>
                <a:gd name="T2" fmla="*/ 21 w 83"/>
                <a:gd name="T3" fmla="*/ 0 h 101"/>
                <a:gd name="T4" fmla="*/ 34 w 83"/>
                <a:gd name="T5" fmla="*/ 29 h 101"/>
                <a:gd name="T6" fmla="*/ 41 w 83"/>
                <a:gd name="T7" fmla="*/ 46 h 101"/>
                <a:gd name="T8" fmla="*/ 41 w 83"/>
                <a:gd name="T9" fmla="*/ 46 h 101"/>
                <a:gd name="T10" fmla="*/ 45 w 83"/>
                <a:gd name="T11" fmla="*/ 37 h 101"/>
                <a:gd name="T12" fmla="*/ 49 w 83"/>
                <a:gd name="T13" fmla="*/ 27 h 101"/>
                <a:gd name="T14" fmla="*/ 62 w 83"/>
                <a:gd name="T15" fmla="*/ 0 h 101"/>
                <a:gd name="T16" fmla="*/ 83 w 83"/>
                <a:gd name="T17" fmla="*/ 0 h 101"/>
                <a:gd name="T18" fmla="*/ 50 w 83"/>
                <a:gd name="T19" fmla="*/ 65 h 101"/>
                <a:gd name="T20" fmla="*/ 50 w 83"/>
                <a:gd name="T21" fmla="*/ 101 h 101"/>
                <a:gd name="T22" fmla="*/ 31 w 83"/>
                <a:gd name="T23" fmla="*/ 101 h 101"/>
                <a:gd name="T24" fmla="*/ 31 w 83"/>
                <a:gd name="T25" fmla="*/ 65 h 101"/>
                <a:gd name="T26" fmla="*/ 0 w 83"/>
                <a:gd name="T2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101">
                  <a:moveTo>
                    <a:pt x="0" y="0"/>
                  </a:moveTo>
                  <a:lnTo>
                    <a:pt x="21" y="0"/>
                  </a:lnTo>
                  <a:lnTo>
                    <a:pt x="34" y="29"/>
                  </a:lnTo>
                  <a:lnTo>
                    <a:pt x="41" y="46"/>
                  </a:lnTo>
                  <a:lnTo>
                    <a:pt x="41" y="46"/>
                  </a:lnTo>
                  <a:lnTo>
                    <a:pt x="45" y="37"/>
                  </a:lnTo>
                  <a:lnTo>
                    <a:pt x="49" y="27"/>
                  </a:lnTo>
                  <a:lnTo>
                    <a:pt x="62" y="0"/>
                  </a:lnTo>
                  <a:lnTo>
                    <a:pt x="83" y="0"/>
                  </a:lnTo>
                  <a:lnTo>
                    <a:pt x="50" y="65"/>
                  </a:lnTo>
                  <a:lnTo>
                    <a:pt x="50" y="101"/>
                  </a:lnTo>
                  <a:lnTo>
                    <a:pt x="31" y="101"/>
                  </a:lnTo>
                  <a:lnTo>
                    <a:pt x="31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5153723-E9C0-3E32-FDFC-B9C26DD0CF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5" y="-230"/>
              <a:ext cx="115" cy="132"/>
            </a:xfrm>
            <a:custGeom>
              <a:avLst/>
              <a:gdLst>
                <a:gd name="T0" fmla="*/ 170 w 345"/>
                <a:gd name="T1" fmla="*/ 48 h 398"/>
                <a:gd name="T2" fmla="*/ 162 w 345"/>
                <a:gd name="T3" fmla="*/ 77 h 398"/>
                <a:gd name="T4" fmla="*/ 152 w 345"/>
                <a:gd name="T5" fmla="*/ 106 h 398"/>
                <a:gd name="T6" fmla="*/ 95 w 345"/>
                <a:gd name="T7" fmla="*/ 264 h 398"/>
                <a:gd name="T8" fmla="*/ 246 w 345"/>
                <a:gd name="T9" fmla="*/ 264 h 398"/>
                <a:gd name="T10" fmla="*/ 189 w 345"/>
                <a:gd name="T11" fmla="*/ 107 h 398"/>
                <a:gd name="T12" fmla="*/ 179 w 345"/>
                <a:gd name="T13" fmla="*/ 78 h 398"/>
                <a:gd name="T14" fmla="*/ 171 w 345"/>
                <a:gd name="T15" fmla="*/ 48 h 398"/>
                <a:gd name="T16" fmla="*/ 170 w 345"/>
                <a:gd name="T17" fmla="*/ 48 h 398"/>
                <a:gd name="T18" fmla="*/ 148 w 345"/>
                <a:gd name="T19" fmla="*/ 0 h 398"/>
                <a:gd name="T20" fmla="*/ 197 w 345"/>
                <a:gd name="T21" fmla="*/ 0 h 398"/>
                <a:gd name="T22" fmla="*/ 345 w 345"/>
                <a:gd name="T23" fmla="*/ 398 h 398"/>
                <a:gd name="T24" fmla="*/ 293 w 345"/>
                <a:gd name="T25" fmla="*/ 398 h 398"/>
                <a:gd name="T26" fmla="*/ 259 w 345"/>
                <a:gd name="T27" fmla="*/ 300 h 398"/>
                <a:gd name="T28" fmla="*/ 81 w 345"/>
                <a:gd name="T29" fmla="*/ 300 h 398"/>
                <a:gd name="T30" fmla="*/ 46 w 345"/>
                <a:gd name="T31" fmla="*/ 398 h 398"/>
                <a:gd name="T32" fmla="*/ 0 w 345"/>
                <a:gd name="T33" fmla="*/ 398 h 398"/>
                <a:gd name="T34" fmla="*/ 148 w 345"/>
                <a:gd name="T35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98">
                  <a:moveTo>
                    <a:pt x="170" y="48"/>
                  </a:moveTo>
                  <a:lnTo>
                    <a:pt x="162" y="77"/>
                  </a:lnTo>
                  <a:lnTo>
                    <a:pt x="152" y="106"/>
                  </a:lnTo>
                  <a:lnTo>
                    <a:pt x="95" y="264"/>
                  </a:lnTo>
                  <a:lnTo>
                    <a:pt x="246" y="264"/>
                  </a:lnTo>
                  <a:lnTo>
                    <a:pt x="189" y="107"/>
                  </a:lnTo>
                  <a:lnTo>
                    <a:pt x="179" y="78"/>
                  </a:lnTo>
                  <a:lnTo>
                    <a:pt x="171" y="48"/>
                  </a:lnTo>
                  <a:lnTo>
                    <a:pt x="170" y="48"/>
                  </a:lnTo>
                  <a:close/>
                  <a:moveTo>
                    <a:pt x="148" y="0"/>
                  </a:moveTo>
                  <a:lnTo>
                    <a:pt x="197" y="0"/>
                  </a:lnTo>
                  <a:lnTo>
                    <a:pt x="345" y="398"/>
                  </a:lnTo>
                  <a:lnTo>
                    <a:pt x="293" y="398"/>
                  </a:lnTo>
                  <a:lnTo>
                    <a:pt x="259" y="300"/>
                  </a:lnTo>
                  <a:lnTo>
                    <a:pt x="81" y="300"/>
                  </a:lnTo>
                  <a:lnTo>
                    <a:pt x="46" y="398"/>
                  </a:lnTo>
                  <a:lnTo>
                    <a:pt x="0" y="39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173713A-E6BD-D8B0-6BA4-46555FEBE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" y="-197"/>
              <a:ext cx="47" cy="99"/>
            </a:xfrm>
            <a:custGeom>
              <a:avLst/>
              <a:gdLst>
                <a:gd name="T0" fmla="*/ 119 w 141"/>
                <a:gd name="T1" fmla="*/ 0 h 299"/>
                <a:gd name="T2" fmla="*/ 141 w 141"/>
                <a:gd name="T3" fmla="*/ 0 h 299"/>
                <a:gd name="T4" fmla="*/ 139 w 141"/>
                <a:gd name="T5" fmla="*/ 44 h 299"/>
                <a:gd name="T6" fmla="*/ 119 w 141"/>
                <a:gd name="T7" fmla="*/ 42 h 299"/>
                <a:gd name="T8" fmla="*/ 101 w 141"/>
                <a:gd name="T9" fmla="*/ 45 h 299"/>
                <a:gd name="T10" fmla="*/ 86 w 141"/>
                <a:gd name="T11" fmla="*/ 53 h 299"/>
                <a:gd name="T12" fmla="*/ 73 w 141"/>
                <a:gd name="T13" fmla="*/ 64 h 299"/>
                <a:gd name="T14" fmla="*/ 62 w 141"/>
                <a:gd name="T15" fmla="*/ 79 h 299"/>
                <a:gd name="T16" fmla="*/ 54 w 141"/>
                <a:gd name="T17" fmla="*/ 99 h 299"/>
                <a:gd name="T18" fmla="*/ 48 w 141"/>
                <a:gd name="T19" fmla="*/ 123 h 299"/>
                <a:gd name="T20" fmla="*/ 45 w 141"/>
                <a:gd name="T21" fmla="*/ 151 h 299"/>
                <a:gd name="T22" fmla="*/ 44 w 141"/>
                <a:gd name="T23" fmla="*/ 182 h 299"/>
                <a:gd name="T24" fmla="*/ 44 w 141"/>
                <a:gd name="T25" fmla="*/ 299 h 299"/>
                <a:gd name="T26" fmla="*/ 0 w 141"/>
                <a:gd name="T27" fmla="*/ 299 h 299"/>
                <a:gd name="T28" fmla="*/ 0 w 141"/>
                <a:gd name="T29" fmla="*/ 5 h 299"/>
                <a:gd name="T30" fmla="*/ 43 w 141"/>
                <a:gd name="T31" fmla="*/ 5 h 299"/>
                <a:gd name="T32" fmla="*/ 43 w 141"/>
                <a:gd name="T33" fmla="*/ 27 h 299"/>
                <a:gd name="T34" fmla="*/ 40 w 141"/>
                <a:gd name="T35" fmla="*/ 53 h 299"/>
                <a:gd name="T36" fmla="*/ 37 w 141"/>
                <a:gd name="T37" fmla="*/ 79 h 299"/>
                <a:gd name="T38" fmla="*/ 37 w 141"/>
                <a:gd name="T39" fmla="*/ 79 h 299"/>
                <a:gd name="T40" fmla="*/ 43 w 141"/>
                <a:gd name="T41" fmla="*/ 63 h 299"/>
                <a:gd name="T42" fmla="*/ 50 w 141"/>
                <a:gd name="T43" fmla="*/ 48 h 299"/>
                <a:gd name="T44" fmla="*/ 59 w 141"/>
                <a:gd name="T45" fmla="*/ 34 h 299"/>
                <a:gd name="T46" fmla="*/ 71 w 141"/>
                <a:gd name="T47" fmla="*/ 21 h 299"/>
                <a:gd name="T48" fmla="*/ 84 w 141"/>
                <a:gd name="T49" fmla="*/ 11 h 299"/>
                <a:gd name="T50" fmla="*/ 101 w 141"/>
                <a:gd name="T51" fmla="*/ 3 h 299"/>
                <a:gd name="T52" fmla="*/ 119 w 141"/>
                <a:gd name="T53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9">
                  <a:moveTo>
                    <a:pt x="119" y="0"/>
                  </a:moveTo>
                  <a:lnTo>
                    <a:pt x="141" y="0"/>
                  </a:lnTo>
                  <a:lnTo>
                    <a:pt x="139" y="44"/>
                  </a:lnTo>
                  <a:lnTo>
                    <a:pt x="119" y="42"/>
                  </a:lnTo>
                  <a:lnTo>
                    <a:pt x="101" y="45"/>
                  </a:lnTo>
                  <a:lnTo>
                    <a:pt x="86" y="53"/>
                  </a:lnTo>
                  <a:lnTo>
                    <a:pt x="73" y="64"/>
                  </a:lnTo>
                  <a:lnTo>
                    <a:pt x="62" y="79"/>
                  </a:lnTo>
                  <a:lnTo>
                    <a:pt x="54" y="99"/>
                  </a:lnTo>
                  <a:lnTo>
                    <a:pt x="48" y="123"/>
                  </a:lnTo>
                  <a:lnTo>
                    <a:pt x="45" y="151"/>
                  </a:lnTo>
                  <a:lnTo>
                    <a:pt x="44" y="182"/>
                  </a:lnTo>
                  <a:lnTo>
                    <a:pt x="44" y="299"/>
                  </a:lnTo>
                  <a:lnTo>
                    <a:pt x="0" y="299"/>
                  </a:lnTo>
                  <a:lnTo>
                    <a:pt x="0" y="5"/>
                  </a:lnTo>
                  <a:lnTo>
                    <a:pt x="43" y="5"/>
                  </a:lnTo>
                  <a:lnTo>
                    <a:pt x="43" y="27"/>
                  </a:lnTo>
                  <a:lnTo>
                    <a:pt x="40" y="53"/>
                  </a:lnTo>
                  <a:lnTo>
                    <a:pt x="37" y="79"/>
                  </a:lnTo>
                  <a:lnTo>
                    <a:pt x="37" y="79"/>
                  </a:lnTo>
                  <a:lnTo>
                    <a:pt x="43" y="63"/>
                  </a:lnTo>
                  <a:lnTo>
                    <a:pt x="50" y="48"/>
                  </a:lnTo>
                  <a:lnTo>
                    <a:pt x="59" y="34"/>
                  </a:lnTo>
                  <a:lnTo>
                    <a:pt x="71" y="21"/>
                  </a:lnTo>
                  <a:lnTo>
                    <a:pt x="84" y="11"/>
                  </a:lnTo>
                  <a:lnTo>
                    <a:pt x="101" y="3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3DBC03-9BE5-866F-6785-87A56284F3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84" y="-197"/>
              <a:ext cx="94" cy="151"/>
            </a:xfrm>
            <a:custGeom>
              <a:avLst/>
              <a:gdLst>
                <a:gd name="T0" fmla="*/ 56 w 282"/>
                <a:gd name="T1" fmla="*/ 325 h 453"/>
                <a:gd name="T2" fmla="*/ 47 w 282"/>
                <a:gd name="T3" fmla="*/ 375 h 453"/>
                <a:gd name="T4" fmla="*/ 76 w 282"/>
                <a:gd name="T5" fmla="*/ 406 h 453"/>
                <a:gd name="T6" fmla="*/ 131 w 282"/>
                <a:gd name="T7" fmla="*/ 417 h 453"/>
                <a:gd name="T8" fmla="*/ 198 w 282"/>
                <a:gd name="T9" fmla="*/ 403 h 453"/>
                <a:gd name="T10" fmla="*/ 230 w 282"/>
                <a:gd name="T11" fmla="*/ 367 h 453"/>
                <a:gd name="T12" fmla="*/ 225 w 282"/>
                <a:gd name="T13" fmla="*/ 323 h 453"/>
                <a:gd name="T14" fmla="*/ 186 w 282"/>
                <a:gd name="T15" fmla="*/ 302 h 453"/>
                <a:gd name="T16" fmla="*/ 95 w 282"/>
                <a:gd name="T17" fmla="*/ 300 h 453"/>
                <a:gd name="T18" fmla="*/ 116 w 282"/>
                <a:gd name="T19" fmla="*/ 36 h 453"/>
                <a:gd name="T20" fmla="*/ 70 w 282"/>
                <a:gd name="T21" fmla="*/ 61 h 453"/>
                <a:gd name="T22" fmla="*/ 54 w 282"/>
                <a:gd name="T23" fmla="*/ 109 h 453"/>
                <a:gd name="T24" fmla="*/ 70 w 282"/>
                <a:gd name="T25" fmla="*/ 158 h 453"/>
                <a:gd name="T26" fmla="*/ 114 w 282"/>
                <a:gd name="T27" fmla="*/ 181 h 453"/>
                <a:gd name="T28" fmla="*/ 170 w 282"/>
                <a:gd name="T29" fmla="*/ 176 h 453"/>
                <a:gd name="T30" fmla="*/ 206 w 282"/>
                <a:gd name="T31" fmla="*/ 144 h 453"/>
                <a:gd name="T32" fmla="*/ 211 w 282"/>
                <a:gd name="T33" fmla="*/ 89 h 453"/>
                <a:gd name="T34" fmla="*/ 186 w 282"/>
                <a:gd name="T35" fmla="*/ 48 h 453"/>
                <a:gd name="T36" fmla="*/ 136 w 282"/>
                <a:gd name="T37" fmla="*/ 34 h 453"/>
                <a:gd name="T38" fmla="*/ 168 w 282"/>
                <a:gd name="T39" fmla="*/ 2 h 453"/>
                <a:gd name="T40" fmla="*/ 192 w 282"/>
                <a:gd name="T41" fmla="*/ 4 h 453"/>
                <a:gd name="T42" fmla="*/ 218 w 282"/>
                <a:gd name="T43" fmla="*/ 5 h 453"/>
                <a:gd name="T44" fmla="*/ 247 w 282"/>
                <a:gd name="T45" fmla="*/ 40 h 453"/>
                <a:gd name="T46" fmla="*/ 230 w 282"/>
                <a:gd name="T47" fmla="*/ 39 h 453"/>
                <a:gd name="T48" fmla="*/ 229 w 282"/>
                <a:gd name="T49" fmla="*/ 40 h 453"/>
                <a:gd name="T50" fmla="*/ 255 w 282"/>
                <a:gd name="T51" fmla="*/ 84 h 453"/>
                <a:gd name="T52" fmla="*/ 251 w 282"/>
                <a:gd name="T53" fmla="*/ 144 h 453"/>
                <a:gd name="T54" fmla="*/ 218 w 282"/>
                <a:gd name="T55" fmla="*/ 190 h 453"/>
                <a:gd name="T56" fmla="*/ 157 w 282"/>
                <a:gd name="T57" fmla="*/ 213 h 453"/>
                <a:gd name="T58" fmla="*/ 101 w 282"/>
                <a:gd name="T59" fmla="*/ 213 h 453"/>
                <a:gd name="T60" fmla="*/ 73 w 282"/>
                <a:gd name="T61" fmla="*/ 222 h 453"/>
                <a:gd name="T62" fmla="*/ 69 w 282"/>
                <a:gd name="T63" fmla="*/ 246 h 453"/>
                <a:gd name="T64" fmla="*/ 101 w 282"/>
                <a:gd name="T65" fmla="*/ 261 h 453"/>
                <a:gd name="T66" fmla="*/ 204 w 282"/>
                <a:gd name="T67" fmla="*/ 264 h 453"/>
                <a:gd name="T68" fmla="*/ 258 w 282"/>
                <a:gd name="T69" fmla="*/ 291 h 453"/>
                <a:gd name="T70" fmla="*/ 276 w 282"/>
                <a:gd name="T71" fmla="*/ 344 h 453"/>
                <a:gd name="T72" fmla="*/ 252 w 282"/>
                <a:gd name="T73" fmla="*/ 407 h 453"/>
                <a:gd name="T74" fmla="*/ 185 w 282"/>
                <a:gd name="T75" fmla="*/ 445 h 453"/>
                <a:gd name="T76" fmla="*/ 95 w 282"/>
                <a:gd name="T77" fmla="*/ 452 h 453"/>
                <a:gd name="T78" fmla="*/ 33 w 282"/>
                <a:gd name="T79" fmla="*/ 431 h 453"/>
                <a:gd name="T80" fmla="*/ 2 w 282"/>
                <a:gd name="T81" fmla="*/ 387 h 453"/>
                <a:gd name="T82" fmla="*/ 10 w 282"/>
                <a:gd name="T83" fmla="*/ 327 h 453"/>
                <a:gd name="T84" fmla="*/ 51 w 282"/>
                <a:gd name="T85" fmla="*/ 289 h 453"/>
                <a:gd name="T86" fmla="*/ 23 w 282"/>
                <a:gd name="T87" fmla="*/ 260 h 453"/>
                <a:gd name="T88" fmla="*/ 30 w 282"/>
                <a:gd name="T89" fmla="*/ 218 h 453"/>
                <a:gd name="T90" fmla="*/ 38 w 282"/>
                <a:gd name="T91" fmla="*/ 187 h 453"/>
                <a:gd name="T92" fmla="*/ 12 w 282"/>
                <a:gd name="T93" fmla="*/ 136 h 453"/>
                <a:gd name="T94" fmla="*/ 19 w 282"/>
                <a:gd name="T95" fmla="*/ 69 h 453"/>
                <a:gd name="T96" fmla="*/ 62 w 282"/>
                <a:gd name="T97" fmla="*/ 20 h 453"/>
                <a:gd name="T98" fmla="*/ 138 w 282"/>
                <a:gd name="T99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2" h="453">
                  <a:moveTo>
                    <a:pt x="86" y="300"/>
                  </a:moveTo>
                  <a:lnTo>
                    <a:pt x="69" y="311"/>
                  </a:lnTo>
                  <a:lnTo>
                    <a:pt x="56" y="325"/>
                  </a:lnTo>
                  <a:lnTo>
                    <a:pt x="47" y="341"/>
                  </a:lnTo>
                  <a:lnTo>
                    <a:pt x="44" y="358"/>
                  </a:lnTo>
                  <a:lnTo>
                    <a:pt x="47" y="375"/>
                  </a:lnTo>
                  <a:lnTo>
                    <a:pt x="53" y="387"/>
                  </a:lnTo>
                  <a:lnTo>
                    <a:pt x="63" y="398"/>
                  </a:lnTo>
                  <a:lnTo>
                    <a:pt x="76" y="406"/>
                  </a:lnTo>
                  <a:lnTo>
                    <a:pt x="91" y="412"/>
                  </a:lnTo>
                  <a:lnTo>
                    <a:pt x="111" y="416"/>
                  </a:lnTo>
                  <a:lnTo>
                    <a:pt x="131" y="417"/>
                  </a:lnTo>
                  <a:lnTo>
                    <a:pt x="156" y="415"/>
                  </a:lnTo>
                  <a:lnTo>
                    <a:pt x="179" y="411"/>
                  </a:lnTo>
                  <a:lnTo>
                    <a:pt x="198" y="403"/>
                  </a:lnTo>
                  <a:lnTo>
                    <a:pt x="212" y="393"/>
                  </a:lnTo>
                  <a:lnTo>
                    <a:pt x="223" y="381"/>
                  </a:lnTo>
                  <a:lnTo>
                    <a:pt x="230" y="367"/>
                  </a:lnTo>
                  <a:lnTo>
                    <a:pt x="232" y="350"/>
                  </a:lnTo>
                  <a:lnTo>
                    <a:pt x="231" y="336"/>
                  </a:lnTo>
                  <a:lnTo>
                    <a:pt x="225" y="323"/>
                  </a:lnTo>
                  <a:lnTo>
                    <a:pt x="216" y="314"/>
                  </a:lnTo>
                  <a:lnTo>
                    <a:pt x="203" y="306"/>
                  </a:lnTo>
                  <a:lnTo>
                    <a:pt x="186" y="302"/>
                  </a:lnTo>
                  <a:lnTo>
                    <a:pt x="166" y="300"/>
                  </a:lnTo>
                  <a:lnTo>
                    <a:pt x="105" y="300"/>
                  </a:lnTo>
                  <a:lnTo>
                    <a:pt x="95" y="300"/>
                  </a:lnTo>
                  <a:lnTo>
                    <a:pt x="86" y="300"/>
                  </a:lnTo>
                  <a:close/>
                  <a:moveTo>
                    <a:pt x="136" y="34"/>
                  </a:moveTo>
                  <a:lnTo>
                    <a:pt x="116" y="36"/>
                  </a:lnTo>
                  <a:lnTo>
                    <a:pt x="97" y="41"/>
                  </a:lnTo>
                  <a:lnTo>
                    <a:pt x="82" y="50"/>
                  </a:lnTo>
                  <a:lnTo>
                    <a:pt x="70" y="61"/>
                  </a:lnTo>
                  <a:lnTo>
                    <a:pt x="61" y="75"/>
                  </a:lnTo>
                  <a:lnTo>
                    <a:pt x="56" y="91"/>
                  </a:lnTo>
                  <a:lnTo>
                    <a:pt x="54" y="109"/>
                  </a:lnTo>
                  <a:lnTo>
                    <a:pt x="56" y="128"/>
                  </a:lnTo>
                  <a:lnTo>
                    <a:pt x="61" y="144"/>
                  </a:lnTo>
                  <a:lnTo>
                    <a:pt x="70" y="158"/>
                  </a:lnTo>
                  <a:lnTo>
                    <a:pt x="81" y="168"/>
                  </a:lnTo>
                  <a:lnTo>
                    <a:pt x="95" y="176"/>
                  </a:lnTo>
                  <a:lnTo>
                    <a:pt x="114" y="181"/>
                  </a:lnTo>
                  <a:lnTo>
                    <a:pt x="134" y="182"/>
                  </a:lnTo>
                  <a:lnTo>
                    <a:pt x="153" y="181"/>
                  </a:lnTo>
                  <a:lnTo>
                    <a:pt x="170" y="176"/>
                  </a:lnTo>
                  <a:lnTo>
                    <a:pt x="185" y="168"/>
                  </a:lnTo>
                  <a:lnTo>
                    <a:pt x="197" y="158"/>
                  </a:lnTo>
                  <a:lnTo>
                    <a:pt x="206" y="144"/>
                  </a:lnTo>
                  <a:lnTo>
                    <a:pt x="211" y="128"/>
                  </a:lnTo>
                  <a:lnTo>
                    <a:pt x="213" y="109"/>
                  </a:lnTo>
                  <a:lnTo>
                    <a:pt x="211" y="89"/>
                  </a:lnTo>
                  <a:lnTo>
                    <a:pt x="206" y="73"/>
                  </a:lnTo>
                  <a:lnTo>
                    <a:pt x="198" y="59"/>
                  </a:lnTo>
                  <a:lnTo>
                    <a:pt x="186" y="48"/>
                  </a:lnTo>
                  <a:lnTo>
                    <a:pt x="172" y="41"/>
                  </a:lnTo>
                  <a:lnTo>
                    <a:pt x="155" y="36"/>
                  </a:lnTo>
                  <a:lnTo>
                    <a:pt x="136" y="34"/>
                  </a:lnTo>
                  <a:close/>
                  <a:moveTo>
                    <a:pt x="138" y="0"/>
                  </a:moveTo>
                  <a:lnTo>
                    <a:pt x="154" y="1"/>
                  </a:lnTo>
                  <a:lnTo>
                    <a:pt x="168" y="2"/>
                  </a:lnTo>
                  <a:lnTo>
                    <a:pt x="173" y="3"/>
                  </a:lnTo>
                  <a:lnTo>
                    <a:pt x="181" y="3"/>
                  </a:lnTo>
                  <a:lnTo>
                    <a:pt x="192" y="4"/>
                  </a:lnTo>
                  <a:lnTo>
                    <a:pt x="203" y="5"/>
                  </a:lnTo>
                  <a:lnTo>
                    <a:pt x="212" y="5"/>
                  </a:lnTo>
                  <a:lnTo>
                    <a:pt x="218" y="5"/>
                  </a:lnTo>
                  <a:lnTo>
                    <a:pt x="282" y="5"/>
                  </a:lnTo>
                  <a:lnTo>
                    <a:pt x="282" y="40"/>
                  </a:lnTo>
                  <a:lnTo>
                    <a:pt x="247" y="40"/>
                  </a:lnTo>
                  <a:lnTo>
                    <a:pt x="243" y="40"/>
                  </a:lnTo>
                  <a:lnTo>
                    <a:pt x="236" y="39"/>
                  </a:lnTo>
                  <a:lnTo>
                    <a:pt x="230" y="39"/>
                  </a:lnTo>
                  <a:lnTo>
                    <a:pt x="227" y="39"/>
                  </a:lnTo>
                  <a:lnTo>
                    <a:pt x="228" y="39"/>
                  </a:lnTo>
                  <a:lnTo>
                    <a:pt x="229" y="40"/>
                  </a:lnTo>
                  <a:lnTo>
                    <a:pt x="240" y="52"/>
                  </a:lnTo>
                  <a:lnTo>
                    <a:pt x="249" y="67"/>
                  </a:lnTo>
                  <a:lnTo>
                    <a:pt x="255" y="84"/>
                  </a:lnTo>
                  <a:lnTo>
                    <a:pt x="257" y="104"/>
                  </a:lnTo>
                  <a:lnTo>
                    <a:pt x="255" y="125"/>
                  </a:lnTo>
                  <a:lnTo>
                    <a:pt x="251" y="144"/>
                  </a:lnTo>
                  <a:lnTo>
                    <a:pt x="243" y="161"/>
                  </a:lnTo>
                  <a:lnTo>
                    <a:pt x="232" y="177"/>
                  </a:lnTo>
                  <a:lnTo>
                    <a:pt x="218" y="190"/>
                  </a:lnTo>
                  <a:lnTo>
                    <a:pt x="200" y="200"/>
                  </a:lnTo>
                  <a:lnTo>
                    <a:pt x="180" y="208"/>
                  </a:lnTo>
                  <a:lnTo>
                    <a:pt x="157" y="213"/>
                  </a:lnTo>
                  <a:lnTo>
                    <a:pt x="130" y="215"/>
                  </a:lnTo>
                  <a:lnTo>
                    <a:pt x="116" y="214"/>
                  </a:lnTo>
                  <a:lnTo>
                    <a:pt x="101" y="213"/>
                  </a:lnTo>
                  <a:lnTo>
                    <a:pt x="89" y="211"/>
                  </a:lnTo>
                  <a:lnTo>
                    <a:pt x="79" y="216"/>
                  </a:lnTo>
                  <a:lnTo>
                    <a:pt x="73" y="222"/>
                  </a:lnTo>
                  <a:lnTo>
                    <a:pt x="69" y="230"/>
                  </a:lnTo>
                  <a:lnTo>
                    <a:pt x="67" y="237"/>
                  </a:lnTo>
                  <a:lnTo>
                    <a:pt x="69" y="246"/>
                  </a:lnTo>
                  <a:lnTo>
                    <a:pt x="75" y="253"/>
                  </a:lnTo>
                  <a:lnTo>
                    <a:pt x="86" y="258"/>
                  </a:lnTo>
                  <a:lnTo>
                    <a:pt x="101" y="261"/>
                  </a:lnTo>
                  <a:lnTo>
                    <a:pt x="121" y="262"/>
                  </a:lnTo>
                  <a:lnTo>
                    <a:pt x="178" y="262"/>
                  </a:lnTo>
                  <a:lnTo>
                    <a:pt x="204" y="264"/>
                  </a:lnTo>
                  <a:lnTo>
                    <a:pt x="225" y="269"/>
                  </a:lnTo>
                  <a:lnTo>
                    <a:pt x="244" y="278"/>
                  </a:lnTo>
                  <a:lnTo>
                    <a:pt x="258" y="291"/>
                  </a:lnTo>
                  <a:lnTo>
                    <a:pt x="268" y="306"/>
                  </a:lnTo>
                  <a:lnTo>
                    <a:pt x="274" y="324"/>
                  </a:lnTo>
                  <a:lnTo>
                    <a:pt x="276" y="344"/>
                  </a:lnTo>
                  <a:lnTo>
                    <a:pt x="274" y="368"/>
                  </a:lnTo>
                  <a:lnTo>
                    <a:pt x="265" y="388"/>
                  </a:lnTo>
                  <a:lnTo>
                    <a:pt x="252" y="407"/>
                  </a:lnTo>
                  <a:lnTo>
                    <a:pt x="233" y="422"/>
                  </a:lnTo>
                  <a:lnTo>
                    <a:pt x="211" y="435"/>
                  </a:lnTo>
                  <a:lnTo>
                    <a:pt x="185" y="445"/>
                  </a:lnTo>
                  <a:lnTo>
                    <a:pt x="155" y="451"/>
                  </a:lnTo>
                  <a:lnTo>
                    <a:pt x="123" y="453"/>
                  </a:lnTo>
                  <a:lnTo>
                    <a:pt x="95" y="452"/>
                  </a:lnTo>
                  <a:lnTo>
                    <a:pt x="72" y="447"/>
                  </a:lnTo>
                  <a:lnTo>
                    <a:pt x="51" y="441"/>
                  </a:lnTo>
                  <a:lnTo>
                    <a:pt x="33" y="431"/>
                  </a:lnTo>
                  <a:lnTo>
                    <a:pt x="19" y="419"/>
                  </a:lnTo>
                  <a:lnTo>
                    <a:pt x="9" y="404"/>
                  </a:lnTo>
                  <a:lnTo>
                    <a:pt x="2" y="387"/>
                  </a:lnTo>
                  <a:lnTo>
                    <a:pt x="0" y="367"/>
                  </a:lnTo>
                  <a:lnTo>
                    <a:pt x="3" y="345"/>
                  </a:lnTo>
                  <a:lnTo>
                    <a:pt x="10" y="327"/>
                  </a:lnTo>
                  <a:lnTo>
                    <a:pt x="21" y="311"/>
                  </a:lnTo>
                  <a:lnTo>
                    <a:pt x="35" y="299"/>
                  </a:lnTo>
                  <a:lnTo>
                    <a:pt x="51" y="289"/>
                  </a:lnTo>
                  <a:lnTo>
                    <a:pt x="39" y="281"/>
                  </a:lnTo>
                  <a:lnTo>
                    <a:pt x="29" y="271"/>
                  </a:lnTo>
                  <a:lnTo>
                    <a:pt x="23" y="260"/>
                  </a:lnTo>
                  <a:lnTo>
                    <a:pt x="21" y="246"/>
                  </a:lnTo>
                  <a:lnTo>
                    <a:pt x="24" y="232"/>
                  </a:lnTo>
                  <a:lnTo>
                    <a:pt x="30" y="218"/>
                  </a:lnTo>
                  <a:lnTo>
                    <a:pt x="40" y="207"/>
                  </a:lnTo>
                  <a:lnTo>
                    <a:pt x="54" y="199"/>
                  </a:lnTo>
                  <a:lnTo>
                    <a:pt x="38" y="187"/>
                  </a:lnTo>
                  <a:lnTo>
                    <a:pt x="26" y="172"/>
                  </a:lnTo>
                  <a:lnTo>
                    <a:pt x="17" y="155"/>
                  </a:lnTo>
                  <a:lnTo>
                    <a:pt x="12" y="136"/>
                  </a:lnTo>
                  <a:lnTo>
                    <a:pt x="10" y="114"/>
                  </a:lnTo>
                  <a:lnTo>
                    <a:pt x="12" y="90"/>
                  </a:lnTo>
                  <a:lnTo>
                    <a:pt x="19" y="69"/>
                  </a:lnTo>
                  <a:lnTo>
                    <a:pt x="30" y="50"/>
                  </a:lnTo>
                  <a:lnTo>
                    <a:pt x="44" y="34"/>
                  </a:lnTo>
                  <a:lnTo>
                    <a:pt x="62" y="20"/>
                  </a:lnTo>
                  <a:lnTo>
                    <a:pt x="84" y="9"/>
                  </a:lnTo>
                  <a:lnTo>
                    <a:pt x="110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4CB488D-89A1-9496-B5EA-6DDDCE7C66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82" y="-197"/>
              <a:ext cx="90" cy="101"/>
            </a:xfrm>
            <a:custGeom>
              <a:avLst/>
              <a:gdLst>
                <a:gd name="T0" fmla="*/ 121 w 270"/>
                <a:gd name="T1" fmla="*/ 38 h 304"/>
                <a:gd name="T2" fmla="*/ 93 w 270"/>
                <a:gd name="T3" fmla="*/ 48 h 304"/>
                <a:gd name="T4" fmla="*/ 68 w 270"/>
                <a:gd name="T5" fmla="*/ 70 h 304"/>
                <a:gd name="T6" fmla="*/ 52 w 270"/>
                <a:gd name="T7" fmla="*/ 104 h 304"/>
                <a:gd name="T8" fmla="*/ 46 w 270"/>
                <a:gd name="T9" fmla="*/ 150 h 304"/>
                <a:gd name="T10" fmla="*/ 52 w 270"/>
                <a:gd name="T11" fmla="*/ 200 h 304"/>
                <a:gd name="T12" fmla="*/ 69 w 270"/>
                <a:gd name="T13" fmla="*/ 236 h 304"/>
                <a:gd name="T14" fmla="*/ 98 w 270"/>
                <a:gd name="T15" fmla="*/ 259 h 304"/>
                <a:gd name="T16" fmla="*/ 136 w 270"/>
                <a:gd name="T17" fmla="*/ 266 h 304"/>
                <a:gd name="T18" fmla="*/ 166 w 270"/>
                <a:gd name="T19" fmla="*/ 261 h 304"/>
                <a:gd name="T20" fmla="*/ 192 w 270"/>
                <a:gd name="T21" fmla="*/ 244 h 304"/>
                <a:gd name="T22" fmla="*/ 211 w 270"/>
                <a:gd name="T23" fmla="*/ 216 h 304"/>
                <a:gd name="T24" fmla="*/ 222 w 270"/>
                <a:gd name="T25" fmla="*/ 176 h 304"/>
                <a:gd name="T26" fmla="*/ 223 w 270"/>
                <a:gd name="T27" fmla="*/ 125 h 304"/>
                <a:gd name="T28" fmla="*/ 212 w 270"/>
                <a:gd name="T29" fmla="*/ 83 h 304"/>
                <a:gd name="T30" fmla="*/ 190 w 270"/>
                <a:gd name="T31" fmla="*/ 54 h 304"/>
                <a:gd name="T32" fmla="*/ 157 w 270"/>
                <a:gd name="T33" fmla="*/ 38 h 304"/>
                <a:gd name="T34" fmla="*/ 140 w 270"/>
                <a:gd name="T35" fmla="*/ 0 h 304"/>
                <a:gd name="T36" fmla="*/ 181 w 270"/>
                <a:gd name="T37" fmla="*/ 5 h 304"/>
                <a:gd name="T38" fmla="*/ 217 w 270"/>
                <a:gd name="T39" fmla="*/ 21 h 304"/>
                <a:gd name="T40" fmla="*/ 245 w 270"/>
                <a:gd name="T41" fmla="*/ 49 h 304"/>
                <a:gd name="T42" fmla="*/ 263 w 270"/>
                <a:gd name="T43" fmla="*/ 90 h 304"/>
                <a:gd name="T44" fmla="*/ 270 w 270"/>
                <a:gd name="T45" fmla="*/ 147 h 304"/>
                <a:gd name="T46" fmla="*/ 262 w 270"/>
                <a:gd name="T47" fmla="*/ 202 h 304"/>
                <a:gd name="T48" fmla="*/ 240 w 270"/>
                <a:gd name="T49" fmla="*/ 248 h 304"/>
                <a:gd name="T50" fmla="*/ 205 w 270"/>
                <a:gd name="T51" fmla="*/ 283 h 304"/>
                <a:gd name="T52" fmla="*/ 157 w 270"/>
                <a:gd name="T53" fmla="*/ 301 h 304"/>
                <a:gd name="T54" fmla="*/ 105 w 270"/>
                <a:gd name="T55" fmla="*/ 302 h 304"/>
                <a:gd name="T56" fmla="*/ 61 w 270"/>
                <a:gd name="T57" fmla="*/ 288 h 304"/>
                <a:gd name="T58" fmla="*/ 28 w 270"/>
                <a:gd name="T59" fmla="*/ 259 h 304"/>
                <a:gd name="T60" fmla="*/ 7 w 270"/>
                <a:gd name="T61" fmla="*/ 214 h 304"/>
                <a:gd name="T62" fmla="*/ 0 w 270"/>
                <a:gd name="T63" fmla="*/ 154 h 304"/>
                <a:gd name="T64" fmla="*/ 8 w 270"/>
                <a:gd name="T65" fmla="*/ 100 h 304"/>
                <a:gd name="T66" fmla="*/ 29 w 270"/>
                <a:gd name="T67" fmla="*/ 55 h 304"/>
                <a:gd name="T68" fmla="*/ 64 w 270"/>
                <a:gd name="T69" fmla="*/ 21 h 304"/>
                <a:gd name="T70" fmla="*/ 113 w 270"/>
                <a:gd name="T71" fmla="*/ 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0" h="304">
                  <a:moveTo>
                    <a:pt x="136" y="36"/>
                  </a:moveTo>
                  <a:lnTo>
                    <a:pt x="121" y="38"/>
                  </a:lnTo>
                  <a:lnTo>
                    <a:pt x="107" y="42"/>
                  </a:lnTo>
                  <a:lnTo>
                    <a:pt x="93" y="48"/>
                  </a:lnTo>
                  <a:lnTo>
                    <a:pt x="79" y="58"/>
                  </a:lnTo>
                  <a:lnTo>
                    <a:pt x="68" y="70"/>
                  </a:lnTo>
                  <a:lnTo>
                    <a:pt x="59" y="85"/>
                  </a:lnTo>
                  <a:lnTo>
                    <a:pt x="52" y="104"/>
                  </a:lnTo>
                  <a:lnTo>
                    <a:pt x="48" y="126"/>
                  </a:lnTo>
                  <a:lnTo>
                    <a:pt x="46" y="150"/>
                  </a:lnTo>
                  <a:lnTo>
                    <a:pt x="47" y="177"/>
                  </a:lnTo>
                  <a:lnTo>
                    <a:pt x="52" y="200"/>
                  </a:lnTo>
                  <a:lnTo>
                    <a:pt x="59" y="220"/>
                  </a:lnTo>
                  <a:lnTo>
                    <a:pt x="69" y="236"/>
                  </a:lnTo>
                  <a:lnTo>
                    <a:pt x="82" y="249"/>
                  </a:lnTo>
                  <a:lnTo>
                    <a:pt x="98" y="259"/>
                  </a:lnTo>
                  <a:lnTo>
                    <a:pt x="116" y="264"/>
                  </a:lnTo>
                  <a:lnTo>
                    <a:pt x="136" y="266"/>
                  </a:lnTo>
                  <a:lnTo>
                    <a:pt x="151" y="265"/>
                  </a:lnTo>
                  <a:lnTo>
                    <a:pt x="166" y="261"/>
                  </a:lnTo>
                  <a:lnTo>
                    <a:pt x="179" y="254"/>
                  </a:lnTo>
                  <a:lnTo>
                    <a:pt x="192" y="244"/>
                  </a:lnTo>
                  <a:lnTo>
                    <a:pt x="203" y="232"/>
                  </a:lnTo>
                  <a:lnTo>
                    <a:pt x="211" y="216"/>
                  </a:lnTo>
                  <a:lnTo>
                    <a:pt x="218" y="197"/>
                  </a:lnTo>
                  <a:lnTo>
                    <a:pt x="222" y="176"/>
                  </a:lnTo>
                  <a:lnTo>
                    <a:pt x="224" y="150"/>
                  </a:lnTo>
                  <a:lnTo>
                    <a:pt x="223" y="125"/>
                  </a:lnTo>
                  <a:lnTo>
                    <a:pt x="218" y="102"/>
                  </a:lnTo>
                  <a:lnTo>
                    <a:pt x="212" y="83"/>
                  </a:lnTo>
                  <a:lnTo>
                    <a:pt x="202" y="66"/>
                  </a:lnTo>
                  <a:lnTo>
                    <a:pt x="190" y="54"/>
                  </a:lnTo>
                  <a:lnTo>
                    <a:pt x="175" y="44"/>
                  </a:lnTo>
                  <a:lnTo>
                    <a:pt x="157" y="38"/>
                  </a:lnTo>
                  <a:lnTo>
                    <a:pt x="136" y="36"/>
                  </a:lnTo>
                  <a:close/>
                  <a:moveTo>
                    <a:pt x="140" y="0"/>
                  </a:moveTo>
                  <a:lnTo>
                    <a:pt x="161" y="1"/>
                  </a:lnTo>
                  <a:lnTo>
                    <a:pt x="181" y="5"/>
                  </a:lnTo>
                  <a:lnTo>
                    <a:pt x="200" y="11"/>
                  </a:lnTo>
                  <a:lnTo>
                    <a:pt x="217" y="21"/>
                  </a:lnTo>
                  <a:lnTo>
                    <a:pt x="232" y="33"/>
                  </a:lnTo>
                  <a:lnTo>
                    <a:pt x="245" y="49"/>
                  </a:lnTo>
                  <a:lnTo>
                    <a:pt x="255" y="68"/>
                  </a:lnTo>
                  <a:lnTo>
                    <a:pt x="263" y="90"/>
                  </a:lnTo>
                  <a:lnTo>
                    <a:pt x="268" y="117"/>
                  </a:lnTo>
                  <a:lnTo>
                    <a:pt x="270" y="147"/>
                  </a:lnTo>
                  <a:lnTo>
                    <a:pt x="268" y="176"/>
                  </a:lnTo>
                  <a:lnTo>
                    <a:pt x="262" y="202"/>
                  </a:lnTo>
                  <a:lnTo>
                    <a:pt x="253" y="227"/>
                  </a:lnTo>
                  <a:lnTo>
                    <a:pt x="240" y="248"/>
                  </a:lnTo>
                  <a:lnTo>
                    <a:pt x="224" y="267"/>
                  </a:lnTo>
                  <a:lnTo>
                    <a:pt x="205" y="283"/>
                  </a:lnTo>
                  <a:lnTo>
                    <a:pt x="182" y="294"/>
                  </a:lnTo>
                  <a:lnTo>
                    <a:pt x="157" y="301"/>
                  </a:lnTo>
                  <a:lnTo>
                    <a:pt x="130" y="304"/>
                  </a:lnTo>
                  <a:lnTo>
                    <a:pt x="105" y="302"/>
                  </a:lnTo>
                  <a:lnTo>
                    <a:pt x="81" y="297"/>
                  </a:lnTo>
                  <a:lnTo>
                    <a:pt x="61" y="288"/>
                  </a:lnTo>
                  <a:lnTo>
                    <a:pt x="43" y="275"/>
                  </a:lnTo>
                  <a:lnTo>
                    <a:pt x="28" y="259"/>
                  </a:lnTo>
                  <a:lnTo>
                    <a:pt x="16" y="238"/>
                  </a:lnTo>
                  <a:lnTo>
                    <a:pt x="7" y="214"/>
                  </a:lnTo>
                  <a:lnTo>
                    <a:pt x="2" y="186"/>
                  </a:lnTo>
                  <a:lnTo>
                    <a:pt x="0" y="154"/>
                  </a:lnTo>
                  <a:lnTo>
                    <a:pt x="2" y="127"/>
                  </a:lnTo>
                  <a:lnTo>
                    <a:pt x="8" y="100"/>
                  </a:lnTo>
                  <a:lnTo>
                    <a:pt x="17" y="76"/>
                  </a:lnTo>
                  <a:lnTo>
                    <a:pt x="29" y="55"/>
                  </a:lnTo>
                  <a:lnTo>
                    <a:pt x="45" y="36"/>
                  </a:lnTo>
                  <a:lnTo>
                    <a:pt x="64" y="21"/>
                  </a:lnTo>
                  <a:lnTo>
                    <a:pt x="87" y="10"/>
                  </a:lnTo>
                  <a:lnTo>
                    <a:pt x="113" y="3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F82B6D05-26D1-7D26-324D-082520DB6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5" y="-198"/>
              <a:ext cx="78" cy="100"/>
            </a:xfrm>
            <a:custGeom>
              <a:avLst/>
              <a:gdLst>
                <a:gd name="T0" fmla="*/ 146 w 233"/>
                <a:gd name="T1" fmla="*/ 0 h 300"/>
                <a:gd name="T2" fmla="*/ 166 w 233"/>
                <a:gd name="T3" fmla="*/ 2 h 300"/>
                <a:gd name="T4" fmla="*/ 184 w 233"/>
                <a:gd name="T5" fmla="*/ 6 h 300"/>
                <a:gd name="T6" fmla="*/ 198 w 233"/>
                <a:gd name="T7" fmla="*/ 13 h 300"/>
                <a:gd name="T8" fmla="*/ 210 w 233"/>
                <a:gd name="T9" fmla="*/ 23 h 300"/>
                <a:gd name="T10" fmla="*/ 219 w 233"/>
                <a:gd name="T11" fmla="*/ 34 h 300"/>
                <a:gd name="T12" fmla="*/ 225 w 233"/>
                <a:gd name="T13" fmla="*/ 47 h 300"/>
                <a:gd name="T14" fmla="*/ 230 w 233"/>
                <a:gd name="T15" fmla="*/ 62 h 300"/>
                <a:gd name="T16" fmla="*/ 233 w 233"/>
                <a:gd name="T17" fmla="*/ 78 h 300"/>
                <a:gd name="T18" fmla="*/ 233 w 233"/>
                <a:gd name="T19" fmla="*/ 95 h 300"/>
                <a:gd name="T20" fmla="*/ 233 w 233"/>
                <a:gd name="T21" fmla="*/ 300 h 300"/>
                <a:gd name="T22" fmla="*/ 189 w 233"/>
                <a:gd name="T23" fmla="*/ 300 h 300"/>
                <a:gd name="T24" fmla="*/ 189 w 233"/>
                <a:gd name="T25" fmla="*/ 110 h 300"/>
                <a:gd name="T26" fmla="*/ 188 w 233"/>
                <a:gd name="T27" fmla="*/ 91 h 300"/>
                <a:gd name="T28" fmla="*/ 186 w 233"/>
                <a:gd name="T29" fmla="*/ 75 h 300"/>
                <a:gd name="T30" fmla="*/ 181 w 233"/>
                <a:gd name="T31" fmla="*/ 61 h 300"/>
                <a:gd name="T32" fmla="*/ 174 w 233"/>
                <a:gd name="T33" fmla="*/ 51 h 300"/>
                <a:gd name="T34" fmla="*/ 164 w 233"/>
                <a:gd name="T35" fmla="*/ 43 h 300"/>
                <a:gd name="T36" fmla="*/ 151 w 233"/>
                <a:gd name="T37" fmla="*/ 38 h 300"/>
                <a:gd name="T38" fmla="*/ 135 w 233"/>
                <a:gd name="T39" fmla="*/ 37 h 300"/>
                <a:gd name="T40" fmla="*/ 116 w 233"/>
                <a:gd name="T41" fmla="*/ 39 h 300"/>
                <a:gd name="T42" fmla="*/ 98 w 233"/>
                <a:gd name="T43" fmla="*/ 46 h 300"/>
                <a:gd name="T44" fmla="*/ 83 w 233"/>
                <a:gd name="T45" fmla="*/ 57 h 300"/>
                <a:gd name="T46" fmla="*/ 70 w 233"/>
                <a:gd name="T47" fmla="*/ 71 h 300"/>
                <a:gd name="T48" fmla="*/ 60 w 233"/>
                <a:gd name="T49" fmla="*/ 89 h 300"/>
                <a:gd name="T50" fmla="*/ 51 w 233"/>
                <a:gd name="T51" fmla="*/ 111 h 300"/>
                <a:gd name="T52" fmla="*/ 46 w 233"/>
                <a:gd name="T53" fmla="*/ 134 h 300"/>
                <a:gd name="T54" fmla="*/ 44 w 233"/>
                <a:gd name="T55" fmla="*/ 159 h 300"/>
                <a:gd name="T56" fmla="*/ 44 w 233"/>
                <a:gd name="T57" fmla="*/ 300 h 300"/>
                <a:gd name="T58" fmla="*/ 0 w 233"/>
                <a:gd name="T59" fmla="*/ 300 h 300"/>
                <a:gd name="T60" fmla="*/ 0 w 233"/>
                <a:gd name="T61" fmla="*/ 6 h 300"/>
                <a:gd name="T62" fmla="*/ 44 w 233"/>
                <a:gd name="T63" fmla="*/ 6 h 300"/>
                <a:gd name="T64" fmla="*/ 43 w 233"/>
                <a:gd name="T65" fmla="*/ 28 h 300"/>
                <a:gd name="T66" fmla="*/ 41 w 233"/>
                <a:gd name="T67" fmla="*/ 51 h 300"/>
                <a:gd name="T68" fmla="*/ 39 w 233"/>
                <a:gd name="T69" fmla="*/ 71 h 300"/>
                <a:gd name="T70" fmla="*/ 40 w 233"/>
                <a:gd name="T71" fmla="*/ 72 h 300"/>
                <a:gd name="T72" fmla="*/ 50 w 233"/>
                <a:gd name="T73" fmla="*/ 52 h 300"/>
                <a:gd name="T74" fmla="*/ 64 w 233"/>
                <a:gd name="T75" fmla="*/ 34 h 300"/>
                <a:gd name="T76" fmla="*/ 80 w 233"/>
                <a:gd name="T77" fmla="*/ 20 h 300"/>
                <a:gd name="T78" fmla="*/ 99 w 233"/>
                <a:gd name="T79" fmla="*/ 9 h 300"/>
                <a:gd name="T80" fmla="*/ 121 w 233"/>
                <a:gd name="T81" fmla="*/ 3 h 300"/>
                <a:gd name="T82" fmla="*/ 146 w 233"/>
                <a:gd name="T8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300">
                  <a:moveTo>
                    <a:pt x="146" y="0"/>
                  </a:moveTo>
                  <a:lnTo>
                    <a:pt x="166" y="2"/>
                  </a:lnTo>
                  <a:lnTo>
                    <a:pt x="184" y="6"/>
                  </a:lnTo>
                  <a:lnTo>
                    <a:pt x="198" y="13"/>
                  </a:lnTo>
                  <a:lnTo>
                    <a:pt x="210" y="23"/>
                  </a:lnTo>
                  <a:lnTo>
                    <a:pt x="219" y="34"/>
                  </a:lnTo>
                  <a:lnTo>
                    <a:pt x="225" y="47"/>
                  </a:lnTo>
                  <a:lnTo>
                    <a:pt x="230" y="62"/>
                  </a:lnTo>
                  <a:lnTo>
                    <a:pt x="233" y="78"/>
                  </a:lnTo>
                  <a:lnTo>
                    <a:pt x="233" y="95"/>
                  </a:lnTo>
                  <a:lnTo>
                    <a:pt x="233" y="300"/>
                  </a:lnTo>
                  <a:lnTo>
                    <a:pt x="189" y="300"/>
                  </a:lnTo>
                  <a:lnTo>
                    <a:pt x="189" y="110"/>
                  </a:lnTo>
                  <a:lnTo>
                    <a:pt x="188" y="91"/>
                  </a:lnTo>
                  <a:lnTo>
                    <a:pt x="186" y="75"/>
                  </a:lnTo>
                  <a:lnTo>
                    <a:pt x="181" y="61"/>
                  </a:lnTo>
                  <a:lnTo>
                    <a:pt x="174" y="51"/>
                  </a:lnTo>
                  <a:lnTo>
                    <a:pt x="164" y="43"/>
                  </a:lnTo>
                  <a:lnTo>
                    <a:pt x="151" y="38"/>
                  </a:lnTo>
                  <a:lnTo>
                    <a:pt x="135" y="37"/>
                  </a:lnTo>
                  <a:lnTo>
                    <a:pt x="116" y="39"/>
                  </a:lnTo>
                  <a:lnTo>
                    <a:pt x="98" y="46"/>
                  </a:lnTo>
                  <a:lnTo>
                    <a:pt x="83" y="57"/>
                  </a:lnTo>
                  <a:lnTo>
                    <a:pt x="70" y="71"/>
                  </a:lnTo>
                  <a:lnTo>
                    <a:pt x="60" y="89"/>
                  </a:lnTo>
                  <a:lnTo>
                    <a:pt x="51" y="111"/>
                  </a:lnTo>
                  <a:lnTo>
                    <a:pt x="46" y="134"/>
                  </a:lnTo>
                  <a:lnTo>
                    <a:pt x="44" y="159"/>
                  </a:lnTo>
                  <a:lnTo>
                    <a:pt x="44" y="300"/>
                  </a:lnTo>
                  <a:lnTo>
                    <a:pt x="0" y="300"/>
                  </a:lnTo>
                  <a:lnTo>
                    <a:pt x="0" y="6"/>
                  </a:lnTo>
                  <a:lnTo>
                    <a:pt x="44" y="6"/>
                  </a:lnTo>
                  <a:lnTo>
                    <a:pt x="43" y="28"/>
                  </a:lnTo>
                  <a:lnTo>
                    <a:pt x="41" y="51"/>
                  </a:lnTo>
                  <a:lnTo>
                    <a:pt x="39" y="71"/>
                  </a:lnTo>
                  <a:lnTo>
                    <a:pt x="40" y="72"/>
                  </a:lnTo>
                  <a:lnTo>
                    <a:pt x="50" y="52"/>
                  </a:lnTo>
                  <a:lnTo>
                    <a:pt x="64" y="34"/>
                  </a:lnTo>
                  <a:lnTo>
                    <a:pt x="80" y="20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7998B92-58EA-387E-5784-4DDD979F4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8" y="-198"/>
              <a:ext cx="77" cy="100"/>
            </a:xfrm>
            <a:custGeom>
              <a:avLst/>
              <a:gdLst>
                <a:gd name="T0" fmla="*/ 145 w 233"/>
                <a:gd name="T1" fmla="*/ 0 h 300"/>
                <a:gd name="T2" fmla="*/ 166 w 233"/>
                <a:gd name="T3" fmla="*/ 2 h 300"/>
                <a:gd name="T4" fmla="*/ 183 w 233"/>
                <a:gd name="T5" fmla="*/ 6 h 300"/>
                <a:gd name="T6" fmla="*/ 198 w 233"/>
                <a:gd name="T7" fmla="*/ 13 h 300"/>
                <a:gd name="T8" fmla="*/ 209 w 233"/>
                <a:gd name="T9" fmla="*/ 23 h 300"/>
                <a:gd name="T10" fmla="*/ 218 w 233"/>
                <a:gd name="T11" fmla="*/ 34 h 300"/>
                <a:gd name="T12" fmla="*/ 225 w 233"/>
                <a:gd name="T13" fmla="*/ 47 h 300"/>
                <a:gd name="T14" fmla="*/ 230 w 233"/>
                <a:gd name="T15" fmla="*/ 62 h 300"/>
                <a:gd name="T16" fmla="*/ 232 w 233"/>
                <a:gd name="T17" fmla="*/ 78 h 300"/>
                <a:gd name="T18" fmla="*/ 233 w 233"/>
                <a:gd name="T19" fmla="*/ 95 h 300"/>
                <a:gd name="T20" fmla="*/ 233 w 233"/>
                <a:gd name="T21" fmla="*/ 300 h 300"/>
                <a:gd name="T22" fmla="*/ 189 w 233"/>
                <a:gd name="T23" fmla="*/ 300 h 300"/>
                <a:gd name="T24" fmla="*/ 189 w 233"/>
                <a:gd name="T25" fmla="*/ 110 h 300"/>
                <a:gd name="T26" fmla="*/ 188 w 233"/>
                <a:gd name="T27" fmla="*/ 91 h 300"/>
                <a:gd name="T28" fmla="*/ 185 w 233"/>
                <a:gd name="T29" fmla="*/ 75 h 300"/>
                <a:gd name="T30" fmla="*/ 181 w 233"/>
                <a:gd name="T31" fmla="*/ 61 h 300"/>
                <a:gd name="T32" fmla="*/ 173 w 233"/>
                <a:gd name="T33" fmla="*/ 51 h 300"/>
                <a:gd name="T34" fmla="*/ 163 w 233"/>
                <a:gd name="T35" fmla="*/ 43 h 300"/>
                <a:gd name="T36" fmla="*/ 150 w 233"/>
                <a:gd name="T37" fmla="*/ 38 h 300"/>
                <a:gd name="T38" fmla="*/ 134 w 233"/>
                <a:gd name="T39" fmla="*/ 37 h 300"/>
                <a:gd name="T40" fmla="*/ 115 w 233"/>
                <a:gd name="T41" fmla="*/ 39 h 300"/>
                <a:gd name="T42" fmla="*/ 98 w 233"/>
                <a:gd name="T43" fmla="*/ 46 h 300"/>
                <a:gd name="T44" fmla="*/ 83 w 233"/>
                <a:gd name="T45" fmla="*/ 57 h 300"/>
                <a:gd name="T46" fmla="*/ 70 w 233"/>
                <a:gd name="T47" fmla="*/ 71 h 300"/>
                <a:gd name="T48" fmla="*/ 59 w 233"/>
                <a:gd name="T49" fmla="*/ 89 h 300"/>
                <a:gd name="T50" fmla="*/ 51 w 233"/>
                <a:gd name="T51" fmla="*/ 111 h 300"/>
                <a:gd name="T52" fmla="*/ 46 w 233"/>
                <a:gd name="T53" fmla="*/ 134 h 300"/>
                <a:gd name="T54" fmla="*/ 45 w 233"/>
                <a:gd name="T55" fmla="*/ 159 h 300"/>
                <a:gd name="T56" fmla="*/ 45 w 233"/>
                <a:gd name="T57" fmla="*/ 300 h 300"/>
                <a:gd name="T58" fmla="*/ 0 w 233"/>
                <a:gd name="T59" fmla="*/ 300 h 300"/>
                <a:gd name="T60" fmla="*/ 0 w 233"/>
                <a:gd name="T61" fmla="*/ 6 h 300"/>
                <a:gd name="T62" fmla="*/ 44 w 233"/>
                <a:gd name="T63" fmla="*/ 6 h 300"/>
                <a:gd name="T64" fmla="*/ 44 w 233"/>
                <a:gd name="T65" fmla="*/ 28 h 300"/>
                <a:gd name="T66" fmla="*/ 42 w 233"/>
                <a:gd name="T67" fmla="*/ 51 h 300"/>
                <a:gd name="T68" fmla="*/ 39 w 233"/>
                <a:gd name="T69" fmla="*/ 71 h 300"/>
                <a:gd name="T70" fmla="*/ 41 w 233"/>
                <a:gd name="T71" fmla="*/ 72 h 300"/>
                <a:gd name="T72" fmla="*/ 51 w 233"/>
                <a:gd name="T73" fmla="*/ 52 h 300"/>
                <a:gd name="T74" fmla="*/ 64 w 233"/>
                <a:gd name="T75" fmla="*/ 34 h 300"/>
                <a:gd name="T76" fmla="*/ 80 w 233"/>
                <a:gd name="T77" fmla="*/ 20 h 300"/>
                <a:gd name="T78" fmla="*/ 99 w 233"/>
                <a:gd name="T79" fmla="*/ 9 h 300"/>
                <a:gd name="T80" fmla="*/ 121 w 233"/>
                <a:gd name="T81" fmla="*/ 3 h 300"/>
                <a:gd name="T82" fmla="*/ 145 w 233"/>
                <a:gd name="T8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300">
                  <a:moveTo>
                    <a:pt x="145" y="0"/>
                  </a:moveTo>
                  <a:lnTo>
                    <a:pt x="166" y="2"/>
                  </a:lnTo>
                  <a:lnTo>
                    <a:pt x="183" y="6"/>
                  </a:lnTo>
                  <a:lnTo>
                    <a:pt x="198" y="13"/>
                  </a:lnTo>
                  <a:lnTo>
                    <a:pt x="209" y="23"/>
                  </a:lnTo>
                  <a:lnTo>
                    <a:pt x="218" y="34"/>
                  </a:lnTo>
                  <a:lnTo>
                    <a:pt x="225" y="47"/>
                  </a:lnTo>
                  <a:lnTo>
                    <a:pt x="230" y="62"/>
                  </a:lnTo>
                  <a:lnTo>
                    <a:pt x="232" y="78"/>
                  </a:lnTo>
                  <a:lnTo>
                    <a:pt x="233" y="95"/>
                  </a:lnTo>
                  <a:lnTo>
                    <a:pt x="233" y="300"/>
                  </a:lnTo>
                  <a:lnTo>
                    <a:pt x="189" y="300"/>
                  </a:lnTo>
                  <a:lnTo>
                    <a:pt x="189" y="110"/>
                  </a:lnTo>
                  <a:lnTo>
                    <a:pt x="188" y="91"/>
                  </a:lnTo>
                  <a:lnTo>
                    <a:pt x="185" y="75"/>
                  </a:lnTo>
                  <a:lnTo>
                    <a:pt x="181" y="61"/>
                  </a:lnTo>
                  <a:lnTo>
                    <a:pt x="173" y="51"/>
                  </a:lnTo>
                  <a:lnTo>
                    <a:pt x="163" y="43"/>
                  </a:lnTo>
                  <a:lnTo>
                    <a:pt x="150" y="38"/>
                  </a:lnTo>
                  <a:lnTo>
                    <a:pt x="134" y="37"/>
                  </a:lnTo>
                  <a:lnTo>
                    <a:pt x="115" y="39"/>
                  </a:lnTo>
                  <a:lnTo>
                    <a:pt x="98" y="46"/>
                  </a:lnTo>
                  <a:lnTo>
                    <a:pt x="83" y="57"/>
                  </a:lnTo>
                  <a:lnTo>
                    <a:pt x="70" y="71"/>
                  </a:lnTo>
                  <a:lnTo>
                    <a:pt x="59" y="89"/>
                  </a:lnTo>
                  <a:lnTo>
                    <a:pt x="51" y="111"/>
                  </a:lnTo>
                  <a:lnTo>
                    <a:pt x="46" y="134"/>
                  </a:lnTo>
                  <a:lnTo>
                    <a:pt x="45" y="159"/>
                  </a:lnTo>
                  <a:lnTo>
                    <a:pt x="45" y="300"/>
                  </a:lnTo>
                  <a:lnTo>
                    <a:pt x="0" y="300"/>
                  </a:lnTo>
                  <a:lnTo>
                    <a:pt x="0" y="6"/>
                  </a:lnTo>
                  <a:lnTo>
                    <a:pt x="44" y="6"/>
                  </a:lnTo>
                  <a:lnTo>
                    <a:pt x="44" y="28"/>
                  </a:lnTo>
                  <a:lnTo>
                    <a:pt x="42" y="51"/>
                  </a:lnTo>
                  <a:lnTo>
                    <a:pt x="39" y="71"/>
                  </a:lnTo>
                  <a:lnTo>
                    <a:pt x="41" y="72"/>
                  </a:lnTo>
                  <a:lnTo>
                    <a:pt x="51" y="52"/>
                  </a:lnTo>
                  <a:lnTo>
                    <a:pt x="64" y="34"/>
                  </a:lnTo>
                  <a:lnTo>
                    <a:pt x="80" y="20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B56C46F5-2C31-BDC3-35E1-7087BBFFED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9" y="-197"/>
              <a:ext cx="81" cy="101"/>
            </a:xfrm>
            <a:custGeom>
              <a:avLst/>
              <a:gdLst>
                <a:gd name="T0" fmla="*/ 127 w 243"/>
                <a:gd name="T1" fmla="*/ 34 h 304"/>
                <a:gd name="T2" fmla="*/ 107 w 243"/>
                <a:gd name="T3" fmla="*/ 36 h 304"/>
                <a:gd name="T4" fmla="*/ 90 w 243"/>
                <a:gd name="T5" fmla="*/ 43 h 304"/>
                <a:gd name="T6" fmla="*/ 75 w 243"/>
                <a:gd name="T7" fmla="*/ 54 h 304"/>
                <a:gd name="T8" fmla="*/ 63 w 243"/>
                <a:gd name="T9" fmla="*/ 69 h 304"/>
                <a:gd name="T10" fmla="*/ 54 w 243"/>
                <a:gd name="T11" fmla="*/ 88 h 304"/>
                <a:gd name="T12" fmla="*/ 49 w 243"/>
                <a:gd name="T13" fmla="*/ 110 h 304"/>
                <a:gd name="T14" fmla="*/ 197 w 243"/>
                <a:gd name="T15" fmla="*/ 110 h 304"/>
                <a:gd name="T16" fmla="*/ 196 w 243"/>
                <a:gd name="T17" fmla="*/ 91 h 304"/>
                <a:gd name="T18" fmla="*/ 191 w 243"/>
                <a:gd name="T19" fmla="*/ 75 h 304"/>
                <a:gd name="T20" fmla="*/ 184 w 243"/>
                <a:gd name="T21" fmla="*/ 61 h 304"/>
                <a:gd name="T22" fmla="*/ 173 w 243"/>
                <a:gd name="T23" fmla="*/ 49 h 304"/>
                <a:gd name="T24" fmla="*/ 160 w 243"/>
                <a:gd name="T25" fmla="*/ 41 h 304"/>
                <a:gd name="T26" fmla="*/ 145 w 243"/>
                <a:gd name="T27" fmla="*/ 35 h 304"/>
                <a:gd name="T28" fmla="*/ 127 w 243"/>
                <a:gd name="T29" fmla="*/ 34 h 304"/>
                <a:gd name="T30" fmla="*/ 129 w 243"/>
                <a:gd name="T31" fmla="*/ 0 h 304"/>
                <a:gd name="T32" fmla="*/ 154 w 243"/>
                <a:gd name="T33" fmla="*/ 2 h 304"/>
                <a:gd name="T34" fmla="*/ 176 w 243"/>
                <a:gd name="T35" fmla="*/ 8 h 304"/>
                <a:gd name="T36" fmla="*/ 194 w 243"/>
                <a:gd name="T37" fmla="*/ 17 h 304"/>
                <a:gd name="T38" fmla="*/ 210 w 243"/>
                <a:gd name="T39" fmla="*/ 29 h 304"/>
                <a:gd name="T40" fmla="*/ 222 w 243"/>
                <a:gd name="T41" fmla="*/ 44 h 304"/>
                <a:gd name="T42" fmla="*/ 231 w 243"/>
                <a:gd name="T43" fmla="*/ 61 h 304"/>
                <a:gd name="T44" fmla="*/ 238 w 243"/>
                <a:gd name="T45" fmla="*/ 79 h 304"/>
                <a:gd name="T46" fmla="*/ 242 w 243"/>
                <a:gd name="T47" fmla="*/ 99 h 304"/>
                <a:gd name="T48" fmla="*/ 243 w 243"/>
                <a:gd name="T49" fmla="*/ 122 h 304"/>
                <a:gd name="T50" fmla="*/ 243 w 243"/>
                <a:gd name="T51" fmla="*/ 131 h 304"/>
                <a:gd name="T52" fmla="*/ 242 w 243"/>
                <a:gd name="T53" fmla="*/ 143 h 304"/>
                <a:gd name="T54" fmla="*/ 47 w 243"/>
                <a:gd name="T55" fmla="*/ 143 h 304"/>
                <a:gd name="T56" fmla="*/ 47 w 243"/>
                <a:gd name="T57" fmla="*/ 171 h 304"/>
                <a:gd name="T58" fmla="*/ 50 w 243"/>
                <a:gd name="T59" fmla="*/ 194 h 304"/>
                <a:gd name="T60" fmla="*/ 56 w 243"/>
                <a:gd name="T61" fmla="*/ 214 h 304"/>
                <a:gd name="T62" fmla="*/ 64 w 243"/>
                <a:gd name="T63" fmla="*/ 231 h 304"/>
                <a:gd name="T64" fmla="*/ 75 w 243"/>
                <a:gd name="T65" fmla="*/ 244 h 304"/>
                <a:gd name="T66" fmla="*/ 89 w 243"/>
                <a:gd name="T67" fmla="*/ 255 h 304"/>
                <a:gd name="T68" fmla="*/ 105 w 243"/>
                <a:gd name="T69" fmla="*/ 262 h 304"/>
                <a:gd name="T70" fmla="*/ 123 w 243"/>
                <a:gd name="T71" fmla="*/ 266 h 304"/>
                <a:gd name="T72" fmla="*/ 144 w 243"/>
                <a:gd name="T73" fmla="*/ 267 h 304"/>
                <a:gd name="T74" fmla="*/ 167 w 243"/>
                <a:gd name="T75" fmla="*/ 266 h 304"/>
                <a:gd name="T76" fmla="*/ 189 w 243"/>
                <a:gd name="T77" fmla="*/ 262 h 304"/>
                <a:gd name="T78" fmla="*/ 210 w 243"/>
                <a:gd name="T79" fmla="*/ 256 h 304"/>
                <a:gd name="T80" fmla="*/ 228 w 243"/>
                <a:gd name="T81" fmla="*/ 249 h 304"/>
                <a:gd name="T82" fmla="*/ 232 w 243"/>
                <a:gd name="T83" fmla="*/ 286 h 304"/>
                <a:gd name="T84" fmla="*/ 203 w 243"/>
                <a:gd name="T85" fmla="*/ 296 h 304"/>
                <a:gd name="T86" fmla="*/ 171 w 243"/>
                <a:gd name="T87" fmla="*/ 302 h 304"/>
                <a:gd name="T88" fmla="*/ 136 w 243"/>
                <a:gd name="T89" fmla="*/ 304 h 304"/>
                <a:gd name="T90" fmla="*/ 108 w 243"/>
                <a:gd name="T91" fmla="*/ 302 h 304"/>
                <a:gd name="T92" fmla="*/ 83 w 243"/>
                <a:gd name="T93" fmla="*/ 297 h 304"/>
                <a:gd name="T94" fmla="*/ 62 w 243"/>
                <a:gd name="T95" fmla="*/ 288 h 304"/>
                <a:gd name="T96" fmla="*/ 43 w 243"/>
                <a:gd name="T97" fmla="*/ 275 h 304"/>
                <a:gd name="T98" fmla="*/ 28 w 243"/>
                <a:gd name="T99" fmla="*/ 259 h 304"/>
                <a:gd name="T100" fmla="*/ 15 w 243"/>
                <a:gd name="T101" fmla="*/ 238 h 304"/>
                <a:gd name="T102" fmla="*/ 7 w 243"/>
                <a:gd name="T103" fmla="*/ 214 h 304"/>
                <a:gd name="T104" fmla="*/ 1 w 243"/>
                <a:gd name="T105" fmla="*/ 186 h 304"/>
                <a:gd name="T106" fmla="*/ 0 w 243"/>
                <a:gd name="T107" fmla="*/ 154 h 304"/>
                <a:gd name="T108" fmla="*/ 1 w 243"/>
                <a:gd name="T109" fmla="*/ 126 h 304"/>
                <a:gd name="T110" fmla="*/ 7 w 243"/>
                <a:gd name="T111" fmla="*/ 98 h 304"/>
                <a:gd name="T112" fmla="*/ 15 w 243"/>
                <a:gd name="T113" fmla="*/ 74 h 304"/>
                <a:gd name="T114" fmla="*/ 27 w 243"/>
                <a:gd name="T115" fmla="*/ 53 h 304"/>
                <a:gd name="T116" fmla="*/ 42 w 243"/>
                <a:gd name="T117" fmla="*/ 35 h 304"/>
                <a:gd name="T118" fmla="*/ 60 w 243"/>
                <a:gd name="T119" fmla="*/ 20 h 304"/>
                <a:gd name="T120" fmla="*/ 80 w 243"/>
                <a:gd name="T121" fmla="*/ 9 h 304"/>
                <a:gd name="T122" fmla="*/ 103 w 243"/>
                <a:gd name="T123" fmla="*/ 2 h 304"/>
                <a:gd name="T124" fmla="*/ 129 w 243"/>
                <a:gd name="T12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304">
                  <a:moveTo>
                    <a:pt x="127" y="34"/>
                  </a:moveTo>
                  <a:lnTo>
                    <a:pt x="107" y="36"/>
                  </a:lnTo>
                  <a:lnTo>
                    <a:pt x="90" y="43"/>
                  </a:lnTo>
                  <a:lnTo>
                    <a:pt x="75" y="54"/>
                  </a:lnTo>
                  <a:lnTo>
                    <a:pt x="63" y="69"/>
                  </a:lnTo>
                  <a:lnTo>
                    <a:pt x="54" y="88"/>
                  </a:lnTo>
                  <a:lnTo>
                    <a:pt x="49" y="110"/>
                  </a:lnTo>
                  <a:lnTo>
                    <a:pt x="197" y="110"/>
                  </a:lnTo>
                  <a:lnTo>
                    <a:pt x="196" y="91"/>
                  </a:lnTo>
                  <a:lnTo>
                    <a:pt x="191" y="75"/>
                  </a:lnTo>
                  <a:lnTo>
                    <a:pt x="184" y="61"/>
                  </a:lnTo>
                  <a:lnTo>
                    <a:pt x="173" y="49"/>
                  </a:lnTo>
                  <a:lnTo>
                    <a:pt x="160" y="41"/>
                  </a:lnTo>
                  <a:lnTo>
                    <a:pt x="145" y="35"/>
                  </a:lnTo>
                  <a:lnTo>
                    <a:pt x="127" y="34"/>
                  </a:lnTo>
                  <a:close/>
                  <a:moveTo>
                    <a:pt x="129" y="0"/>
                  </a:moveTo>
                  <a:lnTo>
                    <a:pt x="154" y="2"/>
                  </a:lnTo>
                  <a:lnTo>
                    <a:pt x="176" y="8"/>
                  </a:lnTo>
                  <a:lnTo>
                    <a:pt x="194" y="17"/>
                  </a:lnTo>
                  <a:lnTo>
                    <a:pt x="210" y="29"/>
                  </a:lnTo>
                  <a:lnTo>
                    <a:pt x="222" y="44"/>
                  </a:lnTo>
                  <a:lnTo>
                    <a:pt x="231" y="61"/>
                  </a:lnTo>
                  <a:lnTo>
                    <a:pt x="238" y="79"/>
                  </a:lnTo>
                  <a:lnTo>
                    <a:pt x="242" y="99"/>
                  </a:lnTo>
                  <a:lnTo>
                    <a:pt x="243" y="122"/>
                  </a:lnTo>
                  <a:lnTo>
                    <a:pt x="243" y="131"/>
                  </a:lnTo>
                  <a:lnTo>
                    <a:pt x="242" y="143"/>
                  </a:lnTo>
                  <a:lnTo>
                    <a:pt x="47" y="143"/>
                  </a:lnTo>
                  <a:lnTo>
                    <a:pt x="47" y="171"/>
                  </a:lnTo>
                  <a:lnTo>
                    <a:pt x="50" y="194"/>
                  </a:lnTo>
                  <a:lnTo>
                    <a:pt x="56" y="214"/>
                  </a:lnTo>
                  <a:lnTo>
                    <a:pt x="64" y="231"/>
                  </a:lnTo>
                  <a:lnTo>
                    <a:pt x="75" y="244"/>
                  </a:lnTo>
                  <a:lnTo>
                    <a:pt x="89" y="255"/>
                  </a:lnTo>
                  <a:lnTo>
                    <a:pt x="105" y="262"/>
                  </a:lnTo>
                  <a:lnTo>
                    <a:pt x="123" y="266"/>
                  </a:lnTo>
                  <a:lnTo>
                    <a:pt x="144" y="267"/>
                  </a:lnTo>
                  <a:lnTo>
                    <a:pt x="167" y="266"/>
                  </a:lnTo>
                  <a:lnTo>
                    <a:pt x="189" y="262"/>
                  </a:lnTo>
                  <a:lnTo>
                    <a:pt x="210" y="256"/>
                  </a:lnTo>
                  <a:lnTo>
                    <a:pt x="228" y="249"/>
                  </a:lnTo>
                  <a:lnTo>
                    <a:pt x="232" y="286"/>
                  </a:lnTo>
                  <a:lnTo>
                    <a:pt x="203" y="296"/>
                  </a:lnTo>
                  <a:lnTo>
                    <a:pt x="171" y="302"/>
                  </a:lnTo>
                  <a:lnTo>
                    <a:pt x="136" y="304"/>
                  </a:lnTo>
                  <a:lnTo>
                    <a:pt x="108" y="302"/>
                  </a:lnTo>
                  <a:lnTo>
                    <a:pt x="83" y="297"/>
                  </a:lnTo>
                  <a:lnTo>
                    <a:pt x="62" y="288"/>
                  </a:lnTo>
                  <a:lnTo>
                    <a:pt x="43" y="275"/>
                  </a:lnTo>
                  <a:lnTo>
                    <a:pt x="28" y="259"/>
                  </a:lnTo>
                  <a:lnTo>
                    <a:pt x="15" y="238"/>
                  </a:lnTo>
                  <a:lnTo>
                    <a:pt x="7" y="214"/>
                  </a:lnTo>
                  <a:lnTo>
                    <a:pt x="1" y="186"/>
                  </a:lnTo>
                  <a:lnTo>
                    <a:pt x="0" y="154"/>
                  </a:lnTo>
                  <a:lnTo>
                    <a:pt x="1" y="126"/>
                  </a:lnTo>
                  <a:lnTo>
                    <a:pt x="7" y="98"/>
                  </a:lnTo>
                  <a:lnTo>
                    <a:pt x="15" y="74"/>
                  </a:lnTo>
                  <a:lnTo>
                    <a:pt x="27" y="53"/>
                  </a:lnTo>
                  <a:lnTo>
                    <a:pt x="42" y="35"/>
                  </a:lnTo>
                  <a:lnTo>
                    <a:pt x="60" y="20"/>
                  </a:lnTo>
                  <a:lnTo>
                    <a:pt x="80" y="9"/>
                  </a:lnTo>
                  <a:lnTo>
                    <a:pt x="103" y="2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46281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Argonne DO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3DEC59-F5CF-CEAA-802E-33C6505C4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0305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802B6-4722-244C-B8A6-46B69A03D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08"/>
          <a:stretch/>
        </p:blipFill>
        <p:spPr>
          <a:xfrm>
            <a:off x="0" y="-14245"/>
            <a:ext cx="12192000" cy="687224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6EAD72-ACE3-58B2-05E0-199FBEA355E2}"/>
              </a:ext>
            </a:extLst>
          </p:cNvPr>
          <p:cNvGrpSpPr/>
          <p:nvPr userDrawn="1"/>
        </p:nvGrpSpPr>
        <p:grpSpPr>
          <a:xfrm>
            <a:off x="1354871" y="2906591"/>
            <a:ext cx="4235735" cy="1136533"/>
            <a:chOff x="921159" y="2169231"/>
            <a:chExt cx="2098944" cy="563189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92F3FF0-EF03-9DDD-3A6F-6752ED1603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61033" y="2169231"/>
              <a:ext cx="459070" cy="397545"/>
            </a:xfrm>
            <a:custGeom>
              <a:avLst/>
              <a:gdLst>
                <a:gd name="T0" fmla="*/ 405 w 580"/>
                <a:gd name="T1" fmla="*/ 360 h 502"/>
                <a:gd name="T2" fmla="*/ 441 w 580"/>
                <a:gd name="T3" fmla="*/ 422 h 502"/>
                <a:gd name="T4" fmla="*/ 473 w 580"/>
                <a:gd name="T5" fmla="*/ 478 h 502"/>
                <a:gd name="T6" fmla="*/ 485 w 580"/>
                <a:gd name="T7" fmla="*/ 478 h 502"/>
                <a:gd name="T8" fmla="*/ 518 w 580"/>
                <a:gd name="T9" fmla="*/ 422 h 502"/>
                <a:gd name="T10" fmla="*/ 554 w 580"/>
                <a:gd name="T11" fmla="*/ 360 h 502"/>
                <a:gd name="T12" fmla="*/ 392 w 580"/>
                <a:gd name="T13" fmla="*/ 338 h 502"/>
                <a:gd name="T14" fmla="*/ 186 w 580"/>
                <a:gd name="T15" fmla="*/ 357 h 502"/>
                <a:gd name="T16" fmla="*/ 153 w 580"/>
                <a:gd name="T17" fmla="*/ 415 h 502"/>
                <a:gd name="T18" fmla="*/ 119 w 580"/>
                <a:gd name="T19" fmla="*/ 473 h 502"/>
                <a:gd name="T20" fmla="*/ 471 w 580"/>
                <a:gd name="T21" fmla="*/ 493 h 502"/>
                <a:gd name="T22" fmla="*/ 452 w 580"/>
                <a:gd name="T23" fmla="*/ 461 h 502"/>
                <a:gd name="T24" fmla="*/ 416 w 580"/>
                <a:gd name="T25" fmla="*/ 399 h 502"/>
                <a:gd name="T26" fmla="*/ 387 w 580"/>
                <a:gd name="T27" fmla="*/ 347 h 502"/>
                <a:gd name="T28" fmla="*/ 13 w 580"/>
                <a:gd name="T29" fmla="*/ 338 h 502"/>
                <a:gd name="T30" fmla="*/ 33 w 580"/>
                <a:gd name="T31" fmla="*/ 373 h 502"/>
                <a:gd name="T32" fmla="*/ 71 w 580"/>
                <a:gd name="T33" fmla="*/ 438 h 502"/>
                <a:gd name="T34" fmla="*/ 98 w 580"/>
                <a:gd name="T35" fmla="*/ 485 h 502"/>
                <a:gd name="T36" fmla="*/ 112 w 580"/>
                <a:gd name="T37" fmla="*/ 467 h 502"/>
                <a:gd name="T38" fmla="*/ 148 w 580"/>
                <a:gd name="T39" fmla="*/ 405 h 502"/>
                <a:gd name="T40" fmla="*/ 180 w 580"/>
                <a:gd name="T41" fmla="*/ 349 h 502"/>
                <a:gd name="T42" fmla="*/ 290 w 580"/>
                <a:gd name="T43" fmla="*/ 178 h 502"/>
                <a:gd name="T44" fmla="*/ 270 w 580"/>
                <a:gd name="T45" fmla="*/ 213 h 502"/>
                <a:gd name="T46" fmla="*/ 232 w 580"/>
                <a:gd name="T47" fmla="*/ 278 h 502"/>
                <a:gd name="T48" fmla="*/ 204 w 580"/>
                <a:gd name="T49" fmla="*/ 326 h 502"/>
                <a:gd name="T50" fmla="*/ 370 w 580"/>
                <a:gd name="T51" fmla="*/ 319 h 502"/>
                <a:gd name="T52" fmla="*/ 338 w 580"/>
                <a:gd name="T53" fmla="*/ 262 h 502"/>
                <a:gd name="T54" fmla="*/ 302 w 580"/>
                <a:gd name="T55" fmla="*/ 200 h 502"/>
                <a:gd name="T56" fmla="*/ 384 w 580"/>
                <a:gd name="T57" fmla="*/ 14 h 502"/>
                <a:gd name="T58" fmla="*/ 366 w 580"/>
                <a:gd name="T59" fmla="*/ 47 h 502"/>
                <a:gd name="T60" fmla="*/ 330 w 580"/>
                <a:gd name="T61" fmla="*/ 109 h 502"/>
                <a:gd name="T62" fmla="*/ 300 w 580"/>
                <a:gd name="T63" fmla="*/ 160 h 502"/>
                <a:gd name="T64" fmla="*/ 301 w 580"/>
                <a:gd name="T65" fmla="*/ 178 h 502"/>
                <a:gd name="T66" fmla="*/ 331 w 580"/>
                <a:gd name="T67" fmla="*/ 232 h 502"/>
                <a:gd name="T68" fmla="*/ 369 w 580"/>
                <a:gd name="T69" fmla="*/ 296 h 502"/>
                <a:gd name="T70" fmla="*/ 387 w 580"/>
                <a:gd name="T71" fmla="*/ 329 h 502"/>
                <a:gd name="T72" fmla="*/ 554 w 580"/>
                <a:gd name="T73" fmla="*/ 307 h 502"/>
                <a:gd name="T74" fmla="*/ 510 w 580"/>
                <a:gd name="T75" fmla="*/ 231 h 502"/>
                <a:gd name="T76" fmla="*/ 454 w 580"/>
                <a:gd name="T77" fmla="*/ 135 h 502"/>
                <a:gd name="T78" fmla="*/ 406 w 580"/>
                <a:gd name="T79" fmla="*/ 52 h 502"/>
                <a:gd name="T80" fmla="*/ 384 w 580"/>
                <a:gd name="T81" fmla="*/ 14 h 502"/>
                <a:gd name="T82" fmla="*/ 182 w 580"/>
                <a:gd name="T83" fmla="*/ 36 h 502"/>
                <a:gd name="T84" fmla="*/ 138 w 580"/>
                <a:gd name="T85" fmla="*/ 112 h 502"/>
                <a:gd name="T86" fmla="*/ 83 w 580"/>
                <a:gd name="T87" fmla="*/ 208 h 502"/>
                <a:gd name="T88" fmla="*/ 35 w 580"/>
                <a:gd name="T89" fmla="*/ 291 h 502"/>
                <a:gd name="T90" fmla="*/ 13 w 580"/>
                <a:gd name="T91" fmla="*/ 329 h 502"/>
                <a:gd name="T92" fmla="*/ 203 w 580"/>
                <a:gd name="T93" fmla="*/ 310 h 502"/>
                <a:gd name="T94" fmla="*/ 239 w 580"/>
                <a:gd name="T95" fmla="*/ 249 h 502"/>
                <a:gd name="T96" fmla="*/ 273 w 580"/>
                <a:gd name="T97" fmla="*/ 188 h 502"/>
                <a:gd name="T98" fmla="*/ 283 w 580"/>
                <a:gd name="T99" fmla="*/ 167 h 502"/>
                <a:gd name="T100" fmla="*/ 259 w 580"/>
                <a:gd name="T101" fmla="*/ 124 h 502"/>
                <a:gd name="T102" fmla="*/ 222 w 580"/>
                <a:gd name="T103" fmla="*/ 61 h 502"/>
                <a:gd name="T104" fmla="*/ 196 w 580"/>
                <a:gd name="T105" fmla="*/ 17 h 502"/>
                <a:gd name="T106" fmla="*/ 209 w 580"/>
                <a:gd name="T107" fmla="*/ 20 h 502"/>
                <a:gd name="T108" fmla="*/ 242 w 580"/>
                <a:gd name="T109" fmla="*/ 77 h 502"/>
                <a:gd name="T110" fmla="*/ 277 w 580"/>
                <a:gd name="T111" fmla="*/ 138 h 502"/>
                <a:gd name="T112" fmla="*/ 292 w 580"/>
                <a:gd name="T113" fmla="*/ 157 h 502"/>
                <a:gd name="T114" fmla="*/ 319 w 580"/>
                <a:gd name="T115" fmla="*/ 110 h 502"/>
                <a:gd name="T116" fmla="*/ 356 w 580"/>
                <a:gd name="T117" fmla="*/ 44 h 502"/>
                <a:gd name="T118" fmla="*/ 376 w 580"/>
                <a:gd name="T119" fmla="*/ 9 h 502"/>
                <a:gd name="T120" fmla="*/ 580 w 580"/>
                <a:gd name="T121" fmla="*/ 334 h 502"/>
                <a:gd name="T122" fmla="*/ 192 w 580"/>
                <a:gd name="T123" fmla="*/ 0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80" h="502">
                  <a:moveTo>
                    <a:pt x="392" y="338"/>
                  </a:moveTo>
                  <a:lnTo>
                    <a:pt x="394" y="342"/>
                  </a:lnTo>
                  <a:lnTo>
                    <a:pt x="399" y="349"/>
                  </a:lnTo>
                  <a:lnTo>
                    <a:pt x="405" y="360"/>
                  </a:lnTo>
                  <a:lnTo>
                    <a:pt x="413" y="373"/>
                  </a:lnTo>
                  <a:lnTo>
                    <a:pt x="421" y="389"/>
                  </a:lnTo>
                  <a:lnTo>
                    <a:pt x="431" y="405"/>
                  </a:lnTo>
                  <a:lnTo>
                    <a:pt x="441" y="422"/>
                  </a:lnTo>
                  <a:lnTo>
                    <a:pt x="450" y="438"/>
                  </a:lnTo>
                  <a:lnTo>
                    <a:pt x="459" y="453"/>
                  </a:lnTo>
                  <a:lnTo>
                    <a:pt x="467" y="467"/>
                  </a:lnTo>
                  <a:lnTo>
                    <a:pt x="473" y="478"/>
                  </a:lnTo>
                  <a:lnTo>
                    <a:pt x="477" y="485"/>
                  </a:lnTo>
                  <a:lnTo>
                    <a:pt x="479" y="488"/>
                  </a:lnTo>
                  <a:lnTo>
                    <a:pt x="481" y="485"/>
                  </a:lnTo>
                  <a:lnTo>
                    <a:pt x="485" y="478"/>
                  </a:lnTo>
                  <a:lnTo>
                    <a:pt x="491" y="467"/>
                  </a:lnTo>
                  <a:lnTo>
                    <a:pt x="500" y="453"/>
                  </a:lnTo>
                  <a:lnTo>
                    <a:pt x="509" y="438"/>
                  </a:lnTo>
                  <a:lnTo>
                    <a:pt x="518" y="422"/>
                  </a:lnTo>
                  <a:lnTo>
                    <a:pt x="528" y="405"/>
                  </a:lnTo>
                  <a:lnTo>
                    <a:pt x="538" y="389"/>
                  </a:lnTo>
                  <a:lnTo>
                    <a:pt x="546" y="373"/>
                  </a:lnTo>
                  <a:lnTo>
                    <a:pt x="554" y="360"/>
                  </a:lnTo>
                  <a:lnTo>
                    <a:pt x="560" y="349"/>
                  </a:lnTo>
                  <a:lnTo>
                    <a:pt x="565" y="342"/>
                  </a:lnTo>
                  <a:lnTo>
                    <a:pt x="567" y="338"/>
                  </a:lnTo>
                  <a:lnTo>
                    <a:pt x="392" y="338"/>
                  </a:lnTo>
                  <a:close/>
                  <a:moveTo>
                    <a:pt x="197" y="338"/>
                  </a:moveTo>
                  <a:lnTo>
                    <a:pt x="196" y="341"/>
                  </a:lnTo>
                  <a:lnTo>
                    <a:pt x="192" y="347"/>
                  </a:lnTo>
                  <a:lnTo>
                    <a:pt x="186" y="357"/>
                  </a:lnTo>
                  <a:lnTo>
                    <a:pt x="179" y="369"/>
                  </a:lnTo>
                  <a:lnTo>
                    <a:pt x="171" y="383"/>
                  </a:lnTo>
                  <a:lnTo>
                    <a:pt x="162" y="399"/>
                  </a:lnTo>
                  <a:lnTo>
                    <a:pt x="153" y="415"/>
                  </a:lnTo>
                  <a:lnTo>
                    <a:pt x="144" y="431"/>
                  </a:lnTo>
                  <a:lnTo>
                    <a:pt x="135" y="446"/>
                  </a:lnTo>
                  <a:lnTo>
                    <a:pt x="126" y="461"/>
                  </a:lnTo>
                  <a:lnTo>
                    <a:pt x="119" y="473"/>
                  </a:lnTo>
                  <a:lnTo>
                    <a:pt x="114" y="483"/>
                  </a:lnTo>
                  <a:lnTo>
                    <a:pt x="110" y="490"/>
                  </a:lnTo>
                  <a:lnTo>
                    <a:pt x="108" y="493"/>
                  </a:lnTo>
                  <a:lnTo>
                    <a:pt x="471" y="493"/>
                  </a:lnTo>
                  <a:lnTo>
                    <a:pt x="469" y="490"/>
                  </a:lnTo>
                  <a:lnTo>
                    <a:pt x="465" y="483"/>
                  </a:lnTo>
                  <a:lnTo>
                    <a:pt x="460" y="473"/>
                  </a:lnTo>
                  <a:lnTo>
                    <a:pt x="452" y="461"/>
                  </a:lnTo>
                  <a:lnTo>
                    <a:pt x="444" y="446"/>
                  </a:lnTo>
                  <a:lnTo>
                    <a:pt x="435" y="431"/>
                  </a:lnTo>
                  <a:lnTo>
                    <a:pt x="426" y="415"/>
                  </a:lnTo>
                  <a:lnTo>
                    <a:pt x="416" y="399"/>
                  </a:lnTo>
                  <a:lnTo>
                    <a:pt x="408" y="383"/>
                  </a:lnTo>
                  <a:lnTo>
                    <a:pt x="399" y="369"/>
                  </a:lnTo>
                  <a:lnTo>
                    <a:pt x="392" y="357"/>
                  </a:lnTo>
                  <a:lnTo>
                    <a:pt x="387" y="347"/>
                  </a:lnTo>
                  <a:lnTo>
                    <a:pt x="383" y="341"/>
                  </a:lnTo>
                  <a:lnTo>
                    <a:pt x="382" y="338"/>
                  </a:lnTo>
                  <a:lnTo>
                    <a:pt x="197" y="338"/>
                  </a:lnTo>
                  <a:close/>
                  <a:moveTo>
                    <a:pt x="13" y="338"/>
                  </a:moveTo>
                  <a:lnTo>
                    <a:pt x="15" y="342"/>
                  </a:lnTo>
                  <a:lnTo>
                    <a:pt x="19" y="349"/>
                  </a:lnTo>
                  <a:lnTo>
                    <a:pt x="25" y="359"/>
                  </a:lnTo>
                  <a:lnTo>
                    <a:pt x="33" y="373"/>
                  </a:lnTo>
                  <a:lnTo>
                    <a:pt x="42" y="388"/>
                  </a:lnTo>
                  <a:lnTo>
                    <a:pt x="51" y="405"/>
                  </a:lnTo>
                  <a:lnTo>
                    <a:pt x="61" y="421"/>
                  </a:lnTo>
                  <a:lnTo>
                    <a:pt x="71" y="438"/>
                  </a:lnTo>
                  <a:lnTo>
                    <a:pt x="80" y="453"/>
                  </a:lnTo>
                  <a:lnTo>
                    <a:pt x="87" y="467"/>
                  </a:lnTo>
                  <a:lnTo>
                    <a:pt x="94" y="478"/>
                  </a:lnTo>
                  <a:lnTo>
                    <a:pt x="98" y="485"/>
                  </a:lnTo>
                  <a:lnTo>
                    <a:pt x="100" y="488"/>
                  </a:lnTo>
                  <a:lnTo>
                    <a:pt x="102" y="485"/>
                  </a:lnTo>
                  <a:lnTo>
                    <a:pt x="106" y="478"/>
                  </a:lnTo>
                  <a:lnTo>
                    <a:pt x="112" y="467"/>
                  </a:lnTo>
                  <a:lnTo>
                    <a:pt x="120" y="453"/>
                  </a:lnTo>
                  <a:lnTo>
                    <a:pt x="129" y="438"/>
                  </a:lnTo>
                  <a:lnTo>
                    <a:pt x="138" y="422"/>
                  </a:lnTo>
                  <a:lnTo>
                    <a:pt x="148" y="405"/>
                  </a:lnTo>
                  <a:lnTo>
                    <a:pt x="157" y="389"/>
                  </a:lnTo>
                  <a:lnTo>
                    <a:pt x="166" y="373"/>
                  </a:lnTo>
                  <a:lnTo>
                    <a:pt x="174" y="360"/>
                  </a:lnTo>
                  <a:lnTo>
                    <a:pt x="180" y="349"/>
                  </a:lnTo>
                  <a:lnTo>
                    <a:pt x="184" y="342"/>
                  </a:lnTo>
                  <a:lnTo>
                    <a:pt x="186" y="338"/>
                  </a:lnTo>
                  <a:lnTo>
                    <a:pt x="13" y="338"/>
                  </a:lnTo>
                  <a:close/>
                  <a:moveTo>
                    <a:pt x="290" y="178"/>
                  </a:moveTo>
                  <a:lnTo>
                    <a:pt x="288" y="182"/>
                  </a:lnTo>
                  <a:lnTo>
                    <a:pt x="284" y="189"/>
                  </a:lnTo>
                  <a:lnTo>
                    <a:pt x="277" y="200"/>
                  </a:lnTo>
                  <a:lnTo>
                    <a:pt x="270" y="213"/>
                  </a:lnTo>
                  <a:lnTo>
                    <a:pt x="261" y="229"/>
                  </a:lnTo>
                  <a:lnTo>
                    <a:pt x="251" y="245"/>
                  </a:lnTo>
                  <a:lnTo>
                    <a:pt x="242" y="262"/>
                  </a:lnTo>
                  <a:lnTo>
                    <a:pt x="232" y="278"/>
                  </a:lnTo>
                  <a:lnTo>
                    <a:pt x="224" y="293"/>
                  </a:lnTo>
                  <a:lnTo>
                    <a:pt x="215" y="308"/>
                  </a:lnTo>
                  <a:lnTo>
                    <a:pt x="209" y="319"/>
                  </a:lnTo>
                  <a:lnTo>
                    <a:pt x="204" y="326"/>
                  </a:lnTo>
                  <a:lnTo>
                    <a:pt x="202" y="329"/>
                  </a:lnTo>
                  <a:lnTo>
                    <a:pt x="376" y="329"/>
                  </a:lnTo>
                  <a:lnTo>
                    <a:pt x="375" y="326"/>
                  </a:lnTo>
                  <a:lnTo>
                    <a:pt x="370" y="319"/>
                  </a:lnTo>
                  <a:lnTo>
                    <a:pt x="364" y="308"/>
                  </a:lnTo>
                  <a:lnTo>
                    <a:pt x="356" y="293"/>
                  </a:lnTo>
                  <a:lnTo>
                    <a:pt x="347" y="278"/>
                  </a:lnTo>
                  <a:lnTo>
                    <a:pt x="338" y="262"/>
                  </a:lnTo>
                  <a:lnTo>
                    <a:pt x="328" y="245"/>
                  </a:lnTo>
                  <a:lnTo>
                    <a:pt x="319" y="229"/>
                  </a:lnTo>
                  <a:lnTo>
                    <a:pt x="310" y="213"/>
                  </a:lnTo>
                  <a:lnTo>
                    <a:pt x="302" y="200"/>
                  </a:lnTo>
                  <a:lnTo>
                    <a:pt x="296" y="189"/>
                  </a:lnTo>
                  <a:lnTo>
                    <a:pt x="292" y="182"/>
                  </a:lnTo>
                  <a:lnTo>
                    <a:pt x="290" y="178"/>
                  </a:lnTo>
                  <a:close/>
                  <a:moveTo>
                    <a:pt x="384" y="14"/>
                  </a:moveTo>
                  <a:lnTo>
                    <a:pt x="383" y="17"/>
                  </a:lnTo>
                  <a:lnTo>
                    <a:pt x="379" y="23"/>
                  </a:lnTo>
                  <a:lnTo>
                    <a:pt x="373" y="33"/>
                  </a:lnTo>
                  <a:lnTo>
                    <a:pt x="366" y="47"/>
                  </a:lnTo>
                  <a:lnTo>
                    <a:pt x="358" y="61"/>
                  </a:lnTo>
                  <a:lnTo>
                    <a:pt x="349" y="77"/>
                  </a:lnTo>
                  <a:lnTo>
                    <a:pt x="339" y="93"/>
                  </a:lnTo>
                  <a:lnTo>
                    <a:pt x="330" y="109"/>
                  </a:lnTo>
                  <a:lnTo>
                    <a:pt x="321" y="124"/>
                  </a:lnTo>
                  <a:lnTo>
                    <a:pt x="313" y="139"/>
                  </a:lnTo>
                  <a:lnTo>
                    <a:pt x="306" y="151"/>
                  </a:lnTo>
                  <a:lnTo>
                    <a:pt x="300" y="160"/>
                  </a:lnTo>
                  <a:lnTo>
                    <a:pt x="297" y="167"/>
                  </a:lnTo>
                  <a:lnTo>
                    <a:pt x="295" y="169"/>
                  </a:lnTo>
                  <a:lnTo>
                    <a:pt x="297" y="172"/>
                  </a:lnTo>
                  <a:lnTo>
                    <a:pt x="301" y="178"/>
                  </a:lnTo>
                  <a:lnTo>
                    <a:pt x="306" y="188"/>
                  </a:lnTo>
                  <a:lnTo>
                    <a:pt x="314" y="201"/>
                  </a:lnTo>
                  <a:lnTo>
                    <a:pt x="322" y="216"/>
                  </a:lnTo>
                  <a:lnTo>
                    <a:pt x="331" y="232"/>
                  </a:lnTo>
                  <a:lnTo>
                    <a:pt x="341" y="249"/>
                  </a:lnTo>
                  <a:lnTo>
                    <a:pt x="351" y="265"/>
                  </a:lnTo>
                  <a:lnTo>
                    <a:pt x="360" y="282"/>
                  </a:lnTo>
                  <a:lnTo>
                    <a:pt x="369" y="296"/>
                  </a:lnTo>
                  <a:lnTo>
                    <a:pt x="376" y="310"/>
                  </a:lnTo>
                  <a:lnTo>
                    <a:pt x="382" y="320"/>
                  </a:lnTo>
                  <a:lnTo>
                    <a:pt x="386" y="327"/>
                  </a:lnTo>
                  <a:lnTo>
                    <a:pt x="387" y="329"/>
                  </a:lnTo>
                  <a:lnTo>
                    <a:pt x="567" y="329"/>
                  </a:lnTo>
                  <a:lnTo>
                    <a:pt x="565" y="326"/>
                  </a:lnTo>
                  <a:lnTo>
                    <a:pt x="560" y="319"/>
                  </a:lnTo>
                  <a:lnTo>
                    <a:pt x="554" y="307"/>
                  </a:lnTo>
                  <a:lnTo>
                    <a:pt x="545" y="291"/>
                  </a:lnTo>
                  <a:lnTo>
                    <a:pt x="535" y="273"/>
                  </a:lnTo>
                  <a:lnTo>
                    <a:pt x="523" y="253"/>
                  </a:lnTo>
                  <a:lnTo>
                    <a:pt x="510" y="231"/>
                  </a:lnTo>
                  <a:lnTo>
                    <a:pt x="496" y="208"/>
                  </a:lnTo>
                  <a:lnTo>
                    <a:pt x="482" y="184"/>
                  </a:lnTo>
                  <a:lnTo>
                    <a:pt x="468" y="159"/>
                  </a:lnTo>
                  <a:lnTo>
                    <a:pt x="454" y="135"/>
                  </a:lnTo>
                  <a:lnTo>
                    <a:pt x="441" y="112"/>
                  </a:lnTo>
                  <a:lnTo>
                    <a:pt x="428" y="90"/>
                  </a:lnTo>
                  <a:lnTo>
                    <a:pt x="416" y="70"/>
                  </a:lnTo>
                  <a:lnTo>
                    <a:pt x="406" y="52"/>
                  </a:lnTo>
                  <a:lnTo>
                    <a:pt x="397" y="36"/>
                  </a:lnTo>
                  <a:lnTo>
                    <a:pt x="391" y="24"/>
                  </a:lnTo>
                  <a:lnTo>
                    <a:pt x="386" y="17"/>
                  </a:lnTo>
                  <a:lnTo>
                    <a:pt x="384" y="14"/>
                  </a:lnTo>
                  <a:close/>
                  <a:moveTo>
                    <a:pt x="194" y="14"/>
                  </a:moveTo>
                  <a:lnTo>
                    <a:pt x="193" y="17"/>
                  </a:lnTo>
                  <a:lnTo>
                    <a:pt x="188" y="24"/>
                  </a:lnTo>
                  <a:lnTo>
                    <a:pt x="182" y="36"/>
                  </a:lnTo>
                  <a:lnTo>
                    <a:pt x="173" y="52"/>
                  </a:lnTo>
                  <a:lnTo>
                    <a:pt x="163" y="70"/>
                  </a:lnTo>
                  <a:lnTo>
                    <a:pt x="151" y="90"/>
                  </a:lnTo>
                  <a:lnTo>
                    <a:pt x="138" y="112"/>
                  </a:lnTo>
                  <a:lnTo>
                    <a:pt x="125" y="135"/>
                  </a:lnTo>
                  <a:lnTo>
                    <a:pt x="111" y="159"/>
                  </a:lnTo>
                  <a:lnTo>
                    <a:pt x="97" y="184"/>
                  </a:lnTo>
                  <a:lnTo>
                    <a:pt x="83" y="208"/>
                  </a:lnTo>
                  <a:lnTo>
                    <a:pt x="69" y="231"/>
                  </a:lnTo>
                  <a:lnTo>
                    <a:pt x="57" y="253"/>
                  </a:lnTo>
                  <a:lnTo>
                    <a:pt x="45" y="273"/>
                  </a:lnTo>
                  <a:lnTo>
                    <a:pt x="35" y="291"/>
                  </a:lnTo>
                  <a:lnTo>
                    <a:pt x="26" y="307"/>
                  </a:lnTo>
                  <a:lnTo>
                    <a:pt x="19" y="319"/>
                  </a:lnTo>
                  <a:lnTo>
                    <a:pt x="15" y="326"/>
                  </a:lnTo>
                  <a:lnTo>
                    <a:pt x="13" y="329"/>
                  </a:lnTo>
                  <a:lnTo>
                    <a:pt x="192" y="329"/>
                  </a:lnTo>
                  <a:lnTo>
                    <a:pt x="193" y="327"/>
                  </a:lnTo>
                  <a:lnTo>
                    <a:pt x="197" y="320"/>
                  </a:lnTo>
                  <a:lnTo>
                    <a:pt x="203" y="310"/>
                  </a:lnTo>
                  <a:lnTo>
                    <a:pt x="210" y="296"/>
                  </a:lnTo>
                  <a:lnTo>
                    <a:pt x="219" y="282"/>
                  </a:lnTo>
                  <a:lnTo>
                    <a:pt x="229" y="265"/>
                  </a:lnTo>
                  <a:lnTo>
                    <a:pt x="239" y="249"/>
                  </a:lnTo>
                  <a:lnTo>
                    <a:pt x="248" y="232"/>
                  </a:lnTo>
                  <a:lnTo>
                    <a:pt x="258" y="216"/>
                  </a:lnTo>
                  <a:lnTo>
                    <a:pt x="266" y="201"/>
                  </a:lnTo>
                  <a:lnTo>
                    <a:pt x="273" y="188"/>
                  </a:lnTo>
                  <a:lnTo>
                    <a:pt x="279" y="178"/>
                  </a:lnTo>
                  <a:lnTo>
                    <a:pt x="283" y="172"/>
                  </a:lnTo>
                  <a:lnTo>
                    <a:pt x="285" y="169"/>
                  </a:lnTo>
                  <a:lnTo>
                    <a:pt x="283" y="167"/>
                  </a:lnTo>
                  <a:lnTo>
                    <a:pt x="280" y="160"/>
                  </a:lnTo>
                  <a:lnTo>
                    <a:pt x="274" y="151"/>
                  </a:lnTo>
                  <a:lnTo>
                    <a:pt x="267" y="139"/>
                  </a:lnTo>
                  <a:lnTo>
                    <a:pt x="259" y="124"/>
                  </a:lnTo>
                  <a:lnTo>
                    <a:pt x="250" y="109"/>
                  </a:lnTo>
                  <a:lnTo>
                    <a:pt x="241" y="93"/>
                  </a:lnTo>
                  <a:lnTo>
                    <a:pt x="231" y="77"/>
                  </a:lnTo>
                  <a:lnTo>
                    <a:pt x="222" y="61"/>
                  </a:lnTo>
                  <a:lnTo>
                    <a:pt x="213" y="47"/>
                  </a:lnTo>
                  <a:lnTo>
                    <a:pt x="206" y="33"/>
                  </a:lnTo>
                  <a:lnTo>
                    <a:pt x="200" y="23"/>
                  </a:lnTo>
                  <a:lnTo>
                    <a:pt x="196" y="17"/>
                  </a:lnTo>
                  <a:lnTo>
                    <a:pt x="194" y="14"/>
                  </a:lnTo>
                  <a:close/>
                  <a:moveTo>
                    <a:pt x="202" y="9"/>
                  </a:moveTo>
                  <a:lnTo>
                    <a:pt x="204" y="12"/>
                  </a:lnTo>
                  <a:lnTo>
                    <a:pt x="209" y="20"/>
                  </a:lnTo>
                  <a:lnTo>
                    <a:pt x="215" y="30"/>
                  </a:lnTo>
                  <a:lnTo>
                    <a:pt x="224" y="44"/>
                  </a:lnTo>
                  <a:lnTo>
                    <a:pt x="232" y="60"/>
                  </a:lnTo>
                  <a:lnTo>
                    <a:pt x="242" y="77"/>
                  </a:lnTo>
                  <a:lnTo>
                    <a:pt x="251" y="93"/>
                  </a:lnTo>
                  <a:lnTo>
                    <a:pt x="261" y="110"/>
                  </a:lnTo>
                  <a:lnTo>
                    <a:pt x="270" y="125"/>
                  </a:lnTo>
                  <a:lnTo>
                    <a:pt x="277" y="138"/>
                  </a:lnTo>
                  <a:lnTo>
                    <a:pt x="284" y="149"/>
                  </a:lnTo>
                  <a:lnTo>
                    <a:pt x="288" y="157"/>
                  </a:lnTo>
                  <a:lnTo>
                    <a:pt x="290" y="160"/>
                  </a:lnTo>
                  <a:lnTo>
                    <a:pt x="292" y="157"/>
                  </a:lnTo>
                  <a:lnTo>
                    <a:pt x="296" y="149"/>
                  </a:lnTo>
                  <a:lnTo>
                    <a:pt x="302" y="138"/>
                  </a:lnTo>
                  <a:lnTo>
                    <a:pt x="310" y="125"/>
                  </a:lnTo>
                  <a:lnTo>
                    <a:pt x="319" y="110"/>
                  </a:lnTo>
                  <a:lnTo>
                    <a:pt x="328" y="93"/>
                  </a:lnTo>
                  <a:lnTo>
                    <a:pt x="338" y="77"/>
                  </a:lnTo>
                  <a:lnTo>
                    <a:pt x="347" y="60"/>
                  </a:lnTo>
                  <a:lnTo>
                    <a:pt x="356" y="44"/>
                  </a:lnTo>
                  <a:lnTo>
                    <a:pt x="364" y="30"/>
                  </a:lnTo>
                  <a:lnTo>
                    <a:pt x="370" y="20"/>
                  </a:lnTo>
                  <a:lnTo>
                    <a:pt x="375" y="12"/>
                  </a:lnTo>
                  <a:lnTo>
                    <a:pt x="376" y="9"/>
                  </a:lnTo>
                  <a:lnTo>
                    <a:pt x="202" y="9"/>
                  </a:lnTo>
                  <a:close/>
                  <a:moveTo>
                    <a:pt x="192" y="0"/>
                  </a:moveTo>
                  <a:lnTo>
                    <a:pt x="387" y="0"/>
                  </a:lnTo>
                  <a:lnTo>
                    <a:pt x="580" y="334"/>
                  </a:lnTo>
                  <a:lnTo>
                    <a:pt x="482" y="502"/>
                  </a:lnTo>
                  <a:lnTo>
                    <a:pt x="97" y="502"/>
                  </a:lnTo>
                  <a:lnTo>
                    <a:pt x="0" y="334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A9B6C0B-D8E0-FBEC-188A-90B324FB88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7932" y="2651964"/>
              <a:ext cx="66258" cy="80456"/>
            </a:xfrm>
            <a:custGeom>
              <a:avLst/>
              <a:gdLst>
                <a:gd name="T0" fmla="*/ 0 w 84"/>
                <a:gd name="T1" fmla="*/ 0 h 101"/>
                <a:gd name="T2" fmla="*/ 25 w 84"/>
                <a:gd name="T3" fmla="*/ 0 h 101"/>
                <a:gd name="T4" fmla="*/ 53 w 84"/>
                <a:gd name="T5" fmla="*/ 48 h 101"/>
                <a:gd name="T6" fmla="*/ 66 w 84"/>
                <a:gd name="T7" fmla="*/ 72 h 101"/>
                <a:gd name="T8" fmla="*/ 66 w 84"/>
                <a:gd name="T9" fmla="*/ 60 h 101"/>
                <a:gd name="T10" fmla="*/ 65 w 84"/>
                <a:gd name="T11" fmla="*/ 45 h 101"/>
                <a:gd name="T12" fmla="*/ 65 w 84"/>
                <a:gd name="T13" fmla="*/ 32 h 101"/>
                <a:gd name="T14" fmla="*/ 65 w 84"/>
                <a:gd name="T15" fmla="*/ 0 h 101"/>
                <a:gd name="T16" fmla="*/ 84 w 84"/>
                <a:gd name="T17" fmla="*/ 0 h 101"/>
                <a:gd name="T18" fmla="*/ 84 w 84"/>
                <a:gd name="T19" fmla="*/ 101 h 101"/>
                <a:gd name="T20" fmla="*/ 58 w 84"/>
                <a:gd name="T21" fmla="*/ 101 h 101"/>
                <a:gd name="T22" fmla="*/ 29 w 84"/>
                <a:gd name="T23" fmla="*/ 50 h 101"/>
                <a:gd name="T24" fmla="*/ 23 w 84"/>
                <a:gd name="T25" fmla="*/ 39 h 101"/>
                <a:gd name="T26" fmla="*/ 18 w 84"/>
                <a:gd name="T27" fmla="*/ 28 h 101"/>
                <a:gd name="T28" fmla="*/ 18 w 84"/>
                <a:gd name="T29" fmla="*/ 39 h 101"/>
                <a:gd name="T30" fmla="*/ 19 w 84"/>
                <a:gd name="T31" fmla="*/ 52 h 101"/>
                <a:gd name="T32" fmla="*/ 19 w 84"/>
                <a:gd name="T33" fmla="*/ 65 h 101"/>
                <a:gd name="T34" fmla="*/ 19 w 84"/>
                <a:gd name="T35" fmla="*/ 101 h 101"/>
                <a:gd name="T36" fmla="*/ 0 w 84"/>
                <a:gd name="T37" fmla="*/ 101 h 101"/>
                <a:gd name="T38" fmla="*/ 0 w 84"/>
                <a:gd name="T39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101">
                  <a:moveTo>
                    <a:pt x="0" y="0"/>
                  </a:moveTo>
                  <a:lnTo>
                    <a:pt x="25" y="0"/>
                  </a:lnTo>
                  <a:lnTo>
                    <a:pt x="53" y="48"/>
                  </a:lnTo>
                  <a:lnTo>
                    <a:pt x="66" y="72"/>
                  </a:lnTo>
                  <a:lnTo>
                    <a:pt x="66" y="60"/>
                  </a:lnTo>
                  <a:lnTo>
                    <a:pt x="65" y="45"/>
                  </a:lnTo>
                  <a:lnTo>
                    <a:pt x="65" y="32"/>
                  </a:lnTo>
                  <a:lnTo>
                    <a:pt x="65" y="0"/>
                  </a:lnTo>
                  <a:lnTo>
                    <a:pt x="84" y="0"/>
                  </a:lnTo>
                  <a:lnTo>
                    <a:pt x="84" y="101"/>
                  </a:lnTo>
                  <a:lnTo>
                    <a:pt x="58" y="101"/>
                  </a:lnTo>
                  <a:lnTo>
                    <a:pt x="29" y="50"/>
                  </a:lnTo>
                  <a:lnTo>
                    <a:pt x="23" y="39"/>
                  </a:lnTo>
                  <a:lnTo>
                    <a:pt x="18" y="28"/>
                  </a:lnTo>
                  <a:lnTo>
                    <a:pt x="18" y="39"/>
                  </a:lnTo>
                  <a:lnTo>
                    <a:pt x="19" y="52"/>
                  </a:lnTo>
                  <a:lnTo>
                    <a:pt x="19" y="65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D34245F-91F6-675D-0161-975607FB4E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80754" y="2651964"/>
              <a:ext cx="73357" cy="80456"/>
            </a:xfrm>
            <a:custGeom>
              <a:avLst/>
              <a:gdLst>
                <a:gd name="T0" fmla="*/ 45 w 92"/>
                <a:gd name="T1" fmla="*/ 22 h 101"/>
                <a:gd name="T2" fmla="*/ 40 w 92"/>
                <a:gd name="T3" fmla="*/ 39 h 101"/>
                <a:gd name="T4" fmla="*/ 31 w 92"/>
                <a:gd name="T5" fmla="*/ 65 h 101"/>
                <a:gd name="T6" fmla="*/ 59 w 92"/>
                <a:gd name="T7" fmla="*/ 65 h 101"/>
                <a:gd name="T8" fmla="*/ 49 w 92"/>
                <a:gd name="T9" fmla="*/ 39 h 101"/>
                <a:gd name="T10" fmla="*/ 45 w 92"/>
                <a:gd name="T11" fmla="*/ 22 h 101"/>
                <a:gd name="T12" fmla="*/ 45 w 92"/>
                <a:gd name="T13" fmla="*/ 22 h 101"/>
                <a:gd name="T14" fmla="*/ 35 w 92"/>
                <a:gd name="T15" fmla="*/ 0 h 101"/>
                <a:gd name="T16" fmla="*/ 56 w 92"/>
                <a:gd name="T17" fmla="*/ 0 h 101"/>
                <a:gd name="T18" fmla="*/ 92 w 92"/>
                <a:gd name="T19" fmla="*/ 101 h 101"/>
                <a:gd name="T20" fmla="*/ 71 w 92"/>
                <a:gd name="T21" fmla="*/ 101 h 101"/>
                <a:gd name="T22" fmla="*/ 64 w 92"/>
                <a:gd name="T23" fmla="*/ 80 h 101"/>
                <a:gd name="T24" fmla="*/ 26 w 92"/>
                <a:gd name="T25" fmla="*/ 80 h 101"/>
                <a:gd name="T26" fmla="*/ 19 w 92"/>
                <a:gd name="T27" fmla="*/ 101 h 101"/>
                <a:gd name="T28" fmla="*/ 0 w 92"/>
                <a:gd name="T29" fmla="*/ 101 h 101"/>
                <a:gd name="T30" fmla="*/ 35 w 92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59" y="65"/>
                  </a:lnTo>
                  <a:lnTo>
                    <a:pt x="49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6" y="0"/>
                  </a:lnTo>
                  <a:lnTo>
                    <a:pt x="92" y="101"/>
                  </a:lnTo>
                  <a:lnTo>
                    <a:pt x="71" y="101"/>
                  </a:lnTo>
                  <a:lnTo>
                    <a:pt x="64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B80F258-676D-38DD-F768-1F70094005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8843" y="2651964"/>
              <a:ext cx="56792" cy="80456"/>
            </a:xfrm>
            <a:custGeom>
              <a:avLst/>
              <a:gdLst>
                <a:gd name="T0" fmla="*/ 0 w 71"/>
                <a:gd name="T1" fmla="*/ 0 h 101"/>
                <a:gd name="T2" fmla="*/ 71 w 71"/>
                <a:gd name="T3" fmla="*/ 0 h 101"/>
                <a:gd name="T4" fmla="*/ 71 w 71"/>
                <a:gd name="T5" fmla="*/ 17 h 101"/>
                <a:gd name="T6" fmla="*/ 46 w 71"/>
                <a:gd name="T7" fmla="*/ 17 h 101"/>
                <a:gd name="T8" fmla="*/ 46 w 71"/>
                <a:gd name="T9" fmla="*/ 101 h 101"/>
                <a:gd name="T10" fmla="*/ 26 w 71"/>
                <a:gd name="T11" fmla="*/ 101 h 101"/>
                <a:gd name="T12" fmla="*/ 26 w 71"/>
                <a:gd name="T13" fmla="*/ 17 h 101"/>
                <a:gd name="T14" fmla="*/ 0 w 71"/>
                <a:gd name="T15" fmla="*/ 17 h 101"/>
                <a:gd name="T16" fmla="*/ 0 w 7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1">
                  <a:moveTo>
                    <a:pt x="0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46" y="17"/>
                  </a:lnTo>
                  <a:lnTo>
                    <a:pt x="46" y="101"/>
                  </a:lnTo>
                  <a:lnTo>
                    <a:pt x="26" y="101"/>
                  </a:lnTo>
                  <a:lnTo>
                    <a:pt x="26" y="17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93FB4BC-8E86-BF21-E7DB-50A6AD93E4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2200" y="2651964"/>
              <a:ext cx="16564" cy="80456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8558D9F5-8DA3-2C55-EF2C-4E3C8B9372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67695" y="2651964"/>
              <a:ext cx="73357" cy="80456"/>
            </a:xfrm>
            <a:custGeom>
              <a:avLst/>
              <a:gdLst>
                <a:gd name="T0" fmla="*/ 47 w 94"/>
                <a:gd name="T1" fmla="*/ 17 h 104"/>
                <a:gd name="T2" fmla="*/ 39 w 94"/>
                <a:gd name="T3" fmla="*/ 18 h 104"/>
                <a:gd name="T4" fmla="*/ 32 w 94"/>
                <a:gd name="T5" fmla="*/ 22 h 104"/>
                <a:gd name="T6" fmla="*/ 26 w 94"/>
                <a:gd name="T7" fmla="*/ 29 h 104"/>
                <a:gd name="T8" fmla="*/ 22 w 94"/>
                <a:gd name="T9" fmla="*/ 39 h 104"/>
                <a:gd name="T10" fmla="*/ 21 w 94"/>
                <a:gd name="T11" fmla="*/ 51 h 104"/>
                <a:gd name="T12" fmla="*/ 22 w 94"/>
                <a:gd name="T13" fmla="*/ 63 h 104"/>
                <a:gd name="T14" fmla="*/ 25 w 94"/>
                <a:gd name="T15" fmla="*/ 72 h 104"/>
                <a:gd name="T16" fmla="*/ 30 w 94"/>
                <a:gd name="T17" fmla="*/ 80 h 104"/>
                <a:gd name="T18" fmla="*/ 37 w 94"/>
                <a:gd name="T19" fmla="*/ 84 h 104"/>
                <a:gd name="T20" fmla="*/ 47 w 94"/>
                <a:gd name="T21" fmla="*/ 86 h 104"/>
                <a:gd name="T22" fmla="*/ 55 w 94"/>
                <a:gd name="T23" fmla="*/ 85 h 104"/>
                <a:gd name="T24" fmla="*/ 62 w 94"/>
                <a:gd name="T25" fmla="*/ 81 h 104"/>
                <a:gd name="T26" fmla="*/ 68 w 94"/>
                <a:gd name="T27" fmla="*/ 74 h 104"/>
                <a:gd name="T28" fmla="*/ 72 w 94"/>
                <a:gd name="T29" fmla="*/ 65 h 104"/>
                <a:gd name="T30" fmla="*/ 74 w 94"/>
                <a:gd name="T31" fmla="*/ 52 h 104"/>
                <a:gd name="T32" fmla="*/ 72 w 94"/>
                <a:gd name="T33" fmla="*/ 37 h 104"/>
                <a:gd name="T34" fmla="*/ 67 w 94"/>
                <a:gd name="T35" fmla="*/ 26 h 104"/>
                <a:gd name="T36" fmla="*/ 59 w 94"/>
                <a:gd name="T37" fmla="*/ 19 h 104"/>
                <a:gd name="T38" fmla="*/ 47 w 94"/>
                <a:gd name="T39" fmla="*/ 17 h 104"/>
                <a:gd name="T40" fmla="*/ 49 w 94"/>
                <a:gd name="T41" fmla="*/ 0 h 104"/>
                <a:gd name="T42" fmla="*/ 62 w 94"/>
                <a:gd name="T43" fmla="*/ 1 h 104"/>
                <a:gd name="T44" fmla="*/ 73 w 94"/>
                <a:gd name="T45" fmla="*/ 5 h 104"/>
                <a:gd name="T46" fmla="*/ 82 w 94"/>
                <a:gd name="T47" fmla="*/ 12 h 104"/>
                <a:gd name="T48" fmla="*/ 89 w 94"/>
                <a:gd name="T49" fmla="*/ 22 h 104"/>
                <a:gd name="T50" fmla="*/ 93 w 94"/>
                <a:gd name="T51" fmla="*/ 34 h 104"/>
                <a:gd name="T52" fmla="*/ 94 w 94"/>
                <a:gd name="T53" fmla="*/ 50 h 104"/>
                <a:gd name="T54" fmla="*/ 93 w 94"/>
                <a:gd name="T55" fmla="*/ 66 h 104"/>
                <a:gd name="T56" fmla="*/ 88 w 94"/>
                <a:gd name="T57" fmla="*/ 79 h 104"/>
                <a:gd name="T58" fmla="*/ 80 w 94"/>
                <a:gd name="T59" fmla="*/ 89 h 104"/>
                <a:gd name="T60" fmla="*/ 70 w 94"/>
                <a:gd name="T61" fmla="*/ 97 h 104"/>
                <a:gd name="T62" fmla="*/ 59 w 94"/>
                <a:gd name="T63" fmla="*/ 102 h 104"/>
                <a:gd name="T64" fmla="*/ 46 w 94"/>
                <a:gd name="T65" fmla="*/ 104 h 104"/>
                <a:gd name="T66" fmla="*/ 32 w 94"/>
                <a:gd name="T67" fmla="*/ 102 h 104"/>
                <a:gd name="T68" fmla="*/ 20 w 94"/>
                <a:gd name="T69" fmla="*/ 97 h 104"/>
                <a:gd name="T70" fmla="*/ 11 w 94"/>
                <a:gd name="T71" fmla="*/ 90 h 104"/>
                <a:gd name="T72" fmla="*/ 5 w 94"/>
                <a:gd name="T73" fmla="*/ 80 h 104"/>
                <a:gd name="T74" fmla="*/ 1 w 94"/>
                <a:gd name="T75" fmla="*/ 67 h 104"/>
                <a:gd name="T76" fmla="*/ 0 w 94"/>
                <a:gd name="T77" fmla="*/ 53 h 104"/>
                <a:gd name="T78" fmla="*/ 2 w 94"/>
                <a:gd name="T79" fmla="*/ 37 h 104"/>
                <a:gd name="T80" fmla="*/ 7 w 94"/>
                <a:gd name="T81" fmla="*/ 24 h 104"/>
                <a:gd name="T82" fmla="*/ 15 w 94"/>
                <a:gd name="T83" fmla="*/ 14 h 104"/>
                <a:gd name="T84" fmla="*/ 24 w 94"/>
                <a:gd name="T85" fmla="*/ 6 h 104"/>
                <a:gd name="T86" fmla="*/ 36 w 94"/>
                <a:gd name="T87" fmla="*/ 1 h 104"/>
                <a:gd name="T88" fmla="*/ 49 w 94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1" y="51"/>
                  </a:lnTo>
                  <a:lnTo>
                    <a:pt x="22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7" y="84"/>
                  </a:lnTo>
                  <a:lnTo>
                    <a:pt x="47" y="86"/>
                  </a:lnTo>
                  <a:lnTo>
                    <a:pt x="55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2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9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2" y="1"/>
                  </a:lnTo>
                  <a:lnTo>
                    <a:pt x="73" y="5"/>
                  </a:lnTo>
                  <a:lnTo>
                    <a:pt x="82" y="12"/>
                  </a:lnTo>
                  <a:lnTo>
                    <a:pt x="89" y="22"/>
                  </a:lnTo>
                  <a:lnTo>
                    <a:pt x="93" y="34"/>
                  </a:lnTo>
                  <a:lnTo>
                    <a:pt x="94" y="50"/>
                  </a:lnTo>
                  <a:lnTo>
                    <a:pt x="93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9" y="102"/>
                  </a:lnTo>
                  <a:lnTo>
                    <a:pt x="46" y="104"/>
                  </a:lnTo>
                  <a:lnTo>
                    <a:pt x="32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5" y="80"/>
                  </a:lnTo>
                  <a:lnTo>
                    <a:pt x="1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5" y="14"/>
                  </a:lnTo>
                  <a:lnTo>
                    <a:pt x="24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76A1F83F-2FA7-029D-A639-6622C64386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616" y="2651964"/>
              <a:ext cx="66258" cy="80456"/>
            </a:xfrm>
            <a:custGeom>
              <a:avLst/>
              <a:gdLst>
                <a:gd name="T0" fmla="*/ 0 w 83"/>
                <a:gd name="T1" fmla="*/ 0 h 101"/>
                <a:gd name="T2" fmla="*/ 25 w 83"/>
                <a:gd name="T3" fmla="*/ 0 h 101"/>
                <a:gd name="T4" fmla="*/ 53 w 83"/>
                <a:gd name="T5" fmla="*/ 48 h 101"/>
                <a:gd name="T6" fmla="*/ 65 w 83"/>
                <a:gd name="T7" fmla="*/ 72 h 101"/>
                <a:gd name="T8" fmla="*/ 65 w 83"/>
                <a:gd name="T9" fmla="*/ 60 h 101"/>
                <a:gd name="T10" fmla="*/ 64 w 83"/>
                <a:gd name="T11" fmla="*/ 45 h 101"/>
                <a:gd name="T12" fmla="*/ 64 w 83"/>
                <a:gd name="T13" fmla="*/ 32 h 101"/>
                <a:gd name="T14" fmla="*/ 64 w 83"/>
                <a:gd name="T15" fmla="*/ 0 h 101"/>
                <a:gd name="T16" fmla="*/ 83 w 83"/>
                <a:gd name="T17" fmla="*/ 0 h 101"/>
                <a:gd name="T18" fmla="*/ 83 w 83"/>
                <a:gd name="T19" fmla="*/ 101 h 101"/>
                <a:gd name="T20" fmla="*/ 58 w 83"/>
                <a:gd name="T21" fmla="*/ 101 h 101"/>
                <a:gd name="T22" fmla="*/ 29 w 83"/>
                <a:gd name="T23" fmla="*/ 50 h 101"/>
                <a:gd name="T24" fmla="*/ 18 w 83"/>
                <a:gd name="T25" fmla="*/ 28 h 101"/>
                <a:gd name="T26" fmla="*/ 18 w 83"/>
                <a:gd name="T27" fmla="*/ 39 h 101"/>
                <a:gd name="T28" fmla="*/ 19 w 83"/>
                <a:gd name="T29" fmla="*/ 52 h 101"/>
                <a:gd name="T30" fmla="*/ 19 w 83"/>
                <a:gd name="T31" fmla="*/ 65 h 101"/>
                <a:gd name="T32" fmla="*/ 19 w 83"/>
                <a:gd name="T33" fmla="*/ 101 h 101"/>
                <a:gd name="T34" fmla="*/ 0 w 83"/>
                <a:gd name="T35" fmla="*/ 101 h 101"/>
                <a:gd name="T36" fmla="*/ 0 w 83"/>
                <a:gd name="T3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3" h="101">
                  <a:moveTo>
                    <a:pt x="0" y="0"/>
                  </a:moveTo>
                  <a:lnTo>
                    <a:pt x="25" y="0"/>
                  </a:lnTo>
                  <a:lnTo>
                    <a:pt x="53" y="48"/>
                  </a:lnTo>
                  <a:lnTo>
                    <a:pt x="65" y="72"/>
                  </a:lnTo>
                  <a:lnTo>
                    <a:pt x="65" y="60"/>
                  </a:lnTo>
                  <a:lnTo>
                    <a:pt x="64" y="45"/>
                  </a:lnTo>
                  <a:lnTo>
                    <a:pt x="64" y="32"/>
                  </a:lnTo>
                  <a:lnTo>
                    <a:pt x="64" y="0"/>
                  </a:lnTo>
                  <a:lnTo>
                    <a:pt x="83" y="0"/>
                  </a:lnTo>
                  <a:lnTo>
                    <a:pt x="83" y="101"/>
                  </a:lnTo>
                  <a:lnTo>
                    <a:pt x="58" y="101"/>
                  </a:lnTo>
                  <a:lnTo>
                    <a:pt x="29" y="50"/>
                  </a:lnTo>
                  <a:lnTo>
                    <a:pt x="18" y="28"/>
                  </a:lnTo>
                  <a:lnTo>
                    <a:pt x="18" y="39"/>
                  </a:lnTo>
                  <a:lnTo>
                    <a:pt x="19" y="52"/>
                  </a:lnTo>
                  <a:lnTo>
                    <a:pt x="19" y="65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1B924EC1-D62D-244C-1910-578F30F44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40438" y="2651964"/>
              <a:ext cx="73357" cy="80456"/>
            </a:xfrm>
            <a:custGeom>
              <a:avLst/>
              <a:gdLst>
                <a:gd name="T0" fmla="*/ 45 w 93"/>
                <a:gd name="T1" fmla="*/ 22 h 101"/>
                <a:gd name="T2" fmla="*/ 40 w 93"/>
                <a:gd name="T3" fmla="*/ 39 h 101"/>
                <a:gd name="T4" fmla="*/ 31 w 93"/>
                <a:gd name="T5" fmla="*/ 65 h 101"/>
                <a:gd name="T6" fmla="*/ 60 w 93"/>
                <a:gd name="T7" fmla="*/ 65 h 101"/>
                <a:gd name="T8" fmla="*/ 49 w 93"/>
                <a:gd name="T9" fmla="*/ 39 h 101"/>
                <a:gd name="T10" fmla="*/ 45 w 93"/>
                <a:gd name="T11" fmla="*/ 22 h 101"/>
                <a:gd name="T12" fmla="*/ 45 w 93"/>
                <a:gd name="T13" fmla="*/ 22 h 101"/>
                <a:gd name="T14" fmla="*/ 35 w 93"/>
                <a:gd name="T15" fmla="*/ 0 h 101"/>
                <a:gd name="T16" fmla="*/ 57 w 93"/>
                <a:gd name="T17" fmla="*/ 0 h 101"/>
                <a:gd name="T18" fmla="*/ 93 w 93"/>
                <a:gd name="T19" fmla="*/ 101 h 101"/>
                <a:gd name="T20" fmla="*/ 72 w 93"/>
                <a:gd name="T21" fmla="*/ 101 h 101"/>
                <a:gd name="T22" fmla="*/ 65 w 93"/>
                <a:gd name="T23" fmla="*/ 80 h 101"/>
                <a:gd name="T24" fmla="*/ 26 w 93"/>
                <a:gd name="T25" fmla="*/ 80 h 101"/>
                <a:gd name="T26" fmla="*/ 19 w 93"/>
                <a:gd name="T27" fmla="*/ 101 h 101"/>
                <a:gd name="T28" fmla="*/ 0 w 93"/>
                <a:gd name="T29" fmla="*/ 101 h 101"/>
                <a:gd name="T30" fmla="*/ 35 w 93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60" y="65"/>
                  </a:lnTo>
                  <a:lnTo>
                    <a:pt x="49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3" y="101"/>
                  </a:lnTo>
                  <a:lnTo>
                    <a:pt x="72" y="101"/>
                  </a:lnTo>
                  <a:lnTo>
                    <a:pt x="65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7E569B6-DF89-6FCC-1D71-EEAB95E1C2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0359" y="2651964"/>
              <a:ext cx="42594" cy="80456"/>
            </a:xfrm>
            <a:custGeom>
              <a:avLst/>
              <a:gdLst>
                <a:gd name="T0" fmla="*/ 0 w 52"/>
                <a:gd name="T1" fmla="*/ 0 h 101"/>
                <a:gd name="T2" fmla="*/ 19 w 52"/>
                <a:gd name="T3" fmla="*/ 0 h 101"/>
                <a:gd name="T4" fmla="*/ 19 w 52"/>
                <a:gd name="T5" fmla="*/ 84 h 101"/>
                <a:gd name="T6" fmla="*/ 52 w 52"/>
                <a:gd name="T7" fmla="*/ 84 h 101"/>
                <a:gd name="T8" fmla="*/ 52 w 52"/>
                <a:gd name="T9" fmla="*/ 101 h 101"/>
                <a:gd name="T10" fmla="*/ 0 w 52"/>
                <a:gd name="T11" fmla="*/ 101 h 101"/>
                <a:gd name="T12" fmla="*/ 0 w 52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01">
                  <a:moveTo>
                    <a:pt x="0" y="0"/>
                  </a:moveTo>
                  <a:lnTo>
                    <a:pt x="19" y="0"/>
                  </a:lnTo>
                  <a:lnTo>
                    <a:pt x="19" y="84"/>
                  </a:lnTo>
                  <a:lnTo>
                    <a:pt x="52" y="84"/>
                  </a:lnTo>
                  <a:lnTo>
                    <a:pt x="52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E8D1774-4E0C-F3E6-24B8-B74121382F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280" y="2651964"/>
              <a:ext cx="42594" cy="80456"/>
            </a:xfrm>
            <a:custGeom>
              <a:avLst/>
              <a:gdLst>
                <a:gd name="T0" fmla="*/ 0 w 52"/>
                <a:gd name="T1" fmla="*/ 0 h 101"/>
                <a:gd name="T2" fmla="*/ 19 w 52"/>
                <a:gd name="T3" fmla="*/ 0 h 101"/>
                <a:gd name="T4" fmla="*/ 19 w 52"/>
                <a:gd name="T5" fmla="*/ 84 h 101"/>
                <a:gd name="T6" fmla="*/ 52 w 52"/>
                <a:gd name="T7" fmla="*/ 84 h 101"/>
                <a:gd name="T8" fmla="*/ 52 w 52"/>
                <a:gd name="T9" fmla="*/ 101 h 101"/>
                <a:gd name="T10" fmla="*/ 0 w 52"/>
                <a:gd name="T11" fmla="*/ 101 h 101"/>
                <a:gd name="T12" fmla="*/ 0 w 52"/>
                <a:gd name="T13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01">
                  <a:moveTo>
                    <a:pt x="0" y="0"/>
                  </a:moveTo>
                  <a:lnTo>
                    <a:pt x="19" y="0"/>
                  </a:lnTo>
                  <a:lnTo>
                    <a:pt x="19" y="84"/>
                  </a:lnTo>
                  <a:lnTo>
                    <a:pt x="52" y="84"/>
                  </a:lnTo>
                  <a:lnTo>
                    <a:pt x="52" y="101"/>
                  </a:lnTo>
                  <a:lnTo>
                    <a:pt x="0" y="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8B4D9F1-53D7-1C4F-12DF-A312FAD3F7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439" y="2651964"/>
              <a:ext cx="73357" cy="80456"/>
            </a:xfrm>
            <a:custGeom>
              <a:avLst/>
              <a:gdLst>
                <a:gd name="T0" fmla="*/ 46 w 93"/>
                <a:gd name="T1" fmla="*/ 22 h 101"/>
                <a:gd name="T2" fmla="*/ 41 w 93"/>
                <a:gd name="T3" fmla="*/ 39 h 101"/>
                <a:gd name="T4" fmla="*/ 32 w 93"/>
                <a:gd name="T5" fmla="*/ 65 h 101"/>
                <a:gd name="T6" fmla="*/ 60 w 93"/>
                <a:gd name="T7" fmla="*/ 65 h 101"/>
                <a:gd name="T8" fmla="*/ 50 w 93"/>
                <a:gd name="T9" fmla="*/ 39 h 101"/>
                <a:gd name="T10" fmla="*/ 46 w 93"/>
                <a:gd name="T11" fmla="*/ 22 h 101"/>
                <a:gd name="T12" fmla="*/ 46 w 93"/>
                <a:gd name="T13" fmla="*/ 22 h 101"/>
                <a:gd name="T14" fmla="*/ 35 w 93"/>
                <a:gd name="T15" fmla="*/ 0 h 101"/>
                <a:gd name="T16" fmla="*/ 57 w 93"/>
                <a:gd name="T17" fmla="*/ 0 h 101"/>
                <a:gd name="T18" fmla="*/ 93 w 93"/>
                <a:gd name="T19" fmla="*/ 101 h 101"/>
                <a:gd name="T20" fmla="*/ 72 w 93"/>
                <a:gd name="T21" fmla="*/ 101 h 101"/>
                <a:gd name="T22" fmla="*/ 65 w 93"/>
                <a:gd name="T23" fmla="*/ 80 h 101"/>
                <a:gd name="T24" fmla="*/ 26 w 93"/>
                <a:gd name="T25" fmla="*/ 80 h 101"/>
                <a:gd name="T26" fmla="*/ 19 w 93"/>
                <a:gd name="T27" fmla="*/ 101 h 101"/>
                <a:gd name="T28" fmla="*/ 0 w 93"/>
                <a:gd name="T29" fmla="*/ 101 h 101"/>
                <a:gd name="T30" fmla="*/ 35 w 93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3" h="101">
                  <a:moveTo>
                    <a:pt x="46" y="22"/>
                  </a:moveTo>
                  <a:lnTo>
                    <a:pt x="41" y="39"/>
                  </a:lnTo>
                  <a:lnTo>
                    <a:pt x="32" y="65"/>
                  </a:lnTo>
                  <a:lnTo>
                    <a:pt x="60" y="65"/>
                  </a:lnTo>
                  <a:lnTo>
                    <a:pt x="50" y="39"/>
                  </a:lnTo>
                  <a:lnTo>
                    <a:pt x="46" y="22"/>
                  </a:lnTo>
                  <a:lnTo>
                    <a:pt x="46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3" y="101"/>
                  </a:lnTo>
                  <a:lnTo>
                    <a:pt x="72" y="101"/>
                  </a:lnTo>
                  <a:lnTo>
                    <a:pt x="65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DDF51265-9C31-4D79-2138-F19670D244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69360" y="2651964"/>
              <a:ext cx="54426" cy="80456"/>
            </a:xfrm>
            <a:custGeom>
              <a:avLst/>
              <a:gdLst>
                <a:gd name="T0" fmla="*/ 28 w 70"/>
                <a:gd name="T1" fmla="*/ 56 h 101"/>
                <a:gd name="T2" fmla="*/ 26 w 70"/>
                <a:gd name="T3" fmla="*/ 56 h 101"/>
                <a:gd name="T4" fmla="*/ 24 w 70"/>
                <a:gd name="T5" fmla="*/ 56 h 101"/>
                <a:gd name="T6" fmla="*/ 22 w 70"/>
                <a:gd name="T7" fmla="*/ 57 h 101"/>
                <a:gd name="T8" fmla="*/ 20 w 70"/>
                <a:gd name="T9" fmla="*/ 57 h 101"/>
                <a:gd name="T10" fmla="*/ 20 w 70"/>
                <a:gd name="T11" fmla="*/ 85 h 101"/>
                <a:gd name="T12" fmla="*/ 22 w 70"/>
                <a:gd name="T13" fmla="*/ 85 h 101"/>
                <a:gd name="T14" fmla="*/ 26 w 70"/>
                <a:gd name="T15" fmla="*/ 85 h 101"/>
                <a:gd name="T16" fmla="*/ 30 w 70"/>
                <a:gd name="T17" fmla="*/ 85 h 101"/>
                <a:gd name="T18" fmla="*/ 38 w 70"/>
                <a:gd name="T19" fmla="*/ 84 h 101"/>
                <a:gd name="T20" fmla="*/ 44 w 70"/>
                <a:gd name="T21" fmla="*/ 81 h 101"/>
                <a:gd name="T22" fmla="*/ 48 w 70"/>
                <a:gd name="T23" fmla="*/ 77 h 101"/>
                <a:gd name="T24" fmla="*/ 49 w 70"/>
                <a:gd name="T25" fmla="*/ 70 h 101"/>
                <a:gd name="T26" fmla="*/ 47 w 70"/>
                <a:gd name="T27" fmla="*/ 64 h 101"/>
                <a:gd name="T28" fmla="*/ 43 w 70"/>
                <a:gd name="T29" fmla="*/ 60 h 101"/>
                <a:gd name="T30" fmla="*/ 37 w 70"/>
                <a:gd name="T31" fmla="*/ 57 h 101"/>
                <a:gd name="T32" fmla="*/ 28 w 70"/>
                <a:gd name="T33" fmla="*/ 56 h 101"/>
                <a:gd name="T34" fmla="*/ 31 w 70"/>
                <a:gd name="T35" fmla="*/ 15 h 101"/>
                <a:gd name="T36" fmla="*/ 25 w 70"/>
                <a:gd name="T37" fmla="*/ 15 h 101"/>
                <a:gd name="T38" fmla="*/ 20 w 70"/>
                <a:gd name="T39" fmla="*/ 16 h 101"/>
                <a:gd name="T40" fmla="*/ 20 w 70"/>
                <a:gd name="T41" fmla="*/ 42 h 101"/>
                <a:gd name="T42" fmla="*/ 23 w 70"/>
                <a:gd name="T43" fmla="*/ 42 h 101"/>
                <a:gd name="T44" fmla="*/ 27 w 70"/>
                <a:gd name="T45" fmla="*/ 42 h 101"/>
                <a:gd name="T46" fmla="*/ 38 w 70"/>
                <a:gd name="T47" fmla="*/ 40 h 101"/>
                <a:gd name="T48" fmla="*/ 45 w 70"/>
                <a:gd name="T49" fmla="*/ 35 h 101"/>
                <a:gd name="T50" fmla="*/ 47 w 70"/>
                <a:gd name="T51" fmla="*/ 28 h 101"/>
                <a:gd name="T52" fmla="*/ 46 w 70"/>
                <a:gd name="T53" fmla="*/ 23 h 101"/>
                <a:gd name="T54" fmla="*/ 44 w 70"/>
                <a:gd name="T55" fmla="*/ 19 h 101"/>
                <a:gd name="T56" fmla="*/ 39 w 70"/>
                <a:gd name="T57" fmla="*/ 16 h 101"/>
                <a:gd name="T58" fmla="*/ 31 w 70"/>
                <a:gd name="T59" fmla="*/ 15 h 101"/>
                <a:gd name="T60" fmla="*/ 34 w 70"/>
                <a:gd name="T61" fmla="*/ 0 h 101"/>
                <a:gd name="T62" fmla="*/ 48 w 70"/>
                <a:gd name="T63" fmla="*/ 1 h 101"/>
                <a:gd name="T64" fmla="*/ 59 w 70"/>
                <a:gd name="T65" fmla="*/ 6 h 101"/>
                <a:gd name="T66" fmla="*/ 65 w 70"/>
                <a:gd name="T67" fmla="*/ 14 h 101"/>
                <a:gd name="T68" fmla="*/ 68 w 70"/>
                <a:gd name="T69" fmla="*/ 25 h 101"/>
                <a:gd name="T70" fmla="*/ 66 w 70"/>
                <a:gd name="T71" fmla="*/ 34 h 101"/>
                <a:gd name="T72" fmla="*/ 60 w 70"/>
                <a:gd name="T73" fmla="*/ 42 h 101"/>
                <a:gd name="T74" fmla="*/ 52 w 70"/>
                <a:gd name="T75" fmla="*/ 47 h 101"/>
                <a:gd name="T76" fmla="*/ 52 w 70"/>
                <a:gd name="T77" fmla="*/ 47 h 101"/>
                <a:gd name="T78" fmla="*/ 60 w 70"/>
                <a:gd name="T79" fmla="*/ 51 h 101"/>
                <a:gd name="T80" fmla="*/ 65 w 70"/>
                <a:gd name="T81" fmla="*/ 56 h 101"/>
                <a:gd name="T82" fmla="*/ 68 w 70"/>
                <a:gd name="T83" fmla="*/ 62 h 101"/>
                <a:gd name="T84" fmla="*/ 70 w 70"/>
                <a:gd name="T85" fmla="*/ 70 h 101"/>
                <a:gd name="T86" fmla="*/ 69 w 70"/>
                <a:gd name="T87" fmla="*/ 77 h 101"/>
                <a:gd name="T88" fmla="*/ 66 w 70"/>
                <a:gd name="T89" fmla="*/ 85 h 101"/>
                <a:gd name="T90" fmla="*/ 61 w 70"/>
                <a:gd name="T91" fmla="*/ 91 h 101"/>
                <a:gd name="T92" fmla="*/ 53 w 70"/>
                <a:gd name="T93" fmla="*/ 96 h 101"/>
                <a:gd name="T94" fmla="*/ 43 w 70"/>
                <a:gd name="T95" fmla="*/ 100 h 101"/>
                <a:gd name="T96" fmla="*/ 29 w 70"/>
                <a:gd name="T97" fmla="*/ 101 h 101"/>
                <a:gd name="T98" fmla="*/ 17 w 70"/>
                <a:gd name="T99" fmla="*/ 101 h 101"/>
                <a:gd name="T100" fmla="*/ 0 w 70"/>
                <a:gd name="T101" fmla="*/ 101 h 101"/>
                <a:gd name="T102" fmla="*/ 0 w 70"/>
                <a:gd name="T103" fmla="*/ 0 h 101"/>
                <a:gd name="T104" fmla="*/ 16 w 70"/>
                <a:gd name="T105" fmla="*/ 0 h 101"/>
                <a:gd name="T106" fmla="*/ 34 w 70"/>
                <a:gd name="T10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70" h="101">
                  <a:moveTo>
                    <a:pt x="28" y="56"/>
                  </a:moveTo>
                  <a:lnTo>
                    <a:pt x="26" y="56"/>
                  </a:lnTo>
                  <a:lnTo>
                    <a:pt x="24" y="56"/>
                  </a:lnTo>
                  <a:lnTo>
                    <a:pt x="22" y="57"/>
                  </a:lnTo>
                  <a:lnTo>
                    <a:pt x="20" y="57"/>
                  </a:lnTo>
                  <a:lnTo>
                    <a:pt x="20" y="85"/>
                  </a:lnTo>
                  <a:lnTo>
                    <a:pt x="22" y="85"/>
                  </a:lnTo>
                  <a:lnTo>
                    <a:pt x="26" y="85"/>
                  </a:lnTo>
                  <a:lnTo>
                    <a:pt x="30" y="85"/>
                  </a:lnTo>
                  <a:lnTo>
                    <a:pt x="38" y="84"/>
                  </a:lnTo>
                  <a:lnTo>
                    <a:pt x="44" y="81"/>
                  </a:lnTo>
                  <a:lnTo>
                    <a:pt x="48" y="77"/>
                  </a:lnTo>
                  <a:lnTo>
                    <a:pt x="49" y="70"/>
                  </a:lnTo>
                  <a:lnTo>
                    <a:pt x="47" y="64"/>
                  </a:lnTo>
                  <a:lnTo>
                    <a:pt x="43" y="60"/>
                  </a:lnTo>
                  <a:lnTo>
                    <a:pt x="37" y="57"/>
                  </a:lnTo>
                  <a:lnTo>
                    <a:pt x="28" y="56"/>
                  </a:lnTo>
                  <a:close/>
                  <a:moveTo>
                    <a:pt x="31" y="15"/>
                  </a:moveTo>
                  <a:lnTo>
                    <a:pt x="25" y="15"/>
                  </a:lnTo>
                  <a:lnTo>
                    <a:pt x="20" y="16"/>
                  </a:lnTo>
                  <a:lnTo>
                    <a:pt x="20" y="42"/>
                  </a:lnTo>
                  <a:lnTo>
                    <a:pt x="23" y="42"/>
                  </a:lnTo>
                  <a:lnTo>
                    <a:pt x="27" y="42"/>
                  </a:lnTo>
                  <a:lnTo>
                    <a:pt x="38" y="40"/>
                  </a:lnTo>
                  <a:lnTo>
                    <a:pt x="45" y="35"/>
                  </a:lnTo>
                  <a:lnTo>
                    <a:pt x="47" y="28"/>
                  </a:lnTo>
                  <a:lnTo>
                    <a:pt x="46" y="23"/>
                  </a:lnTo>
                  <a:lnTo>
                    <a:pt x="44" y="19"/>
                  </a:lnTo>
                  <a:lnTo>
                    <a:pt x="39" y="16"/>
                  </a:lnTo>
                  <a:lnTo>
                    <a:pt x="31" y="15"/>
                  </a:lnTo>
                  <a:close/>
                  <a:moveTo>
                    <a:pt x="34" y="0"/>
                  </a:moveTo>
                  <a:lnTo>
                    <a:pt x="48" y="1"/>
                  </a:lnTo>
                  <a:lnTo>
                    <a:pt x="59" y="6"/>
                  </a:lnTo>
                  <a:lnTo>
                    <a:pt x="65" y="14"/>
                  </a:lnTo>
                  <a:lnTo>
                    <a:pt x="68" y="25"/>
                  </a:lnTo>
                  <a:lnTo>
                    <a:pt x="66" y="34"/>
                  </a:lnTo>
                  <a:lnTo>
                    <a:pt x="60" y="42"/>
                  </a:lnTo>
                  <a:lnTo>
                    <a:pt x="52" y="47"/>
                  </a:lnTo>
                  <a:lnTo>
                    <a:pt x="52" y="47"/>
                  </a:lnTo>
                  <a:lnTo>
                    <a:pt x="60" y="51"/>
                  </a:lnTo>
                  <a:lnTo>
                    <a:pt x="65" y="56"/>
                  </a:lnTo>
                  <a:lnTo>
                    <a:pt x="68" y="62"/>
                  </a:lnTo>
                  <a:lnTo>
                    <a:pt x="70" y="70"/>
                  </a:lnTo>
                  <a:lnTo>
                    <a:pt x="69" y="77"/>
                  </a:lnTo>
                  <a:lnTo>
                    <a:pt x="66" y="85"/>
                  </a:lnTo>
                  <a:lnTo>
                    <a:pt x="61" y="91"/>
                  </a:lnTo>
                  <a:lnTo>
                    <a:pt x="53" y="96"/>
                  </a:lnTo>
                  <a:lnTo>
                    <a:pt x="43" y="100"/>
                  </a:lnTo>
                  <a:lnTo>
                    <a:pt x="29" y="101"/>
                  </a:lnTo>
                  <a:lnTo>
                    <a:pt x="17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6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6E538D9-F0E9-42CF-5DCB-3D4EBD4CCA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40350" y="2651964"/>
              <a:ext cx="73357" cy="80456"/>
            </a:xfrm>
            <a:custGeom>
              <a:avLst/>
              <a:gdLst>
                <a:gd name="T0" fmla="*/ 47 w 94"/>
                <a:gd name="T1" fmla="*/ 17 h 104"/>
                <a:gd name="T2" fmla="*/ 39 w 94"/>
                <a:gd name="T3" fmla="*/ 18 h 104"/>
                <a:gd name="T4" fmla="*/ 32 w 94"/>
                <a:gd name="T5" fmla="*/ 22 h 104"/>
                <a:gd name="T6" fmla="*/ 26 w 94"/>
                <a:gd name="T7" fmla="*/ 29 h 104"/>
                <a:gd name="T8" fmla="*/ 22 w 94"/>
                <a:gd name="T9" fmla="*/ 39 h 104"/>
                <a:gd name="T10" fmla="*/ 20 w 94"/>
                <a:gd name="T11" fmla="*/ 51 h 104"/>
                <a:gd name="T12" fmla="*/ 21 w 94"/>
                <a:gd name="T13" fmla="*/ 63 h 104"/>
                <a:gd name="T14" fmla="*/ 25 w 94"/>
                <a:gd name="T15" fmla="*/ 72 h 104"/>
                <a:gd name="T16" fmla="*/ 30 w 94"/>
                <a:gd name="T17" fmla="*/ 80 h 104"/>
                <a:gd name="T18" fmla="*/ 37 w 94"/>
                <a:gd name="T19" fmla="*/ 84 h 104"/>
                <a:gd name="T20" fmla="*/ 47 w 94"/>
                <a:gd name="T21" fmla="*/ 86 h 104"/>
                <a:gd name="T22" fmla="*/ 54 w 94"/>
                <a:gd name="T23" fmla="*/ 85 h 104"/>
                <a:gd name="T24" fmla="*/ 62 w 94"/>
                <a:gd name="T25" fmla="*/ 81 h 104"/>
                <a:gd name="T26" fmla="*/ 68 w 94"/>
                <a:gd name="T27" fmla="*/ 74 h 104"/>
                <a:gd name="T28" fmla="*/ 72 w 94"/>
                <a:gd name="T29" fmla="*/ 65 h 104"/>
                <a:gd name="T30" fmla="*/ 74 w 94"/>
                <a:gd name="T31" fmla="*/ 52 h 104"/>
                <a:gd name="T32" fmla="*/ 72 w 94"/>
                <a:gd name="T33" fmla="*/ 37 h 104"/>
                <a:gd name="T34" fmla="*/ 67 w 94"/>
                <a:gd name="T35" fmla="*/ 26 h 104"/>
                <a:gd name="T36" fmla="*/ 58 w 94"/>
                <a:gd name="T37" fmla="*/ 19 h 104"/>
                <a:gd name="T38" fmla="*/ 47 w 94"/>
                <a:gd name="T39" fmla="*/ 17 h 104"/>
                <a:gd name="T40" fmla="*/ 49 w 94"/>
                <a:gd name="T41" fmla="*/ 0 h 104"/>
                <a:gd name="T42" fmla="*/ 61 w 94"/>
                <a:gd name="T43" fmla="*/ 1 h 104"/>
                <a:gd name="T44" fmla="*/ 72 w 94"/>
                <a:gd name="T45" fmla="*/ 5 h 104"/>
                <a:gd name="T46" fmla="*/ 81 w 94"/>
                <a:gd name="T47" fmla="*/ 12 h 104"/>
                <a:gd name="T48" fmla="*/ 88 w 94"/>
                <a:gd name="T49" fmla="*/ 22 h 104"/>
                <a:gd name="T50" fmla="*/ 93 w 94"/>
                <a:gd name="T51" fmla="*/ 34 h 104"/>
                <a:gd name="T52" fmla="*/ 94 w 94"/>
                <a:gd name="T53" fmla="*/ 50 h 104"/>
                <a:gd name="T54" fmla="*/ 92 w 94"/>
                <a:gd name="T55" fmla="*/ 66 h 104"/>
                <a:gd name="T56" fmla="*/ 88 w 94"/>
                <a:gd name="T57" fmla="*/ 79 h 104"/>
                <a:gd name="T58" fmla="*/ 80 w 94"/>
                <a:gd name="T59" fmla="*/ 89 h 104"/>
                <a:gd name="T60" fmla="*/ 70 w 94"/>
                <a:gd name="T61" fmla="*/ 97 h 104"/>
                <a:gd name="T62" fmla="*/ 58 w 94"/>
                <a:gd name="T63" fmla="*/ 102 h 104"/>
                <a:gd name="T64" fmla="*/ 45 w 94"/>
                <a:gd name="T65" fmla="*/ 104 h 104"/>
                <a:gd name="T66" fmla="*/ 31 w 94"/>
                <a:gd name="T67" fmla="*/ 102 h 104"/>
                <a:gd name="T68" fmla="*/ 20 w 94"/>
                <a:gd name="T69" fmla="*/ 97 h 104"/>
                <a:gd name="T70" fmla="*/ 11 w 94"/>
                <a:gd name="T71" fmla="*/ 90 h 104"/>
                <a:gd name="T72" fmla="*/ 5 w 94"/>
                <a:gd name="T73" fmla="*/ 80 h 104"/>
                <a:gd name="T74" fmla="*/ 1 w 94"/>
                <a:gd name="T75" fmla="*/ 67 h 104"/>
                <a:gd name="T76" fmla="*/ 0 w 94"/>
                <a:gd name="T77" fmla="*/ 53 h 104"/>
                <a:gd name="T78" fmla="*/ 2 w 94"/>
                <a:gd name="T79" fmla="*/ 37 h 104"/>
                <a:gd name="T80" fmla="*/ 7 w 94"/>
                <a:gd name="T81" fmla="*/ 24 h 104"/>
                <a:gd name="T82" fmla="*/ 14 w 94"/>
                <a:gd name="T83" fmla="*/ 14 h 104"/>
                <a:gd name="T84" fmla="*/ 24 w 94"/>
                <a:gd name="T85" fmla="*/ 6 h 104"/>
                <a:gd name="T86" fmla="*/ 36 w 94"/>
                <a:gd name="T87" fmla="*/ 1 h 104"/>
                <a:gd name="T88" fmla="*/ 49 w 94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4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0" y="51"/>
                  </a:lnTo>
                  <a:lnTo>
                    <a:pt x="21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7" y="84"/>
                  </a:lnTo>
                  <a:lnTo>
                    <a:pt x="47" y="86"/>
                  </a:lnTo>
                  <a:lnTo>
                    <a:pt x="54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2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8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1" y="1"/>
                  </a:lnTo>
                  <a:lnTo>
                    <a:pt x="72" y="5"/>
                  </a:lnTo>
                  <a:lnTo>
                    <a:pt x="81" y="12"/>
                  </a:lnTo>
                  <a:lnTo>
                    <a:pt x="88" y="22"/>
                  </a:lnTo>
                  <a:lnTo>
                    <a:pt x="93" y="34"/>
                  </a:lnTo>
                  <a:lnTo>
                    <a:pt x="94" y="50"/>
                  </a:lnTo>
                  <a:lnTo>
                    <a:pt x="92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8" y="102"/>
                  </a:lnTo>
                  <a:lnTo>
                    <a:pt x="45" y="104"/>
                  </a:lnTo>
                  <a:lnTo>
                    <a:pt x="31" y="102"/>
                  </a:lnTo>
                  <a:lnTo>
                    <a:pt x="20" y="97"/>
                  </a:lnTo>
                  <a:lnTo>
                    <a:pt x="11" y="90"/>
                  </a:lnTo>
                  <a:lnTo>
                    <a:pt x="5" y="80"/>
                  </a:lnTo>
                  <a:lnTo>
                    <a:pt x="1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4" y="14"/>
                  </a:lnTo>
                  <a:lnTo>
                    <a:pt x="24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BF2FBD0-8400-6675-E82F-4B90633079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32637" y="2651964"/>
              <a:ext cx="56792" cy="80456"/>
            </a:xfrm>
            <a:custGeom>
              <a:avLst/>
              <a:gdLst>
                <a:gd name="T0" fmla="*/ 26 w 71"/>
                <a:gd name="T1" fmla="*/ 15 h 101"/>
                <a:gd name="T2" fmla="*/ 22 w 71"/>
                <a:gd name="T3" fmla="*/ 16 h 101"/>
                <a:gd name="T4" fmla="*/ 19 w 71"/>
                <a:gd name="T5" fmla="*/ 16 h 101"/>
                <a:gd name="T6" fmla="*/ 19 w 71"/>
                <a:gd name="T7" fmla="*/ 45 h 101"/>
                <a:gd name="T8" fmla="*/ 20 w 71"/>
                <a:gd name="T9" fmla="*/ 45 h 101"/>
                <a:gd name="T10" fmla="*/ 23 w 71"/>
                <a:gd name="T11" fmla="*/ 45 h 101"/>
                <a:gd name="T12" fmla="*/ 26 w 71"/>
                <a:gd name="T13" fmla="*/ 45 h 101"/>
                <a:gd name="T14" fmla="*/ 36 w 71"/>
                <a:gd name="T15" fmla="*/ 43 h 101"/>
                <a:gd name="T16" fmla="*/ 42 w 71"/>
                <a:gd name="T17" fmla="*/ 38 h 101"/>
                <a:gd name="T18" fmla="*/ 44 w 71"/>
                <a:gd name="T19" fmla="*/ 30 h 101"/>
                <a:gd name="T20" fmla="*/ 42 w 71"/>
                <a:gd name="T21" fmla="*/ 22 h 101"/>
                <a:gd name="T22" fmla="*/ 36 w 71"/>
                <a:gd name="T23" fmla="*/ 17 h 101"/>
                <a:gd name="T24" fmla="*/ 26 w 71"/>
                <a:gd name="T25" fmla="*/ 15 h 101"/>
                <a:gd name="T26" fmla="*/ 28 w 71"/>
                <a:gd name="T27" fmla="*/ 0 h 101"/>
                <a:gd name="T28" fmla="*/ 40 w 71"/>
                <a:gd name="T29" fmla="*/ 1 h 101"/>
                <a:gd name="T30" fmla="*/ 51 w 71"/>
                <a:gd name="T31" fmla="*/ 4 h 101"/>
                <a:gd name="T32" fmla="*/ 58 w 71"/>
                <a:gd name="T33" fmla="*/ 9 h 101"/>
                <a:gd name="T34" fmla="*/ 63 w 71"/>
                <a:gd name="T35" fmla="*/ 17 h 101"/>
                <a:gd name="T36" fmla="*/ 64 w 71"/>
                <a:gd name="T37" fmla="*/ 28 h 101"/>
                <a:gd name="T38" fmla="*/ 63 w 71"/>
                <a:gd name="T39" fmla="*/ 38 h 101"/>
                <a:gd name="T40" fmla="*/ 57 w 71"/>
                <a:gd name="T41" fmla="*/ 47 h 101"/>
                <a:gd name="T42" fmla="*/ 49 w 71"/>
                <a:gd name="T43" fmla="*/ 53 h 101"/>
                <a:gd name="T44" fmla="*/ 39 w 71"/>
                <a:gd name="T45" fmla="*/ 56 h 101"/>
                <a:gd name="T46" fmla="*/ 43 w 71"/>
                <a:gd name="T47" fmla="*/ 62 h 101"/>
                <a:gd name="T48" fmla="*/ 47 w 71"/>
                <a:gd name="T49" fmla="*/ 67 h 101"/>
                <a:gd name="T50" fmla="*/ 71 w 71"/>
                <a:gd name="T51" fmla="*/ 101 h 101"/>
                <a:gd name="T52" fmla="*/ 47 w 71"/>
                <a:gd name="T53" fmla="*/ 101 h 101"/>
                <a:gd name="T54" fmla="*/ 19 w 71"/>
                <a:gd name="T55" fmla="*/ 59 h 101"/>
                <a:gd name="T56" fmla="*/ 19 w 71"/>
                <a:gd name="T57" fmla="*/ 59 h 101"/>
                <a:gd name="T58" fmla="*/ 19 w 71"/>
                <a:gd name="T59" fmla="*/ 101 h 101"/>
                <a:gd name="T60" fmla="*/ 0 w 71"/>
                <a:gd name="T61" fmla="*/ 101 h 101"/>
                <a:gd name="T62" fmla="*/ 0 w 71"/>
                <a:gd name="T63" fmla="*/ 0 h 101"/>
                <a:gd name="T64" fmla="*/ 12 w 71"/>
                <a:gd name="T65" fmla="*/ 0 h 101"/>
                <a:gd name="T66" fmla="*/ 28 w 71"/>
                <a:gd name="T6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1" h="101">
                  <a:moveTo>
                    <a:pt x="26" y="15"/>
                  </a:moveTo>
                  <a:lnTo>
                    <a:pt x="22" y="16"/>
                  </a:lnTo>
                  <a:lnTo>
                    <a:pt x="19" y="16"/>
                  </a:lnTo>
                  <a:lnTo>
                    <a:pt x="19" y="45"/>
                  </a:lnTo>
                  <a:lnTo>
                    <a:pt x="20" y="45"/>
                  </a:lnTo>
                  <a:lnTo>
                    <a:pt x="23" y="45"/>
                  </a:lnTo>
                  <a:lnTo>
                    <a:pt x="26" y="45"/>
                  </a:lnTo>
                  <a:lnTo>
                    <a:pt x="36" y="43"/>
                  </a:lnTo>
                  <a:lnTo>
                    <a:pt x="42" y="38"/>
                  </a:lnTo>
                  <a:lnTo>
                    <a:pt x="44" y="30"/>
                  </a:lnTo>
                  <a:lnTo>
                    <a:pt x="42" y="22"/>
                  </a:lnTo>
                  <a:lnTo>
                    <a:pt x="36" y="17"/>
                  </a:lnTo>
                  <a:lnTo>
                    <a:pt x="26" y="15"/>
                  </a:lnTo>
                  <a:close/>
                  <a:moveTo>
                    <a:pt x="28" y="0"/>
                  </a:moveTo>
                  <a:lnTo>
                    <a:pt x="40" y="1"/>
                  </a:lnTo>
                  <a:lnTo>
                    <a:pt x="51" y="4"/>
                  </a:lnTo>
                  <a:lnTo>
                    <a:pt x="58" y="9"/>
                  </a:lnTo>
                  <a:lnTo>
                    <a:pt x="63" y="17"/>
                  </a:lnTo>
                  <a:lnTo>
                    <a:pt x="64" y="28"/>
                  </a:lnTo>
                  <a:lnTo>
                    <a:pt x="63" y="38"/>
                  </a:lnTo>
                  <a:lnTo>
                    <a:pt x="57" y="47"/>
                  </a:lnTo>
                  <a:lnTo>
                    <a:pt x="49" y="53"/>
                  </a:lnTo>
                  <a:lnTo>
                    <a:pt x="39" y="56"/>
                  </a:lnTo>
                  <a:lnTo>
                    <a:pt x="43" y="62"/>
                  </a:lnTo>
                  <a:lnTo>
                    <a:pt x="47" y="67"/>
                  </a:lnTo>
                  <a:lnTo>
                    <a:pt x="71" y="101"/>
                  </a:lnTo>
                  <a:lnTo>
                    <a:pt x="47" y="101"/>
                  </a:lnTo>
                  <a:lnTo>
                    <a:pt x="19" y="59"/>
                  </a:lnTo>
                  <a:lnTo>
                    <a:pt x="19" y="59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2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2D30328-A51C-53FB-8209-564E27CAB2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3241" y="2651964"/>
              <a:ext cx="73357" cy="80456"/>
            </a:xfrm>
            <a:custGeom>
              <a:avLst/>
              <a:gdLst>
                <a:gd name="T0" fmla="*/ 47 w 95"/>
                <a:gd name="T1" fmla="*/ 17 h 104"/>
                <a:gd name="T2" fmla="*/ 39 w 95"/>
                <a:gd name="T3" fmla="*/ 18 h 104"/>
                <a:gd name="T4" fmla="*/ 32 w 95"/>
                <a:gd name="T5" fmla="*/ 22 h 104"/>
                <a:gd name="T6" fmla="*/ 26 w 95"/>
                <a:gd name="T7" fmla="*/ 29 h 104"/>
                <a:gd name="T8" fmla="*/ 22 w 95"/>
                <a:gd name="T9" fmla="*/ 39 h 104"/>
                <a:gd name="T10" fmla="*/ 21 w 95"/>
                <a:gd name="T11" fmla="*/ 51 h 104"/>
                <a:gd name="T12" fmla="*/ 22 w 95"/>
                <a:gd name="T13" fmla="*/ 63 h 104"/>
                <a:gd name="T14" fmla="*/ 25 w 95"/>
                <a:gd name="T15" fmla="*/ 72 h 104"/>
                <a:gd name="T16" fmla="*/ 30 w 95"/>
                <a:gd name="T17" fmla="*/ 80 h 104"/>
                <a:gd name="T18" fmla="*/ 38 w 95"/>
                <a:gd name="T19" fmla="*/ 84 h 104"/>
                <a:gd name="T20" fmla="*/ 47 w 95"/>
                <a:gd name="T21" fmla="*/ 86 h 104"/>
                <a:gd name="T22" fmla="*/ 55 w 95"/>
                <a:gd name="T23" fmla="*/ 85 h 104"/>
                <a:gd name="T24" fmla="*/ 62 w 95"/>
                <a:gd name="T25" fmla="*/ 81 h 104"/>
                <a:gd name="T26" fmla="*/ 68 w 95"/>
                <a:gd name="T27" fmla="*/ 74 h 104"/>
                <a:gd name="T28" fmla="*/ 73 w 95"/>
                <a:gd name="T29" fmla="*/ 65 h 104"/>
                <a:gd name="T30" fmla="*/ 74 w 95"/>
                <a:gd name="T31" fmla="*/ 52 h 104"/>
                <a:gd name="T32" fmla="*/ 72 w 95"/>
                <a:gd name="T33" fmla="*/ 37 h 104"/>
                <a:gd name="T34" fmla="*/ 67 w 95"/>
                <a:gd name="T35" fmla="*/ 26 h 104"/>
                <a:gd name="T36" fmla="*/ 59 w 95"/>
                <a:gd name="T37" fmla="*/ 19 h 104"/>
                <a:gd name="T38" fmla="*/ 47 w 95"/>
                <a:gd name="T39" fmla="*/ 17 h 104"/>
                <a:gd name="T40" fmla="*/ 49 w 95"/>
                <a:gd name="T41" fmla="*/ 0 h 104"/>
                <a:gd name="T42" fmla="*/ 62 w 95"/>
                <a:gd name="T43" fmla="*/ 1 h 104"/>
                <a:gd name="T44" fmla="*/ 73 w 95"/>
                <a:gd name="T45" fmla="*/ 5 h 104"/>
                <a:gd name="T46" fmla="*/ 82 w 95"/>
                <a:gd name="T47" fmla="*/ 12 h 104"/>
                <a:gd name="T48" fmla="*/ 89 w 95"/>
                <a:gd name="T49" fmla="*/ 22 h 104"/>
                <a:gd name="T50" fmla="*/ 93 w 95"/>
                <a:gd name="T51" fmla="*/ 34 h 104"/>
                <a:gd name="T52" fmla="*/ 95 w 95"/>
                <a:gd name="T53" fmla="*/ 50 h 104"/>
                <a:gd name="T54" fmla="*/ 93 w 95"/>
                <a:gd name="T55" fmla="*/ 66 h 104"/>
                <a:gd name="T56" fmla="*/ 88 w 95"/>
                <a:gd name="T57" fmla="*/ 79 h 104"/>
                <a:gd name="T58" fmla="*/ 80 w 95"/>
                <a:gd name="T59" fmla="*/ 89 h 104"/>
                <a:gd name="T60" fmla="*/ 70 w 95"/>
                <a:gd name="T61" fmla="*/ 97 h 104"/>
                <a:gd name="T62" fmla="*/ 59 w 95"/>
                <a:gd name="T63" fmla="*/ 102 h 104"/>
                <a:gd name="T64" fmla="*/ 46 w 95"/>
                <a:gd name="T65" fmla="*/ 104 h 104"/>
                <a:gd name="T66" fmla="*/ 32 w 95"/>
                <a:gd name="T67" fmla="*/ 102 h 104"/>
                <a:gd name="T68" fmla="*/ 20 w 95"/>
                <a:gd name="T69" fmla="*/ 97 h 104"/>
                <a:gd name="T70" fmla="*/ 12 w 95"/>
                <a:gd name="T71" fmla="*/ 90 h 104"/>
                <a:gd name="T72" fmla="*/ 5 w 95"/>
                <a:gd name="T73" fmla="*/ 80 h 104"/>
                <a:gd name="T74" fmla="*/ 2 w 95"/>
                <a:gd name="T75" fmla="*/ 67 h 104"/>
                <a:gd name="T76" fmla="*/ 0 w 95"/>
                <a:gd name="T77" fmla="*/ 53 h 104"/>
                <a:gd name="T78" fmla="*/ 2 w 95"/>
                <a:gd name="T79" fmla="*/ 37 h 104"/>
                <a:gd name="T80" fmla="*/ 7 w 95"/>
                <a:gd name="T81" fmla="*/ 24 h 104"/>
                <a:gd name="T82" fmla="*/ 15 w 95"/>
                <a:gd name="T83" fmla="*/ 14 h 104"/>
                <a:gd name="T84" fmla="*/ 25 w 95"/>
                <a:gd name="T85" fmla="*/ 6 h 104"/>
                <a:gd name="T86" fmla="*/ 36 w 95"/>
                <a:gd name="T87" fmla="*/ 1 h 104"/>
                <a:gd name="T88" fmla="*/ 49 w 95"/>
                <a:gd name="T8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5" h="104">
                  <a:moveTo>
                    <a:pt x="47" y="17"/>
                  </a:moveTo>
                  <a:lnTo>
                    <a:pt x="39" y="18"/>
                  </a:lnTo>
                  <a:lnTo>
                    <a:pt x="32" y="22"/>
                  </a:lnTo>
                  <a:lnTo>
                    <a:pt x="26" y="29"/>
                  </a:lnTo>
                  <a:lnTo>
                    <a:pt x="22" y="39"/>
                  </a:lnTo>
                  <a:lnTo>
                    <a:pt x="21" y="51"/>
                  </a:lnTo>
                  <a:lnTo>
                    <a:pt x="22" y="63"/>
                  </a:lnTo>
                  <a:lnTo>
                    <a:pt x="25" y="72"/>
                  </a:lnTo>
                  <a:lnTo>
                    <a:pt x="30" y="80"/>
                  </a:lnTo>
                  <a:lnTo>
                    <a:pt x="38" y="84"/>
                  </a:lnTo>
                  <a:lnTo>
                    <a:pt x="47" y="86"/>
                  </a:lnTo>
                  <a:lnTo>
                    <a:pt x="55" y="85"/>
                  </a:lnTo>
                  <a:lnTo>
                    <a:pt x="62" y="81"/>
                  </a:lnTo>
                  <a:lnTo>
                    <a:pt x="68" y="74"/>
                  </a:lnTo>
                  <a:lnTo>
                    <a:pt x="73" y="65"/>
                  </a:lnTo>
                  <a:lnTo>
                    <a:pt x="74" y="52"/>
                  </a:lnTo>
                  <a:lnTo>
                    <a:pt x="72" y="37"/>
                  </a:lnTo>
                  <a:lnTo>
                    <a:pt x="67" y="26"/>
                  </a:lnTo>
                  <a:lnTo>
                    <a:pt x="59" y="19"/>
                  </a:lnTo>
                  <a:lnTo>
                    <a:pt x="47" y="17"/>
                  </a:lnTo>
                  <a:close/>
                  <a:moveTo>
                    <a:pt x="49" y="0"/>
                  </a:moveTo>
                  <a:lnTo>
                    <a:pt x="62" y="1"/>
                  </a:lnTo>
                  <a:lnTo>
                    <a:pt x="73" y="5"/>
                  </a:lnTo>
                  <a:lnTo>
                    <a:pt x="82" y="12"/>
                  </a:lnTo>
                  <a:lnTo>
                    <a:pt x="89" y="22"/>
                  </a:lnTo>
                  <a:lnTo>
                    <a:pt x="93" y="34"/>
                  </a:lnTo>
                  <a:lnTo>
                    <a:pt x="95" y="50"/>
                  </a:lnTo>
                  <a:lnTo>
                    <a:pt x="93" y="66"/>
                  </a:lnTo>
                  <a:lnTo>
                    <a:pt x="88" y="79"/>
                  </a:lnTo>
                  <a:lnTo>
                    <a:pt x="80" y="89"/>
                  </a:lnTo>
                  <a:lnTo>
                    <a:pt x="70" y="97"/>
                  </a:lnTo>
                  <a:lnTo>
                    <a:pt x="59" y="102"/>
                  </a:lnTo>
                  <a:lnTo>
                    <a:pt x="46" y="104"/>
                  </a:lnTo>
                  <a:lnTo>
                    <a:pt x="32" y="102"/>
                  </a:lnTo>
                  <a:lnTo>
                    <a:pt x="20" y="97"/>
                  </a:lnTo>
                  <a:lnTo>
                    <a:pt x="12" y="90"/>
                  </a:lnTo>
                  <a:lnTo>
                    <a:pt x="5" y="80"/>
                  </a:lnTo>
                  <a:lnTo>
                    <a:pt x="2" y="67"/>
                  </a:lnTo>
                  <a:lnTo>
                    <a:pt x="0" y="53"/>
                  </a:lnTo>
                  <a:lnTo>
                    <a:pt x="2" y="37"/>
                  </a:lnTo>
                  <a:lnTo>
                    <a:pt x="7" y="24"/>
                  </a:lnTo>
                  <a:lnTo>
                    <a:pt x="15" y="14"/>
                  </a:lnTo>
                  <a:lnTo>
                    <a:pt x="25" y="6"/>
                  </a:lnTo>
                  <a:lnTo>
                    <a:pt x="36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FD16D5B-931B-0128-A1A4-90E97E7BBD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33162" y="2651964"/>
              <a:ext cx="56792" cy="80456"/>
            </a:xfrm>
            <a:custGeom>
              <a:avLst/>
              <a:gdLst>
                <a:gd name="T0" fmla="*/ 27 w 72"/>
                <a:gd name="T1" fmla="*/ 15 h 101"/>
                <a:gd name="T2" fmla="*/ 23 w 72"/>
                <a:gd name="T3" fmla="*/ 16 h 101"/>
                <a:gd name="T4" fmla="*/ 19 w 72"/>
                <a:gd name="T5" fmla="*/ 16 h 101"/>
                <a:gd name="T6" fmla="*/ 19 w 72"/>
                <a:gd name="T7" fmla="*/ 45 h 101"/>
                <a:gd name="T8" fmla="*/ 22 w 72"/>
                <a:gd name="T9" fmla="*/ 45 h 101"/>
                <a:gd name="T10" fmla="*/ 26 w 72"/>
                <a:gd name="T11" fmla="*/ 45 h 101"/>
                <a:gd name="T12" fmla="*/ 36 w 72"/>
                <a:gd name="T13" fmla="*/ 43 h 101"/>
                <a:gd name="T14" fmla="*/ 42 w 72"/>
                <a:gd name="T15" fmla="*/ 38 h 101"/>
                <a:gd name="T16" fmla="*/ 45 w 72"/>
                <a:gd name="T17" fmla="*/ 30 h 101"/>
                <a:gd name="T18" fmla="*/ 43 w 72"/>
                <a:gd name="T19" fmla="*/ 22 h 101"/>
                <a:gd name="T20" fmla="*/ 37 w 72"/>
                <a:gd name="T21" fmla="*/ 17 h 101"/>
                <a:gd name="T22" fmla="*/ 27 w 72"/>
                <a:gd name="T23" fmla="*/ 15 h 101"/>
                <a:gd name="T24" fmla="*/ 29 w 72"/>
                <a:gd name="T25" fmla="*/ 0 h 101"/>
                <a:gd name="T26" fmla="*/ 41 w 72"/>
                <a:gd name="T27" fmla="*/ 1 h 101"/>
                <a:gd name="T28" fmla="*/ 51 w 72"/>
                <a:gd name="T29" fmla="*/ 4 h 101"/>
                <a:gd name="T30" fmla="*/ 58 w 72"/>
                <a:gd name="T31" fmla="*/ 9 h 101"/>
                <a:gd name="T32" fmla="*/ 63 w 72"/>
                <a:gd name="T33" fmla="*/ 17 h 101"/>
                <a:gd name="T34" fmla="*/ 65 w 72"/>
                <a:gd name="T35" fmla="*/ 28 h 101"/>
                <a:gd name="T36" fmla="*/ 63 w 72"/>
                <a:gd name="T37" fmla="*/ 38 h 101"/>
                <a:gd name="T38" fmla="*/ 58 w 72"/>
                <a:gd name="T39" fmla="*/ 47 h 101"/>
                <a:gd name="T40" fmla="*/ 50 w 72"/>
                <a:gd name="T41" fmla="*/ 53 h 101"/>
                <a:gd name="T42" fmla="*/ 39 w 72"/>
                <a:gd name="T43" fmla="*/ 56 h 101"/>
                <a:gd name="T44" fmla="*/ 44 w 72"/>
                <a:gd name="T45" fmla="*/ 62 h 101"/>
                <a:gd name="T46" fmla="*/ 48 w 72"/>
                <a:gd name="T47" fmla="*/ 67 h 101"/>
                <a:gd name="T48" fmla="*/ 72 w 72"/>
                <a:gd name="T49" fmla="*/ 101 h 101"/>
                <a:gd name="T50" fmla="*/ 48 w 72"/>
                <a:gd name="T51" fmla="*/ 101 h 101"/>
                <a:gd name="T52" fmla="*/ 20 w 72"/>
                <a:gd name="T53" fmla="*/ 59 h 101"/>
                <a:gd name="T54" fmla="*/ 19 w 72"/>
                <a:gd name="T55" fmla="*/ 59 h 101"/>
                <a:gd name="T56" fmla="*/ 19 w 72"/>
                <a:gd name="T57" fmla="*/ 101 h 101"/>
                <a:gd name="T58" fmla="*/ 0 w 72"/>
                <a:gd name="T59" fmla="*/ 101 h 101"/>
                <a:gd name="T60" fmla="*/ 0 w 72"/>
                <a:gd name="T61" fmla="*/ 0 h 101"/>
                <a:gd name="T62" fmla="*/ 13 w 72"/>
                <a:gd name="T63" fmla="*/ 0 h 101"/>
                <a:gd name="T64" fmla="*/ 29 w 72"/>
                <a:gd name="T65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2" h="101">
                  <a:moveTo>
                    <a:pt x="27" y="15"/>
                  </a:moveTo>
                  <a:lnTo>
                    <a:pt x="23" y="16"/>
                  </a:lnTo>
                  <a:lnTo>
                    <a:pt x="19" y="16"/>
                  </a:lnTo>
                  <a:lnTo>
                    <a:pt x="19" y="45"/>
                  </a:lnTo>
                  <a:lnTo>
                    <a:pt x="22" y="45"/>
                  </a:lnTo>
                  <a:lnTo>
                    <a:pt x="26" y="45"/>
                  </a:lnTo>
                  <a:lnTo>
                    <a:pt x="36" y="43"/>
                  </a:lnTo>
                  <a:lnTo>
                    <a:pt x="42" y="38"/>
                  </a:lnTo>
                  <a:lnTo>
                    <a:pt x="45" y="30"/>
                  </a:lnTo>
                  <a:lnTo>
                    <a:pt x="43" y="22"/>
                  </a:lnTo>
                  <a:lnTo>
                    <a:pt x="37" y="17"/>
                  </a:lnTo>
                  <a:lnTo>
                    <a:pt x="27" y="15"/>
                  </a:lnTo>
                  <a:close/>
                  <a:moveTo>
                    <a:pt x="29" y="0"/>
                  </a:moveTo>
                  <a:lnTo>
                    <a:pt x="41" y="1"/>
                  </a:lnTo>
                  <a:lnTo>
                    <a:pt x="51" y="4"/>
                  </a:lnTo>
                  <a:lnTo>
                    <a:pt x="58" y="9"/>
                  </a:lnTo>
                  <a:lnTo>
                    <a:pt x="63" y="17"/>
                  </a:lnTo>
                  <a:lnTo>
                    <a:pt x="65" y="28"/>
                  </a:lnTo>
                  <a:lnTo>
                    <a:pt x="63" y="38"/>
                  </a:lnTo>
                  <a:lnTo>
                    <a:pt x="58" y="47"/>
                  </a:lnTo>
                  <a:lnTo>
                    <a:pt x="50" y="53"/>
                  </a:lnTo>
                  <a:lnTo>
                    <a:pt x="39" y="56"/>
                  </a:lnTo>
                  <a:lnTo>
                    <a:pt x="44" y="62"/>
                  </a:lnTo>
                  <a:lnTo>
                    <a:pt x="48" y="67"/>
                  </a:lnTo>
                  <a:lnTo>
                    <a:pt x="72" y="101"/>
                  </a:lnTo>
                  <a:lnTo>
                    <a:pt x="48" y="101"/>
                  </a:lnTo>
                  <a:lnTo>
                    <a:pt x="20" y="59"/>
                  </a:lnTo>
                  <a:lnTo>
                    <a:pt x="19" y="59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0" y="0"/>
                  </a:lnTo>
                  <a:lnTo>
                    <a:pt x="13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2876C20-FE73-31D0-67F2-EB7917ABD7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1261" y="2651964"/>
              <a:ext cx="70990" cy="80456"/>
            </a:xfrm>
            <a:custGeom>
              <a:avLst/>
              <a:gdLst>
                <a:gd name="T0" fmla="*/ 45 w 92"/>
                <a:gd name="T1" fmla="*/ 22 h 101"/>
                <a:gd name="T2" fmla="*/ 40 w 92"/>
                <a:gd name="T3" fmla="*/ 39 h 101"/>
                <a:gd name="T4" fmla="*/ 31 w 92"/>
                <a:gd name="T5" fmla="*/ 65 h 101"/>
                <a:gd name="T6" fmla="*/ 59 w 92"/>
                <a:gd name="T7" fmla="*/ 65 h 101"/>
                <a:gd name="T8" fmla="*/ 50 w 92"/>
                <a:gd name="T9" fmla="*/ 39 h 101"/>
                <a:gd name="T10" fmla="*/ 45 w 92"/>
                <a:gd name="T11" fmla="*/ 22 h 101"/>
                <a:gd name="T12" fmla="*/ 45 w 92"/>
                <a:gd name="T13" fmla="*/ 22 h 101"/>
                <a:gd name="T14" fmla="*/ 35 w 92"/>
                <a:gd name="T15" fmla="*/ 0 h 101"/>
                <a:gd name="T16" fmla="*/ 57 w 92"/>
                <a:gd name="T17" fmla="*/ 0 h 101"/>
                <a:gd name="T18" fmla="*/ 92 w 92"/>
                <a:gd name="T19" fmla="*/ 101 h 101"/>
                <a:gd name="T20" fmla="*/ 71 w 92"/>
                <a:gd name="T21" fmla="*/ 101 h 101"/>
                <a:gd name="T22" fmla="*/ 64 w 92"/>
                <a:gd name="T23" fmla="*/ 80 h 101"/>
                <a:gd name="T24" fmla="*/ 26 w 92"/>
                <a:gd name="T25" fmla="*/ 80 h 101"/>
                <a:gd name="T26" fmla="*/ 19 w 92"/>
                <a:gd name="T27" fmla="*/ 101 h 101"/>
                <a:gd name="T28" fmla="*/ 0 w 92"/>
                <a:gd name="T29" fmla="*/ 101 h 101"/>
                <a:gd name="T30" fmla="*/ 35 w 92"/>
                <a:gd name="T3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2" h="101">
                  <a:moveTo>
                    <a:pt x="45" y="22"/>
                  </a:moveTo>
                  <a:lnTo>
                    <a:pt x="40" y="39"/>
                  </a:lnTo>
                  <a:lnTo>
                    <a:pt x="31" y="65"/>
                  </a:lnTo>
                  <a:lnTo>
                    <a:pt x="59" y="65"/>
                  </a:lnTo>
                  <a:lnTo>
                    <a:pt x="50" y="39"/>
                  </a:lnTo>
                  <a:lnTo>
                    <a:pt x="45" y="22"/>
                  </a:lnTo>
                  <a:lnTo>
                    <a:pt x="45" y="22"/>
                  </a:lnTo>
                  <a:close/>
                  <a:moveTo>
                    <a:pt x="35" y="0"/>
                  </a:moveTo>
                  <a:lnTo>
                    <a:pt x="57" y="0"/>
                  </a:lnTo>
                  <a:lnTo>
                    <a:pt x="92" y="101"/>
                  </a:lnTo>
                  <a:lnTo>
                    <a:pt x="71" y="101"/>
                  </a:lnTo>
                  <a:lnTo>
                    <a:pt x="64" y="80"/>
                  </a:lnTo>
                  <a:lnTo>
                    <a:pt x="26" y="80"/>
                  </a:lnTo>
                  <a:lnTo>
                    <a:pt x="19" y="101"/>
                  </a:lnTo>
                  <a:lnTo>
                    <a:pt x="0" y="10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CFFAEC3-759A-B591-0853-1280BD83E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984" y="2651964"/>
              <a:ext cx="56792" cy="80456"/>
            </a:xfrm>
            <a:custGeom>
              <a:avLst/>
              <a:gdLst>
                <a:gd name="T0" fmla="*/ 0 w 71"/>
                <a:gd name="T1" fmla="*/ 0 h 101"/>
                <a:gd name="T2" fmla="*/ 71 w 71"/>
                <a:gd name="T3" fmla="*/ 0 h 101"/>
                <a:gd name="T4" fmla="*/ 71 w 71"/>
                <a:gd name="T5" fmla="*/ 17 h 101"/>
                <a:gd name="T6" fmla="*/ 45 w 71"/>
                <a:gd name="T7" fmla="*/ 17 h 101"/>
                <a:gd name="T8" fmla="*/ 45 w 71"/>
                <a:gd name="T9" fmla="*/ 101 h 101"/>
                <a:gd name="T10" fmla="*/ 25 w 71"/>
                <a:gd name="T11" fmla="*/ 101 h 101"/>
                <a:gd name="T12" fmla="*/ 25 w 71"/>
                <a:gd name="T13" fmla="*/ 17 h 101"/>
                <a:gd name="T14" fmla="*/ 0 w 71"/>
                <a:gd name="T15" fmla="*/ 17 h 101"/>
                <a:gd name="T16" fmla="*/ 0 w 71"/>
                <a:gd name="T1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101">
                  <a:moveTo>
                    <a:pt x="0" y="0"/>
                  </a:moveTo>
                  <a:lnTo>
                    <a:pt x="71" y="0"/>
                  </a:lnTo>
                  <a:lnTo>
                    <a:pt x="71" y="17"/>
                  </a:lnTo>
                  <a:lnTo>
                    <a:pt x="45" y="17"/>
                  </a:lnTo>
                  <a:lnTo>
                    <a:pt x="45" y="101"/>
                  </a:lnTo>
                  <a:lnTo>
                    <a:pt x="25" y="101"/>
                  </a:lnTo>
                  <a:lnTo>
                    <a:pt x="25" y="17"/>
                  </a:lnTo>
                  <a:lnTo>
                    <a:pt x="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22D4BAB-F924-B047-CC79-84D282515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20" y="2651964"/>
              <a:ext cx="66258" cy="80456"/>
            </a:xfrm>
            <a:custGeom>
              <a:avLst/>
              <a:gdLst>
                <a:gd name="T0" fmla="*/ 0 w 83"/>
                <a:gd name="T1" fmla="*/ 0 h 101"/>
                <a:gd name="T2" fmla="*/ 21 w 83"/>
                <a:gd name="T3" fmla="*/ 0 h 101"/>
                <a:gd name="T4" fmla="*/ 34 w 83"/>
                <a:gd name="T5" fmla="*/ 29 h 101"/>
                <a:gd name="T6" fmla="*/ 41 w 83"/>
                <a:gd name="T7" fmla="*/ 46 h 101"/>
                <a:gd name="T8" fmla="*/ 41 w 83"/>
                <a:gd name="T9" fmla="*/ 46 h 101"/>
                <a:gd name="T10" fmla="*/ 45 w 83"/>
                <a:gd name="T11" fmla="*/ 37 h 101"/>
                <a:gd name="T12" fmla="*/ 49 w 83"/>
                <a:gd name="T13" fmla="*/ 27 h 101"/>
                <a:gd name="T14" fmla="*/ 62 w 83"/>
                <a:gd name="T15" fmla="*/ 0 h 101"/>
                <a:gd name="T16" fmla="*/ 83 w 83"/>
                <a:gd name="T17" fmla="*/ 0 h 101"/>
                <a:gd name="T18" fmla="*/ 50 w 83"/>
                <a:gd name="T19" fmla="*/ 65 h 101"/>
                <a:gd name="T20" fmla="*/ 50 w 83"/>
                <a:gd name="T21" fmla="*/ 101 h 101"/>
                <a:gd name="T22" fmla="*/ 31 w 83"/>
                <a:gd name="T23" fmla="*/ 101 h 101"/>
                <a:gd name="T24" fmla="*/ 31 w 83"/>
                <a:gd name="T25" fmla="*/ 65 h 101"/>
                <a:gd name="T26" fmla="*/ 0 w 83"/>
                <a:gd name="T2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3" h="101">
                  <a:moveTo>
                    <a:pt x="0" y="0"/>
                  </a:moveTo>
                  <a:lnTo>
                    <a:pt x="21" y="0"/>
                  </a:lnTo>
                  <a:lnTo>
                    <a:pt x="34" y="29"/>
                  </a:lnTo>
                  <a:lnTo>
                    <a:pt x="41" y="46"/>
                  </a:lnTo>
                  <a:lnTo>
                    <a:pt x="41" y="46"/>
                  </a:lnTo>
                  <a:lnTo>
                    <a:pt x="45" y="37"/>
                  </a:lnTo>
                  <a:lnTo>
                    <a:pt x="49" y="27"/>
                  </a:lnTo>
                  <a:lnTo>
                    <a:pt x="62" y="0"/>
                  </a:lnTo>
                  <a:lnTo>
                    <a:pt x="83" y="0"/>
                  </a:lnTo>
                  <a:lnTo>
                    <a:pt x="50" y="65"/>
                  </a:lnTo>
                  <a:lnTo>
                    <a:pt x="50" y="101"/>
                  </a:lnTo>
                  <a:lnTo>
                    <a:pt x="31" y="101"/>
                  </a:lnTo>
                  <a:lnTo>
                    <a:pt x="31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EA1F35CF-3769-19E3-4BF1-534257665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1159" y="2249686"/>
              <a:ext cx="272129" cy="312357"/>
            </a:xfrm>
            <a:custGeom>
              <a:avLst/>
              <a:gdLst>
                <a:gd name="T0" fmla="*/ 170 w 345"/>
                <a:gd name="T1" fmla="*/ 48 h 398"/>
                <a:gd name="T2" fmla="*/ 162 w 345"/>
                <a:gd name="T3" fmla="*/ 77 h 398"/>
                <a:gd name="T4" fmla="*/ 152 w 345"/>
                <a:gd name="T5" fmla="*/ 106 h 398"/>
                <a:gd name="T6" fmla="*/ 95 w 345"/>
                <a:gd name="T7" fmla="*/ 264 h 398"/>
                <a:gd name="T8" fmla="*/ 246 w 345"/>
                <a:gd name="T9" fmla="*/ 264 h 398"/>
                <a:gd name="T10" fmla="*/ 189 w 345"/>
                <a:gd name="T11" fmla="*/ 107 h 398"/>
                <a:gd name="T12" fmla="*/ 179 w 345"/>
                <a:gd name="T13" fmla="*/ 78 h 398"/>
                <a:gd name="T14" fmla="*/ 171 w 345"/>
                <a:gd name="T15" fmla="*/ 48 h 398"/>
                <a:gd name="T16" fmla="*/ 170 w 345"/>
                <a:gd name="T17" fmla="*/ 48 h 398"/>
                <a:gd name="T18" fmla="*/ 148 w 345"/>
                <a:gd name="T19" fmla="*/ 0 h 398"/>
                <a:gd name="T20" fmla="*/ 197 w 345"/>
                <a:gd name="T21" fmla="*/ 0 h 398"/>
                <a:gd name="T22" fmla="*/ 345 w 345"/>
                <a:gd name="T23" fmla="*/ 398 h 398"/>
                <a:gd name="T24" fmla="*/ 293 w 345"/>
                <a:gd name="T25" fmla="*/ 398 h 398"/>
                <a:gd name="T26" fmla="*/ 259 w 345"/>
                <a:gd name="T27" fmla="*/ 300 h 398"/>
                <a:gd name="T28" fmla="*/ 81 w 345"/>
                <a:gd name="T29" fmla="*/ 300 h 398"/>
                <a:gd name="T30" fmla="*/ 46 w 345"/>
                <a:gd name="T31" fmla="*/ 398 h 398"/>
                <a:gd name="T32" fmla="*/ 0 w 345"/>
                <a:gd name="T33" fmla="*/ 398 h 398"/>
                <a:gd name="T34" fmla="*/ 148 w 345"/>
                <a:gd name="T35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98">
                  <a:moveTo>
                    <a:pt x="170" y="48"/>
                  </a:moveTo>
                  <a:lnTo>
                    <a:pt x="162" y="77"/>
                  </a:lnTo>
                  <a:lnTo>
                    <a:pt x="152" y="106"/>
                  </a:lnTo>
                  <a:lnTo>
                    <a:pt x="95" y="264"/>
                  </a:lnTo>
                  <a:lnTo>
                    <a:pt x="246" y="264"/>
                  </a:lnTo>
                  <a:lnTo>
                    <a:pt x="189" y="107"/>
                  </a:lnTo>
                  <a:lnTo>
                    <a:pt x="179" y="78"/>
                  </a:lnTo>
                  <a:lnTo>
                    <a:pt x="171" y="48"/>
                  </a:lnTo>
                  <a:lnTo>
                    <a:pt x="170" y="48"/>
                  </a:lnTo>
                  <a:close/>
                  <a:moveTo>
                    <a:pt x="148" y="0"/>
                  </a:moveTo>
                  <a:lnTo>
                    <a:pt x="197" y="0"/>
                  </a:lnTo>
                  <a:lnTo>
                    <a:pt x="345" y="398"/>
                  </a:lnTo>
                  <a:lnTo>
                    <a:pt x="293" y="398"/>
                  </a:lnTo>
                  <a:lnTo>
                    <a:pt x="259" y="300"/>
                  </a:lnTo>
                  <a:lnTo>
                    <a:pt x="81" y="300"/>
                  </a:lnTo>
                  <a:lnTo>
                    <a:pt x="46" y="398"/>
                  </a:lnTo>
                  <a:lnTo>
                    <a:pt x="0" y="398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CC2208-1754-ACCD-8285-B18BC9479603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4050" y="2327776"/>
              <a:ext cx="111218" cy="234268"/>
            </a:xfrm>
            <a:custGeom>
              <a:avLst/>
              <a:gdLst>
                <a:gd name="T0" fmla="*/ 119 w 141"/>
                <a:gd name="T1" fmla="*/ 0 h 299"/>
                <a:gd name="T2" fmla="*/ 141 w 141"/>
                <a:gd name="T3" fmla="*/ 0 h 299"/>
                <a:gd name="T4" fmla="*/ 139 w 141"/>
                <a:gd name="T5" fmla="*/ 44 h 299"/>
                <a:gd name="T6" fmla="*/ 119 w 141"/>
                <a:gd name="T7" fmla="*/ 42 h 299"/>
                <a:gd name="T8" fmla="*/ 101 w 141"/>
                <a:gd name="T9" fmla="*/ 45 h 299"/>
                <a:gd name="T10" fmla="*/ 86 w 141"/>
                <a:gd name="T11" fmla="*/ 53 h 299"/>
                <a:gd name="T12" fmla="*/ 73 w 141"/>
                <a:gd name="T13" fmla="*/ 64 h 299"/>
                <a:gd name="T14" fmla="*/ 62 w 141"/>
                <a:gd name="T15" fmla="*/ 79 h 299"/>
                <a:gd name="T16" fmla="*/ 54 w 141"/>
                <a:gd name="T17" fmla="*/ 99 h 299"/>
                <a:gd name="T18" fmla="*/ 48 w 141"/>
                <a:gd name="T19" fmla="*/ 123 h 299"/>
                <a:gd name="T20" fmla="*/ 45 w 141"/>
                <a:gd name="T21" fmla="*/ 151 h 299"/>
                <a:gd name="T22" fmla="*/ 44 w 141"/>
                <a:gd name="T23" fmla="*/ 182 h 299"/>
                <a:gd name="T24" fmla="*/ 44 w 141"/>
                <a:gd name="T25" fmla="*/ 299 h 299"/>
                <a:gd name="T26" fmla="*/ 0 w 141"/>
                <a:gd name="T27" fmla="*/ 299 h 299"/>
                <a:gd name="T28" fmla="*/ 0 w 141"/>
                <a:gd name="T29" fmla="*/ 5 h 299"/>
                <a:gd name="T30" fmla="*/ 43 w 141"/>
                <a:gd name="T31" fmla="*/ 5 h 299"/>
                <a:gd name="T32" fmla="*/ 43 w 141"/>
                <a:gd name="T33" fmla="*/ 27 h 299"/>
                <a:gd name="T34" fmla="*/ 40 w 141"/>
                <a:gd name="T35" fmla="*/ 53 h 299"/>
                <a:gd name="T36" fmla="*/ 37 w 141"/>
                <a:gd name="T37" fmla="*/ 79 h 299"/>
                <a:gd name="T38" fmla="*/ 37 w 141"/>
                <a:gd name="T39" fmla="*/ 79 h 299"/>
                <a:gd name="T40" fmla="*/ 43 w 141"/>
                <a:gd name="T41" fmla="*/ 63 h 299"/>
                <a:gd name="T42" fmla="*/ 50 w 141"/>
                <a:gd name="T43" fmla="*/ 48 h 299"/>
                <a:gd name="T44" fmla="*/ 59 w 141"/>
                <a:gd name="T45" fmla="*/ 34 h 299"/>
                <a:gd name="T46" fmla="*/ 71 w 141"/>
                <a:gd name="T47" fmla="*/ 21 h 299"/>
                <a:gd name="T48" fmla="*/ 84 w 141"/>
                <a:gd name="T49" fmla="*/ 11 h 299"/>
                <a:gd name="T50" fmla="*/ 101 w 141"/>
                <a:gd name="T51" fmla="*/ 3 h 299"/>
                <a:gd name="T52" fmla="*/ 119 w 141"/>
                <a:gd name="T53" fmla="*/ 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" h="299">
                  <a:moveTo>
                    <a:pt x="119" y="0"/>
                  </a:moveTo>
                  <a:lnTo>
                    <a:pt x="141" y="0"/>
                  </a:lnTo>
                  <a:lnTo>
                    <a:pt x="139" y="44"/>
                  </a:lnTo>
                  <a:lnTo>
                    <a:pt x="119" y="42"/>
                  </a:lnTo>
                  <a:lnTo>
                    <a:pt x="101" y="45"/>
                  </a:lnTo>
                  <a:lnTo>
                    <a:pt x="86" y="53"/>
                  </a:lnTo>
                  <a:lnTo>
                    <a:pt x="73" y="64"/>
                  </a:lnTo>
                  <a:lnTo>
                    <a:pt x="62" y="79"/>
                  </a:lnTo>
                  <a:lnTo>
                    <a:pt x="54" y="99"/>
                  </a:lnTo>
                  <a:lnTo>
                    <a:pt x="48" y="123"/>
                  </a:lnTo>
                  <a:lnTo>
                    <a:pt x="45" y="151"/>
                  </a:lnTo>
                  <a:lnTo>
                    <a:pt x="44" y="182"/>
                  </a:lnTo>
                  <a:lnTo>
                    <a:pt x="44" y="299"/>
                  </a:lnTo>
                  <a:lnTo>
                    <a:pt x="0" y="299"/>
                  </a:lnTo>
                  <a:lnTo>
                    <a:pt x="0" y="5"/>
                  </a:lnTo>
                  <a:lnTo>
                    <a:pt x="43" y="5"/>
                  </a:lnTo>
                  <a:lnTo>
                    <a:pt x="43" y="27"/>
                  </a:lnTo>
                  <a:lnTo>
                    <a:pt x="40" y="53"/>
                  </a:lnTo>
                  <a:lnTo>
                    <a:pt x="37" y="79"/>
                  </a:lnTo>
                  <a:lnTo>
                    <a:pt x="37" y="79"/>
                  </a:lnTo>
                  <a:lnTo>
                    <a:pt x="43" y="63"/>
                  </a:lnTo>
                  <a:lnTo>
                    <a:pt x="50" y="48"/>
                  </a:lnTo>
                  <a:lnTo>
                    <a:pt x="59" y="34"/>
                  </a:lnTo>
                  <a:lnTo>
                    <a:pt x="71" y="21"/>
                  </a:lnTo>
                  <a:lnTo>
                    <a:pt x="84" y="11"/>
                  </a:lnTo>
                  <a:lnTo>
                    <a:pt x="101" y="3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B7587BD-FD32-E10C-E06B-69806FAF85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44734" y="2327776"/>
              <a:ext cx="222436" cy="357317"/>
            </a:xfrm>
            <a:custGeom>
              <a:avLst/>
              <a:gdLst>
                <a:gd name="T0" fmla="*/ 56 w 282"/>
                <a:gd name="T1" fmla="*/ 325 h 453"/>
                <a:gd name="T2" fmla="*/ 47 w 282"/>
                <a:gd name="T3" fmla="*/ 375 h 453"/>
                <a:gd name="T4" fmla="*/ 76 w 282"/>
                <a:gd name="T5" fmla="*/ 406 h 453"/>
                <a:gd name="T6" fmla="*/ 131 w 282"/>
                <a:gd name="T7" fmla="*/ 417 h 453"/>
                <a:gd name="T8" fmla="*/ 198 w 282"/>
                <a:gd name="T9" fmla="*/ 403 h 453"/>
                <a:gd name="T10" fmla="*/ 230 w 282"/>
                <a:gd name="T11" fmla="*/ 367 h 453"/>
                <a:gd name="T12" fmla="*/ 225 w 282"/>
                <a:gd name="T13" fmla="*/ 323 h 453"/>
                <a:gd name="T14" fmla="*/ 186 w 282"/>
                <a:gd name="T15" fmla="*/ 302 h 453"/>
                <a:gd name="T16" fmla="*/ 95 w 282"/>
                <a:gd name="T17" fmla="*/ 300 h 453"/>
                <a:gd name="T18" fmla="*/ 116 w 282"/>
                <a:gd name="T19" fmla="*/ 36 h 453"/>
                <a:gd name="T20" fmla="*/ 70 w 282"/>
                <a:gd name="T21" fmla="*/ 61 h 453"/>
                <a:gd name="T22" fmla="*/ 54 w 282"/>
                <a:gd name="T23" fmla="*/ 109 h 453"/>
                <a:gd name="T24" fmla="*/ 70 w 282"/>
                <a:gd name="T25" fmla="*/ 158 h 453"/>
                <a:gd name="T26" fmla="*/ 114 w 282"/>
                <a:gd name="T27" fmla="*/ 181 h 453"/>
                <a:gd name="T28" fmla="*/ 170 w 282"/>
                <a:gd name="T29" fmla="*/ 176 h 453"/>
                <a:gd name="T30" fmla="*/ 206 w 282"/>
                <a:gd name="T31" fmla="*/ 144 h 453"/>
                <a:gd name="T32" fmla="*/ 211 w 282"/>
                <a:gd name="T33" fmla="*/ 89 h 453"/>
                <a:gd name="T34" fmla="*/ 186 w 282"/>
                <a:gd name="T35" fmla="*/ 48 h 453"/>
                <a:gd name="T36" fmla="*/ 136 w 282"/>
                <a:gd name="T37" fmla="*/ 34 h 453"/>
                <a:gd name="T38" fmla="*/ 168 w 282"/>
                <a:gd name="T39" fmla="*/ 2 h 453"/>
                <a:gd name="T40" fmla="*/ 192 w 282"/>
                <a:gd name="T41" fmla="*/ 4 h 453"/>
                <a:gd name="T42" fmla="*/ 218 w 282"/>
                <a:gd name="T43" fmla="*/ 5 h 453"/>
                <a:gd name="T44" fmla="*/ 247 w 282"/>
                <a:gd name="T45" fmla="*/ 40 h 453"/>
                <a:gd name="T46" fmla="*/ 230 w 282"/>
                <a:gd name="T47" fmla="*/ 39 h 453"/>
                <a:gd name="T48" fmla="*/ 229 w 282"/>
                <a:gd name="T49" fmla="*/ 40 h 453"/>
                <a:gd name="T50" fmla="*/ 255 w 282"/>
                <a:gd name="T51" fmla="*/ 84 h 453"/>
                <a:gd name="T52" fmla="*/ 251 w 282"/>
                <a:gd name="T53" fmla="*/ 144 h 453"/>
                <a:gd name="T54" fmla="*/ 218 w 282"/>
                <a:gd name="T55" fmla="*/ 190 h 453"/>
                <a:gd name="T56" fmla="*/ 157 w 282"/>
                <a:gd name="T57" fmla="*/ 213 h 453"/>
                <a:gd name="T58" fmla="*/ 101 w 282"/>
                <a:gd name="T59" fmla="*/ 213 h 453"/>
                <a:gd name="T60" fmla="*/ 73 w 282"/>
                <a:gd name="T61" fmla="*/ 222 h 453"/>
                <a:gd name="T62" fmla="*/ 69 w 282"/>
                <a:gd name="T63" fmla="*/ 246 h 453"/>
                <a:gd name="T64" fmla="*/ 101 w 282"/>
                <a:gd name="T65" fmla="*/ 261 h 453"/>
                <a:gd name="T66" fmla="*/ 204 w 282"/>
                <a:gd name="T67" fmla="*/ 264 h 453"/>
                <a:gd name="T68" fmla="*/ 258 w 282"/>
                <a:gd name="T69" fmla="*/ 291 h 453"/>
                <a:gd name="T70" fmla="*/ 276 w 282"/>
                <a:gd name="T71" fmla="*/ 344 h 453"/>
                <a:gd name="T72" fmla="*/ 252 w 282"/>
                <a:gd name="T73" fmla="*/ 407 h 453"/>
                <a:gd name="T74" fmla="*/ 185 w 282"/>
                <a:gd name="T75" fmla="*/ 445 h 453"/>
                <a:gd name="T76" fmla="*/ 95 w 282"/>
                <a:gd name="T77" fmla="*/ 452 h 453"/>
                <a:gd name="T78" fmla="*/ 33 w 282"/>
                <a:gd name="T79" fmla="*/ 431 h 453"/>
                <a:gd name="T80" fmla="*/ 2 w 282"/>
                <a:gd name="T81" fmla="*/ 387 h 453"/>
                <a:gd name="T82" fmla="*/ 10 w 282"/>
                <a:gd name="T83" fmla="*/ 327 h 453"/>
                <a:gd name="T84" fmla="*/ 51 w 282"/>
                <a:gd name="T85" fmla="*/ 289 h 453"/>
                <a:gd name="T86" fmla="*/ 23 w 282"/>
                <a:gd name="T87" fmla="*/ 260 h 453"/>
                <a:gd name="T88" fmla="*/ 30 w 282"/>
                <a:gd name="T89" fmla="*/ 218 h 453"/>
                <a:gd name="T90" fmla="*/ 38 w 282"/>
                <a:gd name="T91" fmla="*/ 187 h 453"/>
                <a:gd name="T92" fmla="*/ 12 w 282"/>
                <a:gd name="T93" fmla="*/ 136 h 453"/>
                <a:gd name="T94" fmla="*/ 19 w 282"/>
                <a:gd name="T95" fmla="*/ 69 h 453"/>
                <a:gd name="T96" fmla="*/ 62 w 282"/>
                <a:gd name="T97" fmla="*/ 20 h 453"/>
                <a:gd name="T98" fmla="*/ 138 w 282"/>
                <a:gd name="T99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2" h="453">
                  <a:moveTo>
                    <a:pt x="86" y="300"/>
                  </a:moveTo>
                  <a:lnTo>
                    <a:pt x="69" y="311"/>
                  </a:lnTo>
                  <a:lnTo>
                    <a:pt x="56" y="325"/>
                  </a:lnTo>
                  <a:lnTo>
                    <a:pt x="47" y="341"/>
                  </a:lnTo>
                  <a:lnTo>
                    <a:pt x="44" y="358"/>
                  </a:lnTo>
                  <a:lnTo>
                    <a:pt x="47" y="375"/>
                  </a:lnTo>
                  <a:lnTo>
                    <a:pt x="53" y="387"/>
                  </a:lnTo>
                  <a:lnTo>
                    <a:pt x="63" y="398"/>
                  </a:lnTo>
                  <a:lnTo>
                    <a:pt x="76" y="406"/>
                  </a:lnTo>
                  <a:lnTo>
                    <a:pt x="91" y="412"/>
                  </a:lnTo>
                  <a:lnTo>
                    <a:pt x="111" y="416"/>
                  </a:lnTo>
                  <a:lnTo>
                    <a:pt x="131" y="417"/>
                  </a:lnTo>
                  <a:lnTo>
                    <a:pt x="156" y="415"/>
                  </a:lnTo>
                  <a:lnTo>
                    <a:pt x="179" y="411"/>
                  </a:lnTo>
                  <a:lnTo>
                    <a:pt x="198" y="403"/>
                  </a:lnTo>
                  <a:lnTo>
                    <a:pt x="212" y="393"/>
                  </a:lnTo>
                  <a:lnTo>
                    <a:pt x="223" y="381"/>
                  </a:lnTo>
                  <a:lnTo>
                    <a:pt x="230" y="367"/>
                  </a:lnTo>
                  <a:lnTo>
                    <a:pt x="232" y="350"/>
                  </a:lnTo>
                  <a:lnTo>
                    <a:pt x="231" y="336"/>
                  </a:lnTo>
                  <a:lnTo>
                    <a:pt x="225" y="323"/>
                  </a:lnTo>
                  <a:lnTo>
                    <a:pt x="216" y="314"/>
                  </a:lnTo>
                  <a:lnTo>
                    <a:pt x="203" y="306"/>
                  </a:lnTo>
                  <a:lnTo>
                    <a:pt x="186" y="302"/>
                  </a:lnTo>
                  <a:lnTo>
                    <a:pt x="166" y="300"/>
                  </a:lnTo>
                  <a:lnTo>
                    <a:pt x="105" y="300"/>
                  </a:lnTo>
                  <a:lnTo>
                    <a:pt x="95" y="300"/>
                  </a:lnTo>
                  <a:lnTo>
                    <a:pt x="86" y="300"/>
                  </a:lnTo>
                  <a:close/>
                  <a:moveTo>
                    <a:pt x="136" y="34"/>
                  </a:moveTo>
                  <a:lnTo>
                    <a:pt x="116" y="36"/>
                  </a:lnTo>
                  <a:lnTo>
                    <a:pt x="97" y="41"/>
                  </a:lnTo>
                  <a:lnTo>
                    <a:pt x="82" y="50"/>
                  </a:lnTo>
                  <a:lnTo>
                    <a:pt x="70" y="61"/>
                  </a:lnTo>
                  <a:lnTo>
                    <a:pt x="61" y="75"/>
                  </a:lnTo>
                  <a:lnTo>
                    <a:pt x="56" y="91"/>
                  </a:lnTo>
                  <a:lnTo>
                    <a:pt x="54" y="109"/>
                  </a:lnTo>
                  <a:lnTo>
                    <a:pt x="56" y="128"/>
                  </a:lnTo>
                  <a:lnTo>
                    <a:pt x="61" y="144"/>
                  </a:lnTo>
                  <a:lnTo>
                    <a:pt x="70" y="158"/>
                  </a:lnTo>
                  <a:lnTo>
                    <a:pt x="81" y="168"/>
                  </a:lnTo>
                  <a:lnTo>
                    <a:pt x="95" y="176"/>
                  </a:lnTo>
                  <a:lnTo>
                    <a:pt x="114" y="181"/>
                  </a:lnTo>
                  <a:lnTo>
                    <a:pt x="134" y="182"/>
                  </a:lnTo>
                  <a:lnTo>
                    <a:pt x="153" y="181"/>
                  </a:lnTo>
                  <a:lnTo>
                    <a:pt x="170" y="176"/>
                  </a:lnTo>
                  <a:lnTo>
                    <a:pt x="185" y="168"/>
                  </a:lnTo>
                  <a:lnTo>
                    <a:pt x="197" y="158"/>
                  </a:lnTo>
                  <a:lnTo>
                    <a:pt x="206" y="144"/>
                  </a:lnTo>
                  <a:lnTo>
                    <a:pt x="211" y="128"/>
                  </a:lnTo>
                  <a:lnTo>
                    <a:pt x="213" y="109"/>
                  </a:lnTo>
                  <a:lnTo>
                    <a:pt x="211" y="89"/>
                  </a:lnTo>
                  <a:lnTo>
                    <a:pt x="206" y="73"/>
                  </a:lnTo>
                  <a:lnTo>
                    <a:pt x="198" y="59"/>
                  </a:lnTo>
                  <a:lnTo>
                    <a:pt x="186" y="48"/>
                  </a:lnTo>
                  <a:lnTo>
                    <a:pt x="172" y="41"/>
                  </a:lnTo>
                  <a:lnTo>
                    <a:pt x="155" y="36"/>
                  </a:lnTo>
                  <a:lnTo>
                    <a:pt x="136" y="34"/>
                  </a:lnTo>
                  <a:close/>
                  <a:moveTo>
                    <a:pt x="138" y="0"/>
                  </a:moveTo>
                  <a:lnTo>
                    <a:pt x="154" y="1"/>
                  </a:lnTo>
                  <a:lnTo>
                    <a:pt x="168" y="2"/>
                  </a:lnTo>
                  <a:lnTo>
                    <a:pt x="173" y="3"/>
                  </a:lnTo>
                  <a:lnTo>
                    <a:pt x="181" y="3"/>
                  </a:lnTo>
                  <a:lnTo>
                    <a:pt x="192" y="4"/>
                  </a:lnTo>
                  <a:lnTo>
                    <a:pt x="203" y="5"/>
                  </a:lnTo>
                  <a:lnTo>
                    <a:pt x="212" y="5"/>
                  </a:lnTo>
                  <a:lnTo>
                    <a:pt x="218" y="5"/>
                  </a:lnTo>
                  <a:lnTo>
                    <a:pt x="282" y="5"/>
                  </a:lnTo>
                  <a:lnTo>
                    <a:pt x="282" y="40"/>
                  </a:lnTo>
                  <a:lnTo>
                    <a:pt x="247" y="40"/>
                  </a:lnTo>
                  <a:lnTo>
                    <a:pt x="243" y="40"/>
                  </a:lnTo>
                  <a:lnTo>
                    <a:pt x="236" y="39"/>
                  </a:lnTo>
                  <a:lnTo>
                    <a:pt x="230" y="39"/>
                  </a:lnTo>
                  <a:lnTo>
                    <a:pt x="227" y="39"/>
                  </a:lnTo>
                  <a:lnTo>
                    <a:pt x="228" y="39"/>
                  </a:lnTo>
                  <a:lnTo>
                    <a:pt x="229" y="40"/>
                  </a:lnTo>
                  <a:lnTo>
                    <a:pt x="240" y="52"/>
                  </a:lnTo>
                  <a:lnTo>
                    <a:pt x="249" y="67"/>
                  </a:lnTo>
                  <a:lnTo>
                    <a:pt x="255" y="84"/>
                  </a:lnTo>
                  <a:lnTo>
                    <a:pt x="257" y="104"/>
                  </a:lnTo>
                  <a:lnTo>
                    <a:pt x="255" y="125"/>
                  </a:lnTo>
                  <a:lnTo>
                    <a:pt x="251" y="144"/>
                  </a:lnTo>
                  <a:lnTo>
                    <a:pt x="243" y="161"/>
                  </a:lnTo>
                  <a:lnTo>
                    <a:pt x="232" y="177"/>
                  </a:lnTo>
                  <a:lnTo>
                    <a:pt x="218" y="190"/>
                  </a:lnTo>
                  <a:lnTo>
                    <a:pt x="200" y="200"/>
                  </a:lnTo>
                  <a:lnTo>
                    <a:pt x="180" y="208"/>
                  </a:lnTo>
                  <a:lnTo>
                    <a:pt x="157" y="213"/>
                  </a:lnTo>
                  <a:lnTo>
                    <a:pt x="130" y="215"/>
                  </a:lnTo>
                  <a:lnTo>
                    <a:pt x="116" y="214"/>
                  </a:lnTo>
                  <a:lnTo>
                    <a:pt x="101" y="213"/>
                  </a:lnTo>
                  <a:lnTo>
                    <a:pt x="89" y="211"/>
                  </a:lnTo>
                  <a:lnTo>
                    <a:pt x="79" y="216"/>
                  </a:lnTo>
                  <a:lnTo>
                    <a:pt x="73" y="222"/>
                  </a:lnTo>
                  <a:lnTo>
                    <a:pt x="69" y="230"/>
                  </a:lnTo>
                  <a:lnTo>
                    <a:pt x="67" y="237"/>
                  </a:lnTo>
                  <a:lnTo>
                    <a:pt x="69" y="246"/>
                  </a:lnTo>
                  <a:lnTo>
                    <a:pt x="75" y="253"/>
                  </a:lnTo>
                  <a:lnTo>
                    <a:pt x="86" y="258"/>
                  </a:lnTo>
                  <a:lnTo>
                    <a:pt x="101" y="261"/>
                  </a:lnTo>
                  <a:lnTo>
                    <a:pt x="121" y="262"/>
                  </a:lnTo>
                  <a:lnTo>
                    <a:pt x="178" y="262"/>
                  </a:lnTo>
                  <a:lnTo>
                    <a:pt x="204" y="264"/>
                  </a:lnTo>
                  <a:lnTo>
                    <a:pt x="225" y="269"/>
                  </a:lnTo>
                  <a:lnTo>
                    <a:pt x="244" y="278"/>
                  </a:lnTo>
                  <a:lnTo>
                    <a:pt x="258" y="291"/>
                  </a:lnTo>
                  <a:lnTo>
                    <a:pt x="268" y="306"/>
                  </a:lnTo>
                  <a:lnTo>
                    <a:pt x="274" y="324"/>
                  </a:lnTo>
                  <a:lnTo>
                    <a:pt x="276" y="344"/>
                  </a:lnTo>
                  <a:lnTo>
                    <a:pt x="274" y="368"/>
                  </a:lnTo>
                  <a:lnTo>
                    <a:pt x="265" y="388"/>
                  </a:lnTo>
                  <a:lnTo>
                    <a:pt x="252" y="407"/>
                  </a:lnTo>
                  <a:lnTo>
                    <a:pt x="233" y="422"/>
                  </a:lnTo>
                  <a:lnTo>
                    <a:pt x="211" y="435"/>
                  </a:lnTo>
                  <a:lnTo>
                    <a:pt x="185" y="445"/>
                  </a:lnTo>
                  <a:lnTo>
                    <a:pt x="155" y="451"/>
                  </a:lnTo>
                  <a:lnTo>
                    <a:pt x="123" y="453"/>
                  </a:lnTo>
                  <a:lnTo>
                    <a:pt x="95" y="452"/>
                  </a:lnTo>
                  <a:lnTo>
                    <a:pt x="72" y="447"/>
                  </a:lnTo>
                  <a:lnTo>
                    <a:pt x="51" y="441"/>
                  </a:lnTo>
                  <a:lnTo>
                    <a:pt x="33" y="431"/>
                  </a:lnTo>
                  <a:lnTo>
                    <a:pt x="19" y="419"/>
                  </a:lnTo>
                  <a:lnTo>
                    <a:pt x="9" y="404"/>
                  </a:lnTo>
                  <a:lnTo>
                    <a:pt x="2" y="387"/>
                  </a:lnTo>
                  <a:lnTo>
                    <a:pt x="0" y="367"/>
                  </a:lnTo>
                  <a:lnTo>
                    <a:pt x="3" y="345"/>
                  </a:lnTo>
                  <a:lnTo>
                    <a:pt x="10" y="327"/>
                  </a:lnTo>
                  <a:lnTo>
                    <a:pt x="21" y="311"/>
                  </a:lnTo>
                  <a:lnTo>
                    <a:pt x="35" y="299"/>
                  </a:lnTo>
                  <a:lnTo>
                    <a:pt x="51" y="289"/>
                  </a:lnTo>
                  <a:lnTo>
                    <a:pt x="39" y="281"/>
                  </a:lnTo>
                  <a:lnTo>
                    <a:pt x="29" y="271"/>
                  </a:lnTo>
                  <a:lnTo>
                    <a:pt x="23" y="260"/>
                  </a:lnTo>
                  <a:lnTo>
                    <a:pt x="21" y="246"/>
                  </a:lnTo>
                  <a:lnTo>
                    <a:pt x="24" y="232"/>
                  </a:lnTo>
                  <a:lnTo>
                    <a:pt x="30" y="218"/>
                  </a:lnTo>
                  <a:lnTo>
                    <a:pt x="40" y="207"/>
                  </a:lnTo>
                  <a:lnTo>
                    <a:pt x="54" y="199"/>
                  </a:lnTo>
                  <a:lnTo>
                    <a:pt x="38" y="187"/>
                  </a:lnTo>
                  <a:lnTo>
                    <a:pt x="26" y="172"/>
                  </a:lnTo>
                  <a:lnTo>
                    <a:pt x="17" y="155"/>
                  </a:lnTo>
                  <a:lnTo>
                    <a:pt x="12" y="136"/>
                  </a:lnTo>
                  <a:lnTo>
                    <a:pt x="10" y="114"/>
                  </a:lnTo>
                  <a:lnTo>
                    <a:pt x="12" y="90"/>
                  </a:lnTo>
                  <a:lnTo>
                    <a:pt x="19" y="69"/>
                  </a:lnTo>
                  <a:lnTo>
                    <a:pt x="30" y="50"/>
                  </a:lnTo>
                  <a:lnTo>
                    <a:pt x="44" y="34"/>
                  </a:lnTo>
                  <a:lnTo>
                    <a:pt x="62" y="20"/>
                  </a:lnTo>
                  <a:lnTo>
                    <a:pt x="84" y="9"/>
                  </a:lnTo>
                  <a:lnTo>
                    <a:pt x="110" y="2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86C3A47-966E-8DF9-31DC-730F1AA8EE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635" y="2327776"/>
              <a:ext cx="212971" cy="239000"/>
            </a:xfrm>
            <a:custGeom>
              <a:avLst/>
              <a:gdLst>
                <a:gd name="T0" fmla="*/ 121 w 270"/>
                <a:gd name="T1" fmla="*/ 38 h 304"/>
                <a:gd name="T2" fmla="*/ 93 w 270"/>
                <a:gd name="T3" fmla="*/ 48 h 304"/>
                <a:gd name="T4" fmla="*/ 68 w 270"/>
                <a:gd name="T5" fmla="*/ 70 h 304"/>
                <a:gd name="T6" fmla="*/ 52 w 270"/>
                <a:gd name="T7" fmla="*/ 104 h 304"/>
                <a:gd name="T8" fmla="*/ 46 w 270"/>
                <a:gd name="T9" fmla="*/ 150 h 304"/>
                <a:gd name="T10" fmla="*/ 52 w 270"/>
                <a:gd name="T11" fmla="*/ 200 h 304"/>
                <a:gd name="T12" fmla="*/ 69 w 270"/>
                <a:gd name="T13" fmla="*/ 236 h 304"/>
                <a:gd name="T14" fmla="*/ 98 w 270"/>
                <a:gd name="T15" fmla="*/ 259 h 304"/>
                <a:gd name="T16" fmla="*/ 136 w 270"/>
                <a:gd name="T17" fmla="*/ 266 h 304"/>
                <a:gd name="T18" fmla="*/ 166 w 270"/>
                <a:gd name="T19" fmla="*/ 261 h 304"/>
                <a:gd name="T20" fmla="*/ 192 w 270"/>
                <a:gd name="T21" fmla="*/ 244 h 304"/>
                <a:gd name="T22" fmla="*/ 211 w 270"/>
                <a:gd name="T23" fmla="*/ 216 h 304"/>
                <a:gd name="T24" fmla="*/ 222 w 270"/>
                <a:gd name="T25" fmla="*/ 176 h 304"/>
                <a:gd name="T26" fmla="*/ 223 w 270"/>
                <a:gd name="T27" fmla="*/ 125 h 304"/>
                <a:gd name="T28" fmla="*/ 212 w 270"/>
                <a:gd name="T29" fmla="*/ 83 h 304"/>
                <a:gd name="T30" fmla="*/ 190 w 270"/>
                <a:gd name="T31" fmla="*/ 54 h 304"/>
                <a:gd name="T32" fmla="*/ 157 w 270"/>
                <a:gd name="T33" fmla="*/ 38 h 304"/>
                <a:gd name="T34" fmla="*/ 140 w 270"/>
                <a:gd name="T35" fmla="*/ 0 h 304"/>
                <a:gd name="T36" fmla="*/ 181 w 270"/>
                <a:gd name="T37" fmla="*/ 5 h 304"/>
                <a:gd name="T38" fmla="*/ 217 w 270"/>
                <a:gd name="T39" fmla="*/ 21 h 304"/>
                <a:gd name="T40" fmla="*/ 245 w 270"/>
                <a:gd name="T41" fmla="*/ 49 h 304"/>
                <a:gd name="T42" fmla="*/ 263 w 270"/>
                <a:gd name="T43" fmla="*/ 90 h 304"/>
                <a:gd name="T44" fmla="*/ 270 w 270"/>
                <a:gd name="T45" fmla="*/ 147 h 304"/>
                <a:gd name="T46" fmla="*/ 262 w 270"/>
                <a:gd name="T47" fmla="*/ 202 h 304"/>
                <a:gd name="T48" fmla="*/ 240 w 270"/>
                <a:gd name="T49" fmla="*/ 248 h 304"/>
                <a:gd name="T50" fmla="*/ 205 w 270"/>
                <a:gd name="T51" fmla="*/ 283 h 304"/>
                <a:gd name="T52" fmla="*/ 157 w 270"/>
                <a:gd name="T53" fmla="*/ 301 h 304"/>
                <a:gd name="T54" fmla="*/ 105 w 270"/>
                <a:gd name="T55" fmla="*/ 302 h 304"/>
                <a:gd name="T56" fmla="*/ 61 w 270"/>
                <a:gd name="T57" fmla="*/ 288 h 304"/>
                <a:gd name="T58" fmla="*/ 28 w 270"/>
                <a:gd name="T59" fmla="*/ 259 h 304"/>
                <a:gd name="T60" fmla="*/ 7 w 270"/>
                <a:gd name="T61" fmla="*/ 214 h 304"/>
                <a:gd name="T62" fmla="*/ 0 w 270"/>
                <a:gd name="T63" fmla="*/ 154 h 304"/>
                <a:gd name="T64" fmla="*/ 8 w 270"/>
                <a:gd name="T65" fmla="*/ 100 h 304"/>
                <a:gd name="T66" fmla="*/ 29 w 270"/>
                <a:gd name="T67" fmla="*/ 55 h 304"/>
                <a:gd name="T68" fmla="*/ 64 w 270"/>
                <a:gd name="T69" fmla="*/ 21 h 304"/>
                <a:gd name="T70" fmla="*/ 113 w 270"/>
                <a:gd name="T71" fmla="*/ 3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0" h="304">
                  <a:moveTo>
                    <a:pt x="136" y="36"/>
                  </a:moveTo>
                  <a:lnTo>
                    <a:pt x="121" y="38"/>
                  </a:lnTo>
                  <a:lnTo>
                    <a:pt x="107" y="42"/>
                  </a:lnTo>
                  <a:lnTo>
                    <a:pt x="93" y="48"/>
                  </a:lnTo>
                  <a:lnTo>
                    <a:pt x="79" y="58"/>
                  </a:lnTo>
                  <a:lnTo>
                    <a:pt x="68" y="70"/>
                  </a:lnTo>
                  <a:lnTo>
                    <a:pt x="59" y="85"/>
                  </a:lnTo>
                  <a:lnTo>
                    <a:pt x="52" y="104"/>
                  </a:lnTo>
                  <a:lnTo>
                    <a:pt x="48" y="126"/>
                  </a:lnTo>
                  <a:lnTo>
                    <a:pt x="46" y="150"/>
                  </a:lnTo>
                  <a:lnTo>
                    <a:pt x="47" y="177"/>
                  </a:lnTo>
                  <a:lnTo>
                    <a:pt x="52" y="200"/>
                  </a:lnTo>
                  <a:lnTo>
                    <a:pt x="59" y="220"/>
                  </a:lnTo>
                  <a:lnTo>
                    <a:pt x="69" y="236"/>
                  </a:lnTo>
                  <a:lnTo>
                    <a:pt x="82" y="249"/>
                  </a:lnTo>
                  <a:lnTo>
                    <a:pt x="98" y="259"/>
                  </a:lnTo>
                  <a:lnTo>
                    <a:pt x="116" y="264"/>
                  </a:lnTo>
                  <a:lnTo>
                    <a:pt x="136" y="266"/>
                  </a:lnTo>
                  <a:lnTo>
                    <a:pt x="151" y="265"/>
                  </a:lnTo>
                  <a:lnTo>
                    <a:pt x="166" y="261"/>
                  </a:lnTo>
                  <a:lnTo>
                    <a:pt x="179" y="254"/>
                  </a:lnTo>
                  <a:lnTo>
                    <a:pt x="192" y="244"/>
                  </a:lnTo>
                  <a:lnTo>
                    <a:pt x="203" y="232"/>
                  </a:lnTo>
                  <a:lnTo>
                    <a:pt x="211" y="216"/>
                  </a:lnTo>
                  <a:lnTo>
                    <a:pt x="218" y="197"/>
                  </a:lnTo>
                  <a:lnTo>
                    <a:pt x="222" y="176"/>
                  </a:lnTo>
                  <a:lnTo>
                    <a:pt x="224" y="150"/>
                  </a:lnTo>
                  <a:lnTo>
                    <a:pt x="223" y="125"/>
                  </a:lnTo>
                  <a:lnTo>
                    <a:pt x="218" y="102"/>
                  </a:lnTo>
                  <a:lnTo>
                    <a:pt x="212" y="83"/>
                  </a:lnTo>
                  <a:lnTo>
                    <a:pt x="202" y="66"/>
                  </a:lnTo>
                  <a:lnTo>
                    <a:pt x="190" y="54"/>
                  </a:lnTo>
                  <a:lnTo>
                    <a:pt x="175" y="44"/>
                  </a:lnTo>
                  <a:lnTo>
                    <a:pt x="157" y="38"/>
                  </a:lnTo>
                  <a:lnTo>
                    <a:pt x="136" y="36"/>
                  </a:lnTo>
                  <a:close/>
                  <a:moveTo>
                    <a:pt x="140" y="0"/>
                  </a:moveTo>
                  <a:lnTo>
                    <a:pt x="161" y="1"/>
                  </a:lnTo>
                  <a:lnTo>
                    <a:pt x="181" y="5"/>
                  </a:lnTo>
                  <a:lnTo>
                    <a:pt x="200" y="11"/>
                  </a:lnTo>
                  <a:lnTo>
                    <a:pt x="217" y="21"/>
                  </a:lnTo>
                  <a:lnTo>
                    <a:pt x="232" y="33"/>
                  </a:lnTo>
                  <a:lnTo>
                    <a:pt x="245" y="49"/>
                  </a:lnTo>
                  <a:lnTo>
                    <a:pt x="255" y="68"/>
                  </a:lnTo>
                  <a:lnTo>
                    <a:pt x="263" y="90"/>
                  </a:lnTo>
                  <a:lnTo>
                    <a:pt x="268" y="117"/>
                  </a:lnTo>
                  <a:lnTo>
                    <a:pt x="270" y="147"/>
                  </a:lnTo>
                  <a:lnTo>
                    <a:pt x="268" y="176"/>
                  </a:lnTo>
                  <a:lnTo>
                    <a:pt x="262" y="202"/>
                  </a:lnTo>
                  <a:lnTo>
                    <a:pt x="253" y="227"/>
                  </a:lnTo>
                  <a:lnTo>
                    <a:pt x="240" y="248"/>
                  </a:lnTo>
                  <a:lnTo>
                    <a:pt x="224" y="267"/>
                  </a:lnTo>
                  <a:lnTo>
                    <a:pt x="205" y="283"/>
                  </a:lnTo>
                  <a:lnTo>
                    <a:pt x="182" y="294"/>
                  </a:lnTo>
                  <a:lnTo>
                    <a:pt x="157" y="301"/>
                  </a:lnTo>
                  <a:lnTo>
                    <a:pt x="130" y="304"/>
                  </a:lnTo>
                  <a:lnTo>
                    <a:pt x="105" y="302"/>
                  </a:lnTo>
                  <a:lnTo>
                    <a:pt x="81" y="297"/>
                  </a:lnTo>
                  <a:lnTo>
                    <a:pt x="61" y="288"/>
                  </a:lnTo>
                  <a:lnTo>
                    <a:pt x="43" y="275"/>
                  </a:lnTo>
                  <a:lnTo>
                    <a:pt x="28" y="259"/>
                  </a:lnTo>
                  <a:lnTo>
                    <a:pt x="16" y="238"/>
                  </a:lnTo>
                  <a:lnTo>
                    <a:pt x="7" y="214"/>
                  </a:lnTo>
                  <a:lnTo>
                    <a:pt x="2" y="186"/>
                  </a:lnTo>
                  <a:lnTo>
                    <a:pt x="0" y="154"/>
                  </a:lnTo>
                  <a:lnTo>
                    <a:pt x="2" y="127"/>
                  </a:lnTo>
                  <a:lnTo>
                    <a:pt x="8" y="100"/>
                  </a:lnTo>
                  <a:lnTo>
                    <a:pt x="17" y="76"/>
                  </a:lnTo>
                  <a:lnTo>
                    <a:pt x="29" y="55"/>
                  </a:lnTo>
                  <a:lnTo>
                    <a:pt x="45" y="36"/>
                  </a:lnTo>
                  <a:lnTo>
                    <a:pt x="64" y="21"/>
                  </a:lnTo>
                  <a:lnTo>
                    <a:pt x="87" y="10"/>
                  </a:lnTo>
                  <a:lnTo>
                    <a:pt x="113" y="3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AE29258-C776-91F7-ACDE-D7872520E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0368" y="2325409"/>
              <a:ext cx="184575" cy="236634"/>
            </a:xfrm>
            <a:custGeom>
              <a:avLst/>
              <a:gdLst>
                <a:gd name="T0" fmla="*/ 146 w 233"/>
                <a:gd name="T1" fmla="*/ 0 h 300"/>
                <a:gd name="T2" fmla="*/ 166 w 233"/>
                <a:gd name="T3" fmla="*/ 2 h 300"/>
                <a:gd name="T4" fmla="*/ 184 w 233"/>
                <a:gd name="T5" fmla="*/ 6 h 300"/>
                <a:gd name="T6" fmla="*/ 198 w 233"/>
                <a:gd name="T7" fmla="*/ 13 h 300"/>
                <a:gd name="T8" fmla="*/ 210 w 233"/>
                <a:gd name="T9" fmla="*/ 23 h 300"/>
                <a:gd name="T10" fmla="*/ 219 w 233"/>
                <a:gd name="T11" fmla="*/ 34 h 300"/>
                <a:gd name="T12" fmla="*/ 225 w 233"/>
                <a:gd name="T13" fmla="*/ 47 h 300"/>
                <a:gd name="T14" fmla="*/ 230 w 233"/>
                <a:gd name="T15" fmla="*/ 62 h 300"/>
                <a:gd name="T16" fmla="*/ 233 w 233"/>
                <a:gd name="T17" fmla="*/ 78 h 300"/>
                <a:gd name="T18" fmla="*/ 233 w 233"/>
                <a:gd name="T19" fmla="*/ 95 h 300"/>
                <a:gd name="T20" fmla="*/ 233 w 233"/>
                <a:gd name="T21" fmla="*/ 300 h 300"/>
                <a:gd name="T22" fmla="*/ 189 w 233"/>
                <a:gd name="T23" fmla="*/ 300 h 300"/>
                <a:gd name="T24" fmla="*/ 189 w 233"/>
                <a:gd name="T25" fmla="*/ 110 h 300"/>
                <a:gd name="T26" fmla="*/ 188 w 233"/>
                <a:gd name="T27" fmla="*/ 91 h 300"/>
                <a:gd name="T28" fmla="*/ 186 w 233"/>
                <a:gd name="T29" fmla="*/ 75 h 300"/>
                <a:gd name="T30" fmla="*/ 181 w 233"/>
                <a:gd name="T31" fmla="*/ 61 h 300"/>
                <a:gd name="T32" fmla="*/ 174 w 233"/>
                <a:gd name="T33" fmla="*/ 51 h 300"/>
                <a:gd name="T34" fmla="*/ 164 w 233"/>
                <a:gd name="T35" fmla="*/ 43 h 300"/>
                <a:gd name="T36" fmla="*/ 151 w 233"/>
                <a:gd name="T37" fmla="*/ 38 h 300"/>
                <a:gd name="T38" fmla="*/ 135 w 233"/>
                <a:gd name="T39" fmla="*/ 37 h 300"/>
                <a:gd name="T40" fmla="*/ 116 w 233"/>
                <a:gd name="T41" fmla="*/ 39 h 300"/>
                <a:gd name="T42" fmla="*/ 98 w 233"/>
                <a:gd name="T43" fmla="*/ 46 h 300"/>
                <a:gd name="T44" fmla="*/ 83 w 233"/>
                <a:gd name="T45" fmla="*/ 57 h 300"/>
                <a:gd name="T46" fmla="*/ 70 w 233"/>
                <a:gd name="T47" fmla="*/ 71 h 300"/>
                <a:gd name="T48" fmla="*/ 60 w 233"/>
                <a:gd name="T49" fmla="*/ 89 h 300"/>
                <a:gd name="T50" fmla="*/ 51 w 233"/>
                <a:gd name="T51" fmla="*/ 111 h 300"/>
                <a:gd name="T52" fmla="*/ 46 w 233"/>
                <a:gd name="T53" fmla="*/ 134 h 300"/>
                <a:gd name="T54" fmla="*/ 44 w 233"/>
                <a:gd name="T55" fmla="*/ 159 h 300"/>
                <a:gd name="T56" fmla="*/ 44 w 233"/>
                <a:gd name="T57" fmla="*/ 300 h 300"/>
                <a:gd name="T58" fmla="*/ 0 w 233"/>
                <a:gd name="T59" fmla="*/ 300 h 300"/>
                <a:gd name="T60" fmla="*/ 0 w 233"/>
                <a:gd name="T61" fmla="*/ 6 h 300"/>
                <a:gd name="T62" fmla="*/ 44 w 233"/>
                <a:gd name="T63" fmla="*/ 6 h 300"/>
                <a:gd name="T64" fmla="*/ 43 w 233"/>
                <a:gd name="T65" fmla="*/ 28 h 300"/>
                <a:gd name="T66" fmla="*/ 41 w 233"/>
                <a:gd name="T67" fmla="*/ 51 h 300"/>
                <a:gd name="T68" fmla="*/ 39 w 233"/>
                <a:gd name="T69" fmla="*/ 71 h 300"/>
                <a:gd name="T70" fmla="*/ 40 w 233"/>
                <a:gd name="T71" fmla="*/ 72 h 300"/>
                <a:gd name="T72" fmla="*/ 50 w 233"/>
                <a:gd name="T73" fmla="*/ 52 h 300"/>
                <a:gd name="T74" fmla="*/ 64 w 233"/>
                <a:gd name="T75" fmla="*/ 34 h 300"/>
                <a:gd name="T76" fmla="*/ 80 w 233"/>
                <a:gd name="T77" fmla="*/ 20 h 300"/>
                <a:gd name="T78" fmla="*/ 99 w 233"/>
                <a:gd name="T79" fmla="*/ 9 h 300"/>
                <a:gd name="T80" fmla="*/ 121 w 233"/>
                <a:gd name="T81" fmla="*/ 3 h 300"/>
                <a:gd name="T82" fmla="*/ 146 w 233"/>
                <a:gd name="T8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300">
                  <a:moveTo>
                    <a:pt x="146" y="0"/>
                  </a:moveTo>
                  <a:lnTo>
                    <a:pt x="166" y="2"/>
                  </a:lnTo>
                  <a:lnTo>
                    <a:pt x="184" y="6"/>
                  </a:lnTo>
                  <a:lnTo>
                    <a:pt x="198" y="13"/>
                  </a:lnTo>
                  <a:lnTo>
                    <a:pt x="210" y="23"/>
                  </a:lnTo>
                  <a:lnTo>
                    <a:pt x="219" y="34"/>
                  </a:lnTo>
                  <a:lnTo>
                    <a:pt x="225" y="47"/>
                  </a:lnTo>
                  <a:lnTo>
                    <a:pt x="230" y="62"/>
                  </a:lnTo>
                  <a:lnTo>
                    <a:pt x="233" y="78"/>
                  </a:lnTo>
                  <a:lnTo>
                    <a:pt x="233" y="95"/>
                  </a:lnTo>
                  <a:lnTo>
                    <a:pt x="233" y="300"/>
                  </a:lnTo>
                  <a:lnTo>
                    <a:pt x="189" y="300"/>
                  </a:lnTo>
                  <a:lnTo>
                    <a:pt x="189" y="110"/>
                  </a:lnTo>
                  <a:lnTo>
                    <a:pt x="188" y="91"/>
                  </a:lnTo>
                  <a:lnTo>
                    <a:pt x="186" y="75"/>
                  </a:lnTo>
                  <a:lnTo>
                    <a:pt x="181" y="61"/>
                  </a:lnTo>
                  <a:lnTo>
                    <a:pt x="174" y="51"/>
                  </a:lnTo>
                  <a:lnTo>
                    <a:pt x="164" y="43"/>
                  </a:lnTo>
                  <a:lnTo>
                    <a:pt x="151" y="38"/>
                  </a:lnTo>
                  <a:lnTo>
                    <a:pt x="135" y="37"/>
                  </a:lnTo>
                  <a:lnTo>
                    <a:pt x="116" y="39"/>
                  </a:lnTo>
                  <a:lnTo>
                    <a:pt x="98" y="46"/>
                  </a:lnTo>
                  <a:lnTo>
                    <a:pt x="83" y="57"/>
                  </a:lnTo>
                  <a:lnTo>
                    <a:pt x="70" y="71"/>
                  </a:lnTo>
                  <a:lnTo>
                    <a:pt x="60" y="89"/>
                  </a:lnTo>
                  <a:lnTo>
                    <a:pt x="51" y="111"/>
                  </a:lnTo>
                  <a:lnTo>
                    <a:pt x="46" y="134"/>
                  </a:lnTo>
                  <a:lnTo>
                    <a:pt x="44" y="159"/>
                  </a:lnTo>
                  <a:lnTo>
                    <a:pt x="44" y="300"/>
                  </a:lnTo>
                  <a:lnTo>
                    <a:pt x="0" y="300"/>
                  </a:lnTo>
                  <a:lnTo>
                    <a:pt x="0" y="6"/>
                  </a:lnTo>
                  <a:lnTo>
                    <a:pt x="44" y="6"/>
                  </a:lnTo>
                  <a:lnTo>
                    <a:pt x="43" y="28"/>
                  </a:lnTo>
                  <a:lnTo>
                    <a:pt x="41" y="51"/>
                  </a:lnTo>
                  <a:lnTo>
                    <a:pt x="39" y="71"/>
                  </a:lnTo>
                  <a:lnTo>
                    <a:pt x="40" y="72"/>
                  </a:lnTo>
                  <a:lnTo>
                    <a:pt x="50" y="52"/>
                  </a:lnTo>
                  <a:lnTo>
                    <a:pt x="64" y="34"/>
                  </a:lnTo>
                  <a:lnTo>
                    <a:pt x="80" y="20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5B86B4B-65CC-8B99-06C6-97CDE959A2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4101" y="2325409"/>
              <a:ext cx="182208" cy="236634"/>
            </a:xfrm>
            <a:custGeom>
              <a:avLst/>
              <a:gdLst>
                <a:gd name="T0" fmla="*/ 145 w 233"/>
                <a:gd name="T1" fmla="*/ 0 h 300"/>
                <a:gd name="T2" fmla="*/ 166 w 233"/>
                <a:gd name="T3" fmla="*/ 2 h 300"/>
                <a:gd name="T4" fmla="*/ 183 w 233"/>
                <a:gd name="T5" fmla="*/ 6 h 300"/>
                <a:gd name="T6" fmla="*/ 198 w 233"/>
                <a:gd name="T7" fmla="*/ 13 h 300"/>
                <a:gd name="T8" fmla="*/ 209 w 233"/>
                <a:gd name="T9" fmla="*/ 23 h 300"/>
                <a:gd name="T10" fmla="*/ 218 w 233"/>
                <a:gd name="T11" fmla="*/ 34 h 300"/>
                <a:gd name="T12" fmla="*/ 225 w 233"/>
                <a:gd name="T13" fmla="*/ 47 h 300"/>
                <a:gd name="T14" fmla="*/ 230 w 233"/>
                <a:gd name="T15" fmla="*/ 62 h 300"/>
                <a:gd name="T16" fmla="*/ 232 w 233"/>
                <a:gd name="T17" fmla="*/ 78 h 300"/>
                <a:gd name="T18" fmla="*/ 233 w 233"/>
                <a:gd name="T19" fmla="*/ 95 h 300"/>
                <a:gd name="T20" fmla="*/ 233 w 233"/>
                <a:gd name="T21" fmla="*/ 300 h 300"/>
                <a:gd name="T22" fmla="*/ 189 w 233"/>
                <a:gd name="T23" fmla="*/ 300 h 300"/>
                <a:gd name="T24" fmla="*/ 189 w 233"/>
                <a:gd name="T25" fmla="*/ 110 h 300"/>
                <a:gd name="T26" fmla="*/ 188 w 233"/>
                <a:gd name="T27" fmla="*/ 91 h 300"/>
                <a:gd name="T28" fmla="*/ 185 w 233"/>
                <a:gd name="T29" fmla="*/ 75 h 300"/>
                <a:gd name="T30" fmla="*/ 181 w 233"/>
                <a:gd name="T31" fmla="*/ 61 h 300"/>
                <a:gd name="T32" fmla="*/ 173 w 233"/>
                <a:gd name="T33" fmla="*/ 51 h 300"/>
                <a:gd name="T34" fmla="*/ 163 w 233"/>
                <a:gd name="T35" fmla="*/ 43 h 300"/>
                <a:gd name="T36" fmla="*/ 150 w 233"/>
                <a:gd name="T37" fmla="*/ 38 h 300"/>
                <a:gd name="T38" fmla="*/ 134 w 233"/>
                <a:gd name="T39" fmla="*/ 37 h 300"/>
                <a:gd name="T40" fmla="*/ 115 w 233"/>
                <a:gd name="T41" fmla="*/ 39 h 300"/>
                <a:gd name="T42" fmla="*/ 98 w 233"/>
                <a:gd name="T43" fmla="*/ 46 h 300"/>
                <a:gd name="T44" fmla="*/ 83 w 233"/>
                <a:gd name="T45" fmla="*/ 57 h 300"/>
                <a:gd name="T46" fmla="*/ 70 w 233"/>
                <a:gd name="T47" fmla="*/ 71 h 300"/>
                <a:gd name="T48" fmla="*/ 59 w 233"/>
                <a:gd name="T49" fmla="*/ 89 h 300"/>
                <a:gd name="T50" fmla="*/ 51 w 233"/>
                <a:gd name="T51" fmla="*/ 111 h 300"/>
                <a:gd name="T52" fmla="*/ 46 w 233"/>
                <a:gd name="T53" fmla="*/ 134 h 300"/>
                <a:gd name="T54" fmla="*/ 45 w 233"/>
                <a:gd name="T55" fmla="*/ 159 h 300"/>
                <a:gd name="T56" fmla="*/ 45 w 233"/>
                <a:gd name="T57" fmla="*/ 300 h 300"/>
                <a:gd name="T58" fmla="*/ 0 w 233"/>
                <a:gd name="T59" fmla="*/ 300 h 300"/>
                <a:gd name="T60" fmla="*/ 0 w 233"/>
                <a:gd name="T61" fmla="*/ 6 h 300"/>
                <a:gd name="T62" fmla="*/ 44 w 233"/>
                <a:gd name="T63" fmla="*/ 6 h 300"/>
                <a:gd name="T64" fmla="*/ 44 w 233"/>
                <a:gd name="T65" fmla="*/ 28 h 300"/>
                <a:gd name="T66" fmla="*/ 42 w 233"/>
                <a:gd name="T67" fmla="*/ 51 h 300"/>
                <a:gd name="T68" fmla="*/ 39 w 233"/>
                <a:gd name="T69" fmla="*/ 71 h 300"/>
                <a:gd name="T70" fmla="*/ 41 w 233"/>
                <a:gd name="T71" fmla="*/ 72 h 300"/>
                <a:gd name="T72" fmla="*/ 51 w 233"/>
                <a:gd name="T73" fmla="*/ 52 h 300"/>
                <a:gd name="T74" fmla="*/ 64 w 233"/>
                <a:gd name="T75" fmla="*/ 34 h 300"/>
                <a:gd name="T76" fmla="*/ 80 w 233"/>
                <a:gd name="T77" fmla="*/ 20 h 300"/>
                <a:gd name="T78" fmla="*/ 99 w 233"/>
                <a:gd name="T79" fmla="*/ 9 h 300"/>
                <a:gd name="T80" fmla="*/ 121 w 233"/>
                <a:gd name="T81" fmla="*/ 3 h 300"/>
                <a:gd name="T82" fmla="*/ 145 w 233"/>
                <a:gd name="T83" fmla="*/ 0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3" h="300">
                  <a:moveTo>
                    <a:pt x="145" y="0"/>
                  </a:moveTo>
                  <a:lnTo>
                    <a:pt x="166" y="2"/>
                  </a:lnTo>
                  <a:lnTo>
                    <a:pt x="183" y="6"/>
                  </a:lnTo>
                  <a:lnTo>
                    <a:pt x="198" y="13"/>
                  </a:lnTo>
                  <a:lnTo>
                    <a:pt x="209" y="23"/>
                  </a:lnTo>
                  <a:lnTo>
                    <a:pt x="218" y="34"/>
                  </a:lnTo>
                  <a:lnTo>
                    <a:pt x="225" y="47"/>
                  </a:lnTo>
                  <a:lnTo>
                    <a:pt x="230" y="62"/>
                  </a:lnTo>
                  <a:lnTo>
                    <a:pt x="232" y="78"/>
                  </a:lnTo>
                  <a:lnTo>
                    <a:pt x="233" y="95"/>
                  </a:lnTo>
                  <a:lnTo>
                    <a:pt x="233" y="300"/>
                  </a:lnTo>
                  <a:lnTo>
                    <a:pt x="189" y="300"/>
                  </a:lnTo>
                  <a:lnTo>
                    <a:pt x="189" y="110"/>
                  </a:lnTo>
                  <a:lnTo>
                    <a:pt x="188" y="91"/>
                  </a:lnTo>
                  <a:lnTo>
                    <a:pt x="185" y="75"/>
                  </a:lnTo>
                  <a:lnTo>
                    <a:pt x="181" y="61"/>
                  </a:lnTo>
                  <a:lnTo>
                    <a:pt x="173" y="51"/>
                  </a:lnTo>
                  <a:lnTo>
                    <a:pt x="163" y="43"/>
                  </a:lnTo>
                  <a:lnTo>
                    <a:pt x="150" y="38"/>
                  </a:lnTo>
                  <a:lnTo>
                    <a:pt x="134" y="37"/>
                  </a:lnTo>
                  <a:lnTo>
                    <a:pt x="115" y="39"/>
                  </a:lnTo>
                  <a:lnTo>
                    <a:pt x="98" y="46"/>
                  </a:lnTo>
                  <a:lnTo>
                    <a:pt x="83" y="57"/>
                  </a:lnTo>
                  <a:lnTo>
                    <a:pt x="70" y="71"/>
                  </a:lnTo>
                  <a:lnTo>
                    <a:pt x="59" y="89"/>
                  </a:lnTo>
                  <a:lnTo>
                    <a:pt x="51" y="111"/>
                  </a:lnTo>
                  <a:lnTo>
                    <a:pt x="46" y="134"/>
                  </a:lnTo>
                  <a:lnTo>
                    <a:pt x="45" y="159"/>
                  </a:lnTo>
                  <a:lnTo>
                    <a:pt x="45" y="300"/>
                  </a:lnTo>
                  <a:lnTo>
                    <a:pt x="0" y="300"/>
                  </a:lnTo>
                  <a:lnTo>
                    <a:pt x="0" y="6"/>
                  </a:lnTo>
                  <a:lnTo>
                    <a:pt x="44" y="6"/>
                  </a:lnTo>
                  <a:lnTo>
                    <a:pt x="44" y="28"/>
                  </a:lnTo>
                  <a:lnTo>
                    <a:pt x="42" y="51"/>
                  </a:lnTo>
                  <a:lnTo>
                    <a:pt x="39" y="71"/>
                  </a:lnTo>
                  <a:lnTo>
                    <a:pt x="41" y="72"/>
                  </a:lnTo>
                  <a:lnTo>
                    <a:pt x="51" y="52"/>
                  </a:lnTo>
                  <a:lnTo>
                    <a:pt x="64" y="34"/>
                  </a:lnTo>
                  <a:lnTo>
                    <a:pt x="80" y="20"/>
                  </a:lnTo>
                  <a:lnTo>
                    <a:pt x="99" y="9"/>
                  </a:lnTo>
                  <a:lnTo>
                    <a:pt x="121" y="3"/>
                  </a:lnTo>
                  <a:lnTo>
                    <a:pt x="145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C917A3ED-11CD-D5A1-975B-A2A055B7A6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439" y="2327776"/>
              <a:ext cx="191674" cy="239000"/>
            </a:xfrm>
            <a:custGeom>
              <a:avLst/>
              <a:gdLst>
                <a:gd name="T0" fmla="*/ 127 w 243"/>
                <a:gd name="T1" fmla="*/ 34 h 304"/>
                <a:gd name="T2" fmla="*/ 107 w 243"/>
                <a:gd name="T3" fmla="*/ 36 h 304"/>
                <a:gd name="T4" fmla="*/ 90 w 243"/>
                <a:gd name="T5" fmla="*/ 43 h 304"/>
                <a:gd name="T6" fmla="*/ 75 w 243"/>
                <a:gd name="T7" fmla="*/ 54 h 304"/>
                <a:gd name="T8" fmla="*/ 63 w 243"/>
                <a:gd name="T9" fmla="*/ 69 h 304"/>
                <a:gd name="T10" fmla="*/ 54 w 243"/>
                <a:gd name="T11" fmla="*/ 88 h 304"/>
                <a:gd name="T12" fmla="*/ 49 w 243"/>
                <a:gd name="T13" fmla="*/ 110 h 304"/>
                <a:gd name="T14" fmla="*/ 197 w 243"/>
                <a:gd name="T15" fmla="*/ 110 h 304"/>
                <a:gd name="T16" fmla="*/ 196 w 243"/>
                <a:gd name="T17" fmla="*/ 91 h 304"/>
                <a:gd name="T18" fmla="*/ 191 w 243"/>
                <a:gd name="T19" fmla="*/ 75 h 304"/>
                <a:gd name="T20" fmla="*/ 184 w 243"/>
                <a:gd name="T21" fmla="*/ 61 h 304"/>
                <a:gd name="T22" fmla="*/ 173 w 243"/>
                <a:gd name="T23" fmla="*/ 49 h 304"/>
                <a:gd name="T24" fmla="*/ 160 w 243"/>
                <a:gd name="T25" fmla="*/ 41 h 304"/>
                <a:gd name="T26" fmla="*/ 145 w 243"/>
                <a:gd name="T27" fmla="*/ 35 h 304"/>
                <a:gd name="T28" fmla="*/ 127 w 243"/>
                <a:gd name="T29" fmla="*/ 34 h 304"/>
                <a:gd name="T30" fmla="*/ 129 w 243"/>
                <a:gd name="T31" fmla="*/ 0 h 304"/>
                <a:gd name="T32" fmla="*/ 154 w 243"/>
                <a:gd name="T33" fmla="*/ 2 h 304"/>
                <a:gd name="T34" fmla="*/ 176 w 243"/>
                <a:gd name="T35" fmla="*/ 8 h 304"/>
                <a:gd name="T36" fmla="*/ 194 w 243"/>
                <a:gd name="T37" fmla="*/ 17 h 304"/>
                <a:gd name="T38" fmla="*/ 210 w 243"/>
                <a:gd name="T39" fmla="*/ 29 h 304"/>
                <a:gd name="T40" fmla="*/ 222 w 243"/>
                <a:gd name="T41" fmla="*/ 44 h 304"/>
                <a:gd name="T42" fmla="*/ 231 w 243"/>
                <a:gd name="T43" fmla="*/ 61 h 304"/>
                <a:gd name="T44" fmla="*/ 238 w 243"/>
                <a:gd name="T45" fmla="*/ 79 h 304"/>
                <a:gd name="T46" fmla="*/ 242 w 243"/>
                <a:gd name="T47" fmla="*/ 99 h 304"/>
                <a:gd name="T48" fmla="*/ 243 w 243"/>
                <a:gd name="T49" fmla="*/ 122 h 304"/>
                <a:gd name="T50" fmla="*/ 243 w 243"/>
                <a:gd name="T51" fmla="*/ 131 h 304"/>
                <a:gd name="T52" fmla="*/ 242 w 243"/>
                <a:gd name="T53" fmla="*/ 143 h 304"/>
                <a:gd name="T54" fmla="*/ 47 w 243"/>
                <a:gd name="T55" fmla="*/ 143 h 304"/>
                <a:gd name="T56" fmla="*/ 47 w 243"/>
                <a:gd name="T57" fmla="*/ 171 h 304"/>
                <a:gd name="T58" fmla="*/ 50 w 243"/>
                <a:gd name="T59" fmla="*/ 194 h 304"/>
                <a:gd name="T60" fmla="*/ 56 w 243"/>
                <a:gd name="T61" fmla="*/ 214 h 304"/>
                <a:gd name="T62" fmla="*/ 64 w 243"/>
                <a:gd name="T63" fmla="*/ 231 h 304"/>
                <a:gd name="T64" fmla="*/ 75 w 243"/>
                <a:gd name="T65" fmla="*/ 244 h 304"/>
                <a:gd name="T66" fmla="*/ 89 w 243"/>
                <a:gd name="T67" fmla="*/ 255 h 304"/>
                <a:gd name="T68" fmla="*/ 105 w 243"/>
                <a:gd name="T69" fmla="*/ 262 h 304"/>
                <a:gd name="T70" fmla="*/ 123 w 243"/>
                <a:gd name="T71" fmla="*/ 266 h 304"/>
                <a:gd name="T72" fmla="*/ 144 w 243"/>
                <a:gd name="T73" fmla="*/ 267 h 304"/>
                <a:gd name="T74" fmla="*/ 167 w 243"/>
                <a:gd name="T75" fmla="*/ 266 h 304"/>
                <a:gd name="T76" fmla="*/ 189 w 243"/>
                <a:gd name="T77" fmla="*/ 262 h 304"/>
                <a:gd name="T78" fmla="*/ 210 w 243"/>
                <a:gd name="T79" fmla="*/ 256 h 304"/>
                <a:gd name="T80" fmla="*/ 228 w 243"/>
                <a:gd name="T81" fmla="*/ 249 h 304"/>
                <a:gd name="T82" fmla="*/ 232 w 243"/>
                <a:gd name="T83" fmla="*/ 286 h 304"/>
                <a:gd name="T84" fmla="*/ 203 w 243"/>
                <a:gd name="T85" fmla="*/ 296 h 304"/>
                <a:gd name="T86" fmla="*/ 171 w 243"/>
                <a:gd name="T87" fmla="*/ 302 h 304"/>
                <a:gd name="T88" fmla="*/ 136 w 243"/>
                <a:gd name="T89" fmla="*/ 304 h 304"/>
                <a:gd name="T90" fmla="*/ 108 w 243"/>
                <a:gd name="T91" fmla="*/ 302 h 304"/>
                <a:gd name="T92" fmla="*/ 83 w 243"/>
                <a:gd name="T93" fmla="*/ 297 h 304"/>
                <a:gd name="T94" fmla="*/ 62 w 243"/>
                <a:gd name="T95" fmla="*/ 288 h 304"/>
                <a:gd name="T96" fmla="*/ 43 w 243"/>
                <a:gd name="T97" fmla="*/ 275 h 304"/>
                <a:gd name="T98" fmla="*/ 28 w 243"/>
                <a:gd name="T99" fmla="*/ 259 h 304"/>
                <a:gd name="T100" fmla="*/ 15 w 243"/>
                <a:gd name="T101" fmla="*/ 238 h 304"/>
                <a:gd name="T102" fmla="*/ 7 w 243"/>
                <a:gd name="T103" fmla="*/ 214 h 304"/>
                <a:gd name="T104" fmla="*/ 1 w 243"/>
                <a:gd name="T105" fmla="*/ 186 h 304"/>
                <a:gd name="T106" fmla="*/ 0 w 243"/>
                <a:gd name="T107" fmla="*/ 154 h 304"/>
                <a:gd name="T108" fmla="*/ 1 w 243"/>
                <a:gd name="T109" fmla="*/ 126 h 304"/>
                <a:gd name="T110" fmla="*/ 7 w 243"/>
                <a:gd name="T111" fmla="*/ 98 h 304"/>
                <a:gd name="T112" fmla="*/ 15 w 243"/>
                <a:gd name="T113" fmla="*/ 74 h 304"/>
                <a:gd name="T114" fmla="*/ 27 w 243"/>
                <a:gd name="T115" fmla="*/ 53 h 304"/>
                <a:gd name="T116" fmla="*/ 42 w 243"/>
                <a:gd name="T117" fmla="*/ 35 h 304"/>
                <a:gd name="T118" fmla="*/ 60 w 243"/>
                <a:gd name="T119" fmla="*/ 20 h 304"/>
                <a:gd name="T120" fmla="*/ 80 w 243"/>
                <a:gd name="T121" fmla="*/ 9 h 304"/>
                <a:gd name="T122" fmla="*/ 103 w 243"/>
                <a:gd name="T123" fmla="*/ 2 h 304"/>
                <a:gd name="T124" fmla="*/ 129 w 243"/>
                <a:gd name="T125" fmla="*/ 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3" h="304">
                  <a:moveTo>
                    <a:pt x="127" y="34"/>
                  </a:moveTo>
                  <a:lnTo>
                    <a:pt x="107" y="36"/>
                  </a:lnTo>
                  <a:lnTo>
                    <a:pt x="90" y="43"/>
                  </a:lnTo>
                  <a:lnTo>
                    <a:pt x="75" y="54"/>
                  </a:lnTo>
                  <a:lnTo>
                    <a:pt x="63" y="69"/>
                  </a:lnTo>
                  <a:lnTo>
                    <a:pt x="54" y="88"/>
                  </a:lnTo>
                  <a:lnTo>
                    <a:pt x="49" y="110"/>
                  </a:lnTo>
                  <a:lnTo>
                    <a:pt x="197" y="110"/>
                  </a:lnTo>
                  <a:lnTo>
                    <a:pt x="196" y="91"/>
                  </a:lnTo>
                  <a:lnTo>
                    <a:pt x="191" y="75"/>
                  </a:lnTo>
                  <a:lnTo>
                    <a:pt x="184" y="61"/>
                  </a:lnTo>
                  <a:lnTo>
                    <a:pt x="173" y="49"/>
                  </a:lnTo>
                  <a:lnTo>
                    <a:pt x="160" y="41"/>
                  </a:lnTo>
                  <a:lnTo>
                    <a:pt x="145" y="35"/>
                  </a:lnTo>
                  <a:lnTo>
                    <a:pt x="127" y="34"/>
                  </a:lnTo>
                  <a:close/>
                  <a:moveTo>
                    <a:pt x="129" y="0"/>
                  </a:moveTo>
                  <a:lnTo>
                    <a:pt x="154" y="2"/>
                  </a:lnTo>
                  <a:lnTo>
                    <a:pt x="176" y="8"/>
                  </a:lnTo>
                  <a:lnTo>
                    <a:pt x="194" y="17"/>
                  </a:lnTo>
                  <a:lnTo>
                    <a:pt x="210" y="29"/>
                  </a:lnTo>
                  <a:lnTo>
                    <a:pt x="222" y="44"/>
                  </a:lnTo>
                  <a:lnTo>
                    <a:pt x="231" y="61"/>
                  </a:lnTo>
                  <a:lnTo>
                    <a:pt x="238" y="79"/>
                  </a:lnTo>
                  <a:lnTo>
                    <a:pt x="242" y="99"/>
                  </a:lnTo>
                  <a:lnTo>
                    <a:pt x="243" y="122"/>
                  </a:lnTo>
                  <a:lnTo>
                    <a:pt x="243" y="131"/>
                  </a:lnTo>
                  <a:lnTo>
                    <a:pt x="242" y="143"/>
                  </a:lnTo>
                  <a:lnTo>
                    <a:pt x="47" y="143"/>
                  </a:lnTo>
                  <a:lnTo>
                    <a:pt x="47" y="171"/>
                  </a:lnTo>
                  <a:lnTo>
                    <a:pt x="50" y="194"/>
                  </a:lnTo>
                  <a:lnTo>
                    <a:pt x="56" y="214"/>
                  </a:lnTo>
                  <a:lnTo>
                    <a:pt x="64" y="231"/>
                  </a:lnTo>
                  <a:lnTo>
                    <a:pt x="75" y="244"/>
                  </a:lnTo>
                  <a:lnTo>
                    <a:pt x="89" y="255"/>
                  </a:lnTo>
                  <a:lnTo>
                    <a:pt x="105" y="262"/>
                  </a:lnTo>
                  <a:lnTo>
                    <a:pt x="123" y="266"/>
                  </a:lnTo>
                  <a:lnTo>
                    <a:pt x="144" y="267"/>
                  </a:lnTo>
                  <a:lnTo>
                    <a:pt x="167" y="266"/>
                  </a:lnTo>
                  <a:lnTo>
                    <a:pt x="189" y="262"/>
                  </a:lnTo>
                  <a:lnTo>
                    <a:pt x="210" y="256"/>
                  </a:lnTo>
                  <a:lnTo>
                    <a:pt x="228" y="249"/>
                  </a:lnTo>
                  <a:lnTo>
                    <a:pt x="232" y="286"/>
                  </a:lnTo>
                  <a:lnTo>
                    <a:pt x="203" y="296"/>
                  </a:lnTo>
                  <a:lnTo>
                    <a:pt x="171" y="302"/>
                  </a:lnTo>
                  <a:lnTo>
                    <a:pt x="136" y="304"/>
                  </a:lnTo>
                  <a:lnTo>
                    <a:pt x="108" y="302"/>
                  </a:lnTo>
                  <a:lnTo>
                    <a:pt x="83" y="297"/>
                  </a:lnTo>
                  <a:lnTo>
                    <a:pt x="62" y="288"/>
                  </a:lnTo>
                  <a:lnTo>
                    <a:pt x="43" y="275"/>
                  </a:lnTo>
                  <a:lnTo>
                    <a:pt x="28" y="259"/>
                  </a:lnTo>
                  <a:lnTo>
                    <a:pt x="15" y="238"/>
                  </a:lnTo>
                  <a:lnTo>
                    <a:pt x="7" y="214"/>
                  </a:lnTo>
                  <a:lnTo>
                    <a:pt x="1" y="186"/>
                  </a:lnTo>
                  <a:lnTo>
                    <a:pt x="0" y="154"/>
                  </a:lnTo>
                  <a:lnTo>
                    <a:pt x="1" y="126"/>
                  </a:lnTo>
                  <a:lnTo>
                    <a:pt x="7" y="98"/>
                  </a:lnTo>
                  <a:lnTo>
                    <a:pt x="15" y="74"/>
                  </a:lnTo>
                  <a:lnTo>
                    <a:pt x="27" y="53"/>
                  </a:lnTo>
                  <a:lnTo>
                    <a:pt x="42" y="35"/>
                  </a:lnTo>
                  <a:lnTo>
                    <a:pt x="60" y="20"/>
                  </a:lnTo>
                  <a:lnTo>
                    <a:pt x="80" y="9"/>
                  </a:lnTo>
                  <a:lnTo>
                    <a:pt x="103" y="2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4A4D4FE-067F-9CAF-8873-A2B16F48B3D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9869" y="2880246"/>
            <a:ext cx="4448881" cy="127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2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BA47E31-79AA-6498-BB50-34DBC4F5E4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8380" y="315867"/>
            <a:ext cx="2109219" cy="7315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3105" y="1219200"/>
            <a:ext cx="6669741" cy="2743200"/>
          </a:xfrm>
          <a:solidFill>
            <a:schemeClr val="accent2"/>
          </a:solidFill>
        </p:spPr>
        <p:txBody>
          <a:bodyPr lIns="228600" rIns="182880" bIns="0" anchor="ctr" anchorCtr="0"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 Cover option B </a:t>
            </a:r>
            <a:br>
              <a:rPr lang="en-US" dirty="0"/>
            </a:br>
            <a:r>
              <a:rPr lang="en-US" dirty="0"/>
              <a:t>can be up to four </a:t>
            </a:r>
            <a:br>
              <a:rPr lang="en-US" dirty="0"/>
            </a:br>
            <a:r>
              <a:rPr lang="en-US" dirty="0"/>
              <a:t>or five lines of text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B593A0-1381-9E08-C43E-02227E369EC8}"/>
              </a:ext>
            </a:extLst>
          </p:cNvPr>
          <p:cNvSpPr/>
          <p:nvPr userDrawn="1"/>
        </p:nvSpPr>
        <p:spPr>
          <a:xfrm>
            <a:off x="-1695" y="1219200"/>
            <a:ext cx="304800" cy="274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vert="horz" wrap="square" lIns="121920" tIns="60960" rIns="12192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z="133">
              <a:solidFill>
                <a:schemeClr val="accent1"/>
              </a:solidFill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F840A56-6BA9-8FE9-4544-1F2426DC07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72723" y="1219200"/>
            <a:ext cx="5215467" cy="2743200"/>
          </a:xfrm>
          <a:solidFill>
            <a:schemeClr val="bg1">
              <a:lumMod val="75000"/>
            </a:schemeClr>
          </a:solidFill>
        </p:spPr>
        <p:txBody>
          <a:bodyPr tIns="182880"/>
          <a:lstStyle>
            <a:lvl1pPr marL="0" indent="0" algn="ctr">
              <a:buFontTx/>
              <a:buNone/>
              <a:defRPr/>
            </a:lvl1pPr>
          </a:lstStyle>
          <a:p>
            <a:r>
              <a:rPr lang="en-US" dirty="0"/>
              <a:t>Click icon to insert an image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8069" y="317501"/>
            <a:ext cx="6354653" cy="9017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21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Optional one line subhead, </a:t>
            </a:r>
            <a:r>
              <a:rPr lang="en-US" dirty="0" err="1"/>
              <a:t>url</a:t>
            </a:r>
            <a:r>
              <a:rPr lang="en-US" dirty="0"/>
              <a:t> or date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1B8C1237-9E9A-A9B9-D997-F971E7E403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535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5" name="Text Placeholder 45">
            <a:extLst>
              <a:ext uri="{FF2B5EF4-FFF2-40B4-BE49-F238E27FC236}">
                <a16:creationId xmlns:a16="http://schemas.microsoft.com/office/drawing/2014/main" id="{F23F5504-504E-35E3-02E6-1E4869CD6A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6535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864C7D51-4165-B55A-4253-6B2637C720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20869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Text Placeholder 45">
            <a:extLst>
              <a:ext uri="{FF2B5EF4-FFF2-40B4-BE49-F238E27FC236}">
                <a16:creationId xmlns:a16="http://schemas.microsoft.com/office/drawing/2014/main" id="{F0DE6988-954D-993F-40F1-7BB0D8A8E06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20869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5BBA2D86-84B3-B15A-ACC9-771B8BA779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58229" y="4306027"/>
            <a:ext cx="3590495" cy="393700"/>
          </a:xfrm>
        </p:spPr>
        <p:txBody>
          <a:bodyPr lIns="0" bIns="0"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 cap="all" baseline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  <a:lvl3pPr marL="0" indent="0">
              <a:spcBef>
                <a:spcPts val="2400"/>
              </a:spcBef>
              <a:buNone/>
              <a:defRPr/>
            </a:lvl3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9" name="Text Placeholder 45">
            <a:extLst>
              <a:ext uri="{FF2B5EF4-FFF2-40B4-BE49-F238E27FC236}">
                <a16:creationId xmlns:a16="http://schemas.microsoft.com/office/drawing/2014/main" id="{9F09511A-BF35-DDA5-9473-7AD4769E5B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158229" y="4711703"/>
            <a:ext cx="3590495" cy="914400"/>
          </a:xfrm>
        </p:spPr>
        <p:txBody>
          <a:bodyPr lIns="0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0" indent="0">
              <a:spcBef>
                <a:spcPts val="2400"/>
              </a:spcBef>
              <a:buNone/>
              <a:defRPr/>
            </a:lvl2pPr>
          </a:lstStyle>
          <a:p>
            <a:r>
              <a:rPr lang="en-US" dirty="0"/>
              <a:t>Add Presenter Title</a:t>
            </a:r>
            <a:br>
              <a:rPr lang="en-US" dirty="0"/>
            </a:br>
            <a:r>
              <a:rPr lang="en-US" dirty="0"/>
              <a:t>Optional Line 2</a:t>
            </a:r>
            <a:br>
              <a:rPr lang="en-US" dirty="0"/>
            </a:br>
            <a:r>
              <a:rPr lang="en-US" dirty="0"/>
              <a:t>Optional Line 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434AD4-28D0-93A6-9DF2-B7249F6616B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58229" y="5731934"/>
            <a:ext cx="3627372" cy="56091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1800"/>
            </a:lvl1pPr>
          </a:lstStyle>
          <a:p>
            <a:pPr lvl="0"/>
            <a:r>
              <a:rPr lang="en-US" dirty="0"/>
              <a:t>Presentation Date</a:t>
            </a:r>
          </a:p>
          <a:p>
            <a:pPr lvl="0"/>
            <a:r>
              <a:rPr lang="en-US" dirty="0"/>
              <a:t>City, State (presentation location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E55E8F-31B4-9906-E183-E3D6FF6BBD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72" y="6275679"/>
            <a:ext cx="3068913" cy="3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7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*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3DEC59-F5CF-CEAA-802E-33C6505C44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90305" cy="59849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0802B6-4722-244C-B8A6-46B69A03D8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38"/>
          <a:stretch/>
        </p:blipFill>
        <p:spPr>
          <a:xfrm>
            <a:off x="0" y="-5454"/>
            <a:ext cx="12192000" cy="5999163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6CA2449B-096C-80E6-9654-D9E3FA712D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694" y="0"/>
            <a:ext cx="11787295" cy="5984917"/>
          </a:xfrm>
        </p:spPr>
        <p:txBody>
          <a:bodyPr lIns="457200" bIns="182880"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Type in section break title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FB3E30E-2B22-CE97-1F6D-EFD55575A7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98380" y="6088729"/>
            <a:ext cx="2109219" cy="7315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74AC7F-2AEC-798E-8861-0B2D8839696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72" y="6275679"/>
            <a:ext cx="3068913" cy="37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30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, Subtitle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61F04F-3CF4-D566-EF9D-9CDCD0B981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E476E8C9-921B-17FC-9AEA-348F1AA2B0F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" y="1909234"/>
            <a:ext cx="9753600" cy="4364567"/>
          </a:xfrm>
        </p:spPr>
        <p:txBody>
          <a:bodyPr/>
          <a:lstStyle/>
          <a:p>
            <a:pPr lvl="0"/>
            <a:r>
              <a:rPr lang="en-US" dirty="0"/>
              <a:t>Click to add 1st-level bullet. Click an icon below to add table, graph or other imagery.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98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A66D3F18-ACDC-39F5-298F-61212ADD89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217675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0DE28-2C3E-0EAF-93C5-37D6D8C0CD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2645779"/>
            <a:ext cx="5447395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E01C83-966B-62F9-D4BF-6F48E204A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04898" y="2645779"/>
            <a:ext cx="5480703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1BF1D2-8C7B-AE42-B2C5-BF7A4CD55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" y="1914259"/>
            <a:ext cx="5447395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CC8EC55-CB52-3EB0-0CD2-2FD334FE8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4898" y="1914259"/>
            <a:ext cx="5480703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9ED1D303-4260-EB7C-F1A6-CCF9FD492D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175623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0DE28-2C3E-0EAF-93C5-37D6D8C0CD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" y="2645779"/>
            <a:ext cx="356006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E01C83-966B-62F9-D4BF-6F48E204A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17567" y="2645779"/>
            <a:ext cx="356006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1BF1D2-8C7B-AE42-B2C5-BF7A4CD55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914259"/>
            <a:ext cx="356006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CC8EC55-CB52-3EB0-0CD2-2FD334FE8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17567" y="1914259"/>
            <a:ext cx="356006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342F2D-DDFA-2AD9-2E71-9106C80229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5536" y="2645779"/>
            <a:ext cx="356006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7534E44-91EA-211B-EF04-8BE09DECD7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25536" y="1914259"/>
            <a:ext cx="356006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695C354D-33C8-0A0F-EC87-7932DEADF6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327084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FC0DE28-2C3E-0EAF-93C5-37D6D8C0CD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" y="2645779"/>
            <a:ext cx="270662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27E01C83-966B-62F9-D4BF-6F48E204A5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34079" y="2645779"/>
            <a:ext cx="270662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51BF1D2-8C7B-AE42-B2C5-BF7A4CD559B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914259"/>
            <a:ext cx="270662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CC8EC55-CB52-3EB0-0CD2-2FD334FE87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34079" y="1914259"/>
            <a:ext cx="270662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AD342F2D-DDFA-2AD9-2E71-9106C802294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8559" y="2645779"/>
            <a:ext cx="270662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7534E44-91EA-211B-EF04-8BE09DECD7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58559" y="1914259"/>
            <a:ext cx="270662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E8AC771-2E8E-7334-4620-6CED5E4A62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83040" y="2645779"/>
            <a:ext cx="2706624" cy="3628021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>
              <a:defRPr sz="2100" baseline="0"/>
            </a:lvl1pPr>
            <a:lvl2pPr>
              <a:defRPr sz="2100" baseline="0"/>
            </a:lvl2pPr>
            <a:lvl3pPr>
              <a:defRPr sz="2100" baseline="0"/>
            </a:lvl3pPr>
            <a:lvl4pPr>
              <a:defRPr sz="2100" baseline="0"/>
            </a:lvl4pPr>
            <a:lvl5pPr>
              <a:defRPr sz="21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9E75F18B-928B-D8CD-3AFB-13FF334E0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83040" y="1914259"/>
            <a:ext cx="2706624" cy="731520"/>
          </a:xfrm>
          <a:solidFill>
            <a:schemeClr val="tx2"/>
          </a:solidFill>
        </p:spPr>
        <p:txBody>
          <a:bodyPr lIns="137160" bIns="91440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Headline/Topic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5F03F397-C416-294E-A9E9-2253797B4C6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</p:spTree>
    <p:extLst>
      <p:ext uri="{BB962C8B-B14F-4D97-AF65-F5344CB8AC3E}">
        <p14:creationId xmlns:p14="http://schemas.microsoft.com/office/powerpoint/2010/main" val="185557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*Title and Subtitle: 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B122-5B65-991A-2FDE-AF2758034E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en-US" dirty="0"/>
              <a:t>BASIC CONTENT SLIDE</a:t>
            </a:r>
            <a:br>
              <a:rPr lang="en-US" dirty="0"/>
            </a:br>
            <a:r>
              <a:rPr lang="en-US" dirty="0"/>
              <a:t>one or two lines for headline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D784A4-5319-59E0-E107-C337A45DEF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C70634C6-3CF5-6F27-C809-D042DA00C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1325033"/>
            <a:ext cx="11176000" cy="584200"/>
          </a:xfrm>
        </p:spPr>
        <p:txBody>
          <a:bodyPr>
            <a:noAutofit/>
          </a:bodyPr>
          <a:lstStyle>
            <a:lvl1pPr marL="0" indent="0">
              <a:buNone/>
              <a:defRPr sz="2600" b="1" i="0" baseline="0">
                <a:solidFill>
                  <a:schemeClr val="accent2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Slide subtitle sentence case. Optional: delete as needed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5D3E177C-05C2-2929-E159-59F77C2B05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599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85BD39A8-85FE-CB4E-DA30-754FE0F059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868612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36BFCC75-DA07-6A20-4D5D-105B7F301F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599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AE55B475-E521-6A8A-893B-8CC38F9BE3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868612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DFB5CAF5-E85F-409D-2880-F0B6067F61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27624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17E8E80F-1B5F-5D3E-2409-0CF04DE318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7624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A66346B3-56E4-FB00-E652-E796F6986D9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383715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8A2202FD-33BC-0BA1-F754-345C59A68C4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3715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  <p:sp>
        <p:nvSpPr>
          <p:cNvPr id="31" name="Text Placeholder 5">
            <a:extLst>
              <a:ext uri="{FF2B5EF4-FFF2-40B4-BE49-F238E27FC236}">
                <a16:creationId xmlns:a16="http://schemas.microsoft.com/office/drawing/2014/main" id="{5EB459E5-6A74-A385-F343-520C27E1C2C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51199" y="2884594"/>
            <a:ext cx="2133600" cy="3389207"/>
          </a:xfrm>
          <a:solidFill>
            <a:schemeClr val="bg1">
              <a:lumMod val="85000"/>
            </a:schemeClr>
          </a:solidFill>
        </p:spPr>
        <p:txBody>
          <a:bodyPr lIns="137160" tIns="91440" rIns="91440" bIns="45720">
            <a:normAutofit/>
          </a:bodyPr>
          <a:lstStyle>
            <a:lvl1pPr marL="0" indent="0">
              <a:buNone/>
              <a:defRPr sz="1800" b="0" baseline="0"/>
            </a:lvl1pPr>
            <a:lvl2pPr marL="276684" indent="0">
              <a:buNone/>
              <a:defRPr sz="1867" b="1"/>
            </a:lvl2pPr>
            <a:lvl3pPr marL="579952" indent="0">
              <a:buNone/>
              <a:defRPr sz="1867" b="1"/>
            </a:lvl3pPr>
            <a:lvl4pPr marL="807954" indent="0">
              <a:buNone/>
              <a:defRPr sz="1867" b="1"/>
            </a:lvl4pPr>
            <a:lvl5pPr marL="1156348" indent="0">
              <a:buNone/>
              <a:defRPr sz="1867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5">
            <a:extLst>
              <a:ext uri="{FF2B5EF4-FFF2-40B4-BE49-F238E27FC236}">
                <a16:creationId xmlns:a16="http://schemas.microsoft.com/office/drawing/2014/main" id="{50070C8D-6CB9-4F0F-A4BF-CBB734703C9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651199" y="1914258"/>
            <a:ext cx="2133600" cy="970335"/>
          </a:xfrm>
          <a:solidFill>
            <a:schemeClr val="tx2"/>
          </a:solidFill>
        </p:spPr>
        <p:txBody>
          <a:bodyPr lIns="137160" rIns="91440" bIns="64008" anchor="b" anchorCtr="0">
            <a:noAutofit/>
          </a:bodyPr>
          <a:lstStyle>
            <a:lvl1pPr marL="0" indent="0">
              <a:buNone/>
              <a:defRPr sz="2100" b="1" baseline="0">
                <a:solidFill>
                  <a:schemeClr val="bg1"/>
                </a:solidFill>
              </a:defRPr>
            </a:lvl1pPr>
            <a:lvl2pPr>
              <a:defRPr sz="2133" b="1">
                <a:solidFill>
                  <a:schemeClr val="bg1"/>
                </a:solidFill>
              </a:defRPr>
            </a:lvl2pPr>
            <a:lvl3pPr>
              <a:defRPr sz="2133" b="1">
                <a:solidFill>
                  <a:schemeClr val="bg1"/>
                </a:solidFill>
              </a:defRPr>
            </a:lvl3pPr>
            <a:lvl4pPr>
              <a:defRPr sz="2133" b="1">
                <a:solidFill>
                  <a:schemeClr val="bg1"/>
                </a:solidFill>
              </a:defRPr>
            </a:lvl4pPr>
            <a:lvl5pPr>
              <a:defRPr sz="2133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Headline/ Topic</a:t>
            </a:r>
          </a:p>
        </p:txBody>
      </p:sp>
    </p:spTree>
    <p:extLst>
      <p:ext uri="{BB962C8B-B14F-4D97-AF65-F5344CB8AC3E}">
        <p14:creationId xmlns:p14="http://schemas.microsoft.com/office/powerpoint/2010/main" val="135022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0482" y="304800"/>
            <a:ext cx="11167533" cy="102076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Headline in all caps</a:t>
            </a:r>
            <a:br>
              <a:rPr lang="en-US" dirty="0"/>
            </a:br>
            <a:r>
              <a:rPr lang="en-US" dirty="0"/>
              <a:t>preferred as one or two lines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914144"/>
            <a:ext cx="9753600" cy="43596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EED5998-E33A-DA32-910D-D06CB262005E}"/>
              </a:ext>
            </a:extLst>
          </p:cNvPr>
          <p:cNvSpPr/>
          <p:nvPr userDrawn="1"/>
        </p:nvSpPr>
        <p:spPr>
          <a:xfrm>
            <a:off x="0" y="-3"/>
            <a:ext cx="304800" cy="6858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121920" tIns="60960" rIns="121920" bIns="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 sz="133">
              <a:solidFill>
                <a:schemeClr val="accent1"/>
              </a:solidFill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CC6D3E52-9083-DC08-10B3-FB4576900BEF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04314" y="6411260"/>
            <a:ext cx="1035860" cy="3592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748B5C0-033F-F29C-4316-1C704BB1EFD7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67" y="6437191"/>
            <a:ext cx="1999488" cy="24483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396851"/>
            <a:ext cx="304800" cy="256871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ctr">
              <a:defRPr sz="9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9CF5EF28-261C-FD41-A360-1A380056DD1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04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5" r:id="rId12"/>
    <p:sldLayoutId id="2147483672" r:id="rId13"/>
    <p:sldLayoutId id="2147483673" r:id="rId14"/>
    <p:sldLayoutId id="2147483674" r:id="rId15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dt="0"/>
  <p:txStyles>
    <p:titleStyle>
      <a:lvl1pPr marL="0" marR="0" indent="0" algn="l" defTabSz="914377" rtl="0" eaLnBrk="1" fontAlgn="auto" latinLnBrk="0" hangingPunct="1">
        <a:lnSpc>
          <a:spcPct val="9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3700" b="1" i="0" kern="1200" cap="all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19451" indent="-219451" algn="l" defTabSz="914377" rtl="0" eaLnBrk="1" latinLnBrk="0" hangingPunct="1">
        <a:lnSpc>
          <a:spcPct val="100000"/>
        </a:lnSpc>
        <a:spcBef>
          <a:spcPts val="1200"/>
        </a:spcBef>
        <a:spcAft>
          <a:spcPts val="0"/>
        </a:spcAft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8051" indent="-341367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System Font Regular"/>
        <a:buChar char="—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70447" indent="-190495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49322" indent="-341367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System Font Regular"/>
        <a:buChar char="—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5799" indent="-219451" algn="l" defTabSz="914377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Font typeface="System Font Regular"/>
        <a:buChar char="»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416" userDrawn="1">
          <p15:clr>
            <a:srgbClr val="C35EA4"/>
          </p15:clr>
        </p15:guide>
        <p15:guide id="2" orient="horz" pos="1392" userDrawn="1">
          <p15:clr>
            <a:srgbClr val="C35EA4"/>
          </p15:clr>
        </p15:guide>
        <p15:guide id="3" pos="192" userDrawn="1">
          <p15:clr>
            <a:srgbClr val="C35EA4"/>
          </p15:clr>
        </p15:guide>
        <p15:guide id="4" pos="384" userDrawn="1">
          <p15:clr>
            <a:srgbClr val="C35EA4"/>
          </p15:clr>
        </p15:guide>
        <p15:guide id="5" orient="horz" pos="576">
          <p15:clr>
            <a:srgbClr val="C35EA4"/>
          </p15:clr>
        </p15:guide>
        <p15:guide id="6" orient="horz" pos="3960" userDrawn="1">
          <p15:clr>
            <a:srgbClr val="C35EA4"/>
          </p15:clr>
        </p15:guide>
        <p15:guide id="8" orient="horz" pos="1033" userDrawn="1">
          <p15:clr>
            <a:srgbClr val="C35EA4"/>
          </p15:clr>
        </p15:guide>
        <p15:guide id="9" orient="horz" pos="768" userDrawn="1">
          <p15:clr>
            <a:srgbClr val="C35EA4"/>
          </p15:clr>
        </p15:guide>
        <p15:guide id="10" orient="horz" pos="192" userDrawn="1">
          <p15:clr>
            <a:srgbClr val="C35EA4"/>
          </p15:clr>
        </p15:guide>
        <p15:guide id="11" orient="horz" pos="4176" userDrawn="1">
          <p15:clr>
            <a:srgbClr val="C35EA4"/>
          </p15:clr>
        </p15:guide>
        <p15:guide id="12" orient="horz" pos="1200" userDrawn="1">
          <p15:clr>
            <a:srgbClr val="C35EA4"/>
          </p15:clr>
        </p15:guide>
        <p15:guide id="13" orient="horz" pos="2160" userDrawn="1">
          <p15:clr>
            <a:srgbClr val="C35EA4"/>
          </p15:clr>
        </p15:guide>
        <p15:guide id="14" pos="3840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80A0129F-7A13-2D12-6FD5-6184BE88E1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" y="1231176"/>
            <a:ext cx="6995161" cy="2743200"/>
          </a:xfrm>
        </p:spPr>
        <p:txBody>
          <a:bodyPr/>
          <a:lstStyle/>
          <a:p>
            <a:r>
              <a:rPr lang="en-US" dirty="0"/>
              <a:t>Improving the scalability of HPC applications by Separating computation from communication</a:t>
            </a:r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487D1FD8-BF6C-B024-4DC0-833C0A9164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tretch>
            <a:fillRect/>
          </a:stretch>
        </p:blipFill>
        <p:spPr>
          <a:xfrm>
            <a:off x="7576416" y="771905"/>
            <a:ext cx="3860800" cy="3848100"/>
          </a:xfrm>
          <a:prstGeom prst="rect">
            <a:avLst/>
          </a:prstGeom>
          <a:solidFill>
            <a:srgbClr val="FFFFFF">
              <a:lumMod val="75000"/>
            </a:srgbClr>
          </a:solidFill>
        </p:spPr>
      </p:pic>
      <p:sp>
        <p:nvSpPr>
          <p:cNvPr id="15" name="Subtitle 14">
            <a:extLst>
              <a:ext uri="{FF2B5EF4-FFF2-40B4-BE49-F238E27FC236}">
                <a16:creationId xmlns:a16="http://schemas.microsoft.com/office/drawing/2014/main" id="{219A879D-5168-860A-195A-9E1A933F23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July 21, 2026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44BFBD4A-DEEF-A970-A177-4A357BA29F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Victor Anisimov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7E08029-F980-4BAD-DD3D-3145D116E5C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6535" y="4711703"/>
            <a:ext cx="4102559" cy="914400"/>
          </a:xfrm>
        </p:spPr>
        <p:txBody>
          <a:bodyPr/>
          <a:lstStyle/>
          <a:p>
            <a:r>
              <a:rPr lang="en-US" dirty="0"/>
              <a:t>Computation Scientist</a:t>
            </a:r>
          </a:p>
          <a:p>
            <a:r>
              <a:rPr lang="en-US" dirty="0"/>
              <a:t>Argonne Leadership Computing Facility</a:t>
            </a:r>
          </a:p>
        </p:txBody>
      </p:sp>
    </p:spTree>
    <p:extLst>
      <p:ext uri="{BB962C8B-B14F-4D97-AF65-F5344CB8AC3E}">
        <p14:creationId xmlns:p14="http://schemas.microsoft.com/office/powerpoint/2010/main" val="3920594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D2B1C8-6808-9239-94D2-FF50AA9DF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generation vs. data consumption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44D580-0F03-8B59-CDC2-EAACB6B85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10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4860164-B714-6820-BB2F-51566BE9591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2946400"/>
            <a:ext cx="9753600" cy="3327401"/>
          </a:xfrm>
        </p:spPr>
        <p:txBody>
          <a:bodyPr/>
          <a:lstStyle/>
          <a:p>
            <a:r>
              <a:rPr lang="en-US" dirty="0"/>
              <a:t>Distribution of data generation and data consumption across the entire MPI space (as in Global Arrays, Co-arrays, </a:t>
            </a:r>
            <a:r>
              <a:rPr lang="en-US" dirty="0" err="1"/>
              <a:t>etc</a:t>
            </a:r>
            <a:r>
              <a:rPr lang="en-US" dirty="0"/>
              <a:t>) is a sure way to generate all-to-all communication pattern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07CC8D7-2404-F01E-4952-8AFF70271E40}"/>
              </a:ext>
            </a:extLst>
          </p:cNvPr>
          <p:cNvGrpSpPr/>
          <p:nvPr/>
        </p:nvGrpSpPr>
        <p:grpSpPr>
          <a:xfrm>
            <a:off x="870662" y="2079592"/>
            <a:ext cx="9987341" cy="274320"/>
            <a:chOff x="783770" y="2252176"/>
            <a:chExt cx="9987341" cy="2743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40FBDFE-E1AF-6CC6-B69E-23A9BDE207F1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C324E6C-CF1B-6D35-91B8-F5003BE2D6F0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500C558-D1D4-9281-FCDC-DCDC0B6204B0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A3CE177-FC6B-0B6A-5F8D-A8D63F15EEBE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D84255A-356A-FCC1-81A3-3E16D29B1F99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5F99E41-2844-10BB-BA49-AF7FC6781AF5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3AD8827-6550-1EC7-4E76-E4342321D43E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E8FAD67-382C-91D5-6517-FAA5FBA4D582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11F0A6B-B79B-8EAA-E12A-67BC58D07B0F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BBE325E-E9B2-528E-D7DF-82C001ABE4AC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3B4AB84-0841-88F1-227E-EB97B643445C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3946906-D26E-447B-9F25-A6C96150B6F4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3942532-429C-6374-8EBC-C24F253CD003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7E229AE-1BA3-7988-24B9-B18D4EA7538D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271B73A-BCE4-4F9E-F859-7E9340CBA12B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647834E-4659-C466-D3BF-74A216464792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967ADE4-C657-B019-27C2-14924CDB6C1F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1145D94-D7DB-EB00-4FF2-291BC4155005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3FA75127-F3C4-4EC6-522E-D00FC45ED8F1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88FE10F-CF8D-08B6-2F5C-0646B5FBFC51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1BBD383-7F10-0FAF-EE4A-895714FE41AE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1359B30-EA84-A544-CCC8-2476D003EE2D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DADFABE5-B8FC-073C-3232-BE2459A3B589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414CC805-933C-6B42-D37E-6768501866F1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3D27728-D3CF-420A-3C1A-262B5C688F85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B707FC1-4C12-D82F-621B-B6C702A3C7B5}"/>
              </a:ext>
            </a:extLst>
          </p:cNvPr>
          <p:cNvSpPr txBox="1"/>
          <p:nvPr/>
        </p:nvSpPr>
        <p:spPr>
          <a:xfrm>
            <a:off x="5108090" y="171026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space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28E33C9-2BA1-49A1-7F55-46910CFCC522}"/>
              </a:ext>
            </a:extLst>
          </p:cNvPr>
          <p:cNvSpPr txBox="1"/>
          <p:nvPr/>
        </p:nvSpPr>
        <p:spPr>
          <a:xfrm>
            <a:off x="1007822" y="4870027"/>
            <a:ext cx="9764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is an example of choosing a parallelization model that creates terrible data dependencies</a:t>
            </a:r>
          </a:p>
        </p:txBody>
      </p:sp>
    </p:spTree>
    <p:extLst>
      <p:ext uri="{BB962C8B-B14F-4D97-AF65-F5344CB8AC3E}">
        <p14:creationId xmlns:p14="http://schemas.microsoft.com/office/powerpoint/2010/main" val="169881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7ED8D-B26E-27B1-B6C0-2DB1D6F939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FD081-2324-A95D-2E08-44B2FAE8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generation vs. data consumption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772B0B-1C94-96B2-3087-CE943048A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BD03EB-A2DD-A370-BBBD-3E9613FADF2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2946400"/>
            <a:ext cx="9753600" cy="3327401"/>
          </a:xfrm>
        </p:spPr>
        <p:txBody>
          <a:bodyPr/>
          <a:lstStyle/>
          <a:p>
            <a:r>
              <a:rPr lang="en-US" dirty="0"/>
              <a:t>Distribution of data generation and data consumption across the entire MPI space (as in Global Arrays, Co-arrays, </a:t>
            </a:r>
            <a:r>
              <a:rPr lang="en-US" dirty="0" err="1"/>
              <a:t>etc</a:t>
            </a:r>
            <a:r>
              <a:rPr lang="en-US" dirty="0"/>
              <a:t>) is a sure way to generate all-to-all communication pattern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1E7500-E010-202E-6002-D2E10E265042}"/>
              </a:ext>
            </a:extLst>
          </p:cNvPr>
          <p:cNvGrpSpPr/>
          <p:nvPr/>
        </p:nvGrpSpPr>
        <p:grpSpPr>
          <a:xfrm>
            <a:off x="870662" y="2079592"/>
            <a:ext cx="9987341" cy="274320"/>
            <a:chOff x="783770" y="2252176"/>
            <a:chExt cx="9987341" cy="2743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5D84829-92AB-9173-5AE4-DE01E24C1EE0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BCB7030-34D8-92D5-79BB-4F66D4EA5621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6304F45-E060-B808-1B05-2003E66E01DE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32276D2-9762-1DC8-6F42-51D0ECB0BF00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40BA973-1FCF-D452-7ED2-9CC233787C69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455CA1E-FE2A-B960-B45F-7AC6E4D0B1FD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24F4EEC-0B45-5BA9-3D7E-7C71820585AC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B42E0EC-BF21-CAE0-CFC1-75C96252CE7B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DA306D8-A66A-4A0F-CE29-9C14525534F4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58F2478-37C9-B569-7DAB-A1895D43FD79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F9D1A71-0FDC-752F-06B7-E48AE522622E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CED314C-4A71-596B-CF11-1C6B1B3DC56E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899772B-5B30-56C7-C5DC-23AFCEC0684F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7BD3E45-A597-6432-8280-D352A962FC90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DFE100F-BEA0-5DF5-4B46-F68B2C5D5597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ABC1EAC-0E7A-54D2-DDEC-89B6D71EB8A5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54D84D0-5EA2-2D4A-A82D-879B6EC042CA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CE56A06-234D-00DB-0B8B-61955D08A744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5C48B8E-98DB-A489-A784-14543EDD3714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C1F2B5B-7339-0FEC-1EDC-5BA677A6C760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69DA989-5717-A5BE-C268-FC6C6376DA66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E3221C9-4EDE-C0AC-4296-8C19EE7BE87E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505D5097-FDAC-D890-85F6-8B7B4BCDA2E4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2231CE5-E497-FB31-B93E-2AEA1191B2AD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AC60B691-489C-82AD-2465-7B670DE92091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95CFB72-5065-004B-C80C-0AE0D82816E2}"/>
              </a:ext>
            </a:extLst>
          </p:cNvPr>
          <p:cNvSpPr txBox="1"/>
          <p:nvPr/>
        </p:nvSpPr>
        <p:spPr>
          <a:xfrm>
            <a:off x="5108090" y="171026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space</a:t>
            </a:r>
          </a:p>
        </p:txBody>
      </p:sp>
      <p:sp>
        <p:nvSpPr>
          <p:cNvPr id="4" name="Multiply 3">
            <a:extLst>
              <a:ext uri="{FF2B5EF4-FFF2-40B4-BE49-F238E27FC236}">
                <a16:creationId xmlns:a16="http://schemas.microsoft.com/office/drawing/2014/main" id="{BA48CD00-6E03-1CA9-14AE-D8D06E5F5628}"/>
              </a:ext>
            </a:extLst>
          </p:cNvPr>
          <p:cNvSpPr>
            <a:spLocks noChangeAspect="1"/>
          </p:cNvSpPr>
          <p:nvPr/>
        </p:nvSpPr>
        <p:spPr>
          <a:xfrm>
            <a:off x="4749555" y="2417360"/>
            <a:ext cx="2086729" cy="2086729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ABD54F-C76A-6C3D-F613-F2A911CF9FDA}"/>
              </a:ext>
            </a:extLst>
          </p:cNvPr>
          <p:cNvSpPr txBox="1"/>
          <p:nvPr/>
        </p:nvSpPr>
        <p:spPr>
          <a:xfrm>
            <a:off x="4275478" y="5296746"/>
            <a:ext cx="3082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should we do instead?</a:t>
            </a:r>
          </a:p>
        </p:txBody>
      </p:sp>
    </p:spTree>
    <p:extLst>
      <p:ext uri="{BB962C8B-B14F-4D97-AF65-F5344CB8AC3E}">
        <p14:creationId xmlns:p14="http://schemas.microsoft.com/office/powerpoint/2010/main" val="375925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12CEC-9EE4-863A-35B0-B92FE0B94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24EC6-5AB1-6791-5527-86FB8BE62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generation vs. data consumption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CCA689-EBCB-65B9-9557-7158EA864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12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F69CEC-41EC-0ECE-6AD4-440BC96AB1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2946400"/>
            <a:ext cx="9753600" cy="332740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Data consumption (production computation) must scale up – distribute across the entire MPI space</a:t>
            </a:r>
          </a:p>
          <a:p>
            <a:r>
              <a:rPr lang="en-US" dirty="0"/>
              <a:t>Intermediate Data generation serves the production computation and must make the latter more productive</a:t>
            </a:r>
          </a:p>
          <a:p>
            <a:pPr lvl="1"/>
            <a:r>
              <a:rPr lang="en-US" dirty="0"/>
              <a:t>Keep the data local to the rank doing a production computation</a:t>
            </a:r>
          </a:p>
          <a:p>
            <a:pPr lvl="1"/>
            <a:r>
              <a:rPr lang="en-US" dirty="0"/>
              <a:t>Keep the data resident in the GPU (avoid host-device data transfer)</a:t>
            </a:r>
          </a:p>
          <a:p>
            <a:r>
              <a:rPr lang="en-US" dirty="0"/>
              <a:t>Use 2-level domain decomposition: one for data generation and the other for data consumption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7C9D73A-A941-7CAC-B5C9-D4B089EB0B86}"/>
              </a:ext>
            </a:extLst>
          </p:cNvPr>
          <p:cNvGrpSpPr/>
          <p:nvPr/>
        </p:nvGrpSpPr>
        <p:grpSpPr>
          <a:xfrm>
            <a:off x="870662" y="2079592"/>
            <a:ext cx="9987341" cy="274320"/>
            <a:chOff x="783770" y="2252176"/>
            <a:chExt cx="9987341" cy="2743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DB7CE9F-249D-F800-7336-49A5326B4A4D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725AF60-AA0B-EC32-4830-40451C732E6C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D9542407-1458-1551-CD88-41A41BBE4DD4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92069A2-96B2-B0AE-256C-B599603C776C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A122417-C115-3C5E-25E9-A7082847C8F5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7ED2429-5FC4-C594-E017-ADFDC995BB59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2FB6754-85C8-4896-523F-48A4C57AF532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5510AC5-FD03-DF28-F658-83BAD0A0F977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85F3E5B-18C5-6A57-33DE-FAF828B62CBD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62DC6BA-2A4E-29BD-6966-C7D628C6892A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2FD02F8-2680-A3FA-7965-0C32013B0EDD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7368226-3319-F73F-080C-D2600EAD1A3B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9221884-E657-5A53-F129-B1BED68468BB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7C4D92E-6740-9E1A-C65B-67449350898E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CB5246A-FFA0-7A2B-3CA3-06E21521541A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1D1CD31-0093-25C0-8E9D-209E2E035ACC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E2FC9E3-A438-838D-A7CB-48DC03FC2B89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26D2DEA-8854-935A-2632-F2A95507DA63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D6219C2-EADB-A578-FEA2-9A4B582DDAF7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CC1F966-2A30-2E6A-E95C-509EF1039289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A9D5C0A-CAB5-5166-6221-1732392A85D4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F4412395-80C5-EA45-AB87-0F5D68A26342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606B386-5F92-5D9B-AA41-0F6300A8FDCE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D128E124-F4A2-3D2A-EE34-FBD03BE660CE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D59CBA80-1E6B-AFBD-773B-0DCB1260CE0D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AE1773A-81D7-17D0-BBA0-F6202FE4FA05}"/>
              </a:ext>
            </a:extLst>
          </p:cNvPr>
          <p:cNvSpPr txBox="1"/>
          <p:nvPr/>
        </p:nvSpPr>
        <p:spPr>
          <a:xfrm>
            <a:off x="5108090" y="1710260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space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50703B9-88AC-AB35-EF3D-F1FB15F96989}"/>
              </a:ext>
            </a:extLst>
          </p:cNvPr>
          <p:cNvSpPr txBox="1"/>
          <p:nvPr/>
        </p:nvSpPr>
        <p:spPr>
          <a:xfrm>
            <a:off x="4708724" y="6340620"/>
            <a:ext cx="2347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see how to do it</a:t>
            </a:r>
          </a:p>
        </p:txBody>
      </p:sp>
    </p:spTree>
    <p:extLst>
      <p:ext uri="{BB962C8B-B14F-4D97-AF65-F5344CB8AC3E}">
        <p14:creationId xmlns:p14="http://schemas.microsoft.com/office/powerpoint/2010/main" val="181714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E60E1-A2BA-3A0D-435A-D0F5C69B8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AEBAF2-6EA7-CBF4-F921-7CC0FBA7D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2-level domain decomposition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244CDF-6FE9-C352-B529-F35061141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9E27ACF-85B4-EAFE-FF12-927F75F6A0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5705" y="5251117"/>
            <a:ext cx="9753600" cy="11311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Split the entire MPI space in sub-communicators</a:t>
            </a:r>
          </a:p>
          <a:p>
            <a:r>
              <a:rPr lang="en-US" dirty="0"/>
              <a:t>Assign intermediate data generation to sub-communicators where each sub-communicator redundantly computes all intermediate data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6A45E7A-0BEA-FDD1-81B2-9B431910141C}"/>
              </a:ext>
            </a:extLst>
          </p:cNvPr>
          <p:cNvGrpSpPr/>
          <p:nvPr/>
        </p:nvGrpSpPr>
        <p:grpSpPr>
          <a:xfrm>
            <a:off x="870662" y="2079592"/>
            <a:ext cx="9987341" cy="274320"/>
            <a:chOff x="783770" y="2252176"/>
            <a:chExt cx="9987341" cy="2743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659F8EF-ACAB-63EF-E29E-41EC1E0F4DC1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81BB98F-41CC-CE22-E5D5-4AF821BDBEF4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3B84455-35D3-69FD-D16C-05FBF3EF7894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2499DD5-C420-9369-C3C4-4998A1F6BE4C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9E560EFE-02A6-37B8-0BD9-3EC0DCBED117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D68ADD0A-09AA-84C1-702A-6A543301B428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166E33E-F19B-29D9-F1CA-A098ABCDC78B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1BF6FA80-DF6D-9C1C-C585-4A80DCA6C4A6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AD7B15B-E97E-2983-A421-00E05A2A4122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881FF-E25D-1275-ABE8-99B484EAB238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19E6C8A-3568-1257-8D38-86DC8AA492AB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3219C1B-4BA6-8438-8A3E-64479C83B332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605C4EB0-140F-B000-06A5-CA1D573A8D30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48F8D24-9529-7608-103B-FFB42C0A5977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131AEF9-DF27-503E-820C-E0B16A41D1B1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D6EC54C-883D-8A92-047F-D99C2629A335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097475C-0775-830A-04E8-FAE6EEB399A4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71BB24B-DD97-366E-C0DF-00F442C9F7DA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4B8D66C-3C22-536F-0FC1-8AA07BE99765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B671FF1-BC56-2F04-2382-857960B4033E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3702548-4312-1084-11C7-D39E7AE8659C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FD5B939-CE1E-68EB-3A93-ECB8AEBE3BB9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B5734B-8B5B-2CAF-44AE-F1747E58248C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5D932E2-FBF5-E007-EFC1-FA38AAD859F0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B9A4FE1-E5B7-7899-51AA-272B5AB883BD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1C6BCFB8-FB26-9CC9-5B12-396800031DE5}"/>
              </a:ext>
            </a:extLst>
          </p:cNvPr>
          <p:cNvSpPr txBox="1"/>
          <p:nvPr/>
        </p:nvSpPr>
        <p:spPr>
          <a:xfrm>
            <a:off x="2584544" y="1496232"/>
            <a:ext cx="719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ranks involved in the production computation (data consumption)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AC75F1EF-E4FE-DC6E-CF0C-609ACE42EF42}"/>
              </a:ext>
            </a:extLst>
          </p:cNvPr>
          <p:cNvSpPr/>
          <p:nvPr/>
        </p:nvSpPr>
        <p:spPr>
          <a:xfrm rot="16200000">
            <a:off x="1677588" y="1797183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Brace 32">
            <a:extLst>
              <a:ext uri="{FF2B5EF4-FFF2-40B4-BE49-F238E27FC236}">
                <a16:creationId xmlns:a16="http://schemas.microsoft.com/office/drawing/2014/main" id="{A65F38E2-F6D4-F0AC-42C0-B244A35E6EFC}"/>
              </a:ext>
            </a:extLst>
          </p:cNvPr>
          <p:cNvSpPr/>
          <p:nvPr/>
        </p:nvSpPr>
        <p:spPr>
          <a:xfrm rot="16200000">
            <a:off x="3729632" y="1797183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eft Brace 35">
            <a:extLst>
              <a:ext uri="{FF2B5EF4-FFF2-40B4-BE49-F238E27FC236}">
                <a16:creationId xmlns:a16="http://schemas.microsoft.com/office/drawing/2014/main" id="{653897E9-455E-DAEE-A3F1-60E6698C5D2E}"/>
              </a:ext>
            </a:extLst>
          </p:cNvPr>
          <p:cNvSpPr/>
          <p:nvPr/>
        </p:nvSpPr>
        <p:spPr>
          <a:xfrm rot="16200000">
            <a:off x="9778539" y="1786156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02FF29-D107-CB81-19FF-F614BF739220}"/>
              </a:ext>
            </a:extLst>
          </p:cNvPr>
          <p:cNvSpPr txBox="1"/>
          <p:nvPr/>
        </p:nvSpPr>
        <p:spPr>
          <a:xfrm>
            <a:off x="1068390" y="31143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3782B6-1D9C-DDDA-F46C-6F8C3DE904E9}"/>
              </a:ext>
            </a:extLst>
          </p:cNvPr>
          <p:cNvSpPr txBox="1"/>
          <p:nvPr/>
        </p:nvSpPr>
        <p:spPr>
          <a:xfrm>
            <a:off x="3114050" y="31143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5FF3F1-48A4-2582-01C0-9F296B1A3912}"/>
              </a:ext>
            </a:extLst>
          </p:cNvPr>
          <p:cNvSpPr txBox="1"/>
          <p:nvPr/>
        </p:nvSpPr>
        <p:spPr>
          <a:xfrm>
            <a:off x="9149022" y="3114307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77C007-4CCF-FCFE-F035-F211C478A38C}"/>
              </a:ext>
            </a:extLst>
          </p:cNvPr>
          <p:cNvSpPr txBox="1"/>
          <p:nvPr/>
        </p:nvSpPr>
        <p:spPr>
          <a:xfrm>
            <a:off x="1068390" y="3450762"/>
            <a:ext cx="1531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MPI ranks generating Intermediate data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810E28F-E32E-89A0-E3E5-7E2C6F2E3F9A}"/>
              </a:ext>
            </a:extLst>
          </p:cNvPr>
          <p:cNvSpPr txBox="1"/>
          <p:nvPr/>
        </p:nvSpPr>
        <p:spPr>
          <a:xfrm>
            <a:off x="3122132" y="3450762"/>
            <a:ext cx="1531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MPI ranks generating Intermediate data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494D28-8F3D-7804-DA0D-EC26B5C0506F}"/>
              </a:ext>
            </a:extLst>
          </p:cNvPr>
          <p:cNvSpPr txBox="1"/>
          <p:nvPr/>
        </p:nvSpPr>
        <p:spPr>
          <a:xfrm>
            <a:off x="9149022" y="3450762"/>
            <a:ext cx="1531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MPI ranks generating Intermediate data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936105D-7C9F-3F83-7C95-3A5CD7233CA6}"/>
              </a:ext>
            </a:extLst>
          </p:cNvPr>
          <p:cNvSpPr txBox="1"/>
          <p:nvPr/>
        </p:nvSpPr>
        <p:spPr>
          <a:xfrm>
            <a:off x="2667479" y="6371158"/>
            <a:ext cx="81910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Turn the global communication into a local communication (create data locality)</a:t>
            </a:r>
          </a:p>
        </p:txBody>
      </p:sp>
    </p:spTree>
    <p:extLst>
      <p:ext uri="{BB962C8B-B14F-4D97-AF65-F5344CB8AC3E}">
        <p14:creationId xmlns:p14="http://schemas.microsoft.com/office/powerpoint/2010/main" val="162453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6075-D879-6435-9B90-A6428A7F4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5CFD-4CA2-F8DC-4A46-40FBE788E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2-level domain decomposition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0B10DA-C1E4-1514-ADFC-5B5EFCCB5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5C38FE6-E631-8EEE-6D36-A683817981D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8708" y="6030050"/>
            <a:ext cx="11367255" cy="485895"/>
          </a:xfrm>
        </p:spPr>
        <p:txBody>
          <a:bodyPr>
            <a:normAutofit/>
          </a:bodyPr>
          <a:lstStyle/>
          <a:p>
            <a:r>
              <a:rPr lang="en-US" dirty="0"/>
              <a:t>Replaces square matrix of all-to-all communications by a block-diagonal matrix</a:t>
            </a:r>
          </a:p>
          <a:p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D1DAD7C-912F-0210-89AF-B48D3050F764}"/>
              </a:ext>
            </a:extLst>
          </p:cNvPr>
          <p:cNvGrpSpPr/>
          <p:nvPr/>
        </p:nvGrpSpPr>
        <p:grpSpPr>
          <a:xfrm>
            <a:off x="870662" y="2079592"/>
            <a:ext cx="9987341" cy="274320"/>
            <a:chOff x="783770" y="2252176"/>
            <a:chExt cx="9987341" cy="2743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238E8E6-07D9-8A46-3419-E1647C93AFF3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C3A8754-23CA-BB9C-B820-337BF19ACCBB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B576CCA-64BF-7926-4228-12F528C34B59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02C5882-3388-81FE-5978-DAB62502120A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8BAFF18-3F6D-AB5F-7851-8E6F4549E61A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B6FA112-FCA4-3F80-A0B7-B694D978D515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13B69A5-5EC9-9908-8F84-EA6B04D2D236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A3569A9-DAA5-4F70-6BD9-DD95E8CFFE58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AF1314A-F1D1-1A96-DD79-AEBB1B3DD8AC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A9437C2-ABE5-B036-FD93-4E9571431058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60B3C57-2BF6-86C6-17AB-083FA655B157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5BE4776-08D9-EAA9-A13E-E6B8E3A0F63B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8205353-267C-7D4E-6408-7E2DE907D3D2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08EEB52-C088-261F-3C4C-99A5CC57846F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406E82D-ABF0-AA4E-5BFA-597ADF8D7BBC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C26E41E-AFF2-0606-C55E-15064C674559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5CBB104-27D3-5D48-B970-D3582FC5544A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7A4FE2D6-8878-703D-839F-46C934E98137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4ED604A-CC6D-7D13-A584-409ABCD8F741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D80F3C4F-7F91-5391-57BB-8CACA7E7A9A2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E8B4522-05D8-5446-60CB-4FA2A740B35C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00DB621-D990-4F7F-45AC-FDDC852441D5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72EFE79-7107-0F2D-E0AD-8A55665FCDE9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295C53C-9E7B-CAEC-91A9-C0087C118F86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6F613D8B-B41B-58C5-FAB5-7221A5C10136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BC3799F-2919-69B3-6008-CDE95DBCF46D}"/>
              </a:ext>
            </a:extLst>
          </p:cNvPr>
          <p:cNvSpPr txBox="1"/>
          <p:nvPr/>
        </p:nvSpPr>
        <p:spPr>
          <a:xfrm>
            <a:off x="2584544" y="1496232"/>
            <a:ext cx="719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ranks involved in the production computation (data consumption)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363745E7-3F0A-985F-DCE3-02C07A004605}"/>
              </a:ext>
            </a:extLst>
          </p:cNvPr>
          <p:cNvSpPr/>
          <p:nvPr/>
        </p:nvSpPr>
        <p:spPr>
          <a:xfrm rot="16200000">
            <a:off x="1677588" y="1797183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Left Brace 35">
            <a:extLst>
              <a:ext uri="{FF2B5EF4-FFF2-40B4-BE49-F238E27FC236}">
                <a16:creationId xmlns:a16="http://schemas.microsoft.com/office/drawing/2014/main" id="{0A1DB692-F73E-3406-4857-967D27B7C238}"/>
              </a:ext>
            </a:extLst>
          </p:cNvPr>
          <p:cNvSpPr/>
          <p:nvPr/>
        </p:nvSpPr>
        <p:spPr>
          <a:xfrm rot="16200000">
            <a:off x="9778539" y="1786156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08E1CF-3190-A9C9-C0D1-18EEE4F7C2CE}"/>
              </a:ext>
            </a:extLst>
          </p:cNvPr>
          <p:cNvSpPr txBox="1"/>
          <p:nvPr/>
        </p:nvSpPr>
        <p:spPr>
          <a:xfrm>
            <a:off x="1068390" y="31143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156735E-22DE-4274-B713-123594314FA0}"/>
              </a:ext>
            </a:extLst>
          </p:cNvPr>
          <p:cNvSpPr txBox="1"/>
          <p:nvPr/>
        </p:nvSpPr>
        <p:spPr>
          <a:xfrm>
            <a:off x="9149022" y="3114307"/>
            <a:ext cx="1531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C99DF2A-8B1B-8130-36DB-2B37C2759C25}"/>
              </a:ext>
            </a:extLst>
          </p:cNvPr>
          <p:cNvSpPr txBox="1"/>
          <p:nvPr/>
        </p:nvSpPr>
        <p:spPr>
          <a:xfrm>
            <a:off x="1068390" y="3450762"/>
            <a:ext cx="1531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MPI ranks generating Intermediate data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2FD765-A87B-73BF-5AD0-95828F4A3D4D}"/>
              </a:ext>
            </a:extLst>
          </p:cNvPr>
          <p:cNvSpPr txBox="1"/>
          <p:nvPr/>
        </p:nvSpPr>
        <p:spPr>
          <a:xfrm>
            <a:off x="9149022" y="3450762"/>
            <a:ext cx="15311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MPI ranks generating Intermediate data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CAA1A61-AE76-C2BB-714A-A384D13793AD}"/>
              </a:ext>
            </a:extLst>
          </p:cNvPr>
          <p:cNvSpPr>
            <a:spLocks noChangeAspect="1"/>
          </p:cNvSpPr>
          <p:nvPr/>
        </p:nvSpPr>
        <p:spPr>
          <a:xfrm>
            <a:off x="3059866" y="3396152"/>
            <a:ext cx="2286000" cy="2286000"/>
          </a:xfrm>
          <a:prstGeom prst="rect">
            <a:avLst/>
          </a:prstGeom>
          <a:pattFill prst="lgCheck">
            <a:fgClr>
              <a:schemeClr val="tx1"/>
            </a:fgClr>
            <a:bgClr>
              <a:schemeClr val="bg1"/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107865-76E2-B631-E421-938479732196}"/>
              </a:ext>
            </a:extLst>
          </p:cNvPr>
          <p:cNvSpPr txBox="1"/>
          <p:nvPr/>
        </p:nvSpPr>
        <p:spPr>
          <a:xfrm>
            <a:off x="3581519" y="5681038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ranks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F785F3-A799-6448-EA17-6C306968F60D}"/>
              </a:ext>
            </a:extLst>
          </p:cNvPr>
          <p:cNvSpPr txBox="1"/>
          <p:nvPr/>
        </p:nvSpPr>
        <p:spPr>
          <a:xfrm rot="16200000">
            <a:off x="2263494" y="4294197"/>
            <a:ext cx="1223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MPI ranks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D3D3F3-32E9-4954-A470-4EAADC835B0C}"/>
              </a:ext>
            </a:extLst>
          </p:cNvPr>
          <p:cNvSpPr txBox="1"/>
          <p:nvPr/>
        </p:nvSpPr>
        <p:spPr>
          <a:xfrm>
            <a:off x="3634277" y="3003461"/>
            <a:ext cx="4903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All-to-All                                    Block-Diagonal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B7AE271-9DB7-C22E-2421-716F0852C055}"/>
              </a:ext>
            </a:extLst>
          </p:cNvPr>
          <p:cNvSpPr>
            <a:spLocks noChangeAspect="1"/>
          </p:cNvSpPr>
          <p:nvPr/>
        </p:nvSpPr>
        <p:spPr>
          <a:xfrm>
            <a:off x="6364262" y="3367690"/>
            <a:ext cx="2286000" cy="22860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94C43B3-8FE2-76E8-E496-5EA81AF3BEC2}"/>
              </a:ext>
            </a:extLst>
          </p:cNvPr>
          <p:cNvSpPr>
            <a:spLocks noChangeAspect="1"/>
          </p:cNvSpPr>
          <p:nvPr/>
        </p:nvSpPr>
        <p:spPr>
          <a:xfrm>
            <a:off x="6364262" y="5196074"/>
            <a:ext cx="457200" cy="457200"/>
          </a:xfrm>
          <a:prstGeom prst="rect">
            <a:avLst/>
          </a:prstGeom>
          <a:pattFill prst="lgCheck">
            <a:fgClr>
              <a:schemeClr val="tx1"/>
            </a:fgClr>
            <a:bgClr>
              <a:schemeClr val="bg1"/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5830349-EE70-DEC5-975C-83E3377E1B45}"/>
              </a:ext>
            </a:extLst>
          </p:cNvPr>
          <p:cNvSpPr>
            <a:spLocks noChangeAspect="1"/>
          </p:cNvSpPr>
          <p:nvPr/>
        </p:nvSpPr>
        <p:spPr>
          <a:xfrm>
            <a:off x="6816325" y="4745647"/>
            <a:ext cx="457200" cy="457200"/>
          </a:xfrm>
          <a:prstGeom prst="rect">
            <a:avLst/>
          </a:prstGeom>
          <a:pattFill prst="lgCheck">
            <a:fgClr>
              <a:schemeClr val="tx1"/>
            </a:fgClr>
            <a:bgClr>
              <a:schemeClr val="bg1"/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049DC2A-4FF9-EE46-CF0E-52256F089E3B}"/>
              </a:ext>
            </a:extLst>
          </p:cNvPr>
          <p:cNvSpPr>
            <a:spLocks noChangeAspect="1"/>
          </p:cNvSpPr>
          <p:nvPr/>
        </p:nvSpPr>
        <p:spPr>
          <a:xfrm>
            <a:off x="7266752" y="4286704"/>
            <a:ext cx="457200" cy="457200"/>
          </a:xfrm>
          <a:prstGeom prst="rect">
            <a:avLst/>
          </a:prstGeom>
          <a:pattFill prst="lgCheck">
            <a:fgClr>
              <a:schemeClr val="tx1"/>
            </a:fgClr>
            <a:bgClr>
              <a:schemeClr val="bg1"/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99DA745-47FB-7EB7-CE54-171A4C0F621E}"/>
              </a:ext>
            </a:extLst>
          </p:cNvPr>
          <p:cNvSpPr>
            <a:spLocks noChangeAspect="1"/>
          </p:cNvSpPr>
          <p:nvPr/>
        </p:nvSpPr>
        <p:spPr>
          <a:xfrm>
            <a:off x="7723952" y="3827761"/>
            <a:ext cx="457200" cy="457200"/>
          </a:xfrm>
          <a:prstGeom prst="rect">
            <a:avLst/>
          </a:prstGeom>
          <a:pattFill prst="lgCheck">
            <a:fgClr>
              <a:schemeClr val="tx1"/>
            </a:fgClr>
            <a:bgClr>
              <a:schemeClr val="bg1"/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A564CE5-9D82-6038-1CD9-D07CB43EFEA1}"/>
              </a:ext>
            </a:extLst>
          </p:cNvPr>
          <p:cNvSpPr>
            <a:spLocks noChangeAspect="1"/>
          </p:cNvSpPr>
          <p:nvPr/>
        </p:nvSpPr>
        <p:spPr>
          <a:xfrm>
            <a:off x="8185471" y="3366874"/>
            <a:ext cx="457200" cy="457200"/>
          </a:xfrm>
          <a:prstGeom prst="rect">
            <a:avLst/>
          </a:prstGeom>
          <a:pattFill prst="lgCheck">
            <a:fgClr>
              <a:schemeClr val="tx1"/>
            </a:fgClr>
            <a:bgClr>
              <a:schemeClr val="bg1"/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70CB5E0D-3DDB-2EB0-699B-0F3ABC612F3F}"/>
              </a:ext>
            </a:extLst>
          </p:cNvPr>
          <p:cNvCxnSpPr/>
          <p:nvPr/>
        </p:nvCxnSpPr>
        <p:spPr>
          <a:xfrm>
            <a:off x="5476468" y="4539152"/>
            <a:ext cx="808708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F5CBBE82-20E7-85E4-274D-271E8A3BC829}"/>
              </a:ext>
            </a:extLst>
          </p:cNvPr>
          <p:cNvSpPr txBox="1"/>
          <p:nvPr/>
        </p:nvSpPr>
        <p:spPr>
          <a:xfrm>
            <a:off x="4625140" y="2671007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Communication Matrix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3E80492-3BB0-C4DC-D16F-3D86B5FAEBAF}"/>
              </a:ext>
            </a:extLst>
          </p:cNvPr>
          <p:cNvSpPr txBox="1"/>
          <p:nvPr/>
        </p:nvSpPr>
        <p:spPr>
          <a:xfrm>
            <a:off x="8785013" y="5196074"/>
            <a:ext cx="199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Scales up linearly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130261F-DCA2-75A4-D634-AB012E66CD90}"/>
              </a:ext>
            </a:extLst>
          </p:cNvPr>
          <p:cNvSpPr txBox="1"/>
          <p:nvPr/>
        </p:nvSpPr>
        <p:spPr>
          <a:xfrm>
            <a:off x="3731414" y="6488857"/>
            <a:ext cx="394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It solves the half of the problem only!</a:t>
            </a:r>
          </a:p>
        </p:txBody>
      </p:sp>
    </p:spTree>
    <p:extLst>
      <p:ext uri="{BB962C8B-B14F-4D97-AF65-F5344CB8AC3E}">
        <p14:creationId xmlns:p14="http://schemas.microsoft.com/office/powerpoint/2010/main" val="2460258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BBF6F-B874-6035-5686-4D691A063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Removing data dependencies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391F4C-106E-AE43-8C16-63CF5913E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12953-D36F-1EC9-94F4-967C3F06C6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" y="1325033"/>
            <a:ext cx="11853333" cy="584200"/>
          </a:xfrm>
        </p:spPr>
        <p:txBody>
          <a:bodyPr/>
          <a:lstStyle/>
          <a:p>
            <a:r>
              <a:rPr lang="en-US" dirty="0"/>
              <a:t>Second half of the solution in addition to 2-level domain decomposition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D69F1B1-44A9-DE00-F054-DAF718753F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0482" y="1865742"/>
            <a:ext cx="10620587" cy="2779014"/>
          </a:xfrm>
        </p:spPr>
        <p:txBody>
          <a:bodyPr/>
          <a:lstStyle/>
          <a:p>
            <a:r>
              <a:rPr lang="en-US" dirty="0"/>
              <a:t>2-level domain decomposition makes the communication scaling linearly, but it is insufficient for modern HPC architectures</a:t>
            </a:r>
          </a:p>
          <a:p>
            <a:r>
              <a:rPr lang="en-US" dirty="0"/>
              <a:t>Data dependencies impair the computation when both happen in a loop</a:t>
            </a:r>
          </a:p>
          <a:p>
            <a:r>
              <a:rPr lang="en-US" dirty="0"/>
              <a:t>Too many data dependencies lead to communication bottleneck</a:t>
            </a:r>
          </a:p>
          <a:p>
            <a:r>
              <a:rPr lang="en-US" dirty="0"/>
              <a:t>Need to entirely separate computation from communication (remove data dependencies from the computation)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0256C0-F86B-593F-ABEA-75E28DB2F9D7}"/>
              </a:ext>
            </a:extLst>
          </p:cNvPr>
          <p:cNvSpPr/>
          <p:nvPr/>
        </p:nvSpPr>
        <p:spPr>
          <a:xfrm>
            <a:off x="9421805" y="4688248"/>
            <a:ext cx="902577" cy="3487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66699A-C794-F51E-4E15-0A3D66AF1F00}"/>
              </a:ext>
            </a:extLst>
          </p:cNvPr>
          <p:cNvSpPr txBox="1"/>
          <p:nvPr/>
        </p:nvSpPr>
        <p:spPr>
          <a:xfrm>
            <a:off x="9433198" y="4752969"/>
            <a:ext cx="8996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Communication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CB10DA-B05D-53A3-B073-52AC535BEEB1}"/>
              </a:ext>
            </a:extLst>
          </p:cNvPr>
          <p:cNvSpPr/>
          <p:nvPr/>
        </p:nvSpPr>
        <p:spPr>
          <a:xfrm>
            <a:off x="9421805" y="5214039"/>
            <a:ext cx="902577" cy="3487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7CEC5D-9007-305B-C14A-15A5D3386439}"/>
              </a:ext>
            </a:extLst>
          </p:cNvPr>
          <p:cNvSpPr txBox="1"/>
          <p:nvPr/>
        </p:nvSpPr>
        <p:spPr>
          <a:xfrm>
            <a:off x="9486068" y="5278760"/>
            <a:ext cx="7697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Computation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8E18FA2-1E4F-C7D9-DD5B-72D831BF956E}"/>
              </a:ext>
            </a:extLst>
          </p:cNvPr>
          <p:cNvSpPr txBox="1"/>
          <p:nvPr/>
        </p:nvSpPr>
        <p:spPr>
          <a:xfrm>
            <a:off x="9614338" y="4293219"/>
            <a:ext cx="522900" cy="21544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Rank X</a:t>
            </a:r>
          </a:p>
        </p:txBody>
      </p:sp>
      <p:sp>
        <p:nvSpPr>
          <p:cNvPr id="12" name="Diamond 11">
            <a:extLst>
              <a:ext uri="{FF2B5EF4-FFF2-40B4-BE49-F238E27FC236}">
                <a16:creationId xmlns:a16="http://schemas.microsoft.com/office/drawing/2014/main" id="{7998BC2F-CAE8-1B9F-0F5D-2F20AF706D78}"/>
              </a:ext>
            </a:extLst>
          </p:cNvPr>
          <p:cNvSpPr/>
          <p:nvPr/>
        </p:nvSpPr>
        <p:spPr>
          <a:xfrm>
            <a:off x="9468465" y="5736691"/>
            <a:ext cx="819291" cy="414355"/>
          </a:xfrm>
          <a:prstGeom prst="diamond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2393E3-4D29-AB50-E5FC-B67DDEAF9E10}"/>
              </a:ext>
            </a:extLst>
          </p:cNvPr>
          <p:cNvSpPr txBox="1"/>
          <p:nvPr/>
        </p:nvSpPr>
        <p:spPr>
          <a:xfrm>
            <a:off x="9535049" y="5834829"/>
            <a:ext cx="72167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More work?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9BF322-0147-2CDA-B146-87A69102F593}"/>
              </a:ext>
            </a:extLst>
          </p:cNvPr>
          <p:cNvSpPr/>
          <p:nvPr/>
        </p:nvSpPr>
        <p:spPr>
          <a:xfrm>
            <a:off x="9431085" y="6305002"/>
            <a:ext cx="902577" cy="3487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970FA-DDC8-819F-B2FD-9C5A6EC01481}"/>
              </a:ext>
            </a:extLst>
          </p:cNvPr>
          <p:cNvSpPr txBox="1"/>
          <p:nvPr/>
        </p:nvSpPr>
        <p:spPr>
          <a:xfrm>
            <a:off x="9614958" y="6356719"/>
            <a:ext cx="5741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All Done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B85FF82-7D34-1BAF-7459-4ACA4E14DEF8}"/>
              </a:ext>
            </a:extLst>
          </p:cNvPr>
          <p:cNvCxnSpPr>
            <a:cxnSpLocks/>
          </p:cNvCxnSpPr>
          <p:nvPr/>
        </p:nvCxnSpPr>
        <p:spPr>
          <a:xfrm flipH="1">
            <a:off x="9174269" y="5943869"/>
            <a:ext cx="294196" cy="0"/>
          </a:xfrm>
          <a:prstGeom prst="line">
            <a:avLst/>
          </a:prstGeom>
          <a:ln w="254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74D634C-FBAC-6A32-D8F7-E06382C5024F}"/>
              </a:ext>
            </a:extLst>
          </p:cNvPr>
          <p:cNvCxnSpPr>
            <a:cxnSpLocks/>
          </p:cNvCxnSpPr>
          <p:nvPr/>
        </p:nvCxnSpPr>
        <p:spPr>
          <a:xfrm>
            <a:off x="9177408" y="4858870"/>
            <a:ext cx="0" cy="109127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FB94B93-99B6-F59E-86D7-542027018EDA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9171130" y="4862608"/>
            <a:ext cx="250675" cy="0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2F50C1E-B2EA-891E-72A5-FF14E472F468}"/>
              </a:ext>
            </a:extLst>
          </p:cNvPr>
          <p:cNvCxnSpPr>
            <a:cxnSpLocks/>
            <a:stCxn id="7" idx="0"/>
            <a:endCxn id="11" idx="2"/>
          </p:cNvCxnSpPr>
          <p:nvPr/>
        </p:nvCxnSpPr>
        <p:spPr>
          <a:xfrm flipV="1">
            <a:off x="9873094" y="4508663"/>
            <a:ext cx="2694" cy="179585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75CFA8-D32F-F458-CDB2-3D22A1CA0761}"/>
              </a:ext>
            </a:extLst>
          </p:cNvPr>
          <p:cNvCxnSpPr>
            <a:cxnSpLocks/>
          </p:cNvCxnSpPr>
          <p:nvPr/>
        </p:nvCxnSpPr>
        <p:spPr>
          <a:xfrm flipV="1">
            <a:off x="9873094" y="5033830"/>
            <a:ext cx="0" cy="177071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C149525-8772-25E2-2BAB-CD21D1C031E0}"/>
              </a:ext>
            </a:extLst>
          </p:cNvPr>
          <p:cNvCxnSpPr>
            <a:cxnSpLocks/>
          </p:cNvCxnSpPr>
          <p:nvPr/>
        </p:nvCxnSpPr>
        <p:spPr>
          <a:xfrm flipV="1">
            <a:off x="9878110" y="5556482"/>
            <a:ext cx="0" cy="177071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53707A6-1082-CB28-2BBF-8BCF90F3CFA0}"/>
              </a:ext>
            </a:extLst>
          </p:cNvPr>
          <p:cNvCxnSpPr>
            <a:cxnSpLocks/>
          </p:cNvCxnSpPr>
          <p:nvPr/>
        </p:nvCxnSpPr>
        <p:spPr>
          <a:xfrm flipH="1" flipV="1">
            <a:off x="9881249" y="6151046"/>
            <a:ext cx="3139" cy="153956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Multiply 23">
            <a:extLst>
              <a:ext uri="{FF2B5EF4-FFF2-40B4-BE49-F238E27FC236}">
                <a16:creationId xmlns:a16="http://schemas.microsoft.com/office/drawing/2014/main" id="{63404D9D-EF02-00B8-D5A4-6898DC6B59F6}"/>
              </a:ext>
            </a:extLst>
          </p:cNvPr>
          <p:cNvSpPr>
            <a:spLocks noChangeAspect="1"/>
          </p:cNvSpPr>
          <p:nvPr/>
        </p:nvSpPr>
        <p:spPr>
          <a:xfrm>
            <a:off x="8890039" y="5125043"/>
            <a:ext cx="562182" cy="562182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7F6FEE4-83C0-F628-2F9A-5A5D500FB98C}"/>
              </a:ext>
            </a:extLst>
          </p:cNvPr>
          <p:cNvSpPr txBox="1"/>
          <p:nvPr/>
        </p:nvSpPr>
        <p:spPr>
          <a:xfrm>
            <a:off x="532850" y="5494204"/>
            <a:ext cx="8350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Need to save all data locally before starting the computation</a:t>
            </a:r>
          </a:p>
        </p:txBody>
      </p:sp>
    </p:spTree>
    <p:extLst>
      <p:ext uri="{BB962C8B-B14F-4D97-AF65-F5344CB8AC3E}">
        <p14:creationId xmlns:p14="http://schemas.microsoft.com/office/powerpoint/2010/main" val="124835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7816B-4B8D-CC44-C64A-7C17E2112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560A2-EFC3-CC68-A7FC-7DAB6073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data flow in the application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EAD302-B0D8-83A9-03E0-3D138298E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16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C55F68-E36C-89C9-D25B-9E682286CC6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07822" y="3744407"/>
            <a:ext cx="7543630" cy="2448012"/>
          </a:xfrm>
        </p:spPr>
        <p:txBody>
          <a:bodyPr>
            <a:noAutofit/>
          </a:bodyPr>
          <a:lstStyle/>
          <a:p>
            <a:r>
              <a:rPr lang="en-US" sz="1800" dirty="0"/>
              <a:t>Each rank generates its portion of intermediate data in the sub-communicator</a:t>
            </a:r>
          </a:p>
          <a:p>
            <a:r>
              <a:rPr lang="en-US" sz="1800" dirty="0"/>
              <a:t>When the rank finishes its assigned work on data generation, before it assumes the role of data consumer, it needs to retrieve all dependent data from the local sub-communicator and save the data in the rank memory before the start of the computation</a:t>
            </a:r>
          </a:p>
          <a:p>
            <a:r>
              <a:rPr lang="en-US" sz="1800" dirty="0"/>
              <a:t>Start the production computation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098070E-CD3D-3B08-A4C2-5E59962FB219}"/>
              </a:ext>
            </a:extLst>
          </p:cNvPr>
          <p:cNvGrpSpPr/>
          <p:nvPr/>
        </p:nvGrpSpPr>
        <p:grpSpPr>
          <a:xfrm>
            <a:off x="870662" y="2079592"/>
            <a:ext cx="9987341" cy="274320"/>
            <a:chOff x="783770" y="2252176"/>
            <a:chExt cx="9987341" cy="2743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ACAB6BB-9825-F565-FE36-BAD226FC8EDB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4D5440E-FED8-83F3-F9D0-19335538B3EB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27A5C4E-FA8D-D09C-422A-2C645A88FCA9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68B9E59-BEF2-0928-1F3D-C452FF1A4C61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BCA37C3-0A1B-40CB-66B7-ACC7F365B0D2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5D79B0E-20C8-C6D2-39C3-623BDA190CE3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2370ABC-96D9-6D03-71F1-3AF2663DFAF1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4134A0C-7386-6D60-2208-5F651A9C8C30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4210EDA-DD45-3862-C7B8-A9F74F9F8809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6F99EDE-E40C-AFF6-5190-EFDE011EE0E9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879E9A4-5C75-1C36-0DA9-EE2C65647CFE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3E56686-70B5-4477-948E-A38D12636977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EFAB5893-9E77-A310-B85D-430EE09D599E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5B2C27A-5010-9223-771E-6DA04547D2E1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1474666-C8B5-70D6-1314-64EB5BBF0A46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3C8DF32-0837-B2F2-3473-8B1365487607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8AFA597-91D7-CF9A-D05B-8AEECC97F729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92AA445-4BDE-C4ED-7C39-8743F1E707B7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15A2A35-66AB-DD9C-A006-99F0C370B759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6557F45-3EEF-674C-065E-302D9CAF787C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3BF1854-2522-1CFC-A037-CD7B0302EA37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1597E74-496D-D100-FB4C-83536CB51415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02C0690-D7A5-7A69-DFF1-D48459DDE30B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4DBF5F9-5F08-D521-4862-1AA6C12166A6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4E425F69-2810-3B37-090D-1776BEAC4A96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6078EACF-20A9-D46B-0144-A5C5CC3F3EBE}"/>
              </a:ext>
            </a:extLst>
          </p:cNvPr>
          <p:cNvSpPr txBox="1"/>
          <p:nvPr/>
        </p:nvSpPr>
        <p:spPr>
          <a:xfrm>
            <a:off x="2584544" y="1496232"/>
            <a:ext cx="719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ranks involved in the production computation (data consumption)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66507B87-637A-BF06-32F0-C2C8D45BD5EC}"/>
              </a:ext>
            </a:extLst>
          </p:cNvPr>
          <p:cNvSpPr/>
          <p:nvPr/>
        </p:nvSpPr>
        <p:spPr>
          <a:xfrm rot="16200000">
            <a:off x="1677588" y="1797183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Brace 32">
            <a:extLst>
              <a:ext uri="{FF2B5EF4-FFF2-40B4-BE49-F238E27FC236}">
                <a16:creationId xmlns:a16="http://schemas.microsoft.com/office/drawing/2014/main" id="{8864994A-09DF-DE63-5425-90B22778356E}"/>
              </a:ext>
            </a:extLst>
          </p:cNvPr>
          <p:cNvSpPr/>
          <p:nvPr/>
        </p:nvSpPr>
        <p:spPr>
          <a:xfrm rot="16200000">
            <a:off x="3729632" y="1797183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1E652D-D79E-FF80-EAC3-B2FF027FE49C}"/>
              </a:ext>
            </a:extLst>
          </p:cNvPr>
          <p:cNvSpPr txBox="1"/>
          <p:nvPr/>
        </p:nvSpPr>
        <p:spPr>
          <a:xfrm>
            <a:off x="1068390" y="31143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59C096C-1A28-DA1D-46B1-CD3A9DA49A29}"/>
              </a:ext>
            </a:extLst>
          </p:cNvPr>
          <p:cNvSpPr txBox="1"/>
          <p:nvPr/>
        </p:nvSpPr>
        <p:spPr>
          <a:xfrm>
            <a:off x="3114050" y="31143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1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95B9B95-4611-F019-2558-7E805D8A79BD}"/>
              </a:ext>
            </a:extLst>
          </p:cNvPr>
          <p:cNvSpPr/>
          <p:nvPr/>
        </p:nvSpPr>
        <p:spPr>
          <a:xfrm>
            <a:off x="9421805" y="4688248"/>
            <a:ext cx="902577" cy="3487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C55BB52-A29C-4A42-F5F3-EA8728D8B209}"/>
              </a:ext>
            </a:extLst>
          </p:cNvPr>
          <p:cNvSpPr txBox="1"/>
          <p:nvPr/>
        </p:nvSpPr>
        <p:spPr>
          <a:xfrm>
            <a:off x="9433198" y="4752969"/>
            <a:ext cx="89960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Communication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B8EA669-34E2-0D36-06CC-1C62CC2DD5A0}"/>
              </a:ext>
            </a:extLst>
          </p:cNvPr>
          <p:cNvSpPr/>
          <p:nvPr/>
        </p:nvSpPr>
        <p:spPr>
          <a:xfrm>
            <a:off x="9421805" y="5214039"/>
            <a:ext cx="902577" cy="3487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228E147-DB51-5704-EA83-75EB3B6E3A69}"/>
              </a:ext>
            </a:extLst>
          </p:cNvPr>
          <p:cNvSpPr txBox="1"/>
          <p:nvPr/>
        </p:nvSpPr>
        <p:spPr>
          <a:xfrm>
            <a:off x="9486068" y="5278760"/>
            <a:ext cx="7697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Computation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C28BF0F-6237-21EC-670C-9DB1E7D822B6}"/>
              </a:ext>
            </a:extLst>
          </p:cNvPr>
          <p:cNvSpPr txBox="1"/>
          <p:nvPr/>
        </p:nvSpPr>
        <p:spPr>
          <a:xfrm>
            <a:off x="9614338" y="4293219"/>
            <a:ext cx="522900" cy="215444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800" dirty="0"/>
              <a:t>Rank X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C958EDB-9203-8289-2478-9E67264AB9B0}"/>
              </a:ext>
            </a:extLst>
          </p:cNvPr>
          <p:cNvSpPr/>
          <p:nvPr/>
        </p:nvSpPr>
        <p:spPr>
          <a:xfrm>
            <a:off x="9431085" y="5736044"/>
            <a:ext cx="902577" cy="34872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4C6C72-A3B3-0A25-90B2-9E0B71749405}"/>
              </a:ext>
            </a:extLst>
          </p:cNvPr>
          <p:cNvSpPr txBox="1"/>
          <p:nvPr/>
        </p:nvSpPr>
        <p:spPr>
          <a:xfrm>
            <a:off x="9614958" y="5787761"/>
            <a:ext cx="5741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All Done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18E3FD4A-DC70-195D-554F-4DA48C171FCA}"/>
              </a:ext>
            </a:extLst>
          </p:cNvPr>
          <p:cNvCxnSpPr>
            <a:cxnSpLocks/>
            <a:stCxn id="35" idx="0"/>
            <a:endCxn id="46" idx="2"/>
          </p:cNvCxnSpPr>
          <p:nvPr/>
        </p:nvCxnSpPr>
        <p:spPr>
          <a:xfrm flipV="1">
            <a:off x="9873094" y="4508663"/>
            <a:ext cx="2694" cy="179585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FFC0CA3-08EB-EFCC-994E-0A30A7759C0A}"/>
              </a:ext>
            </a:extLst>
          </p:cNvPr>
          <p:cNvCxnSpPr>
            <a:cxnSpLocks/>
          </p:cNvCxnSpPr>
          <p:nvPr/>
        </p:nvCxnSpPr>
        <p:spPr>
          <a:xfrm flipV="1">
            <a:off x="9873094" y="5033830"/>
            <a:ext cx="0" cy="177071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8072BB7-2F2B-8919-7CA9-CC57959230DB}"/>
              </a:ext>
            </a:extLst>
          </p:cNvPr>
          <p:cNvCxnSpPr>
            <a:cxnSpLocks/>
          </p:cNvCxnSpPr>
          <p:nvPr/>
        </p:nvCxnSpPr>
        <p:spPr>
          <a:xfrm flipV="1">
            <a:off x="9878110" y="5556482"/>
            <a:ext cx="0" cy="177071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0063FF66-6943-9A7B-F349-61E5F06A4F89}"/>
              </a:ext>
            </a:extLst>
          </p:cNvPr>
          <p:cNvSpPr txBox="1"/>
          <p:nvPr/>
        </p:nvSpPr>
        <p:spPr>
          <a:xfrm>
            <a:off x="9015308" y="3589867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data flow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819198D-5529-499B-8A89-6AA43BE0880F}"/>
              </a:ext>
            </a:extLst>
          </p:cNvPr>
          <p:cNvSpPr txBox="1"/>
          <p:nvPr/>
        </p:nvSpPr>
        <p:spPr>
          <a:xfrm>
            <a:off x="3474720" y="6396851"/>
            <a:ext cx="5130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to retrieve the remote data most efficiently?</a:t>
            </a:r>
          </a:p>
        </p:txBody>
      </p:sp>
    </p:spTree>
    <p:extLst>
      <p:ext uri="{BB962C8B-B14F-4D97-AF65-F5344CB8AC3E}">
        <p14:creationId xmlns:p14="http://schemas.microsoft.com/office/powerpoint/2010/main" val="50309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D471C-33DA-D161-B1D0-46D3C3CC8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73BA6-16DA-6C8C-0FEB-2B79CD52A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One-sided data retrieval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3FF252-911C-57E2-AE3E-B256647DA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17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CF8C4AC-EC1F-1F0B-39FF-644814783D1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5705" y="3632457"/>
            <a:ext cx="10723788" cy="274980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Assume that the data retrieval inside sub-communicator is sporadic (as it is most often)</a:t>
            </a:r>
          </a:p>
          <a:p>
            <a:r>
              <a:rPr lang="en-US" dirty="0"/>
              <a:t>It makes the programming data retrieval with point-to-point MPI impractical</a:t>
            </a:r>
          </a:p>
          <a:p>
            <a:r>
              <a:rPr lang="en-US" dirty="0"/>
              <a:t>The data consumer rank knows which rank in the sub-communicator holds the required data</a:t>
            </a:r>
          </a:p>
          <a:p>
            <a:r>
              <a:rPr lang="en-US" dirty="0"/>
              <a:t>The data consumer rank creates a communication map : remote rank id, remote data address, data transfer length, local storage data address for all missing data pieces</a:t>
            </a:r>
          </a:p>
          <a:p>
            <a:r>
              <a:rPr lang="en-US" dirty="0"/>
              <a:t>The data consumer rank executes the communication map and saves the retrieved data pieces in a local buffer</a:t>
            </a:r>
          </a:p>
          <a:p>
            <a:r>
              <a:rPr lang="en-US" dirty="0"/>
              <a:t>The data consumer rank starts the computation, which is no longer interrupted by communication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A26ABE2-5B08-F4B6-96A2-C987563E9158}"/>
              </a:ext>
            </a:extLst>
          </p:cNvPr>
          <p:cNvGrpSpPr/>
          <p:nvPr/>
        </p:nvGrpSpPr>
        <p:grpSpPr>
          <a:xfrm>
            <a:off x="870662" y="2079592"/>
            <a:ext cx="9987341" cy="274320"/>
            <a:chOff x="783770" y="2252176"/>
            <a:chExt cx="9987341" cy="27432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E2CF2C5-D7D8-9446-3ED2-8D5A8BA0A1EA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457A542-AC06-35CC-BA87-D24D455BCE48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DE2101D-26DF-2F6E-E395-F06F65D8B192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88909AE-54D0-90D8-8C38-E7952403AF4A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8674D4A-580E-92EA-3720-5B73954FBD36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FC973A6-B7BB-FB33-DC23-DE90B8E7F9DA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8CED673-AFC2-C37C-602C-AB01F03FE309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12DE718-1F29-2EC1-AFFC-072489AAE3A0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84A9B12-9515-6BEB-7228-42D6886398D4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EEAF57C-A1F3-CA2D-E222-66AD02935C91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B71CBA6-AE31-A821-1395-29C48BEB4C58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F68B45A-577D-E5A5-3EF4-195F9D6817F5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B05BD86-C451-4DB4-1775-EA2A4DFE91B7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3891A354-06C9-A4E3-F69E-319B7B451EFA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8F6AA54-7CDD-A15E-61AA-F4959BBE523D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3863771-BBAF-E5A2-062E-B09D446ADC75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0CCD767-2773-628A-84AF-E2ECD13301DA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571A4C0-89B7-4E85-A5CA-32B49A43C342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AD0FAFA-12FF-C459-580B-42E6B7675755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0FBEA7C8-31F2-A524-4165-342A6AE1DBCE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263B786-3543-E7DF-2944-319581C8ACB2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ED7BB6F-24F3-66B1-C4A8-F40260B1056B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B827676-F1D2-9441-04E1-78115F9A1C78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AEA1AD3-0C61-81DB-AFB5-994E7E135DB1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EEEB1BA-F902-DFE8-58AA-4646B36D4C0B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7C6CFA9-1E53-B159-0142-43B8EC9D32FE}"/>
              </a:ext>
            </a:extLst>
          </p:cNvPr>
          <p:cNvSpPr txBox="1"/>
          <p:nvPr/>
        </p:nvSpPr>
        <p:spPr>
          <a:xfrm>
            <a:off x="2584544" y="1496232"/>
            <a:ext cx="719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ranks involved in the production computation (data consumption)</a:t>
            </a: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B8A43A70-34C6-FC34-0B04-53B4ACF059D4}"/>
              </a:ext>
            </a:extLst>
          </p:cNvPr>
          <p:cNvSpPr/>
          <p:nvPr/>
        </p:nvSpPr>
        <p:spPr>
          <a:xfrm rot="16200000">
            <a:off x="1677588" y="1797183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 Brace 32">
            <a:extLst>
              <a:ext uri="{FF2B5EF4-FFF2-40B4-BE49-F238E27FC236}">
                <a16:creationId xmlns:a16="http://schemas.microsoft.com/office/drawing/2014/main" id="{21D71669-E6C7-CCE5-7147-69B536F808D3}"/>
              </a:ext>
            </a:extLst>
          </p:cNvPr>
          <p:cNvSpPr/>
          <p:nvPr/>
        </p:nvSpPr>
        <p:spPr>
          <a:xfrm rot="16200000">
            <a:off x="3729632" y="1797183"/>
            <a:ext cx="274320" cy="1888172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DBA29F-3E94-E3F7-EDF6-01CD7E75C02E}"/>
              </a:ext>
            </a:extLst>
          </p:cNvPr>
          <p:cNvSpPr txBox="1"/>
          <p:nvPr/>
        </p:nvSpPr>
        <p:spPr>
          <a:xfrm>
            <a:off x="1068390" y="31143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A4C34D3-CDA3-DCA5-259F-636D7A1B7C15}"/>
              </a:ext>
            </a:extLst>
          </p:cNvPr>
          <p:cNvSpPr txBox="1"/>
          <p:nvPr/>
        </p:nvSpPr>
        <p:spPr>
          <a:xfrm>
            <a:off x="3114050" y="3114307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Sub-comm 1</a:t>
            </a:r>
          </a:p>
        </p:txBody>
      </p:sp>
    </p:spTree>
    <p:extLst>
      <p:ext uri="{BB962C8B-B14F-4D97-AF65-F5344CB8AC3E}">
        <p14:creationId xmlns:p14="http://schemas.microsoft.com/office/powerpoint/2010/main" val="145158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341A9-A811-9B43-2452-33B44F569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One-sided </a:t>
            </a:r>
            <a:r>
              <a:rPr lang="en-US" dirty="0" err="1"/>
              <a:t>mpi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2AB046-73A8-4B47-411B-178744B3C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951E3B-B34E-2C16-54F7-9317C096AF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Fortran example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9F3B9D-EC78-A9A0-A60B-9756ED9B277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5486737"/>
            <a:ext cx="9753600" cy="91011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All communication fits in12 lines of the program code</a:t>
            </a:r>
          </a:p>
          <a:p>
            <a:r>
              <a:rPr lang="en-US" dirty="0"/>
              <a:t>Buffer is a data array allocated either in the host memory or device memory</a:t>
            </a:r>
          </a:p>
          <a:p>
            <a:r>
              <a:rPr lang="en-US" dirty="0"/>
              <a:t>Host-to-host API is identical to Device-to-Device API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94F8CB-317F-A2B4-DEBE-33909E3A60EE}"/>
              </a:ext>
            </a:extLst>
          </p:cNvPr>
          <p:cNvSpPr txBox="1"/>
          <p:nvPr/>
        </p:nvSpPr>
        <p:spPr>
          <a:xfrm>
            <a:off x="541870" y="1794934"/>
            <a:ext cx="1088297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MPI_Win_Create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(buffer,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buffer_size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dcmplx_size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MPI_INFO_NULL, MPI_SUBCOMM, window,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mpiError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MPI_Win_fence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(0, window,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mpiError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nSegments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remoteRank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            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comm_map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)%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remoteRank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remoteDisplacement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comm_map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)%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remoteAddress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          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comm_map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)%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dataSize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localDisplacement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=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comm_map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)%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localAddress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call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MPI_Get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(buffer(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localDisplacement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MPI_DOUBLE_COMPLEX,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remoteRank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&amp;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          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remoteDisplacement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remoteCount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MPI_DOUBLE_COMPLEX, window,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mpiError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MPI_Win_fence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(0, window,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mpiError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MPI_Win_free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(window,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mpiError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A90D9A-24C4-3EFD-18BC-A736487220FF}"/>
              </a:ext>
            </a:extLst>
          </p:cNvPr>
          <p:cNvSpPr txBox="1"/>
          <p:nvPr/>
        </p:nvSpPr>
        <p:spPr>
          <a:xfrm>
            <a:off x="3711787" y="6525286"/>
            <a:ext cx="5451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review the basics of one-sided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734597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3E330-DEAE-5927-E51D-302138E28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one-sided </a:t>
            </a:r>
            <a:r>
              <a:rPr lang="en-US" dirty="0" err="1"/>
              <a:t>mpi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037F2F-26AC-A87B-48F5-CAEEF39E3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19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D40AA83-9254-9241-2B7B-6EE3935CA1E1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One-sided window is the entire data array or its portion made available by the rank in the sub-communicator for other ranks in that sub-communicator to access data to/from via RDMA</a:t>
            </a:r>
          </a:p>
          <a:p>
            <a:r>
              <a:rPr lang="en-US" dirty="0"/>
              <a:t>Each rank makes its data array accessible via one-sided window</a:t>
            </a:r>
          </a:p>
          <a:p>
            <a:r>
              <a:rPr lang="en-US" dirty="0"/>
              <a:t>A rank opens an one-sided window via </a:t>
            </a:r>
            <a:r>
              <a:rPr lang="en-US" dirty="0" err="1"/>
              <a:t>MPI_Win_Create</a:t>
            </a:r>
            <a:endParaRPr lang="en-US" dirty="0"/>
          </a:p>
          <a:p>
            <a:r>
              <a:rPr lang="en-US" dirty="0" err="1"/>
              <a:t>MPI_Get</a:t>
            </a:r>
            <a:r>
              <a:rPr lang="en-US" dirty="0"/>
              <a:t> reads from a remote window and stores the data locally</a:t>
            </a:r>
          </a:p>
          <a:p>
            <a:r>
              <a:rPr lang="en-US" dirty="0" err="1"/>
              <a:t>MPI_Put</a:t>
            </a:r>
            <a:r>
              <a:rPr lang="en-US" dirty="0"/>
              <a:t> uploads the local data to the remote window</a:t>
            </a:r>
          </a:p>
          <a:p>
            <a:r>
              <a:rPr lang="en-US" dirty="0" err="1"/>
              <a:t>MPI_Win_Fence</a:t>
            </a:r>
            <a:r>
              <a:rPr lang="en-US" dirty="0"/>
              <a:t> forces synchronization between the ranks in the sub-communicator</a:t>
            </a:r>
          </a:p>
          <a:p>
            <a:r>
              <a:rPr lang="en-US" dirty="0" err="1"/>
              <a:t>MPI_Win_Free</a:t>
            </a:r>
            <a:r>
              <a:rPr lang="en-US" dirty="0"/>
              <a:t> closes the one-sided window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AC8460-B986-3E3D-75C3-4C1E7C8FBC61}"/>
              </a:ext>
            </a:extLst>
          </p:cNvPr>
          <p:cNvSpPr txBox="1"/>
          <p:nvPr/>
        </p:nvSpPr>
        <p:spPr>
          <a:xfrm>
            <a:off x="4443307" y="6482080"/>
            <a:ext cx="339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to avoid a racing condition</a:t>
            </a:r>
          </a:p>
        </p:txBody>
      </p:sp>
    </p:spTree>
    <p:extLst>
      <p:ext uri="{BB962C8B-B14F-4D97-AF65-F5344CB8AC3E}">
        <p14:creationId xmlns:p14="http://schemas.microsoft.com/office/powerpoint/2010/main" val="692299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81C959E-E315-82E4-DBBA-24CE6C55D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5AF2B6CC-21A8-4B92-7DB5-8D3C52D1D32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" y="1909234"/>
            <a:ext cx="10731335" cy="4364567"/>
          </a:xfrm>
        </p:spPr>
        <p:txBody>
          <a:bodyPr/>
          <a:lstStyle/>
          <a:p>
            <a:r>
              <a:rPr lang="en-US" dirty="0"/>
              <a:t>Hardware trends demand high parallelism from the applications</a:t>
            </a:r>
          </a:p>
          <a:p>
            <a:r>
              <a:rPr lang="en-US" dirty="0"/>
              <a:t>Data dependencies place a limit on the ability of applications to scale up</a:t>
            </a:r>
          </a:p>
          <a:p>
            <a:r>
              <a:rPr lang="en-US" dirty="0"/>
              <a:t>Overlapping Communication and Computation does not work at scale</a:t>
            </a:r>
          </a:p>
          <a:p>
            <a:r>
              <a:rPr lang="en-US" dirty="0"/>
              <a:t>All-to-All communication has </a:t>
            </a:r>
            <a:r>
              <a:rPr lang="en-US" i="1" dirty="0"/>
              <a:t>O</a:t>
            </a: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baseline="30000" dirty="0"/>
              <a:t>2</a:t>
            </a:r>
            <a:r>
              <a:rPr lang="en-US" dirty="0"/>
              <a:t>) cost – Communication Bottleneck</a:t>
            </a:r>
          </a:p>
          <a:p>
            <a:r>
              <a:rPr lang="en-US" dirty="0"/>
              <a:t>Separating Computation from Communication in HPC Applications</a:t>
            </a:r>
          </a:p>
          <a:p>
            <a:pPr lvl="1"/>
            <a:r>
              <a:rPr lang="en-US" dirty="0"/>
              <a:t>The Abstraction of Data Generation and Data Consumption</a:t>
            </a:r>
          </a:p>
          <a:p>
            <a:pPr lvl="1"/>
            <a:r>
              <a:rPr lang="en-US" dirty="0"/>
              <a:t>2-level Domain Decomposition to avoid the All-to-All Communication</a:t>
            </a:r>
          </a:p>
          <a:p>
            <a:pPr lvl="1"/>
            <a:r>
              <a:rPr lang="en-US" dirty="0"/>
              <a:t>One-sided MPI Communication</a:t>
            </a:r>
          </a:p>
          <a:p>
            <a:r>
              <a:rPr lang="en-US" dirty="0"/>
              <a:t>Application Examples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8FF6E0E5-0944-C26F-48F2-891446F5C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7ABC41-1952-CADD-2708-B775CCE5CCA2}"/>
              </a:ext>
            </a:extLst>
          </p:cNvPr>
          <p:cNvSpPr txBox="1"/>
          <p:nvPr/>
        </p:nvSpPr>
        <p:spPr>
          <a:xfrm>
            <a:off x="3495035" y="819575"/>
            <a:ext cx="86084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>Resolving communication bottleneck in HPC applications</a:t>
            </a:r>
          </a:p>
        </p:txBody>
      </p:sp>
    </p:spTree>
    <p:extLst>
      <p:ext uri="{BB962C8B-B14F-4D97-AF65-F5344CB8AC3E}">
        <p14:creationId xmlns:p14="http://schemas.microsoft.com/office/powerpoint/2010/main" val="411696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D6E84-EE0D-C0A4-4C9D-9AE6D4BB0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Avoiding racing condition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158DFF-9561-3B2D-937B-8169121D0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20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9B602D3-A71C-6007-44A3-A9C2181E786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Since only the rank issuing </a:t>
            </a:r>
            <a:r>
              <a:rPr lang="en-US" dirty="0" err="1"/>
              <a:t>MPI_Get</a:t>
            </a:r>
            <a:r>
              <a:rPr lang="en-US" dirty="0"/>
              <a:t> writes to its own (local in the host or in GPU) window, it automatically avoids the racing condition</a:t>
            </a:r>
          </a:p>
          <a:p>
            <a:r>
              <a:rPr lang="en-US" dirty="0"/>
              <a:t>Treat all remote windows as read-only</a:t>
            </a:r>
          </a:p>
          <a:p>
            <a:r>
              <a:rPr lang="en-US" dirty="0" err="1"/>
              <a:t>MPI_Get</a:t>
            </a:r>
            <a:r>
              <a:rPr lang="en-US" dirty="0"/>
              <a:t> can save the data either in the local window or in a separate local buffer</a:t>
            </a:r>
          </a:p>
          <a:p>
            <a:r>
              <a:rPr lang="en-US" dirty="0" err="1"/>
              <a:t>MPI_Put</a:t>
            </a:r>
            <a:r>
              <a:rPr lang="en-US" dirty="0"/>
              <a:t> can upload the data to a remote window only</a:t>
            </a:r>
          </a:p>
          <a:p>
            <a:r>
              <a:rPr lang="en-US" dirty="0"/>
              <a:t>Computing a communication map has linear-scaling cost when using </a:t>
            </a:r>
            <a:r>
              <a:rPr lang="en-US" dirty="0" err="1"/>
              <a:t>MPI_Get</a:t>
            </a:r>
            <a:r>
              <a:rPr lang="en-US" dirty="0"/>
              <a:t> formalism (each rank works independently)</a:t>
            </a:r>
          </a:p>
          <a:p>
            <a:r>
              <a:rPr lang="en-US" dirty="0"/>
              <a:t>Constructing a communication map for the use with </a:t>
            </a:r>
            <a:r>
              <a:rPr lang="en-US" dirty="0" err="1"/>
              <a:t>MPI_Put</a:t>
            </a:r>
            <a:r>
              <a:rPr lang="en-US" dirty="0"/>
              <a:t> requires more effort (needs ranks communicating to each other the portions of their map)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30D2C4-6D35-32F7-00D5-43B5C74503CC}"/>
              </a:ext>
            </a:extLst>
          </p:cNvPr>
          <p:cNvSpPr txBox="1"/>
          <p:nvPr/>
        </p:nvSpPr>
        <p:spPr>
          <a:xfrm>
            <a:off x="4023360" y="6454987"/>
            <a:ext cx="3630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combine the pieces together</a:t>
            </a:r>
          </a:p>
        </p:txBody>
      </p:sp>
    </p:spTree>
    <p:extLst>
      <p:ext uri="{BB962C8B-B14F-4D97-AF65-F5344CB8AC3E}">
        <p14:creationId xmlns:p14="http://schemas.microsoft.com/office/powerpoint/2010/main" val="311253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84916-EBF6-CBF2-D11B-CA1B32A9C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Separation of computation from communication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539931-9174-A24D-5492-6B317EFAA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21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26FD1D-FAFD-D9FC-F670-3310E06F433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Use 2-level domain decomposition: one for data generation and the other for data consumption</a:t>
            </a:r>
          </a:p>
          <a:p>
            <a:r>
              <a:rPr lang="en-US" dirty="0"/>
              <a:t>Use one-sided communications to retrieve all missing data pieces and save them locally</a:t>
            </a:r>
          </a:p>
          <a:p>
            <a:r>
              <a:rPr lang="en-US" dirty="0"/>
              <a:t>Start the computation, which is no longer interrupted by communication</a:t>
            </a:r>
          </a:p>
          <a:p>
            <a:r>
              <a:rPr lang="en-US" dirty="0"/>
              <a:t>Pros:</a:t>
            </a:r>
          </a:p>
          <a:p>
            <a:pPr lvl="1"/>
            <a:r>
              <a:rPr lang="en-US" dirty="0"/>
              <a:t>Avoids the communication bottleneck and Scales up linearly</a:t>
            </a:r>
          </a:p>
          <a:p>
            <a:pPr lvl="1"/>
            <a:r>
              <a:rPr lang="en-US" dirty="0"/>
              <a:t>Improves computational performance (GPU utilization)</a:t>
            </a:r>
          </a:p>
          <a:p>
            <a:pPr lvl="1"/>
            <a:r>
              <a:rPr lang="en-US" dirty="0"/>
              <a:t>Straightforward to implement – application independent</a:t>
            </a:r>
          </a:p>
          <a:p>
            <a:r>
              <a:rPr lang="en-US" dirty="0"/>
              <a:t>Cons:</a:t>
            </a:r>
          </a:p>
          <a:p>
            <a:pPr lvl="1"/>
            <a:r>
              <a:rPr lang="en-US" dirty="0"/>
              <a:t>Uses more memory (which would be underused otherwise)</a:t>
            </a:r>
          </a:p>
        </p:txBody>
      </p:sp>
    </p:spTree>
    <p:extLst>
      <p:ext uri="{BB962C8B-B14F-4D97-AF65-F5344CB8AC3E}">
        <p14:creationId xmlns:p14="http://schemas.microsoft.com/office/powerpoint/2010/main" val="207900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25ACF-42D6-74B9-A57D-52C51FB3B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</p:spTree>
    <p:extLst>
      <p:ext uri="{BB962C8B-B14F-4D97-AF65-F5344CB8AC3E}">
        <p14:creationId xmlns:p14="http://schemas.microsoft.com/office/powerpoint/2010/main" val="140901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3B5D3-A16D-FE54-C94D-8340D5EEB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BC032-E83E-A08E-6C1B-AC87AE269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EXAMPLE1: CCSD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A31708-8351-A217-AFA9-0C95DD307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6681A2-162B-9DE9-A954-921C87E1CB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1325033"/>
            <a:ext cx="11176000" cy="754380"/>
          </a:xfrm>
        </p:spPr>
        <p:txBody>
          <a:bodyPr/>
          <a:lstStyle/>
          <a:p>
            <a:r>
              <a:rPr lang="en-US" dirty="0"/>
              <a:t>Coupled Cluster with Singles and Doubles – Wavefunction-based Electronic Structure Method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7805D2C-6D59-25E8-B1DB-F878C5CB931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1" y="3216488"/>
            <a:ext cx="4924212" cy="229700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Sporadic communication pattern</a:t>
            </a:r>
          </a:p>
          <a:p>
            <a:r>
              <a:rPr lang="en-US" dirty="0"/>
              <a:t>The number of </a:t>
            </a:r>
            <a:r>
              <a:rPr lang="en-US" i="1" dirty="0"/>
              <a:t>get</a:t>
            </a:r>
            <a:r>
              <a:rPr lang="en-US" dirty="0"/>
              <a:t> calls grows as </a:t>
            </a:r>
            <a:r>
              <a:rPr lang="en-US" i="1" dirty="0"/>
              <a:t>O</a:t>
            </a: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baseline="30000" dirty="0"/>
              <a:t>4</a:t>
            </a:r>
            <a:r>
              <a:rPr lang="en-US" dirty="0"/>
              <a:t>)</a:t>
            </a:r>
          </a:p>
          <a:p>
            <a:r>
              <a:rPr lang="en-US" dirty="0"/>
              <a:t>Asynchronous remote data retrieval</a:t>
            </a:r>
          </a:p>
          <a:p>
            <a:endParaRPr lang="en-US" dirty="0"/>
          </a:p>
          <a:p>
            <a:r>
              <a:rPr lang="en-US" dirty="0"/>
              <a:t>Negative strong scaling after 2,000 XE6 nodes on Blue Waters (NCSA, UIUC) due to communication bottleneck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CAF387D-52B3-0798-10BB-203F1445486E}"/>
              </a:ext>
            </a:extLst>
          </p:cNvPr>
          <p:cNvSpPr txBox="1"/>
          <p:nvPr/>
        </p:nvSpPr>
        <p:spPr>
          <a:xfrm>
            <a:off x="6272784" y="2934802"/>
            <a:ext cx="3198376" cy="2862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alpha = 1, 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do beta = 1, B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do gamma = 1, C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do delta = 1, 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 (Global Arrays) &amp;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D47E2D-0361-F76F-80EB-694B7CFB7B8D}"/>
              </a:ext>
            </a:extLst>
          </p:cNvPr>
          <p:cNvSpPr txBox="1"/>
          <p:nvPr/>
        </p:nvSpPr>
        <p:spPr>
          <a:xfrm>
            <a:off x="6272784" y="1833063"/>
            <a:ext cx="3544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Computation of D3 term using intermediate data stored in Global Arrays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7A9FE3-C4BD-4B9C-E571-B6E3F4C6B8CC}"/>
              </a:ext>
            </a:extLst>
          </p:cNvPr>
          <p:cNvSpPr txBox="1"/>
          <p:nvPr/>
        </p:nvSpPr>
        <p:spPr>
          <a:xfrm>
            <a:off x="6272784" y="5833312"/>
            <a:ext cx="4270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J. Chem. Theory </a:t>
            </a:r>
            <a:r>
              <a:rPr lang="en-US" sz="1400" i="1" dirty="0" err="1"/>
              <a:t>Comput</a:t>
            </a:r>
            <a:r>
              <a:rPr lang="en-US" sz="1400" i="1" dirty="0"/>
              <a:t>.</a:t>
            </a:r>
            <a:r>
              <a:rPr lang="en-US" sz="1400" dirty="0"/>
              <a:t> 2014, 10, 10, 4307–4316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0A95C1-1752-58E5-97C4-A68EE7E08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772" y="2446281"/>
            <a:ext cx="381635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3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AED86-5902-0484-9E65-717C3B5D0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2226F-0E5D-5C61-36FA-837B3BCE5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CCSD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52627E-2BBF-AC8E-3160-1087401F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A1D91-8B19-D88A-C627-BD9A228652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1325033"/>
            <a:ext cx="5547360" cy="842434"/>
          </a:xfrm>
        </p:spPr>
        <p:txBody>
          <a:bodyPr/>
          <a:lstStyle/>
          <a:p>
            <a:r>
              <a:rPr lang="en-US" dirty="0"/>
              <a:t>Solution: Separation of Computation from Communication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65F991-0D45-E0B7-3C6E-F7EFCD3CF15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5054230"/>
            <a:ext cx="5195146" cy="2127673"/>
          </a:xfrm>
        </p:spPr>
        <p:txBody>
          <a:bodyPr/>
          <a:lstStyle/>
          <a:p>
            <a:r>
              <a:rPr lang="en-US" dirty="0"/>
              <a:t>2- to 5-fold speed up</a:t>
            </a:r>
          </a:p>
          <a:p>
            <a:r>
              <a:rPr lang="en-US" dirty="0"/>
              <a:t>10-fold scaling improvement to 20,000 XE6 nodes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711432D-C4E1-FEF1-8BD2-C975C7FDBB9B}"/>
              </a:ext>
            </a:extLst>
          </p:cNvPr>
          <p:cNvSpPr txBox="1"/>
          <p:nvPr/>
        </p:nvSpPr>
        <p:spPr>
          <a:xfrm>
            <a:off x="6275100" y="386986"/>
            <a:ext cx="5194692" cy="59093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Retrieve the data into a local buffer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alpha = 1, 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do beta = 1, C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do gamma = 1, C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do delta = 1, 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 (Global Arrays)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Computation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without interruption for data retrieval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alpha = 1, 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do beta = 1, B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do gamma = 1, C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do delta = 1, D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1A5491F-C377-C796-931A-B3816E6CCB0C}"/>
              </a:ext>
            </a:extLst>
          </p:cNvPr>
          <p:cNvSpPr txBox="1"/>
          <p:nvPr/>
        </p:nvSpPr>
        <p:spPr>
          <a:xfrm>
            <a:off x="6275100" y="6280368"/>
            <a:ext cx="42707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J. Chem. Theory </a:t>
            </a:r>
            <a:r>
              <a:rPr lang="en-US" sz="1400" i="1" dirty="0" err="1"/>
              <a:t>Comput</a:t>
            </a:r>
            <a:r>
              <a:rPr lang="en-US" sz="1400" i="1" dirty="0"/>
              <a:t>.</a:t>
            </a:r>
            <a:r>
              <a:rPr lang="en-US" sz="1400" dirty="0"/>
              <a:t> 2014, 10, 10, 4307–4316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AA43EE-FFFE-85A1-C6F8-BD9A9C91F4CF}"/>
              </a:ext>
            </a:extLst>
          </p:cNvPr>
          <p:cNvSpPr txBox="1"/>
          <p:nvPr/>
        </p:nvSpPr>
        <p:spPr>
          <a:xfrm>
            <a:off x="516793" y="4592565"/>
            <a:ext cx="36247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Split the loop in two parts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8A6FCF-8E69-E0AB-4DA3-15B8CF5669D6}"/>
              </a:ext>
            </a:extLst>
          </p:cNvPr>
          <p:cNvSpPr txBox="1"/>
          <p:nvPr/>
        </p:nvSpPr>
        <p:spPr>
          <a:xfrm>
            <a:off x="3531703" y="2345796"/>
            <a:ext cx="2483116" cy="224676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alpha = 1, A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do beta = 1, B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do gamma = 1, C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do delta = 1, D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get (Global Arrays) &amp;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compute</a:t>
            </a: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enddo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66C4E5-07FF-568F-F84E-D599E0D2D26B}"/>
              </a:ext>
            </a:extLst>
          </p:cNvPr>
          <p:cNvCxnSpPr/>
          <p:nvPr/>
        </p:nvCxnSpPr>
        <p:spPr>
          <a:xfrm flipV="1">
            <a:off x="5445760" y="2072640"/>
            <a:ext cx="1463040" cy="1171787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0014E9-FA31-6550-CAF3-09F7DF59BEDD}"/>
              </a:ext>
            </a:extLst>
          </p:cNvPr>
          <p:cNvCxnSpPr>
            <a:cxnSpLocks/>
          </p:cNvCxnSpPr>
          <p:nvPr/>
        </p:nvCxnSpPr>
        <p:spPr>
          <a:xfrm>
            <a:off x="5423600" y="3613574"/>
            <a:ext cx="1464880" cy="1209823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5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FFEAC-CDFA-161D-F28D-7FAA45558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Example2: Fast multipole method (FMM)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522698F-1B4B-175E-702F-5A9AE1DF3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25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D619D-C31E-F5F8-5FEB-365F701F7C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Linear scaling solution of N-body problem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306B07-68F0-6B0F-A25B-18915DE8AA39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FMM uses FP64 arithmetic and spherical harmonics for compatibility with electronic structure methods</a:t>
            </a:r>
          </a:p>
          <a:p>
            <a:endParaRPr lang="en-US" dirty="0"/>
          </a:p>
          <a:p>
            <a:r>
              <a:rPr lang="en-US" dirty="0"/>
              <a:t>Astrophysics: 10 trillion particles: FP32: gravitational all-attractive force facilitates error cancellation</a:t>
            </a:r>
          </a:p>
          <a:p>
            <a:endParaRPr lang="en-US" dirty="0"/>
          </a:p>
          <a:p>
            <a:r>
              <a:rPr lang="en-US" dirty="0"/>
              <a:t>Electrostatics is hard for accurate treatment: GROMACS: 100 million-atom (10</a:t>
            </a:r>
            <a:r>
              <a:rPr lang="en-US" baseline="30000" dirty="0"/>
              <a:t>8</a:t>
            </a:r>
            <a:r>
              <a:rPr lang="en-US" dirty="0"/>
              <a:t>) on 512 GPUs with 50% parallel efficiency; Yokota et al, Comp. Phys. Comm, 2011, vol 182, no 6, 1272-1283</a:t>
            </a:r>
          </a:p>
          <a:p>
            <a:endParaRPr lang="en-US" dirty="0"/>
          </a:p>
          <a:p>
            <a:r>
              <a:rPr lang="en-US" dirty="0"/>
              <a:t>Electrostatics: NWChemEx: Parallel FMM: 100 trillion atom (10</a:t>
            </a:r>
            <a:r>
              <a:rPr lang="en-US" baseline="30000" dirty="0"/>
              <a:t>14</a:t>
            </a:r>
            <a:r>
              <a:rPr lang="en-US" dirty="0"/>
              <a:t>) on 121,200 GPUs (tiles) / MPI ranks</a:t>
            </a:r>
          </a:p>
          <a:p>
            <a:r>
              <a:rPr lang="en-US" dirty="0"/>
              <a:t>10</a:t>
            </a:r>
            <a:r>
              <a:rPr lang="en-US" baseline="30000" dirty="0"/>
              <a:t>6</a:t>
            </a:r>
            <a:r>
              <a:rPr lang="en-US" dirty="0"/>
              <a:t>-fold increase in the problem size</a:t>
            </a:r>
          </a:p>
          <a:p>
            <a:r>
              <a:rPr lang="en-US" dirty="0"/>
              <a:t>200-fold increase in scaling</a:t>
            </a:r>
          </a:p>
          <a:p>
            <a:r>
              <a:rPr lang="en-US" dirty="0"/>
              <a:t>MPI communication takes less than 1% of the total time to solution at any scale (</a:t>
            </a:r>
            <a:r>
              <a:rPr lang="en-US" dirty="0" err="1"/>
              <a:t>Zettascale</a:t>
            </a:r>
            <a:r>
              <a:rPr lang="en-US" dirty="0"/>
              <a:t> ready)</a:t>
            </a:r>
          </a:p>
          <a:p>
            <a:r>
              <a:rPr lang="en-US" dirty="0"/>
              <a:t>97% weak scaling from 16 to 8192 Aurora nodes (512x)</a:t>
            </a:r>
          </a:p>
          <a:p>
            <a:r>
              <a:rPr lang="en-US" dirty="0"/>
              <a:t>93% strong scaling from 1024 to 8192 Aurora nodes (8x)</a:t>
            </a:r>
          </a:p>
        </p:txBody>
      </p:sp>
    </p:spTree>
    <p:extLst>
      <p:ext uri="{BB962C8B-B14F-4D97-AF65-F5344CB8AC3E}">
        <p14:creationId xmlns:p14="http://schemas.microsoft.com/office/powerpoint/2010/main" val="335972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949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0D9FF-019A-A2EE-1EA3-A07B21AD6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Trends in HPC hardware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17ADEE2-381C-1147-E54A-90F36CEE1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3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C98256-B607-069D-07C8-1E10C9075D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" y="1909234"/>
            <a:ext cx="11158415" cy="4364567"/>
          </a:xfrm>
        </p:spPr>
        <p:txBody>
          <a:bodyPr>
            <a:normAutofit/>
          </a:bodyPr>
          <a:lstStyle/>
          <a:p>
            <a:r>
              <a:rPr lang="en-US" dirty="0"/>
              <a:t>Different Types of Memory lead to Different Cost of Memory Access</a:t>
            </a:r>
          </a:p>
          <a:p>
            <a:pPr lvl="1"/>
            <a:r>
              <a:rPr lang="en-US" dirty="0"/>
              <a:t>NUMA – non-uniform memory access (multiple sockets)</a:t>
            </a:r>
          </a:p>
          <a:p>
            <a:pPr lvl="1"/>
            <a:r>
              <a:rPr lang="en-US" dirty="0"/>
              <a:t>DDR and HBM memory banks on the host</a:t>
            </a:r>
          </a:p>
          <a:p>
            <a:pPr lvl="1"/>
            <a:r>
              <a:rPr lang="en-US" dirty="0"/>
              <a:t>Separate memory banks for each GCD/Stack in moderns GPUs</a:t>
            </a:r>
          </a:p>
          <a:p>
            <a:pPr lvl="1"/>
            <a:r>
              <a:rPr lang="en-US" dirty="0"/>
              <a:t>Distributed Memory vs Shared Memory</a:t>
            </a:r>
          </a:p>
          <a:p>
            <a:r>
              <a:rPr lang="en-US" dirty="0"/>
              <a:t>GPU accelerated computing</a:t>
            </a:r>
          </a:p>
          <a:p>
            <a:pPr lvl="1"/>
            <a:r>
              <a:rPr lang="en-US" dirty="0"/>
              <a:t>Thousands of processing cores sum up to millions in capability computing</a:t>
            </a:r>
          </a:p>
          <a:p>
            <a:pPr lvl="1"/>
            <a:r>
              <a:rPr lang="en-US" dirty="0"/>
              <a:t>Require memory coalescing to achieve GPU performance</a:t>
            </a:r>
          </a:p>
          <a:p>
            <a:pPr lvl="1"/>
            <a:r>
              <a:rPr lang="en-US" dirty="0"/>
              <a:t>Expensive host-device data transfer</a:t>
            </a:r>
          </a:p>
          <a:p>
            <a:r>
              <a:rPr lang="en-US" dirty="0"/>
              <a:t>If you application is not embracingly parallel, it has little chances to scale up</a:t>
            </a:r>
          </a:p>
        </p:txBody>
      </p:sp>
    </p:spTree>
    <p:extLst>
      <p:ext uri="{BB962C8B-B14F-4D97-AF65-F5344CB8AC3E}">
        <p14:creationId xmlns:p14="http://schemas.microsoft.com/office/powerpoint/2010/main" val="260596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88977-B537-D8DA-2959-7B5C43F2F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49330-FD7D-3A4B-D229-4FE1DAC6A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 of communication bottleneck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8CA83E-0D56-9A00-B2B1-7E1406E34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4</a:t>
            </a:fld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AC66903-66AC-11EE-B56B-AEBE34780E51}"/>
              </a:ext>
            </a:extLst>
          </p:cNvPr>
          <p:cNvGrpSpPr/>
          <p:nvPr/>
        </p:nvGrpSpPr>
        <p:grpSpPr>
          <a:xfrm>
            <a:off x="1104403" y="2323432"/>
            <a:ext cx="9987341" cy="274320"/>
            <a:chOff x="783770" y="2252176"/>
            <a:chExt cx="9987341" cy="2743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ECC9BA9-A05C-3B98-8D32-788CD22700E3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A13AB57-F90E-B9C2-287D-5901D62668B7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8A7DD22-40D4-A0F3-1117-860AF6C258BA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57BDCBC-D27C-4035-22F1-E37DE14FB54F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2194989F-D657-6F15-C7A6-3F5CBBE380AA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84821CF-A44D-47AE-6615-C7F2A9D1CC2A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74886F3-60B6-D754-5CC1-C41A115F1DDA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837C563-080A-CFF8-D291-7F707BF523A1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9D2657CC-96BC-98DD-2B6A-0A1405543F04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394F450-F232-D6F3-6643-9A8F8C977FA0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3510608-57DC-B444-1A25-92CBA6BF2E61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DE9D2CD-0A39-31C9-CD7C-10F924FE3F76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91D71FF-D148-16E3-D38E-DAB8A1D42613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CFFF55B-0A41-F220-F584-70442B8B1617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DBEB56F-12D4-92C2-E336-15AAA9496B66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03E1A8B-39AD-697A-B88C-EA430249B5CF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339492E-121F-558A-61BE-C489A577AAD6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7F67FD3-0BBB-7250-500A-E2057AAA029F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1AECCC8-27F3-FE9F-D41E-2CB671772656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EC4E5FF8-37DC-9B19-40E7-5EC7B9850AAA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262BCCA-D044-13C2-47AB-F83F770EB414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B7FCF3E-1ABE-E2E5-D7B5-9BAC15FAEC50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1309347D-F567-7AB3-D572-689B72A8ED22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F302522D-8240-DC2E-6B7B-76B0B3A8BFFD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5A5FB5E-918F-1732-032A-46D73F186243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1428EF4-7661-8E67-40C0-6E11F5B14D56}"/>
              </a:ext>
            </a:extLst>
          </p:cNvPr>
          <p:cNvSpPr txBox="1"/>
          <p:nvPr/>
        </p:nvSpPr>
        <p:spPr>
          <a:xfrm>
            <a:off x="2574125" y="2718879"/>
            <a:ext cx="7220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There are two major (non-scalable) scenarios, next: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148379-1A67-F29D-BACB-28C03A6FC3CB}"/>
              </a:ext>
            </a:extLst>
          </p:cNvPr>
          <p:cNvSpPr txBox="1"/>
          <p:nvPr/>
        </p:nvSpPr>
        <p:spPr>
          <a:xfrm>
            <a:off x="1486461" y="1765557"/>
            <a:ext cx="9017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Domain decomposition assigns a piece of work to each MPI rank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DC4DAE-7794-8791-A004-3A3DA9D3CB3F}"/>
              </a:ext>
            </a:extLst>
          </p:cNvPr>
          <p:cNvSpPr txBox="1"/>
          <p:nvPr/>
        </p:nvSpPr>
        <p:spPr>
          <a:xfrm>
            <a:off x="450632" y="3161160"/>
            <a:ext cx="11359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1) Each rank needs data from many (every) other rank to continue the computation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E8BA01B4-B6FD-DDB9-2D7A-76D15EF4BF02}"/>
              </a:ext>
            </a:extLst>
          </p:cNvPr>
          <p:cNvGrpSpPr/>
          <p:nvPr/>
        </p:nvGrpSpPr>
        <p:grpSpPr>
          <a:xfrm>
            <a:off x="1102329" y="3579367"/>
            <a:ext cx="9987341" cy="1662589"/>
            <a:chOff x="1102329" y="4850013"/>
            <a:chExt cx="9987341" cy="1662589"/>
          </a:xfrm>
        </p:grpSpPr>
        <p:sp>
          <p:nvSpPr>
            <p:cNvPr id="71" name="Arc 70">
              <a:extLst>
                <a:ext uri="{FF2B5EF4-FFF2-40B4-BE49-F238E27FC236}">
                  <a16:creationId xmlns:a16="http://schemas.microsoft.com/office/drawing/2014/main" id="{C9EFAF1C-B504-87E1-FEE9-58496321F632}"/>
                </a:ext>
              </a:extLst>
            </p:cNvPr>
            <p:cNvSpPr/>
            <p:nvPr/>
          </p:nvSpPr>
          <p:spPr>
            <a:xfrm rot="10800000" flipV="1">
              <a:off x="1227266" y="5186722"/>
              <a:ext cx="4480560" cy="109728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Arc 71">
              <a:extLst>
                <a:ext uri="{FF2B5EF4-FFF2-40B4-BE49-F238E27FC236}">
                  <a16:creationId xmlns:a16="http://schemas.microsoft.com/office/drawing/2014/main" id="{332FB04B-7A24-F66B-FCF6-4ADE453D8F09}"/>
                </a:ext>
              </a:extLst>
            </p:cNvPr>
            <p:cNvSpPr/>
            <p:nvPr/>
          </p:nvSpPr>
          <p:spPr>
            <a:xfrm rot="10800000" flipV="1">
              <a:off x="1195596" y="5128932"/>
              <a:ext cx="4937760" cy="118872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Arc 72">
              <a:extLst>
                <a:ext uri="{FF2B5EF4-FFF2-40B4-BE49-F238E27FC236}">
                  <a16:creationId xmlns:a16="http://schemas.microsoft.com/office/drawing/2014/main" id="{4E08464A-1444-70D1-D0CF-BE0E16B23A48}"/>
                </a:ext>
              </a:extLst>
            </p:cNvPr>
            <p:cNvSpPr/>
            <p:nvPr/>
          </p:nvSpPr>
          <p:spPr>
            <a:xfrm rot="10800000" flipV="1">
              <a:off x="1233219" y="5073118"/>
              <a:ext cx="5303520" cy="128016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Arc 73">
              <a:extLst>
                <a:ext uri="{FF2B5EF4-FFF2-40B4-BE49-F238E27FC236}">
                  <a16:creationId xmlns:a16="http://schemas.microsoft.com/office/drawing/2014/main" id="{B924B62D-FCCC-6E25-F162-29F12830DF8D}"/>
                </a:ext>
              </a:extLst>
            </p:cNvPr>
            <p:cNvSpPr/>
            <p:nvPr/>
          </p:nvSpPr>
          <p:spPr>
            <a:xfrm rot="10800000" flipV="1">
              <a:off x="1177801" y="5050953"/>
              <a:ext cx="5760720" cy="137160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Arc 74">
              <a:extLst>
                <a:ext uri="{FF2B5EF4-FFF2-40B4-BE49-F238E27FC236}">
                  <a16:creationId xmlns:a16="http://schemas.microsoft.com/office/drawing/2014/main" id="{40131B65-062D-DF58-F1FF-F06BFB0EA3FA}"/>
                </a:ext>
              </a:extLst>
            </p:cNvPr>
            <p:cNvSpPr/>
            <p:nvPr/>
          </p:nvSpPr>
          <p:spPr>
            <a:xfrm rot="10800000" flipV="1">
              <a:off x="1177801" y="4991772"/>
              <a:ext cx="6126480" cy="146304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Arc 75">
              <a:extLst>
                <a:ext uri="{FF2B5EF4-FFF2-40B4-BE49-F238E27FC236}">
                  <a16:creationId xmlns:a16="http://schemas.microsoft.com/office/drawing/2014/main" id="{50137DAA-C793-AE50-CE23-8106FF27F6B2}"/>
                </a:ext>
              </a:extLst>
            </p:cNvPr>
            <p:cNvSpPr/>
            <p:nvPr/>
          </p:nvSpPr>
          <p:spPr>
            <a:xfrm rot="10800000" flipV="1">
              <a:off x="1238483" y="4958122"/>
              <a:ext cx="6492240" cy="155448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Arc 76">
              <a:extLst>
                <a:ext uri="{FF2B5EF4-FFF2-40B4-BE49-F238E27FC236}">
                  <a16:creationId xmlns:a16="http://schemas.microsoft.com/office/drawing/2014/main" id="{3DD0D452-005D-A533-5CDF-5846DF5B41A3}"/>
                </a:ext>
              </a:extLst>
            </p:cNvPr>
            <p:cNvSpPr/>
            <p:nvPr/>
          </p:nvSpPr>
          <p:spPr>
            <a:xfrm rot="10800000" flipV="1">
              <a:off x="1271970" y="4921660"/>
              <a:ext cx="6858000" cy="155448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Arc 77">
              <a:extLst>
                <a:ext uri="{FF2B5EF4-FFF2-40B4-BE49-F238E27FC236}">
                  <a16:creationId xmlns:a16="http://schemas.microsoft.com/office/drawing/2014/main" id="{C51244ED-1351-E675-24E4-F0F21F62631E}"/>
                </a:ext>
              </a:extLst>
            </p:cNvPr>
            <p:cNvSpPr/>
            <p:nvPr/>
          </p:nvSpPr>
          <p:spPr>
            <a:xfrm rot="10800000" flipV="1">
              <a:off x="1240303" y="4907803"/>
              <a:ext cx="7315200" cy="155448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Arc 78">
              <a:extLst>
                <a:ext uri="{FF2B5EF4-FFF2-40B4-BE49-F238E27FC236}">
                  <a16:creationId xmlns:a16="http://schemas.microsoft.com/office/drawing/2014/main" id="{C1ABCB56-B742-62F6-2709-3B4C5679F8C9}"/>
                </a:ext>
              </a:extLst>
            </p:cNvPr>
            <p:cNvSpPr/>
            <p:nvPr/>
          </p:nvSpPr>
          <p:spPr>
            <a:xfrm rot="10800000" flipV="1">
              <a:off x="1276325" y="4850013"/>
              <a:ext cx="7680960" cy="164592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Arc 69">
              <a:extLst>
                <a:ext uri="{FF2B5EF4-FFF2-40B4-BE49-F238E27FC236}">
                  <a16:creationId xmlns:a16="http://schemas.microsoft.com/office/drawing/2014/main" id="{B5339930-3A2F-5AAE-C04B-3D2B1FEB45B9}"/>
                </a:ext>
              </a:extLst>
            </p:cNvPr>
            <p:cNvSpPr/>
            <p:nvPr/>
          </p:nvSpPr>
          <p:spPr>
            <a:xfrm rot="10800000" flipV="1">
              <a:off x="1202496" y="5232442"/>
              <a:ext cx="4114800" cy="100584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Arc 60">
              <a:extLst>
                <a:ext uri="{FF2B5EF4-FFF2-40B4-BE49-F238E27FC236}">
                  <a16:creationId xmlns:a16="http://schemas.microsoft.com/office/drawing/2014/main" id="{ACE23D69-6241-2B0F-5549-2E3CE51D8DE7}"/>
                </a:ext>
              </a:extLst>
            </p:cNvPr>
            <p:cNvSpPr/>
            <p:nvPr/>
          </p:nvSpPr>
          <p:spPr>
            <a:xfrm rot="10608616" flipV="1">
              <a:off x="1237626" y="5557304"/>
              <a:ext cx="402572" cy="259442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Arc 61">
              <a:extLst>
                <a:ext uri="{FF2B5EF4-FFF2-40B4-BE49-F238E27FC236}">
                  <a16:creationId xmlns:a16="http://schemas.microsoft.com/office/drawing/2014/main" id="{A47D153B-ABE3-7E8F-32F0-E3D3DA68A2EE}"/>
                </a:ext>
              </a:extLst>
            </p:cNvPr>
            <p:cNvSpPr/>
            <p:nvPr/>
          </p:nvSpPr>
          <p:spPr>
            <a:xfrm rot="10800000" flipV="1">
              <a:off x="1239489" y="5532967"/>
              <a:ext cx="814942" cy="294779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Arc 62">
              <a:extLst>
                <a:ext uri="{FF2B5EF4-FFF2-40B4-BE49-F238E27FC236}">
                  <a16:creationId xmlns:a16="http://schemas.microsoft.com/office/drawing/2014/main" id="{80B04DD0-5053-FC76-D069-83FB90BAE556}"/>
                </a:ext>
              </a:extLst>
            </p:cNvPr>
            <p:cNvSpPr/>
            <p:nvPr/>
          </p:nvSpPr>
          <p:spPr>
            <a:xfrm rot="10800000" flipV="1">
              <a:off x="1230718" y="5472927"/>
              <a:ext cx="1203723" cy="36576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Arc 63">
              <a:extLst>
                <a:ext uri="{FF2B5EF4-FFF2-40B4-BE49-F238E27FC236}">
                  <a16:creationId xmlns:a16="http://schemas.microsoft.com/office/drawing/2014/main" id="{AE77C2D0-2DEC-746C-C24E-ED83641F25B1}"/>
                </a:ext>
              </a:extLst>
            </p:cNvPr>
            <p:cNvSpPr/>
            <p:nvPr/>
          </p:nvSpPr>
          <p:spPr>
            <a:xfrm rot="10800000" flipV="1">
              <a:off x="1230718" y="5439862"/>
              <a:ext cx="1607383" cy="45720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Arc 64">
              <a:extLst>
                <a:ext uri="{FF2B5EF4-FFF2-40B4-BE49-F238E27FC236}">
                  <a16:creationId xmlns:a16="http://schemas.microsoft.com/office/drawing/2014/main" id="{1A66F281-6B40-5631-B9C1-58156E09E7B6}"/>
                </a:ext>
              </a:extLst>
            </p:cNvPr>
            <p:cNvSpPr/>
            <p:nvPr/>
          </p:nvSpPr>
          <p:spPr>
            <a:xfrm rot="10800000" flipV="1">
              <a:off x="1264365" y="5393942"/>
              <a:ext cx="2007563" cy="54864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Arc 65">
              <a:extLst>
                <a:ext uri="{FF2B5EF4-FFF2-40B4-BE49-F238E27FC236}">
                  <a16:creationId xmlns:a16="http://schemas.microsoft.com/office/drawing/2014/main" id="{D56DBCEC-C7C6-380C-1C68-7CC77BF501DE}"/>
                </a:ext>
              </a:extLst>
            </p:cNvPr>
            <p:cNvSpPr/>
            <p:nvPr/>
          </p:nvSpPr>
          <p:spPr>
            <a:xfrm rot="10800000" flipV="1">
              <a:off x="1250509" y="5359897"/>
              <a:ext cx="2454591" cy="64008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Arc 66">
              <a:extLst>
                <a:ext uri="{FF2B5EF4-FFF2-40B4-BE49-F238E27FC236}">
                  <a16:creationId xmlns:a16="http://schemas.microsoft.com/office/drawing/2014/main" id="{25DADCE7-D0C1-70F8-E1EC-8AE31039664B}"/>
                </a:ext>
              </a:extLst>
            </p:cNvPr>
            <p:cNvSpPr/>
            <p:nvPr/>
          </p:nvSpPr>
          <p:spPr>
            <a:xfrm rot="10800000" flipV="1">
              <a:off x="1224778" y="5313982"/>
              <a:ext cx="2884083" cy="73152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Arc 67">
              <a:extLst>
                <a:ext uri="{FF2B5EF4-FFF2-40B4-BE49-F238E27FC236}">
                  <a16:creationId xmlns:a16="http://schemas.microsoft.com/office/drawing/2014/main" id="{94C58D6A-9C06-C16A-40AC-E8AD193EFE6D}"/>
                </a:ext>
              </a:extLst>
            </p:cNvPr>
            <p:cNvSpPr/>
            <p:nvPr/>
          </p:nvSpPr>
          <p:spPr>
            <a:xfrm rot="10800000" flipV="1">
              <a:off x="1210103" y="5268458"/>
              <a:ext cx="3290644" cy="82296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Arc 68">
              <a:extLst>
                <a:ext uri="{FF2B5EF4-FFF2-40B4-BE49-F238E27FC236}">
                  <a16:creationId xmlns:a16="http://schemas.microsoft.com/office/drawing/2014/main" id="{2A80AEAC-C621-95F4-B714-FBEDB8D115EC}"/>
                </a:ext>
              </a:extLst>
            </p:cNvPr>
            <p:cNvSpPr/>
            <p:nvPr/>
          </p:nvSpPr>
          <p:spPr>
            <a:xfrm rot="10800000" flipV="1">
              <a:off x="1190226" y="5266482"/>
              <a:ext cx="3749040" cy="914400"/>
            </a:xfrm>
            <a:prstGeom prst="arc">
              <a:avLst>
                <a:gd name="adj1" fmla="val 10627061"/>
                <a:gd name="adj2" fmla="val 0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B9A22CD-90BF-4D86-ACAF-F6DABDAFC9B9}"/>
                </a:ext>
              </a:extLst>
            </p:cNvPr>
            <p:cNvGrpSpPr/>
            <p:nvPr/>
          </p:nvGrpSpPr>
          <p:grpSpPr>
            <a:xfrm>
              <a:off x="1102329" y="5686068"/>
              <a:ext cx="9987341" cy="274320"/>
              <a:chOff x="783770" y="2252176"/>
              <a:chExt cx="9987341" cy="274320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D405308E-D81B-C2B7-43E6-CE6018B3A91C}"/>
                  </a:ext>
                </a:extLst>
              </p:cNvPr>
              <p:cNvSpPr/>
              <p:nvPr/>
            </p:nvSpPr>
            <p:spPr>
              <a:xfrm>
                <a:off x="783770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70F7E8B-B749-7B55-FB6E-18928DA87C1E}"/>
                  </a:ext>
                </a:extLst>
              </p:cNvPr>
              <p:cNvSpPr/>
              <p:nvPr/>
            </p:nvSpPr>
            <p:spPr>
              <a:xfrm>
                <a:off x="1186342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21BC90E6-CACD-51D6-B330-6728B725A933}"/>
                  </a:ext>
                </a:extLst>
              </p:cNvPr>
              <p:cNvSpPr/>
              <p:nvPr/>
            </p:nvSpPr>
            <p:spPr>
              <a:xfrm>
                <a:off x="1592478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8B93883E-8911-5689-14E3-BE74D6E6E3CF}"/>
                  </a:ext>
                </a:extLst>
              </p:cNvPr>
              <p:cNvSpPr/>
              <p:nvPr/>
            </p:nvSpPr>
            <p:spPr>
              <a:xfrm>
                <a:off x="1995050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DADB5BA5-A1BA-E6F1-F316-CAA9D1516494}"/>
                  </a:ext>
                </a:extLst>
              </p:cNvPr>
              <p:cNvSpPr/>
              <p:nvPr/>
            </p:nvSpPr>
            <p:spPr>
              <a:xfrm>
                <a:off x="2397622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96E92270-F70A-7B13-2CB7-61FD5E76E5BC}"/>
                  </a:ext>
                </a:extLst>
              </p:cNvPr>
              <p:cNvSpPr/>
              <p:nvPr/>
            </p:nvSpPr>
            <p:spPr>
              <a:xfrm>
                <a:off x="2835814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29DD5FE-D205-6BA9-0EF5-2A8017B74E53}"/>
                  </a:ext>
                </a:extLst>
              </p:cNvPr>
              <p:cNvSpPr/>
              <p:nvPr/>
            </p:nvSpPr>
            <p:spPr>
              <a:xfrm>
                <a:off x="3238386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5D2F9B3-4D33-539A-78A8-EF771F0714D5}"/>
                  </a:ext>
                </a:extLst>
              </p:cNvPr>
              <p:cNvSpPr/>
              <p:nvPr/>
            </p:nvSpPr>
            <p:spPr>
              <a:xfrm>
                <a:off x="3644522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4B47A244-0552-AB87-E7AA-EB8BB5B77697}"/>
                  </a:ext>
                </a:extLst>
              </p:cNvPr>
              <p:cNvSpPr/>
              <p:nvPr/>
            </p:nvSpPr>
            <p:spPr>
              <a:xfrm>
                <a:off x="4047094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CFDF68A4-566E-EAEC-662B-C41AA1907182}"/>
                  </a:ext>
                </a:extLst>
              </p:cNvPr>
              <p:cNvSpPr/>
              <p:nvPr/>
            </p:nvSpPr>
            <p:spPr>
              <a:xfrm>
                <a:off x="4449666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FD08294D-ED6C-48CF-0FFC-BA08A44760D6}"/>
                  </a:ext>
                </a:extLst>
              </p:cNvPr>
              <p:cNvSpPr/>
              <p:nvPr/>
            </p:nvSpPr>
            <p:spPr>
              <a:xfrm>
                <a:off x="4849844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51B3DF20-BB76-C863-808F-8AEE21115027}"/>
                  </a:ext>
                </a:extLst>
              </p:cNvPr>
              <p:cNvSpPr/>
              <p:nvPr/>
            </p:nvSpPr>
            <p:spPr>
              <a:xfrm>
                <a:off x="5252416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0A782335-0096-6710-1072-CC974DDAEB51}"/>
                  </a:ext>
                </a:extLst>
              </p:cNvPr>
              <p:cNvSpPr/>
              <p:nvPr/>
            </p:nvSpPr>
            <p:spPr>
              <a:xfrm>
                <a:off x="5658552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EE0CF921-70F5-CC17-E165-05BAE7790CA1}"/>
                  </a:ext>
                </a:extLst>
              </p:cNvPr>
              <p:cNvSpPr/>
              <p:nvPr/>
            </p:nvSpPr>
            <p:spPr>
              <a:xfrm>
                <a:off x="6061124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CA147E99-2E15-218C-7E5E-1A3F73721F35}"/>
                  </a:ext>
                </a:extLst>
              </p:cNvPr>
              <p:cNvSpPr/>
              <p:nvPr/>
            </p:nvSpPr>
            <p:spPr>
              <a:xfrm>
                <a:off x="6463696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B402CFD7-8ECE-3EEA-49C6-7BFFD7E2444B}"/>
                  </a:ext>
                </a:extLst>
              </p:cNvPr>
              <p:cNvSpPr/>
              <p:nvPr/>
            </p:nvSpPr>
            <p:spPr>
              <a:xfrm>
                <a:off x="6868909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7BB0B73A-B3AC-5E04-7E60-47AAB4C43918}"/>
                  </a:ext>
                </a:extLst>
              </p:cNvPr>
              <p:cNvSpPr/>
              <p:nvPr/>
            </p:nvSpPr>
            <p:spPr>
              <a:xfrm>
                <a:off x="7271481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9E28C0D9-A3C5-B161-7F47-9CFE62F5E1D0}"/>
                  </a:ext>
                </a:extLst>
              </p:cNvPr>
              <p:cNvSpPr/>
              <p:nvPr/>
            </p:nvSpPr>
            <p:spPr>
              <a:xfrm>
                <a:off x="7677617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id="{B288F024-0DEA-B810-2F9C-ACF6C9768AEE}"/>
                  </a:ext>
                </a:extLst>
              </p:cNvPr>
              <p:cNvSpPr/>
              <p:nvPr/>
            </p:nvSpPr>
            <p:spPr>
              <a:xfrm>
                <a:off x="8080189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9A9AA538-C6AF-E76D-396D-8DA6C9E0FAB3}"/>
                  </a:ext>
                </a:extLst>
              </p:cNvPr>
              <p:cNvSpPr/>
              <p:nvPr/>
            </p:nvSpPr>
            <p:spPr>
              <a:xfrm>
                <a:off x="8482761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6099CB7D-EE74-B135-31B7-9E390472CB3A}"/>
                  </a:ext>
                </a:extLst>
              </p:cNvPr>
              <p:cNvSpPr/>
              <p:nvPr/>
            </p:nvSpPr>
            <p:spPr>
              <a:xfrm>
                <a:off x="8882939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E215D81-27DD-C70D-E406-C0E35A2BDB0A}"/>
                  </a:ext>
                </a:extLst>
              </p:cNvPr>
              <p:cNvSpPr/>
              <p:nvPr/>
            </p:nvSpPr>
            <p:spPr>
              <a:xfrm>
                <a:off x="9285511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8B7B9E6F-E5C7-ED30-6845-D82F049EC15A}"/>
                  </a:ext>
                </a:extLst>
              </p:cNvPr>
              <p:cNvSpPr/>
              <p:nvPr/>
            </p:nvSpPr>
            <p:spPr>
              <a:xfrm>
                <a:off x="9691647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77E714B7-AB06-DFF2-40AD-335680245A23}"/>
                  </a:ext>
                </a:extLst>
              </p:cNvPr>
              <p:cNvSpPr/>
              <p:nvPr/>
            </p:nvSpPr>
            <p:spPr>
              <a:xfrm>
                <a:off x="10094219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A41DCB94-F729-6A4F-69E8-552A4963AC66}"/>
                  </a:ext>
                </a:extLst>
              </p:cNvPr>
              <p:cNvSpPr/>
              <p:nvPr/>
            </p:nvSpPr>
            <p:spPr>
              <a:xfrm>
                <a:off x="10496791" y="2252176"/>
                <a:ext cx="274320" cy="27432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667D4503-2EDC-DB5E-49D7-4FEA5DA31C95}"/>
              </a:ext>
            </a:extLst>
          </p:cNvPr>
          <p:cNvSpPr txBox="1"/>
          <p:nvPr/>
        </p:nvSpPr>
        <p:spPr>
          <a:xfrm>
            <a:off x="450632" y="4786768"/>
            <a:ext cx="67730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2) Each rank has a sporadic data access pattern</a:t>
            </a:r>
          </a:p>
        </p:txBody>
      </p:sp>
      <p:sp>
        <p:nvSpPr>
          <p:cNvPr id="85" name="Arc 84">
            <a:extLst>
              <a:ext uri="{FF2B5EF4-FFF2-40B4-BE49-F238E27FC236}">
                <a16:creationId xmlns:a16="http://schemas.microsoft.com/office/drawing/2014/main" id="{C3807164-7E74-915A-7921-6BF411B417C5}"/>
              </a:ext>
            </a:extLst>
          </p:cNvPr>
          <p:cNvSpPr/>
          <p:nvPr/>
        </p:nvSpPr>
        <p:spPr>
          <a:xfrm rot="10800000" flipV="1">
            <a:off x="1227266" y="5648559"/>
            <a:ext cx="4480560" cy="109728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Arc 86">
            <a:extLst>
              <a:ext uri="{FF2B5EF4-FFF2-40B4-BE49-F238E27FC236}">
                <a16:creationId xmlns:a16="http://schemas.microsoft.com/office/drawing/2014/main" id="{78863C03-B162-E29B-7FFC-1A82A616FA20}"/>
              </a:ext>
            </a:extLst>
          </p:cNvPr>
          <p:cNvSpPr/>
          <p:nvPr/>
        </p:nvSpPr>
        <p:spPr>
          <a:xfrm rot="10800000" flipV="1">
            <a:off x="1233219" y="5534955"/>
            <a:ext cx="5303520" cy="128016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Arc 88">
            <a:extLst>
              <a:ext uri="{FF2B5EF4-FFF2-40B4-BE49-F238E27FC236}">
                <a16:creationId xmlns:a16="http://schemas.microsoft.com/office/drawing/2014/main" id="{EC26CC6D-BE80-5DF4-CD92-58718089FE6B}"/>
              </a:ext>
            </a:extLst>
          </p:cNvPr>
          <p:cNvSpPr/>
          <p:nvPr/>
        </p:nvSpPr>
        <p:spPr>
          <a:xfrm rot="10800000" flipV="1">
            <a:off x="1177801" y="5453609"/>
            <a:ext cx="6126480" cy="146304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Arc 89">
            <a:extLst>
              <a:ext uri="{FF2B5EF4-FFF2-40B4-BE49-F238E27FC236}">
                <a16:creationId xmlns:a16="http://schemas.microsoft.com/office/drawing/2014/main" id="{6ED525A9-9F60-A211-6C91-89FB49F45E97}"/>
              </a:ext>
            </a:extLst>
          </p:cNvPr>
          <p:cNvSpPr/>
          <p:nvPr/>
        </p:nvSpPr>
        <p:spPr>
          <a:xfrm rot="10800000" flipV="1">
            <a:off x="1238483" y="5419959"/>
            <a:ext cx="6492240" cy="155448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Arc 91">
            <a:extLst>
              <a:ext uri="{FF2B5EF4-FFF2-40B4-BE49-F238E27FC236}">
                <a16:creationId xmlns:a16="http://schemas.microsoft.com/office/drawing/2014/main" id="{32991AAB-8694-4C63-3E8C-9EE147E48B34}"/>
              </a:ext>
            </a:extLst>
          </p:cNvPr>
          <p:cNvSpPr/>
          <p:nvPr/>
        </p:nvSpPr>
        <p:spPr>
          <a:xfrm rot="10800000" flipV="1">
            <a:off x="1240303" y="5369640"/>
            <a:ext cx="7315200" cy="155448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Arc 92">
            <a:extLst>
              <a:ext uri="{FF2B5EF4-FFF2-40B4-BE49-F238E27FC236}">
                <a16:creationId xmlns:a16="http://schemas.microsoft.com/office/drawing/2014/main" id="{2B707ADC-502A-E0DB-04DB-E3CD64E64F4D}"/>
              </a:ext>
            </a:extLst>
          </p:cNvPr>
          <p:cNvSpPr/>
          <p:nvPr/>
        </p:nvSpPr>
        <p:spPr>
          <a:xfrm rot="10800000" flipV="1">
            <a:off x="1219321" y="5311850"/>
            <a:ext cx="8961120" cy="1645920"/>
          </a:xfrm>
          <a:prstGeom prst="arc">
            <a:avLst>
              <a:gd name="adj1" fmla="val 10709525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Arc 93">
            <a:extLst>
              <a:ext uri="{FF2B5EF4-FFF2-40B4-BE49-F238E27FC236}">
                <a16:creationId xmlns:a16="http://schemas.microsoft.com/office/drawing/2014/main" id="{8F183426-D38C-42A0-7FF5-447F6BFC0E5B}"/>
              </a:ext>
            </a:extLst>
          </p:cNvPr>
          <p:cNvSpPr/>
          <p:nvPr/>
        </p:nvSpPr>
        <p:spPr>
          <a:xfrm rot="10800000" flipV="1">
            <a:off x="1202496" y="5694279"/>
            <a:ext cx="4114800" cy="100584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Arc 96">
            <a:extLst>
              <a:ext uri="{FF2B5EF4-FFF2-40B4-BE49-F238E27FC236}">
                <a16:creationId xmlns:a16="http://schemas.microsoft.com/office/drawing/2014/main" id="{60213707-0842-7AAA-F4AE-A0F89456577A}"/>
              </a:ext>
            </a:extLst>
          </p:cNvPr>
          <p:cNvSpPr/>
          <p:nvPr/>
        </p:nvSpPr>
        <p:spPr>
          <a:xfrm rot="10800000" flipV="1">
            <a:off x="1230718" y="5934764"/>
            <a:ext cx="1203723" cy="36576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Arc 98">
            <a:extLst>
              <a:ext uri="{FF2B5EF4-FFF2-40B4-BE49-F238E27FC236}">
                <a16:creationId xmlns:a16="http://schemas.microsoft.com/office/drawing/2014/main" id="{5F54C87C-8A0B-D151-E02C-B6C1261FD45D}"/>
              </a:ext>
            </a:extLst>
          </p:cNvPr>
          <p:cNvSpPr/>
          <p:nvPr/>
        </p:nvSpPr>
        <p:spPr>
          <a:xfrm rot="10800000" flipV="1">
            <a:off x="1264365" y="5855779"/>
            <a:ext cx="2007563" cy="54864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Arc 100">
            <a:extLst>
              <a:ext uri="{FF2B5EF4-FFF2-40B4-BE49-F238E27FC236}">
                <a16:creationId xmlns:a16="http://schemas.microsoft.com/office/drawing/2014/main" id="{4E8BEEA2-4B08-AA50-695D-66F6ED4ED399}"/>
              </a:ext>
            </a:extLst>
          </p:cNvPr>
          <p:cNvSpPr/>
          <p:nvPr/>
        </p:nvSpPr>
        <p:spPr>
          <a:xfrm rot="10800000" flipV="1">
            <a:off x="1224778" y="5775819"/>
            <a:ext cx="2884083" cy="73152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Arc 101">
            <a:extLst>
              <a:ext uri="{FF2B5EF4-FFF2-40B4-BE49-F238E27FC236}">
                <a16:creationId xmlns:a16="http://schemas.microsoft.com/office/drawing/2014/main" id="{C75FCB04-B506-37B6-DB73-B21AD8FD662B}"/>
              </a:ext>
            </a:extLst>
          </p:cNvPr>
          <p:cNvSpPr/>
          <p:nvPr/>
        </p:nvSpPr>
        <p:spPr>
          <a:xfrm rot="10800000" flipV="1">
            <a:off x="1210103" y="5730295"/>
            <a:ext cx="3290644" cy="82296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Arc 102">
            <a:extLst>
              <a:ext uri="{FF2B5EF4-FFF2-40B4-BE49-F238E27FC236}">
                <a16:creationId xmlns:a16="http://schemas.microsoft.com/office/drawing/2014/main" id="{E3A9A5D9-1ED9-437E-B977-08BF6CA3C7D1}"/>
              </a:ext>
            </a:extLst>
          </p:cNvPr>
          <p:cNvSpPr/>
          <p:nvPr/>
        </p:nvSpPr>
        <p:spPr>
          <a:xfrm rot="10800000" flipV="1">
            <a:off x="1190226" y="5728319"/>
            <a:ext cx="3749040" cy="914400"/>
          </a:xfrm>
          <a:prstGeom prst="arc">
            <a:avLst>
              <a:gd name="adj1" fmla="val 10627061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Arc 129">
            <a:extLst>
              <a:ext uri="{FF2B5EF4-FFF2-40B4-BE49-F238E27FC236}">
                <a16:creationId xmlns:a16="http://schemas.microsoft.com/office/drawing/2014/main" id="{1C556785-1CE3-9CF4-3EB8-AB9C2F8FBA79}"/>
              </a:ext>
            </a:extLst>
          </p:cNvPr>
          <p:cNvSpPr/>
          <p:nvPr/>
        </p:nvSpPr>
        <p:spPr>
          <a:xfrm rot="10800000" flipV="1">
            <a:off x="1198586" y="5251392"/>
            <a:ext cx="9784080" cy="1737360"/>
          </a:xfrm>
          <a:prstGeom prst="arc">
            <a:avLst>
              <a:gd name="adj1" fmla="val 10723463"/>
              <a:gd name="adj2" fmla="val 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6DE77AAA-A271-3E3C-B99B-4262808A96E5}"/>
              </a:ext>
            </a:extLst>
          </p:cNvPr>
          <p:cNvGrpSpPr/>
          <p:nvPr/>
        </p:nvGrpSpPr>
        <p:grpSpPr>
          <a:xfrm>
            <a:off x="1102329" y="6147905"/>
            <a:ext cx="9987341" cy="274320"/>
            <a:chOff x="783770" y="2252176"/>
            <a:chExt cx="9987341" cy="274320"/>
          </a:xfrm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F639A561-720C-AB59-62B5-F07791BA7867}"/>
                </a:ext>
              </a:extLst>
            </p:cNvPr>
            <p:cNvSpPr/>
            <p:nvPr/>
          </p:nvSpPr>
          <p:spPr>
            <a:xfrm>
              <a:off x="78377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5B424CC7-486D-DA75-46D5-F7520B45F77F}"/>
                </a:ext>
              </a:extLst>
            </p:cNvPr>
            <p:cNvSpPr/>
            <p:nvPr/>
          </p:nvSpPr>
          <p:spPr>
            <a:xfrm>
              <a:off x="118634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8622E849-72D1-5B84-76F0-9822C157734D}"/>
                </a:ext>
              </a:extLst>
            </p:cNvPr>
            <p:cNvSpPr/>
            <p:nvPr/>
          </p:nvSpPr>
          <p:spPr>
            <a:xfrm>
              <a:off x="1592478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3871CA14-FAF5-C08D-1B75-B0DE783E69FA}"/>
                </a:ext>
              </a:extLst>
            </p:cNvPr>
            <p:cNvSpPr/>
            <p:nvPr/>
          </p:nvSpPr>
          <p:spPr>
            <a:xfrm>
              <a:off x="1995050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8983C949-80A7-3745-62B3-5888582F90B1}"/>
                </a:ext>
              </a:extLst>
            </p:cNvPr>
            <p:cNvSpPr/>
            <p:nvPr/>
          </p:nvSpPr>
          <p:spPr>
            <a:xfrm>
              <a:off x="23976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5335D335-FCEE-492D-0F9E-30702D19DCDF}"/>
                </a:ext>
              </a:extLst>
            </p:cNvPr>
            <p:cNvSpPr/>
            <p:nvPr/>
          </p:nvSpPr>
          <p:spPr>
            <a:xfrm>
              <a:off x="283581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8CDD15DC-5339-404E-FFDF-5002A0D9C91A}"/>
                </a:ext>
              </a:extLst>
            </p:cNvPr>
            <p:cNvSpPr/>
            <p:nvPr/>
          </p:nvSpPr>
          <p:spPr>
            <a:xfrm>
              <a:off x="323838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D18A79E2-FB36-B835-36AF-206229A0E126}"/>
                </a:ext>
              </a:extLst>
            </p:cNvPr>
            <p:cNvSpPr/>
            <p:nvPr/>
          </p:nvSpPr>
          <p:spPr>
            <a:xfrm>
              <a:off x="364452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2C038A9-5274-53C8-C3F8-5FCD8AE33CC9}"/>
                </a:ext>
              </a:extLst>
            </p:cNvPr>
            <p:cNvSpPr/>
            <p:nvPr/>
          </p:nvSpPr>
          <p:spPr>
            <a:xfrm>
              <a:off x="404709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C0445F78-7CF8-A20F-42CD-E5968B43C244}"/>
                </a:ext>
              </a:extLst>
            </p:cNvPr>
            <p:cNvSpPr/>
            <p:nvPr/>
          </p:nvSpPr>
          <p:spPr>
            <a:xfrm>
              <a:off x="444966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5346910F-E3E6-6DF3-DC25-593D1394DAD9}"/>
                </a:ext>
              </a:extLst>
            </p:cNvPr>
            <p:cNvSpPr/>
            <p:nvPr/>
          </p:nvSpPr>
          <p:spPr>
            <a:xfrm>
              <a:off x="484984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8B4993F8-FB1E-FCCF-3EED-2BE143645623}"/>
                </a:ext>
              </a:extLst>
            </p:cNvPr>
            <p:cNvSpPr/>
            <p:nvPr/>
          </p:nvSpPr>
          <p:spPr>
            <a:xfrm>
              <a:off x="525241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EAFFEB2F-CC2A-42ED-A201-4F9B24FBF9CD}"/>
                </a:ext>
              </a:extLst>
            </p:cNvPr>
            <p:cNvSpPr/>
            <p:nvPr/>
          </p:nvSpPr>
          <p:spPr>
            <a:xfrm>
              <a:off x="5658552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B603DD11-281A-FA1A-045D-01342713CE30}"/>
                </a:ext>
              </a:extLst>
            </p:cNvPr>
            <p:cNvSpPr/>
            <p:nvPr/>
          </p:nvSpPr>
          <p:spPr>
            <a:xfrm>
              <a:off x="6061124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2A2BC4EA-4120-F928-EB00-43DED0BA72E1}"/>
                </a:ext>
              </a:extLst>
            </p:cNvPr>
            <p:cNvSpPr/>
            <p:nvPr/>
          </p:nvSpPr>
          <p:spPr>
            <a:xfrm>
              <a:off x="6463696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D6946F52-3FEF-32ED-F521-1FAB250F6769}"/>
                </a:ext>
              </a:extLst>
            </p:cNvPr>
            <p:cNvSpPr/>
            <p:nvPr/>
          </p:nvSpPr>
          <p:spPr>
            <a:xfrm>
              <a:off x="686890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7F926EE3-D5F6-983B-2259-6D745CA640E6}"/>
                </a:ext>
              </a:extLst>
            </p:cNvPr>
            <p:cNvSpPr/>
            <p:nvPr/>
          </p:nvSpPr>
          <p:spPr>
            <a:xfrm>
              <a:off x="727148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AEFB08D6-8D8D-E25A-5A66-E17D8EF32972}"/>
                </a:ext>
              </a:extLst>
            </p:cNvPr>
            <p:cNvSpPr/>
            <p:nvPr/>
          </p:nvSpPr>
          <p:spPr>
            <a:xfrm>
              <a:off x="767761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F3DB11B-7DD6-DF40-0BA7-0C0CA56979A9}"/>
                </a:ext>
              </a:extLst>
            </p:cNvPr>
            <p:cNvSpPr/>
            <p:nvPr/>
          </p:nvSpPr>
          <p:spPr>
            <a:xfrm>
              <a:off x="808018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A26F2F45-7AD5-90DA-4A57-8FA6AC6D07A0}"/>
                </a:ext>
              </a:extLst>
            </p:cNvPr>
            <p:cNvSpPr/>
            <p:nvPr/>
          </p:nvSpPr>
          <p:spPr>
            <a:xfrm>
              <a:off x="848276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88696D6E-9B12-0F89-3047-BF0545EF2970}"/>
                </a:ext>
              </a:extLst>
            </p:cNvPr>
            <p:cNvSpPr/>
            <p:nvPr/>
          </p:nvSpPr>
          <p:spPr>
            <a:xfrm>
              <a:off x="888293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F2F4F7BF-F773-3025-4CE6-DDBA09E1B001}"/>
                </a:ext>
              </a:extLst>
            </p:cNvPr>
            <p:cNvSpPr/>
            <p:nvPr/>
          </p:nvSpPr>
          <p:spPr>
            <a:xfrm>
              <a:off x="928551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B5E784F2-97B7-030E-9D24-45A5812799B1}"/>
                </a:ext>
              </a:extLst>
            </p:cNvPr>
            <p:cNvSpPr/>
            <p:nvPr/>
          </p:nvSpPr>
          <p:spPr>
            <a:xfrm>
              <a:off x="9691647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1B3BF4CB-8F83-959E-08D9-70193991F112}"/>
                </a:ext>
              </a:extLst>
            </p:cNvPr>
            <p:cNvSpPr/>
            <p:nvPr/>
          </p:nvSpPr>
          <p:spPr>
            <a:xfrm>
              <a:off x="10094219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3D2CFC5F-EEF9-E641-9663-C7BCB4E0DD0A}"/>
                </a:ext>
              </a:extLst>
            </p:cNvPr>
            <p:cNvSpPr/>
            <p:nvPr/>
          </p:nvSpPr>
          <p:spPr>
            <a:xfrm>
              <a:off x="10496791" y="2252176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389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54C45-F846-83F4-7F0A-5667A7B25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All-to-All DOES NOT scale 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4C35CF-ECB4-D390-C38E-AFD2DE75B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5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3CEDADD-7680-79BB-DE36-142EE54CF4B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5067" y="3132646"/>
            <a:ext cx="5229013" cy="1221326"/>
          </a:xfrm>
        </p:spPr>
        <p:txBody>
          <a:bodyPr/>
          <a:lstStyle/>
          <a:p>
            <a:r>
              <a:rPr lang="en-US" dirty="0"/>
              <a:t>Has </a:t>
            </a:r>
            <a:r>
              <a:rPr lang="en-US" i="1" dirty="0"/>
              <a:t>O</a:t>
            </a: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baseline="30000" dirty="0"/>
              <a:t>2</a:t>
            </a:r>
            <a:r>
              <a:rPr lang="en-US" dirty="0"/>
              <a:t>) scaling cost</a:t>
            </a:r>
          </a:p>
          <a:p>
            <a:r>
              <a:rPr lang="en-US" dirty="0"/>
              <a:t>Leads to communication bottleneck</a:t>
            </a:r>
          </a:p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52DBDC-E64C-184C-AAB0-407F3EB78D8A}"/>
              </a:ext>
            </a:extLst>
          </p:cNvPr>
          <p:cNvSpPr>
            <a:spLocks noChangeAspect="1"/>
          </p:cNvSpPr>
          <p:nvPr/>
        </p:nvSpPr>
        <p:spPr>
          <a:xfrm>
            <a:off x="8134777" y="2370666"/>
            <a:ext cx="2743200" cy="2743200"/>
          </a:xfrm>
          <a:prstGeom prst="rect">
            <a:avLst/>
          </a:prstGeom>
          <a:pattFill prst="lgCheck">
            <a:fgClr>
              <a:schemeClr val="tx1"/>
            </a:fgClr>
            <a:bgClr>
              <a:schemeClr val="bg1"/>
            </a:bgClr>
          </a:patt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E49058-E0EB-EE7B-6A73-B35AD1948FAA}"/>
              </a:ext>
            </a:extLst>
          </p:cNvPr>
          <p:cNvSpPr txBox="1"/>
          <p:nvPr/>
        </p:nvSpPr>
        <p:spPr>
          <a:xfrm>
            <a:off x="8894671" y="5113866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MPI ranks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FF69052-97C4-354B-0410-29150EE73BD3}"/>
              </a:ext>
            </a:extLst>
          </p:cNvPr>
          <p:cNvSpPr txBox="1"/>
          <p:nvPr/>
        </p:nvSpPr>
        <p:spPr>
          <a:xfrm rot="16200000">
            <a:off x="7331632" y="3557600"/>
            <a:ext cx="1223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MPI ranks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64C79B-C07A-5280-E7B8-AB8558C8D5A1}"/>
              </a:ext>
            </a:extLst>
          </p:cNvPr>
          <p:cNvSpPr txBox="1"/>
          <p:nvPr/>
        </p:nvSpPr>
        <p:spPr>
          <a:xfrm>
            <a:off x="8256696" y="1990514"/>
            <a:ext cx="2480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Communication matrix</a:t>
            </a:r>
          </a:p>
        </p:txBody>
      </p:sp>
    </p:spTree>
    <p:extLst>
      <p:ext uri="{BB962C8B-B14F-4D97-AF65-F5344CB8AC3E}">
        <p14:creationId xmlns:p14="http://schemas.microsoft.com/office/powerpoint/2010/main" val="364006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6F107-85F0-269F-CD8D-5A0A0912A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Typical application workflow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5AB70F3-F9BA-2A31-6B57-613334C1F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6</a:t>
            </a:fld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69DEADB-DED4-C72C-E462-0E91EC4DB484}"/>
              </a:ext>
            </a:extLst>
          </p:cNvPr>
          <p:cNvGrpSpPr/>
          <p:nvPr/>
        </p:nvGrpSpPr>
        <p:grpSpPr>
          <a:xfrm>
            <a:off x="7823200" y="1592637"/>
            <a:ext cx="2508476" cy="4932649"/>
            <a:chOff x="4422987" y="1807127"/>
            <a:chExt cx="2508476" cy="493264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B5D7261-7331-C1B3-3C07-DA72F4BE3D24}"/>
                </a:ext>
              </a:extLst>
            </p:cNvPr>
            <p:cNvSpPr/>
            <p:nvPr/>
          </p:nvSpPr>
          <p:spPr>
            <a:xfrm>
              <a:off x="4963886" y="2498747"/>
              <a:ext cx="1947553" cy="7524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D42BAC6-B53A-6DDB-A239-DC7AEE2B9558}"/>
                </a:ext>
              </a:extLst>
            </p:cNvPr>
            <p:cNvSpPr txBox="1"/>
            <p:nvPr/>
          </p:nvSpPr>
          <p:spPr>
            <a:xfrm>
              <a:off x="5076158" y="2682243"/>
              <a:ext cx="1787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Communication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B5F3ABC-59B6-A9B7-9B44-C33491B755ED}"/>
                </a:ext>
              </a:extLst>
            </p:cNvPr>
            <p:cNvSpPr/>
            <p:nvPr/>
          </p:nvSpPr>
          <p:spPr>
            <a:xfrm>
              <a:off x="4963886" y="3633280"/>
              <a:ext cx="1947553" cy="7524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A307952-D8CC-036E-576E-5768B951C701}"/>
                </a:ext>
              </a:extLst>
            </p:cNvPr>
            <p:cNvSpPr txBox="1"/>
            <p:nvPr/>
          </p:nvSpPr>
          <p:spPr>
            <a:xfrm>
              <a:off x="5204852" y="3816776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Computation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BA70B9-B154-C5C6-57ED-0EEFE085E075}"/>
                </a:ext>
              </a:extLst>
            </p:cNvPr>
            <p:cNvSpPr txBox="1"/>
            <p:nvPr/>
          </p:nvSpPr>
          <p:spPr>
            <a:xfrm>
              <a:off x="5467020" y="1807127"/>
              <a:ext cx="941283" cy="36933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Rank X</a:t>
              </a:r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662BBDA1-35C2-615C-29EB-137AEC650003}"/>
                </a:ext>
              </a:extLst>
            </p:cNvPr>
            <p:cNvSpPr/>
            <p:nvPr/>
          </p:nvSpPr>
          <p:spPr>
            <a:xfrm>
              <a:off x="5064567" y="4761040"/>
              <a:ext cx="1767840" cy="894080"/>
            </a:xfrm>
            <a:prstGeom prst="diamon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6E2064-6CA2-35D8-9BE7-A72020F7F949}"/>
                </a:ext>
              </a:extLst>
            </p:cNvPr>
            <p:cNvSpPr txBox="1"/>
            <p:nvPr/>
          </p:nvSpPr>
          <p:spPr>
            <a:xfrm>
              <a:off x="5281313" y="5016641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More work?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40878AB-C860-4873-520E-F9C2B1A2512A}"/>
                </a:ext>
              </a:extLst>
            </p:cNvPr>
            <p:cNvSpPr/>
            <p:nvPr/>
          </p:nvSpPr>
          <p:spPr>
            <a:xfrm>
              <a:off x="4983910" y="5987320"/>
              <a:ext cx="1947553" cy="7524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2E8F55-295C-CD16-2BE9-DC2637483A39}"/>
                </a:ext>
              </a:extLst>
            </p:cNvPr>
            <p:cNvSpPr txBox="1"/>
            <p:nvPr/>
          </p:nvSpPr>
          <p:spPr>
            <a:xfrm>
              <a:off x="5380665" y="6171986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All Done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6F4BA95-3C08-9A32-693A-EDD29E531D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29760" y="5208080"/>
              <a:ext cx="634807" cy="0"/>
            </a:xfrm>
            <a:prstGeom prst="line">
              <a:avLst/>
            </a:prstGeom>
            <a:ln w="254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F5E83679-FDE9-9EA0-0AC3-53BD28E898A4}"/>
                </a:ext>
              </a:extLst>
            </p:cNvPr>
            <p:cNvCxnSpPr>
              <a:cxnSpLocks/>
            </p:cNvCxnSpPr>
            <p:nvPr/>
          </p:nvCxnSpPr>
          <p:spPr>
            <a:xfrm>
              <a:off x="4436533" y="2866909"/>
              <a:ext cx="0" cy="235471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9EBB08B7-FF02-F1AB-A48D-1FF4943F4DBF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>
              <a:off x="4422987" y="2874975"/>
              <a:ext cx="540899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B4D6470A-73B4-2FD1-FE53-F5CE367CA678}"/>
                </a:ext>
              </a:extLst>
            </p:cNvPr>
            <p:cNvCxnSpPr>
              <a:cxnSpLocks/>
              <a:stCxn id="6" idx="0"/>
              <a:endCxn id="10" idx="2"/>
            </p:cNvCxnSpPr>
            <p:nvPr/>
          </p:nvCxnSpPr>
          <p:spPr>
            <a:xfrm flipH="1" flipV="1">
              <a:off x="5937662" y="2176459"/>
              <a:ext cx="1" cy="322288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B2CF45CD-FC6D-61FC-DD05-0999CE813B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7663" y="3244430"/>
              <a:ext cx="0" cy="382077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FFC275B-6BC4-4E33-69F6-DA4FCACA058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48487" y="4372190"/>
              <a:ext cx="0" cy="382077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E68F9EE-1A51-4E4B-1418-3E0C3BB6046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55260" y="5655120"/>
              <a:ext cx="6773" cy="33220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2C58053-5DA6-9CD5-28AB-B7146B35B7F5}"/>
                </a:ext>
              </a:extLst>
            </p:cNvPr>
            <p:cNvSpPr txBox="1"/>
            <p:nvPr/>
          </p:nvSpPr>
          <p:spPr>
            <a:xfrm>
              <a:off x="4530418" y="4863253"/>
              <a:ext cx="56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Yes</a:t>
              </a:r>
            </a:p>
          </p:txBody>
        </p:sp>
      </p:grp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AFFE249B-5897-0FEC-2B63-E9298747D2D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0482" y="1617399"/>
            <a:ext cx="7037301" cy="2094388"/>
          </a:xfrm>
        </p:spPr>
        <p:txBody>
          <a:bodyPr>
            <a:noAutofit/>
          </a:bodyPr>
          <a:lstStyle/>
          <a:p>
            <a:r>
              <a:rPr lang="en-US" i="1" dirty="0"/>
              <a:t>Rank X</a:t>
            </a:r>
            <a:r>
              <a:rPr lang="en-US" dirty="0"/>
              <a:t>: </a:t>
            </a:r>
          </a:p>
          <a:p>
            <a:r>
              <a:rPr lang="en-US" dirty="0"/>
              <a:t>Retrieves data from N (all) ranks</a:t>
            </a:r>
          </a:p>
          <a:p>
            <a:r>
              <a:rPr lang="en-US" dirty="0"/>
              <a:t>Starts the computation after the data arrive</a:t>
            </a:r>
          </a:p>
          <a:p>
            <a:r>
              <a:rPr lang="en-US" dirty="0"/>
              <a:t>Repeats the loop cycle thousand or million times</a:t>
            </a:r>
          </a:p>
        </p:txBody>
      </p:sp>
      <p:sp>
        <p:nvSpPr>
          <p:cNvPr id="40" name="Content Placeholder 4">
            <a:extLst>
              <a:ext uri="{FF2B5EF4-FFF2-40B4-BE49-F238E27FC236}">
                <a16:creationId xmlns:a16="http://schemas.microsoft.com/office/drawing/2014/main" id="{72C4F21C-16CF-D921-6BE8-57D5B1CD6CAD}"/>
              </a:ext>
            </a:extLst>
          </p:cNvPr>
          <p:cNvSpPr txBox="1">
            <a:spLocks/>
          </p:cNvSpPr>
          <p:nvPr/>
        </p:nvSpPr>
        <p:spPr>
          <a:xfrm>
            <a:off x="600481" y="4628139"/>
            <a:ext cx="7037301" cy="16304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19451" indent="-219451" algn="l" defTabSz="914377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8051" indent="-341367" algn="l" defTabSz="914377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System Font Regular"/>
              <a:buChar char="—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0447" indent="-190495" algn="l" defTabSz="914377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9322" indent="-341367" algn="l" defTabSz="914377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System Font Regular"/>
              <a:buChar char="—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5799" indent="-219451" algn="l" defTabSz="914377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Font typeface="System Font Regular"/>
              <a:buChar char="»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/>
              <a:t>Application</a:t>
            </a:r>
            <a:r>
              <a:rPr lang="en-US" dirty="0"/>
              <a:t>:</a:t>
            </a:r>
          </a:p>
          <a:p>
            <a:r>
              <a:rPr lang="en-US" dirty="0"/>
              <a:t>Cannot scale up</a:t>
            </a:r>
          </a:p>
          <a:p>
            <a:r>
              <a:rPr lang="en-US" dirty="0"/>
              <a:t>Incompatible with GPU acceleration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70A8C2C-CDB7-2B62-2A93-C0DE55FA1DE4}"/>
              </a:ext>
            </a:extLst>
          </p:cNvPr>
          <p:cNvSpPr txBox="1"/>
          <p:nvPr/>
        </p:nvSpPr>
        <p:spPr>
          <a:xfrm>
            <a:off x="3095413" y="4003623"/>
            <a:ext cx="2048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As the result</a:t>
            </a:r>
          </a:p>
        </p:txBody>
      </p:sp>
    </p:spTree>
    <p:extLst>
      <p:ext uri="{BB962C8B-B14F-4D97-AF65-F5344CB8AC3E}">
        <p14:creationId xmlns:p14="http://schemas.microsoft.com/office/powerpoint/2010/main" val="318351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8FF80-18E7-6917-6652-B80F4DB74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E3D57-1216-5480-B52F-1AC37FE7E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(rarely working) TEXTBOOK solution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09787E-538C-18F0-FEC1-EBB897A40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7</a:t>
            </a:fld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1CA468F-7690-C971-8879-3DEE07CDDDA2}"/>
              </a:ext>
            </a:extLst>
          </p:cNvPr>
          <p:cNvGrpSpPr/>
          <p:nvPr/>
        </p:nvGrpSpPr>
        <p:grpSpPr>
          <a:xfrm>
            <a:off x="7823200" y="1592637"/>
            <a:ext cx="2508476" cy="4932649"/>
            <a:chOff x="4422987" y="1807127"/>
            <a:chExt cx="2508476" cy="493264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B39103-6DCC-CA5D-45DD-04DEBBB37312}"/>
                </a:ext>
              </a:extLst>
            </p:cNvPr>
            <p:cNvSpPr/>
            <p:nvPr/>
          </p:nvSpPr>
          <p:spPr>
            <a:xfrm>
              <a:off x="4963886" y="2498747"/>
              <a:ext cx="1947553" cy="7524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5CB867-D6BA-5C41-E757-AA52027B27BF}"/>
                </a:ext>
              </a:extLst>
            </p:cNvPr>
            <p:cNvSpPr txBox="1"/>
            <p:nvPr/>
          </p:nvSpPr>
          <p:spPr>
            <a:xfrm>
              <a:off x="5076158" y="2682243"/>
              <a:ext cx="1787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Communication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D8050F2-8B4B-B01F-5265-6AF9AF16F75E}"/>
                </a:ext>
              </a:extLst>
            </p:cNvPr>
            <p:cNvSpPr/>
            <p:nvPr/>
          </p:nvSpPr>
          <p:spPr>
            <a:xfrm>
              <a:off x="4963886" y="3633280"/>
              <a:ext cx="1947553" cy="7524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88018F2-F07C-1432-951F-7AD4D91C704B}"/>
                </a:ext>
              </a:extLst>
            </p:cNvPr>
            <p:cNvSpPr txBox="1"/>
            <p:nvPr/>
          </p:nvSpPr>
          <p:spPr>
            <a:xfrm>
              <a:off x="5204852" y="3816776"/>
              <a:ext cx="1492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Computation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5508CF-EC0F-8EC4-FD21-6D57D27A91B6}"/>
                </a:ext>
              </a:extLst>
            </p:cNvPr>
            <p:cNvSpPr txBox="1"/>
            <p:nvPr/>
          </p:nvSpPr>
          <p:spPr>
            <a:xfrm>
              <a:off x="5467020" y="1807127"/>
              <a:ext cx="941283" cy="369332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Rank X</a:t>
              </a:r>
            </a:p>
          </p:txBody>
        </p:sp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19905943-B168-CE8B-B52B-D110689D95ED}"/>
                </a:ext>
              </a:extLst>
            </p:cNvPr>
            <p:cNvSpPr/>
            <p:nvPr/>
          </p:nvSpPr>
          <p:spPr>
            <a:xfrm>
              <a:off x="5064567" y="4761040"/>
              <a:ext cx="1767840" cy="894080"/>
            </a:xfrm>
            <a:prstGeom prst="diamond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32F5A8C-DFF2-BFDB-DE24-D1D5EF41E060}"/>
                </a:ext>
              </a:extLst>
            </p:cNvPr>
            <p:cNvSpPr txBox="1"/>
            <p:nvPr/>
          </p:nvSpPr>
          <p:spPr>
            <a:xfrm>
              <a:off x="5281313" y="5016641"/>
              <a:ext cx="13901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More work?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D928810-0B64-7239-3681-0D6CB3AA86E4}"/>
                </a:ext>
              </a:extLst>
            </p:cNvPr>
            <p:cNvSpPr/>
            <p:nvPr/>
          </p:nvSpPr>
          <p:spPr>
            <a:xfrm>
              <a:off x="4983910" y="5987320"/>
              <a:ext cx="1947553" cy="75245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C72536A-F882-77D5-D1AE-B3BFDD36CA5E}"/>
                </a:ext>
              </a:extLst>
            </p:cNvPr>
            <p:cNvSpPr txBox="1"/>
            <p:nvPr/>
          </p:nvSpPr>
          <p:spPr>
            <a:xfrm>
              <a:off x="5380665" y="6171986"/>
              <a:ext cx="10567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All Done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F6121BC-4EAF-C96A-A3B4-CA1F2D4A605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29760" y="5208080"/>
              <a:ext cx="634807" cy="0"/>
            </a:xfrm>
            <a:prstGeom prst="line">
              <a:avLst/>
            </a:prstGeom>
            <a:ln w="254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8C09390-7A4F-75C9-71D7-DE59DFF941D7}"/>
                </a:ext>
              </a:extLst>
            </p:cNvPr>
            <p:cNvCxnSpPr>
              <a:cxnSpLocks/>
            </p:cNvCxnSpPr>
            <p:nvPr/>
          </p:nvCxnSpPr>
          <p:spPr>
            <a:xfrm>
              <a:off x="4436533" y="2866909"/>
              <a:ext cx="0" cy="235471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D8C4908-85E0-9E5A-441C-13C060B8FB4C}"/>
                </a:ext>
              </a:extLst>
            </p:cNvPr>
            <p:cNvCxnSpPr>
              <a:cxnSpLocks/>
              <a:stCxn id="6" idx="1"/>
            </p:cNvCxnSpPr>
            <p:nvPr/>
          </p:nvCxnSpPr>
          <p:spPr>
            <a:xfrm flipH="1">
              <a:off x="4422987" y="2874975"/>
              <a:ext cx="540899" cy="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407FB4D-B736-EFFF-7DBF-E5BA0A835221}"/>
                </a:ext>
              </a:extLst>
            </p:cNvPr>
            <p:cNvCxnSpPr>
              <a:cxnSpLocks/>
              <a:stCxn id="6" idx="0"/>
              <a:endCxn id="10" idx="2"/>
            </p:cNvCxnSpPr>
            <p:nvPr/>
          </p:nvCxnSpPr>
          <p:spPr>
            <a:xfrm flipH="1" flipV="1">
              <a:off x="5937662" y="2176459"/>
              <a:ext cx="1" cy="322288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61B00EB-D2CE-0230-CEF2-A2D633C052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7663" y="3244430"/>
              <a:ext cx="0" cy="382077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BAF341C-B53F-023B-CC5E-F2CCABC70F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48487" y="4372190"/>
              <a:ext cx="0" cy="382077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B4D4B61-6076-446C-50B2-37CB16C6168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55260" y="5655120"/>
              <a:ext cx="6773" cy="332200"/>
            </a:xfrm>
            <a:prstGeom prst="line">
              <a:avLst/>
            </a:prstGeom>
            <a:ln w="25400">
              <a:solidFill>
                <a:schemeClr val="tx1"/>
              </a:solidFill>
              <a:headEnd type="triangle" w="lg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D93FF1E-821E-D499-D552-316C1956EDD5}"/>
                </a:ext>
              </a:extLst>
            </p:cNvPr>
            <p:cNvSpPr txBox="1"/>
            <p:nvPr/>
          </p:nvSpPr>
          <p:spPr>
            <a:xfrm>
              <a:off x="4530418" y="4863253"/>
              <a:ext cx="56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Yes</a:t>
              </a:r>
            </a:p>
          </p:txBody>
        </p:sp>
      </p:grpSp>
      <p:sp>
        <p:nvSpPr>
          <p:cNvPr id="37" name="Content Placeholder 4">
            <a:extLst>
              <a:ext uri="{FF2B5EF4-FFF2-40B4-BE49-F238E27FC236}">
                <a16:creationId xmlns:a16="http://schemas.microsoft.com/office/drawing/2014/main" id="{4DA9B0C6-AFE5-67E6-4B74-27420D0FA8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0482" y="1617399"/>
            <a:ext cx="7037301" cy="369332"/>
          </a:xfrm>
        </p:spPr>
        <p:txBody>
          <a:bodyPr>
            <a:noAutofit/>
          </a:bodyPr>
          <a:lstStyle/>
          <a:p>
            <a:r>
              <a:rPr lang="en-US" dirty="0"/>
              <a:t>Overlap Communication with Computation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AD2413-5B9F-811A-A82B-F59F1DDCF09B}"/>
              </a:ext>
            </a:extLst>
          </p:cNvPr>
          <p:cNvSpPr txBox="1"/>
          <p:nvPr/>
        </p:nvSpPr>
        <p:spPr>
          <a:xfrm>
            <a:off x="880535" y="2284257"/>
            <a:ext cx="558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Asynchronous data transfer – get the data transferred while running a piece of computation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CFF878-0A6A-004D-B88B-4B7777D12627}"/>
              </a:ext>
            </a:extLst>
          </p:cNvPr>
          <p:cNvSpPr txBox="1"/>
          <p:nvPr/>
        </p:nvSpPr>
        <p:spPr>
          <a:xfrm>
            <a:off x="1534028" y="2970917"/>
            <a:ext cx="5674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Pros</a:t>
            </a:r>
            <a:r>
              <a:rPr lang="en-US" dirty="0"/>
              <a:t>: Simple (on paper)</a:t>
            </a:r>
          </a:p>
          <a:p>
            <a:r>
              <a:rPr lang="en-US" b="1" dirty="0"/>
              <a:t>Cons</a:t>
            </a:r>
            <a:r>
              <a:rPr lang="en-US" dirty="0"/>
              <a:t>: Depends on numerous software and hardware factors, which are hard (impossible) to optimize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713AF4-618E-FA69-2C3C-CFDD44F4F58A}"/>
              </a:ext>
            </a:extLst>
          </p:cNvPr>
          <p:cNvSpPr txBox="1"/>
          <p:nvPr/>
        </p:nvSpPr>
        <p:spPr>
          <a:xfrm>
            <a:off x="880535" y="4370918"/>
            <a:ext cx="558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Asynchronous computing – get the data and launch the computations in the background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51AFCC-1BD4-67FD-7240-38833170A427}"/>
              </a:ext>
            </a:extLst>
          </p:cNvPr>
          <p:cNvSpPr txBox="1"/>
          <p:nvPr/>
        </p:nvSpPr>
        <p:spPr>
          <a:xfrm>
            <a:off x="1534028" y="5004856"/>
            <a:ext cx="59613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Pros</a:t>
            </a:r>
            <a:r>
              <a:rPr lang="en-US" dirty="0"/>
              <a:t>: The runtime will do the work for me (sure, it will :)</a:t>
            </a:r>
          </a:p>
          <a:p>
            <a:r>
              <a:rPr lang="en-US" b="1" dirty="0"/>
              <a:t>Cons</a:t>
            </a:r>
            <a:r>
              <a:rPr lang="en-US" dirty="0"/>
              <a:t>: Spend your life optimizing GPU utilization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343941-9498-BA47-2D09-4AE7A344C324}"/>
              </a:ext>
            </a:extLst>
          </p:cNvPr>
          <p:cNvSpPr txBox="1"/>
          <p:nvPr/>
        </p:nvSpPr>
        <p:spPr>
          <a:xfrm>
            <a:off x="3197013" y="6258560"/>
            <a:ext cx="336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try to simplify the problem</a:t>
            </a:r>
          </a:p>
        </p:txBody>
      </p:sp>
    </p:spTree>
    <p:extLst>
      <p:ext uri="{BB962C8B-B14F-4D97-AF65-F5344CB8AC3E}">
        <p14:creationId xmlns:p14="http://schemas.microsoft.com/office/powerpoint/2010/main" val="113505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009AC-0116-F620-D39C-8BA8B5D48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Generalized application workflow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E6F2C5-619D-8B26-7AEF-B280A348B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8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27540FB-EAB5-991E-D277-91E83D5E43C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0482" y="1592637"/>
            <a:ext cx="6021491" cy="436456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Intermediate data generation</a:t>
            </a:r>
          </a:p>
          <a:p>
            <a:r>
              <a:rPr lang="en-US" dirty="0"/>
              <a:t>Intermediate data consumption</a:t>
            </a:r>
          </a:p>
          <a:p>
            <a:endParaRPr lang="en-US" dirty="0"/>
          </a:p>
          <a:p>
            <a:r>
              <a:rPr lang="en-US" dirty="0"/>
              <a:t>Data dependencies appear when Rank X need data from Rank Y</a:t>
            </a:r>
          </a:p>
          <a:p>
            <a:endParaRPr lang="en-US" dirty="0"/>
          </a:p>
          <a:p>
            <a:r>
              <a:rPr lang="en-US" dirty="0"/>
              <a:t>Embarrassingly parallel applications do not have data dependencies</a:t>
            </a:r>
          </a:p>
          <a:p>
            <a:endParaRPr lang="en-US" dirty="0"/>
          </a:p>
          <a:p>
            <a:r>
              <a:rPr lang="en-US" dirty="0"/>
              <a:t>The goal is to minimize the dependencies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36E74D-6BCC-DFA8-B0EF-36FC133CA9B2}"/>
              </a:ext>
            </a:extLst>
          </p:cNvPr>
          <p:cNvSpPr/>
          <p:nvPr/>
        </p:nvSpPr>
        <p:spPr>
          <a:xfrm>
            <a:off x="8364099" y="2284257"/>
            <a:ext cx="1947553" cy="7524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6D700B-269E-297E-6F27-EED5E2EF9F20}"/>
              </a:ext>
            </a:extLst>
          </p:cNvPr>
          <p:cNvSpPr txBox="1"/>
          <p:nvPr/>
        </p:nvSpPr>
        <p:spPr>
          <a:xfrm>
            <a:off x="8395094" y="2467753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Generation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F515AE-3511-F77F-2EB9-E741DBFB79E5}"/>
              </a:ext>
            </a:extLst>
          </p:cNvPr>
          <p:cNvSpPr/>
          <p:nvPr/>
        </p:nvSpPr>
        <p:spPr>
          <a:xfrm>
            <a:off x="8364099" y="3418790"/>
            <a:ext cx="1947553" cy="7524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4C6DAB-DFB4-1FB3-8E5B-02D3F1114C6C}"/>
              </a:ext>
            </a:extLst>
          </p:cNvPr>
          <p:cNvSpPr txBox="1"/>
          <p:nvPr/>
        </p:nvSpPr>
        <p:spPr>
          <a:xfrm>
            <a:off x="8289595" y="3603579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Consumption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552D704-2B97-5583-D06F-42E11EA942DA}"/>
              </a:ext>
            </a:extLst>
          </p:cNvPr>
          <p:cNvSpPr txBox="1"/>
          <p:nvPr/>
        </p:nvSpPr>
        <p:spPr>
          <a:xfrm>
            <a:off x="8867233" y="1592637"/>
            <a:ext cx="941283" cy="36933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Rank X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34B507-85AE-8C47-693F-764EC9840C58}"/>
              </a:ext>
            </a:extLst>
          </p:cNvPr>
          <p:cNvSpPr/>
          <p:nvPr/>
        </p:nvSpPr>
        <p:spPr>
          <a:xfrm>
            <a:off x="8364098" y="4553323"/>
            <a:ext cx="1947553" cy="752456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B0B3E5-FBA8-0542-6744-BF7B11A82CC8}"/>
              </a:ext>
            </a:extLst>
          </p:cNvPr>
          <p:cNvSpPr txBox="1"/>
          <p:nvPr/>
        </p:nvSpPr>
        <p:spPr>
          <a:xfrm>
            <a:off x="8914938" y="473718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7B1F857-A12D-DE19-6532-A1C3263FAA16}"/>
              </a:ext>
            </a:extLst>
          </p:cNvPr>
          <p:cNvCxnSpPr>
            <a:cxnSpLocks/>
            <a:stCxn id="7" idx="0"/>
            <a:endCxn id="11" idx="2"/>
          </p:cNvCxnSpPr>
          <p:nvPr/>
        </p:nvCxnSpPr>
        <p:spPr>
          <a:xfrm flipH="1" flipV="1">
            <a:off x="9337875" y="1961969"/>
            <a:ext cx="1" cy="322288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7D43430-0D1A-ECD0-7A4D-2003D837579E}"/>
              </a:ext>
            </a:extLst>
          </p:cNvPr>
          <p:cNvCxnSpPr>
            <a:cxnSpLocks/>
          </p:cNvCxnSpPr>
          <p:nvPr/>
        </p:nvCxnSpPr>
        <p:spPr>
          <a:xfrm flipV="1">
            <a:off x="9337876" y="3029940"/>
            <a:ext cx="0" cy="382077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7C6964C-1135-3215-FC1A-A79183E5BD10}"/>
              </a:ext>
            </a:extLst>
          </p:cNvPr>
          <p:cNvCxnSpPr>
            <a:cxnSpLocks/>
          </p:cNvCxnSpPr>
          <p:nvPr/>
        </p:nvCxnSpPr>
        <p:spPr>
          <a:xfrm flipV="1">
            <a:off x="9348700" y="4157700"/>
            <a:ext cx="0" cy="382077"/>
          </a:xfrm>
          <a:prstGeom prst="line">
            <a:avLst/>
          </a:prstGeom>
          <a:ln w="25400">
            <a:solidFill>
              <a:schemeClr val="tx1"/>
            </a:solidFill>
            <a:headEnd type="triangle" w="lg" len="me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6923D160-F498-C0A2-03C1-AFB6EAFD1B28}"/>
              </a:ext>
            </a:extLst>
          </p:cNvPr>
          <p:cNvSpPr txBox="1"/>
          <p:nvPr/>
        </p:nvSpPr>
        <p:spPr>
          <a:xfrm>
            <a:off x="3399020" y="6382745"/>
            <a:ext cx="5053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have a closer look at data dependencies</a:t>
            </a:r>
          </a:p>
        </p:txBody>
      </p:sp>
    </p:spTree>
    <p:extLst>
      <p:ext uri="{BB962C8B-B14F-4D97-AF65-F5344CB8AC3E}">
        <p14:creationId xmlns:p14="http://schemas.microsoft.com/office/powerpoint/2010/main" val="6267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74120-36D6-E774-6609-719707F16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the problem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0F05C1-DCA6-DA4E-AEE7-455FF6874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F5EF28-261C-FD41-A360-1A380056DD17}" type="slidenum">
              <a:rPr lang="en-US" smtClean="0"/>
              <a:t>9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97B09BA-9D5E-2421-B685-72C0BD92C676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Any data dependencies impair the computation throughput</a:t>
            </a:r>
          </a:p>
          <a:p>
            <a:r>
              <a:rPr lang="en-US" dirty="0"/>
              <a:t>All-to-all (or sporadic) communication pattern is the worst case of data dependencies since it does not scale up</a:t>
            </a:r>
          </a:p>
          <a:p>
            <a:r>
              <a:rPr lang="en-US" dirty="0"/>
              <a:t>Data dependencies combined with computation in a loop lead to communication bottleneck</a:t>
            </a:r>
          </a:p>
          <a:p>
            <a:r>
              <a:rPr lang="en-US" dirty="0"/>
              <a:t>We cannot change physics of the application</a:t>
            </a:r>
          </a:p>
          <a:p>
            <a:r>
              <a:rPr lang="en-US" dirty="0"/>
              <a:t>But, we can control data dependencies via parallelization model that separates the intermediated data generation from data consumption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7568A5-79C6-533F-321C-D74C1CD4A5E7}"/>
              </a:ext>
            </a:extLst>
          </p:cNvPr>
          <p:cNvSpPr txBox="1"/>
          <p:nvPr/>
        </p:nvSpPr>
        <p:spPr>
          <a:xfrm>
            <a:off x="3786293" y="6273801"/>
            <a:ext cx="3801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How to control data dependencies?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E0227D-D471-C938-6773-2D8D53A06911}"/>
              </a:ext>
            </a:extLst>
          </p:cNvPr>
          <p:cNvSpPr txBox="1"/>
          <p:nvPr/>
        </p:nvSpPr>
        <p:spPr>
          <a:xfrm>
            <a:off x="2892213" y="5825066"/>
            <a:ext cx="6045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 dependencies is an outcome of parallelization model</a:t>
            </a:r>
          </a:p>
        </p:txBody>
      </p:sp>
    </p:spTree>
    <p:extLst>
      <p:ext uri="{BB962C8B-B14F-4D97-AF65-F5344CB8AC3E}">
        <p14:creationId xmlns:p14="http://schemas.microsoft.com/office/powerpoint/2010/main" val="126852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Argonne">
      <a:dk1>
        <a:srgbClr val="000000"/>
      </a:dk1>
      <a:lt1>
        <a:srgbClr val="FFFFFF"/>
      </a:lt1>
      <a:dk2>
        <a:srgbClr val="0082CA"/>
      </a:dk2>
      <a:lt2>
        <a:srgbClr val="F8B200"/>
      </a:lt2>
      <a:accent1>
        <a:srgbClr val="77B300"/>
      </a:accent1>
      <a:accent2>
        <a:srgbClr val="00609C"/>
      </a:accent2>
      <a:accent3>
        <a:srgbClr val="5B0091"/>
      </a:accent3>
      <a:accent4>
        <a:srgbClr val="FF7900"/>
      </a:accent4>
      <a:accent5>
        <a:srgbClr val="00A19C"/>
      </a:accent5>
      <a:accent6>
        <a:srgbClr val="CD202C"/>
      </a:accent6>
      <a:hlink>
        <a:srgbClr val="000000"/>
      </a:hlink>
      <a:folHlink>
        <a:srgbClr val="66666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LEAR TEMPLATE.pptx" id="{05EFFD09-D047-F74E-B450-1A09D5ACB72A}" vid="{857F5712-A7F5-3D4D-B396-705DE9705D0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1_Office Theme</Template>
  <TotalTime>1352</TotalTime>
  <Words>2142</Words>
  <Application>Microsoft Macintosh PowerPoint</Application>
  <PresentationFormat>Widescreen</PresentationFormat>
  <Paragraphs>305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Aptos</vt:lpstr>
      <vt:lpstr>Arial</vt:lpstr>
      <vt:lpstr>System Font Regular</vt:lpstr>
      <vt:lpstr>Times New Roman</vt:lpstr>
      <vt:lpstr>Wingdings</vt:lpstr>
      <vt:lpstr>1_Office Theme</vt:lpstr>
      <vt:lpstr>Improving the scalability of HPC applications by Separating computation from communication</vt:lpstr>
      <vt:lpstr>Overview</vt:lpstr>
      <vt:lpstr>Trends in HPC hardware</vt:lpstr>
      <vt:lpstr>Origin of communication bottleneck</vt:lpstr>
      <vt:lpstr>All-to-All DOES NOT scale up</vt:lpstr>
      <vt:lpstr>Typical application workflow</vt:lpstr>
      <vt:lpstr>(rarely working) TEXTBOOK solution</vt:lpstr>
      <vt:lpstr>Generalized application workflow</vt:lpstr>
      <vt:lpstr>Definition of the problem</vt:lpstr>
      <vt:lpstr>data generation vs. data consumption</vt:lpstr>
      <vt:lpstr>data generation vs. data consumption</vt:lpstr>
      <vt:lpstr>data generation vs. data consumption</vt:lpstr>
      <vt:lpstr>2-level domain decomposition</vt:lpstr>
      <vt:lpstr>2-level domain decomposition</vt:lpstr>
      <vt:lpstr>Removing data dependencies</vt:lpstr>
      <vt:lpstr>New data flow in the application</vt:lpstr>
      <vt:lpstr>One-sided data retrieval</vt:lpstr>
      <vt:lpstr>One-sided mpi</vt:lpstr>
      <vt:lpstr>Basics of one-sided mpi</vt:lpstr>
      <vt:lpstr>Avoiding racing condition</vt:lpstr>
      <vt:lpstr>Separation of computation from communication</vt:lpstr>
      <vt:lpstr>examples</vt:lpstr>
      <vt:lpstr>EXAMPLE1: CCSD</vt:lpstr>
      <vt:lpstr>CCSD</vt:lpstr>
      <vt:lpstr>Example2: Fast multipole method (FMM)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Forsythe, Holland</dc:creator>
  <cp:lastModifiedBy>Anisimov, Victor</cp:lastModifiedBy>
  <cp:revision>92</cp:revision>
  <dcterms:created xsi:type="dcterms:W3CDTF">2026-06-29T16:30:03Z</dcterms:created>
  <dcterms:modified xsi:type="dcterms:W3CDTF">2026-07-21T17:13:52Z</dcterms:modified>
</cp:coreProperties>
</file>